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Corbel"/>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9" roundtripDataSignature="AMtx7mj7X5ECgPwGKOGW2U1rdLROk8zI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regular.fntdata"/><Relationship Id="rId14" Type="http://schemas.openxmlformats.org/officeDocument/2006/relationships/slide" Target="slides/slide9.xml"/><Relationship Id="rId17" Type="http://schemas.openxmlformats.org/officeDocument/2006/relationships/font" Target="fonts/Corbel-italic.fntdata"/><Relationship Id="rId16" Type="http://schemas.openxmlformats.org/officeDocument/2006/relationships/font" Target="fonts/Corbel-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Corbel-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4106e19d8e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4106e19d8e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4106e19d8e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4106e19d8e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4106e19d8e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4106e19d8e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4106e19d8e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4106e19d8e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4106e19d8e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4106e19d8e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4106e19d8e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4106e19d8e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4106e19d8e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4106e19d8e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4106e19d8e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4106e19d8e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4106e19d8e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4106e19d8e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4106e19d8e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4106e19d8e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4106e19d8e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4106e19d8e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4106e19d8e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4106e19d8e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4106e19d8e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4106e19d8e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4106e19d8e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4106e19d8e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4106e19d8e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4106e19d8e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4106e19d8e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4106e19d8e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4106e19d8e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4106e19d8e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4106e19d8e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4106e19d8e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4106e19d8e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4106e19d8e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4106e19d8e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4106e19d8e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4106e19d8e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4106e19d8e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4106e19d8e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4106e19d8e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4106e19d8e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4106e19d8e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4106e19d8e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4106e19d8e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4106e19d8e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4106e19d8e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4106e19d8e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4106e19d8e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4106e19d8e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4106e19d8e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4106e19d8e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4106e19d8e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4106e19d8e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4106e19d8e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4106e19d8e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4106e19d8e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4106e19d8e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4106e19d8e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4106e19d8e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4106e19d8e_0_57"/>
          <p:cNvSpPr/>
          <p:nvPr>
            <p:ph idx="2" type="pic"/>
          </p:nvPr>
        </p:nvSpPr>
        <p:spPr>
          <a:xfrm>
            <a:off x="3887391" y="987425"/>
            <a:ext cx="4629300" cy="4873500"/>
          </a:xfrm>
          <a:prstGeom prst="rect">
            <a:avLst/>
          </a:prstGeom>
          <a:noFill/>
          <a:ln>
            <a:noFill/>
          </a:ln>
        </p:spPr>
      </p:sp>
      <p:sp>
        <p:nvSpPr>
          <p:cNvPr id="65" name="Google Shape;65;g24106e19d8e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4106e19d8e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4106e19d8e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4106e19d8e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4106e19d8e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4106e19d8e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4106e19d8e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4106e19d8e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4106e19d8e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g24106e19d8e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9.jp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electronicshub.org/wp-content/uploads/2015/09/Common-Cathode.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electronicshub.org/wp-content/uploads/2015/09/Common-Cathode.jpg"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youtu.be/czl8uJI47b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title"/>
          </p:nvPr>
        </p:nvSpPr>
        <p:spPr>
          <a:xfrm>
            <a:off x="457200" y="10668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Spectrum Analyzer using LED matrix and Sound Sensor</a:t>
            </a:r>
            <a:endParaRPr b="1"/>
          </a:p>
        </p:txBody>
      </p:sp>
      <p:pic>
        <p:nvPicPr>
          <p:cNvPr descr="8x8-LED-Matrix-Module.jpg" id="98" name="Google Shape;98;p1"/>
          <p:cNvPicPr preferRelativeResize="0"/>
          <p:nvPr>
            <p:ph idx="1" type="body"/>
          </p:nvPr>
        </p:nvPicPr>
        <p:blipFill rotWithShape="1">
          <a:blip r:embed="rId3">
            <a:alphaModFix/>
          </a:blip>
          <a:srcRect b="0" l="0" r="0" t="0"/>
          <a:stretch/>
        </p:blipFill>
        <p:spPr>
          <a:xfrm>
            <a:off x="6534150" y="4191000"/>
            <a:ext cx="2609850" cy="2029883"/>
          </a:xfrm>
          <a:prstGeom prst="rect">
            <a:avLst/>
          </a:prstGeom>
          <a:noFill/>
          <a:ln>
            <a:noFill/>
          </a:ln>
        </p:spPr>
      </p:pic>
      <p:sp>
        <p:nvSpPr>
          <p:cNvPr descr="LED Matrix Module" id="99" name="Google Shape;99;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100" name="Google Shape;100;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101" name="Google Shape;101;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102" name="Google Shape;102;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mage result for sound sensor module" id="103" name="Google Shape;103;p1"/>
          <p:cNvPicPr preferRelativeResize="0"/>
          <p:nvPr/>
        </p:nvPicPr>
        <p:blipFill rotWithShape="1">
          <a:blip r:embed="rId4">
            <a:alphaModFix/>
          </a:blip>
          <a:srcRect b="0" l="0" r="0" t="0"/>
          <a:stretch/>
        </p:blipFill>
        <p:spPr>
          <a:xfrm>
            <a:off x="6477000" y="2133600"/>
            <a:ext cx="2057400" cy="2172545"/>
          </a:xfrm>
          <a:prstGeom prst="rect">
            <a:avLst/>
          </a:prstGeom>
          <a:noFill/>
          <a:ln>
            <a:noFill/>
          </a:ln>
        </p:spPr>
      </p:pic>
      <p:pic>
        <p:nvPicPr>
          <p:cNvPr id="104" name="Google Shape;104;p1"/>
          <p:cNvPicPr preferRelativeResize="0"/>
          <p:nvPr/>
        </p:nvPicPr>
        <p:blipFill rotWithShape="1">
          <a:blip r:embed="rId5">
            <a:alphaModFix/>
          </a:blip>
          <a:srcRect b="0" l="0" r="0" t="0"/>
          <a:stretch/>
        </p:blipFill>
        <p:spPr>
          <a:xfrm>
            <a:off x="533401" y="2514600"/>
            <a:ext cx="5943600" cy="3629025"/>
          </a:xfrm>
          <a:prstGeom prst="rect">
            <a:avLst/>
          </a:prstGeom>
          <a:noFill/>
          <a:ln>
            <a:noFill/>
          </a:ln>
        </p:spPr>
      </p:pic>
      <p:sp>
        <p:nvSpPr>
          <p:cNvPr id="105" name="Google Shape;105;p1"/>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06" name="Google Shape;106;p1"/>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07" name="Google Shape;107;p1"/>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ctrTitle"/>
          </p:nvPr>
        </p:nvSpPr>
        <p:spPr>
          <a:xfrm>
            <a:off x="609600" y="990600"/>
            <a:ext cx="7772400"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000"/>
              <a:buFont typeface="Calibri"/>
              <a:buNone/>
            </a:pPr>
            <a:r>
              <a:rPr b="1" lang="en-US" sz="4000"/>
              <a:t>What is 8x8 LED matrix</a:t>
            </a:r>
            <a:endParaRPr/>
          </a:p>
        </p:txBody>
      </p:sp>
      <p:sp>
        <p:nvSpPr>
          <p:cNvPr id="113" name="Google Shape;113;p2"/>
          <p:cNvSpPr txBox="1"/>
          <p:nvPr>
            <p:ph idx="1" type="subTitle"/>
          </p:nvPr>
        </p:nvSpPr>
        <p:spPr>
          <a:xfrm>
            <a:off x="533400" y="1676400"/>
            <a:ext cx="6553200" cy="4419600"/>
          </a:xfrm>
          <a:prstGeom prst="rect">
            <a:avLst/>
          </a:prstGeom>
          <a:noFill/>
          <a:ln>
            <a:noFill/>
          </a:ln>
        </p:spPr>
        <p:txBody>
          <a:bodyPr anchorCtr="0" anchor="t" bIns="45700" lIns="91425" spcFirstLastPara="1" rIns="91425" wrap="square" tIns="45700">
            <a:normAutofit fontScale="92500" lnSpcReduction="20000"/>
          </a:bodyPr>
          <a:lstStyle/>
          <a:p>
            <a:pPr indent="-152717" lvl="0" marL="0" rtl="0" algn="just">
              <a:spcBef>
                <a:spcPts val="0"/>
              </a:spcBef>
              <a:spcAft>
                <a:spcPts val="0"/>
              </a:spcAft>
              <a:buClr>
                <a:schemeClr val="dk1"/>
              </a:buClr>
              <a:buSzPct val="100000"/>
              <a:buFont typeface="Arial"/>
              <a:buChar char="•"/>
            </a:pPr>
            <a:r>
              <a:rPr lang="en-US" sz="2600">
                <a:solidFill>
                  <a:schemeClr val="dk1"/>
                </a:solidFill>
              </a:rPr>
              <a:t> An 8 x 8 LED matrix display is used in this project to display the information. LED matrices are available in different styles like single color, dual color, multi-color or RGB LED matrix.</a:t>
            </a:r>
            <a:endParaRPr/>
          </a:p>
          <a:p>
            <a:pPr indent="-152717" lvl="0" marL="0" rtl="0" algn="just">
              <a:spcBef>
                <a:spcPts val="481"/>
              </a:spcBef>
              <a:spcAft>
                <a:spcPts val="0"/>
              </a:spcAft>
              <a:buClr>
                <a:schemeClr val="dk1"/>
              </a:buClr>
              <a:buSzPct val="100000"/>
              <a:buFont typeface="Arial"/>
              <a:buChar char="•"/>
            </a:pPr>
            <a:r>
              <a:rPr lang="en-US" sz="2600">
                <a:solidFill>
                  <a:schemeClr val="dk1"/>
                </a:solidFill>
              </a:rPr>
              <a:t> They are also available in different dimensions like   5 x 7, 8 x 8, 16 x 16, 32 x 32 etc. Based on the arrangement of the LEDs in the matrix, an LED matrix can be either common row anode or common row cathode.</a:t>
            </a:r>
            <a:endParaRPr/>
          </a:p>
          <a:p>
            <a:pPr indent="-152717" lvl="0" marL="0" rtl="0" algn="just">
              <a:spcBef>
                <a:spcPts val="481"/>
              </a:spcBef>
              <a:spcAft>
                <a:spcPts val="0"/>
              </a:spcAft>
              <a:buClr>
                <a:schemeClr val="dk1"/>
              </a:buClr>
              <a:buSzPct val="100000"/>
              <a:buFont typeface="Arial"/>
              <a:buChar char="•"/>
            </a:pPr>
            <a:r>
              <a:rPr lang="en-US" sz="2600">
                <a:solidFill>
                  <a:schemeClr val="dk1"/>
                </a:solidFill>
              </a:rPr>
              <a:t> In case of common row anode type LED matrix, the current sources (high or positive voltage) are given to the rows A-D and the current sinks (low or negative voltage or ground) are given to the columns 1-4.</a:t>
            </a:r>
            <a:endParaRPr/>
          </a:p>
          <a:p>
            <a:pPr indent="0" lvl="0" marL="0" rtl="0" algn="ctr">
              <a:spcBef>
                <a:spcPts val="592"/>
              </a:spcBef>
              <a:spcAft>
                <a:spcPts val="0"/>
              </a:spcAft>
              <a:buClr>
                <a:srgbClr val="888888"/>
              </a:buClr>
              <a:buSzPct val="114285"/>
              <a:buNone/>
            </a:pPr>
            <a:r>
              <a:t/>
            </a:r>
            <a:endParaRPr/>
          </a:p>
        </p:txBody>
      </p:sp>
      <p:sp>
        <p:nvSpPr>
          <p:cNvPr id="114" name="Google Shape;114;p2"/>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15" name="Google Shape;115;p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16" name="Google Shape;116;p2"/>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pic>
        <p:nvPicPr>
          <p:cNvPr id="117" name="Google Shape;117;p2"/>
          <p:cNvPicPr preferRelativeResize="0"/>
          <p:nvPr/>
        </p:nvPicPr>
        <p:blipFill rotWithShape="1">
          <a:blip r:embed="rId3">
            <a:alphaModFix/>
          </a:blip>
          <a:srcRect b="0" l="0" r="0" t="0"/>
          <a:stretch/>
        </p:blipFill>
        <p:spPr>
          <a:xfrm>
            <a:off x="7134225" y="2438400"/>
            <a:ext cx="2009775" cy="228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idx="1" type="subTitle"/>
          </p:nvPr>
        </p:nvSpPr>
        <p:spPr>
          <a:xfrm>
            <a:off x="381000" y="1066800"/>
            <a:ext cx="8305800" cy="51054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spcBef>
                <a:spcPts val="0"/>
              </a:spcBef>
              <a:spcAft>
                <a:spcPts val="0"/>
              </a:spcAft>
              <a:buClr>
                <a:srgbClr val="888888"/>
              </a:buClr>
              <a:buSzPct val="100000"/>
              <a:buNone/>
            </a:pPr>
            <a:r>
              <a:t/>
            </a:r>
            <a:endParaRPr sz="5000">
              <a:solidFill>
                <a:schemeClr val="dk1"/>
              </a:solidFill>
            </a:endParaRPr>
          </a:p>
          <a:p>
            <a:pPr indent="-152400" lvl="0" marL="0" rtl="0" algn="just">
              <a:spcBef>
                <a:spcPts val="480"/>
              </a:spcBef>
              <a:spcAft>
                <a:spcPts val="0"/>
              </a:spcAft>
              <a:buClr>
                <a:schemeClr val="dk1"/>
              </a:buClr>
              <a:buSzPct val="100000"/>
              <a:buFont typeface="Arial"/>
              <a:buChar char="•"/>
            </a:pPr>
            <a:r>
              <a:rPr lang="en-US" sz="9600">
                <a:solidFill>
                  <a:schemeClr val="dk1"/>
                </a:solidFill>
              </a:rPr>
              <a:t> In case of common row cathode type LED matrix, the current sources (high or positive voltage) are given to the columns 1-4 and the current sinks (low or negative voltage or ground) are given to the rows A-D</a:t>
            </a:r>
            <a:r>
              <a:rPr lang="en-US" sz="9600"/>
              <a:t>.</a:t>
            </a:r>
            <a:endParaRPr/>
          </a:p>
          <a:p>
            <a:pPr indent="0" lvl="0" marL="0" rtl="0" algn="just">
              <a:spcBef>
                <a:spcPts val="370"/>
              </a:spcBef>
              <a:spcAft>
                <a:spcPts val="0"/>
              </a:spcAft>
              <a:buClr>
                <a:srgbClr val="888888"/>
              </a:buClr>
              <a:buSzPct val="100000"/>
              <a:buFont typeface="Arial"/>
              <a:buNone/>
            </a:pPr>
            <a:r>
              <a:t/>
            </a:r>
            <a:endParaRPr sz="7400"/>
          </a:p>
          <a:p>
            <a:pPr indent="0" lvl="0" marL="0" rtl="0" algn="l">
              <a:spcBef>
                <a:spcPts val="480"/>
              </a:spcBef>
              <a:spcAft>
                <a:spcPts val="0"/>
              </a:spcAft>
              <a:buClr>
                <a:schemeClr val="dk1"/>
              </a:buClr>
              <a:buSzPct val="100000"/>
              <a:buNone/>
            </a:pPr>
            <a:r>
              <a:rPr b="1" lang="en-US" sz="9600">
                <a:solidFill>
                  <a:schemeClr val="dk1"/>
                </a:solidFill>
              </a:rPr>
              <a:t>IC MAX 7219</a:t>
            </a:r>
            <a:endParaRPr b="1" sz="7400">
              <a:solidFill>
                <a:schemeClr val="dk1"/>
              </a:solidFill>
            </a:endParaRPr>
          </a:p>
          <a:p>
            <a:pPr indent="-152400" lvl="0" marL="0" rtl="0" algn="just">
              <a:spcBef>
                <a:spcPts val="480"/>
              </a:spcBef>
              <a:spcAft>
                <a:spcPts val="0"/>
              </a:spcAft>
              <a:buClr>
                <a:schemeClr val="dk1"/>
              </a:buClr>
              <a:buSzPct val="100000"/>
              <a:buFont typeface="Arial"/>
              <a:buChar char="•"/>
            </a:pPr>
            <a:r>
              <a:rPr lang="en-US" sz="9600">
                <a:solidFill>
                  <a:schemeClr val="dk1"/>
                </a:solidFill>
              </a:rPr>
              <a:t> The LED matrix can be driven in two ways. They are parallel (where each row or column are sent with parallel data) and serial (where the data is sent serially and an IC is used to convert this serial data into parallel data).</a:t>
            </a:r>
            <a:endParaRPr/>
          </a:p>
          <a:p>
            <a:pPr indent="0" lvl="0" marL="0" rtl="0" algn="just">
              <a:spcBef>
                <a:spcPts val="480"/>
              </a:spcBef>
              <a:spcAft>
                <a:spcPts val="0"/>
              </a:spcAft>
              <a:buClr>
                <a:srgbClr val="888888"/>
              </a:buClr>
              <a:buSzPct val="100000"/>
              <a:buNone/>
            </a:pPr>
            <a:r>
              <a:t/>
            </a:r>
            <a:endParaRPr sz="9600">
              <a:solidFill>
                <a:schemeClr val="dk1"/>
              </a:solidFill>
            </a:endParaRPr>
          </a:p>
          <a:p>
            <a:pPr indent="-152400" lvl="0" marL="0" rtl="0" algn="just">
              <a:spcBef>
                <a:spcPts val="480"/>
              </a:spcBef>
              <a:spcAft>
                <a:spcPts val="0"/>
              </a:spcAft>
              <a:buClr>
                <a:schemeClr val="dk1"/>
              </a:buClr>
              <a:buSzPct val="100000"/>
              <a:buFont typeface="Arial"/>
              <a:buChar char="•"/>
            </a:pPr>
            <a:r>
              <a:rPr lang="en-US" sz="9600">
                <a:solidFill>
                  <a:schemeClr val="dk1"/>
                </a:solidFill>
              </a:rPr>
              <a:t> MAX 7219 is a common cathode display driver with serial input and parallel output. It is used to interface microprocessors and microcontrollers with 64 individual LEDs (8 x 8 LED matrix for example has 64 LEDs), seven segment LED displays up to 8 digits or bar graph displays.</a:t>
            </a:r>
            <a:endParaRPr/>
          </a:p>
          <a:p>
            <a:pPr indent="0" lvl="0" marL="0" rtl="0" algn="just">
              <a:spcBef>
                <a:spcPts val="370"/>
              </a:spcBef>
              <a:spcAft>
                <a:spcPts val="0"/>
              </a:spcAft>
              <a:buClr>
                <a:srgbClr val="888888"/>
              </a:buClr>
              <a:buSzPct val="100000"/>
              <a:buFont typeface="Arial"/>
              <a:buNone/>
            </a:pPr>
            <a:r>
              <a:t/>
            </a:r>
            <a:endParaRPr sz="7400"/>
          </a:p>
          <a:p>
            <a:pPr indent="0" lvl="0" marL="0" rtl="0" algn="ctr">
              <a:spcBef>
                <a:spcPts val="370"/>
              </a:spcBef>
              <a:spcAft>
                <a:spcPts val="0"/>
              </a:spcAft>
              <a:buClr>
                <a:srgbClr val="888888"/>
              </a:buClr>
              <a:buSzPct val="100000"/>
              <a:buNone/>
            </a:pPr>
            <a:br>
              <a:rPr lang="en-US" sz="7400" u="sng">
                <a:solidFill>
                  <a:schemeClr val="hlink"/>
                </a:solidFill>
                <a:hlinkClick r:id="rId3"/>
              </a:rPr>
            </a:br>
            <a:endParaRPr sz="7400"/>
          </a:p>
        </p:txBody>
      </p:sp>
      <p:sp>
        <p:nvSpPr>
          <p:cNvPr id="123" name="Google Shape;123;p3"/>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24" name="Google Shape;124;p3"/>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5" name="Google Shape;125;p3"/>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idx="1" type="subTitle"/>
          </p:nvPr>
        </p:nvSpPr>
        <p:spPr>
          <a:xfrm>
            <a:off x="228600" y="1066800"/>
            <a:ext cx="8305800" cy="4876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spcBef>
                <a:spcPts val="0"/>
              </a:spcBef>
              <a:spcAft>
                <a:spcPts val="0"/>
              </a:spcAft>
              <a:buClr>
                <a:schemeClr val="dk1"/>
              </a:buClr>
              <a:buSzPct val="100000"/>
              <a:buNone/>
            </a:pPr>
            <a:r>
              <a:rPr b="1" lang="en-US" sz="5200">
                <a:solidFill>
                  <a:schemeClr val="dk1"/>
                </a:solidFill>
              </a:rPr>
              <a:t>  Sound sensor</a:t>
            </a:r>
            <a:endParaRPr b="1" sz="3100"/>
          </a:p>
          <a:p>
            <a:pPr indent="-182086" lvl="0" marL="0" rtl="0" algn="just">
              <a:spcBef>
                <a:spcPts val="480"/>
              </a:spcBef>
              <a:spcAft>
                <a:spcPts val="0"/>
              </a:spcAft>
              <a:buClr>
                <a:schemeClr val="dk1"/>
              </a:buClr>
              <a:buSzPct val="100000"/>
              <a:buFont typeface="Arial"/>
              <a:buChar char="•"/>
            </a:pPr>
            <a:r>
              <a:rPr lang="en-US" sz="3100">
                <a:solidFill>
                  <a:schemeClr val="dk1"/>
                </a:solidFill>
              </a:rPr>
              <a:t>  The </a:t>
            </a:r>
            <a:r>
              <a:rPr b="1" lang="en-US" sz="3100">
                <a:solidFill>
                  <a:schemeClr val="dk1"/>
                </a:solidFill>
              </a:rPr>
              <a:t>Sound sensor module</a:t>
            </a:r>
            <a:r>
              <a:rPr lang="en-US" sz="3100">
                <a:solidFill>
                  <a:schemeClr val="dk1"/>
                </a:solidFill>
              </a:rPr>
              <a:t> provides an easy way to detect </a:t>
            </a:r>
            <a:r>
              <a:rPr b="1" lang="en-US" sz="3100">
                <a:solidFill>
                  <a:schemeClr val="dk1"/>
                </a:solidFill>
              </a:rPr>
              <a:t>sound</a:t>
            </a:r>
            <a:r>
              <a:rPr lang="en-US" sz="3100">
                <a:solidFill>
                  <a:schemeClr val="dk1"/>
                </a:solidFill>
              </a:rPr>
              <a:t> and is generally used for detecting </a:t>
            </a:r>
            <a:r>
              <a:rPr b="1" lang="en-US" sz="3100">
                <a:solidFill>
                  <a:schemeClr val="dk1"/>
                </a:solidFill>
              </a:rPr>
              <a:t>sound</a:t>
            </a:r>
            <a:r>
              <a:rPr lang="en-US" sz="3100">
                <a:solidFill>
                  <a:schemeClr val="dk1"/>
                </a:solidFill>
              </a:rPr>
              <a:t> intensity. </a:t>
            </a:r>
            <a:endParaRPr/>
          </a:p>
          <a:p>
            <a:pPr indent="-182086" lvl="0" marL="0" rtl="0" algn="just">
              <a:spcBef>
                <a:spcPts val="480"/>
              </a:spcBef>
              <a:spcAft>
                <a:spcPts val="0"/>
              </a:spcAft>
              <a:buClr>
                <a:schemeClr val="dk1"/>
              </a:buClr>
              <a:buSzPct val="100000"/>
              <a:buFont typeface="Arial"/>
              <a:buChar char="•"/>
            </a:pPr>
            <a:r>
              <a:rPr lang="en-US" sz="3100">
                <a:solidFill>
                  <a:schemeClr val="dk1"/>
                </a:solidFill>
              </a:rPr>
              <a:t>  When the </a:t>
            </a:r>
            <a:r>
              <a:rPr b="1" lang="en-US" sz="3100">
                <a:solidFill>
                  <a:schemeClr val="dk1"/>
                </a:solidFill>
              </a:rPr>
              <a:t>sensor</a:t>
            </a:r>
            <a:r>
              <a:rPr lang="en-US" sz="3100">
                <a:solidFill>
                  <a:schemeClr val="dk1"/>
                </a:solidFill>
              </a:rPr>
              <a:t> detects a </a:t>
            </a:r>
            <a:r>
              <a:rPr b="1" lang="en-US" sz="3100">
                <a:solidFill>
                  <a:schemeClr val="dk1"/>
                </a:solidFill>
              </a:rPr>
              <a:t>sound</a:t>
            </a:r>
            <a:r>
              <a:rPr lang="en-US" sz="3100">
                <a:solidFill>
                  <a:schemeClr val="dk1"/>
                </a:solidFill>
              </a:rPr>
              <a:t>, it processes an output signal voltage which is sent to a microcontroller then performs necessary processing.</a:t>
            </a:r>
            <a:endParaRPr/>
          </a:p>
          <a:p>
            <a:pPr indent="-182086" lvl="0" marL="0" rtl="0" algn="just">
              <a:spcBef>
                <a:spcPts val="480"/>
              </a:spcBef>
              <a:spcAft>
                <a:spcPts val="0"/>
              </a:spcAft>
              <a:buClr>
                <a:schemeClr val="dk1"/>
              </a:buClr>
              <a:buSzPct val="100000"/>
              <a:buFont typeface="Arial"/>
              <a:buChar char="•"/>
            </a:pPr>
            <a:r>
              <a:rPr lang="en-US" sz="3100">
                <a:solidFill>
                  <a:schemeClr val="dk1"/>
                </a:solidFill>
              </a:rPr>
              <a:t>  The Sound Detector is a small board that combines a microphone and some processing circuitry. It provides not only an audio output, but also a binary indication of the presence of sound, and an analog representation of it's amplitude.</a:t>
            </a:r>
            <a:endParaRPr/>
          </a:p>
          <a:p>
            <a:pPr indent="0" lvl="0" marL="0" rtl="0" algn="ctr">
              <a:spcBef>
                <a:spcPts val="496"/>
              </a:spcBef>
              <a:spcAft>
                <a:spcPts val="0"/>
              </a:spcAft>
              <a:buClr>
                <a:srgbClr val="888888"/>
              </a:buClr>
              <a:buSzPct val="114285"/>
              <a:buNone/>
            </a:pPr>
            <a:br>
              <a:rPr lang="en-US" u="sng">
                <a:solidFill>
                  <a:schemeClr val="hlink"/>
                </a:solidFill>
                <a:hlinkClick r:id="rId3"/>
              </a:rPr>
            </a:br>
            <a:endParaRPr/>
          </a:p>
        </p:txBody>
      </p:sp>
      <p:sp>
        <p:nvSpPr>
          <p:cNvPr id="131" name="Google Shape;131;p4"/>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32" name="Google Shape;132;p4"/>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3" name="Google Shape;133;p4"/>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pic>
        <p:nvPicPr>
          <p:cNvPr id="134" name="Google Shape;134;p4"/>
          <p:cNvPicPr preferRelativeResize="0"/>
          <p:nvPr/>
        </p:nvPicPr>
        <p:blipFill rotWithShape="1">
          <a:blip r:embed="rId4">
            <a:alphaModFix/>
          </a:blip>
          <a:srcRect b="0" l="0" r="0" t="0"/>
          <a:stretch/>
        </p:blipFill>
        <p:spPr>
          <a:xfrm>
            <a:off x="6705600" y="4419600"/>
            <a:ext cx="2000250" cy="1887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ctrTitle"/>
          </p:nvPr>
        </p:nvSpPr>
        <p:spPr>
          <a:xfrm>
            <a:off x="609600" y="990600"/>
            <a:ext cx="7772400" cy="8381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Working of project</a:t>
            </a:r>
            <a:endParaRPr b="1" sz="4000"/>
          </a:p>
        </p:txBody>
      </p:sp>
      <p:sp>
        <p:nvSpPr>
          <p:cNvPr id="140" name="Google Shape;140;p5"/>
          <p:cNvSpPr txBox="1"/>
          <p:nvPr>
            <p:ph idx="1" type="subTitle"/>
          </p:nvPr>
        </p:nvSpPr>
        <p:spPr>
          <a:xfrm>
            <a:off x="609600" y="1905000"/>
            <a:ext cx="7924800" cy="46482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solidFill>
                  <a:schemeClr val="dk1"/>
                </a:solidFill>
              </a:rPr>
              <a:t>A </a:t>
            </a:r>
            <a:r>
              <a:rPr b="1" lang="en-US" sz="2400">
                <a:solidFill>
                  <a:schemeClr val="dk1"/>
                </a:solidFill>
              </a:rPr>
              <a:t>Spectrum Analyzer</a:t>
            </a:r>
            <a:r>
              <a:rPr lang="en-US" sz="2400">
                <a:solidFill>
                  <a:schemeClr val="dk1"/>
                </a:solidFill>
              </a:rPr>
              <a:t> is determine by direct observation of the bandwidth of a digital or analog signal. Here analog signal is given by sound sensor and according to sensors’s signal, output will display on 8x8LED matrix.</a:t>
            </a:r>
            <a:endParaRPr/>
          </a:p>
        </p:txBody>
      </p:sp>
      <p:sp>
        <p:nvSpPr>
          <p:cNvPr id="141" name="Google Shape;141;p5"/>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42" name="Google Shape;142;p5"/>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3" name="Google Shape;143;p5"/>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ctrTitle"/>
          </p:nvPr>
        </p:nvSpPr>
        <p:spPr>
          <a:xfrm>
            <a:off x="609600" y="914400"/>
            <a:ext cx="7848600" cy="9366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Components Required:</a:t>
            </a:r>
            <a:endParaRPr/>
          </a:p>
        </p:txBody>
      </p:sp>
      <p:sp>
        <p:nvSpPr>
          <p:cNvPr id="149" name="Google Shape;149;p6"/>
          <p:cNvSpPr txBox="1"/>
          <p:nvPr>
            <p:ph idx="1" type="subTitle"/>
          </p:nvPr>
        </p:nvSpPr>
        <p:spPr>
          <a:xfrm>
            <a:off x="685800" y="1905000"/>
            <a:ext cx="7467600" cy="4343400"/>
          </a:xfrm>
          <a:prstGeom prst="rect">
            <a:avLst/>
          </a:prstGeom>
          <a:noFill/>
          <a:ln>
            <a:noFill/>
          </a:ln>
        </p:spPr>
        <p:txBody>
          <a:bodyPr anchorCtr="0" anchor="t" bIns="45700" lIns="91425" spcFirstLastPara="1" rIns="91425" wrap="square" tIns="45700">
            <a:normAutofit/>
          </a:bodyPr>
          <a:lstStyle/>
          <a:p>
            <a:pPr indent="-152400" lvl="0" marL="0" rtl="0" algn="just">
              <a:spcBef>
                <a:spcPts val="0"/>
              </a:spcBef>
              <a:spcAft>
                <a:spcPts val="0"/>
              </a:spcAft>
              <a:buClr>
                <a:schemeClr val="dk1"/>
              </a:buClr>
              <a:buSzPts val="2400"/>
              <a:buFont typeface="Arial"/>
              <a:buChar char="•"/>
            </a:pPr>
            <a:r>
              <a:rPr lang="en-US" sz="2400">
                <a:solidFill>
                  <a:schemeClr val="dk1"/>
                </a:solidFill>
              </a:rPr>
              <a:t>  Arduino Mega</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8x8 LED Matrix</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Breadboard</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USB Cable</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Jumper wires</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BreadBoard</a:t>
            </a:r>
            <a:endParaRPr sz="2400">
              <a:solidFill>
                <a:schemeClr val="dk1"/>
              </a:solidFill>
            </a:endParaRPr>
          </a:p>
        </p:txBody>
      </p:sp>
      <p:sp>
        <p:nvSpPr>
          <p:cNvPr id="150" name="Google Shape;150;p6"/>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51" name="Google Shape;151;p6"/>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52" name="Google Shape;152;p6"/>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title"/>
          </p:nvPr>
        </p:nvSpPr>
        <p:spPr>
          <a:xfrm>
            <a:off x="457200" y="7620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US" sz="4000"/>
              <a:t>Connection Diagram</a:t>
            </a:r>
            <a:endParaRPr/>
          </a:p>
        </p:txBody>
      </p:sp>
      <p:pic>
        <p:nvPicPr>
          <p:cNvPr descr="project.jpg" id="158" name="Google Shape;158;p7"/>
          <p:cNvPicPr preferRelativeResize="0"/>
          <p:nvPr/>
        </p:nvPicPr>
        <p:blipFill rotWithShape="1">
          <a:blip r:embed="rId3">
            <a:alphaModFix/>
          </a:blip>
          <a:srcRect b="0" l="0" r="0" t="0"/>
          <a:stretch/>
        </p:blipFill>
        <p:spPr>
          <a:xfrm>
            <a:off x="1295400" y="1905000"/>
            <a:ext cx="6553200" cy="4402303"/>
          </a:xfrm>
          <a:prstGeom prst="rect">
            <a:avLst/>
          </a:prstGeom>
          <a:noFill/>
          <a:ln>
            <a:noFill/>
          </a:ln>
        </p:spPr>
      </p:pic>
      <p:pic>
        <p:nvPicPr>
          <p:cNvPr id="159" name="Google Shape;159;p7"/>
          <p:cNvPicPr preferRelativeResize="0"/>
          <p:nvPr/>
        </p:nvPicPr>
        <p:blipFill rotWithShape="1">
          <a:blip r:embed="rId4">
            <a:alphaModFix/>
          </a:blip>
          <a:srcRect b="0" l="0" r="0" t="0"/>
          <a:stretch/>
        </p:blipFill>
        <p:spPr>
          <a:xfrm>
            <a:off x="7239000" y="5943600"/>
            <a:ext cx="800100" cy="180975"/>
          </a:xfrm>
          <a:prstGeom prst="rect">
            <a:avLst/>
          </a:prstGeom>
          <a:noFill/>
          <a:ln>
            <a:noFill/>
          </a:ln>
        </p:spPr>
      </p:pic>
      <p:sp>
        <p:nvSpPr>
          <p:cNvPr id="160" name="Google Shape;160;p7"/>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61" name="Google Shape;161;p7"/>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62" name="Google Shape;162;p7"/>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pic>
        <p:nvPicPr>
          <p:cNvPr id="163" name="Google Shape;163;p7"/>
          <p:cNvPicPr preferRelativeResize="0"/>
          <p:nvPr/>
        </p:nvPicPr>
        <p:blipFill rotWithShape="1">
          <a:blip r:embed="rId5">
            <a:alphaModFix/>
          </a:blip>
          <a:srcRect b="0" l="0" r="0" t="0"/>
          <a:stretch/>
        </p:blipFill>
        <p:spPr>
          <a:xfrm>
            <a:off x="7010400" y="6096000"/>
            <a:ext cx="1371600" cy="22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ctrTitle"/>
          </p:nvPr>
        </p:nvSpPr>
        <p:spPr>
          <a:xfrm>
            <a:off x="533400" y="838200"/>
            <a:ext cx="7772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Connections </a:t>
            </a:r>
            <a:endParaRPr/>
          </a:p>
        </p:txBody>
      </p:sp>
      <p:sp>
        <p:nvSpPr>
          <p:cNvPr id="169" name="Google Shape;169;p8"/>
          <p:cNvSpPr txBox="1"/>
          <p:nvPr>
            <p:ph idx="1" type="subTitle"/>
          </p:nvPr>
        </p:nvSpPr>
        <p:spPr>
          <a:xfrm>
            <a:off x="533400" y="1752600"/>
            <a:ext cx="7315200" cy="4038600"/>
          </a:xfrm>
          <a:prstGeom prst="rect">
            <a:avLst/>
          </a:prstGeom>
          <a:noFill/>
          <a:ln>
            <a:noFill/>
          </a:ln>
        </p:spPr>
        <p:txBody>
          <a:bodyPr anchorCtr="0" anchor="t" bIns="45700" lIns="91425" spcFirstLastPara="1" rIns="91425" wrap="square" tIns="45700">
            <a:normAutofit lnSpcReduction="10000"/>
          </a:bodyPr>
          <a:lstStyle/>
          <a:p>
            <a:pPr indent="-514350" lvl="0" marL="514350" rtl="0" algn="just">
              <a:spcBef>
                <a:spcPts val="0"/>
              </a:spcBef>
              <a:spcAft>
                <a:spcPts val="0"/>
              </a:spcAft>
              <a:buClr>
                <a:schemeClr val="dk1"/>
              </a:buClr>
              <a:buSzPts val="2400"/>
              <a:buAutoNum type="arabicPeriod"/>
            </a:pPr>
            <a:r>
              <a:rPr lang="en-US" sz="2400">
                <a:solidFill>
                  <a:schemeClr val="dk1"/>
                </a:solidFill>
              </a:rPr>
              <a:t>Connect Vcc  to +5V of Arduino.</a:t>
            </a:r>
            <a:endParaRPr/>
          </a:p>
          <a:p>
            <a:pPr indent="-514350" lvl="0" marL="514350" rtl="0" algn="just">
              <a:spcBef>
                <a:spcPts val="480"/>
              </a:spcBef>
              <a:spcAft>
                <a:spcPts val="0"/>
              </a:spcAft>
              <a:buClr>
                <a:schemeClr val="dk1"/>
              </a:buClr>
              <a:buSzPts val="2400"/>
              <a:buAutoNum type="arabicPeriod"/>
            </a:pPr>
            <a:r>
              <a:rPr lang="en-US" sz="2400">
                <a:solidFill>
                  <a:schemeClr val="dk1"/>
                </a:solidFill>
              </a:rPr>
              <a:t>Connect GND with GND pin of Arduino.</a:t>
            </a:r>
            <a:endParaRPr/>
          </a:p>
          <a:p>
            <a:pPr indent="-514350" lvl="0" marL="514350" rtl="0" algn="just">
              <a:spcBef>
                <a:spcPts val="480"/>
              </a:spcBef>
              <a:spcAft>
                <a:spcPts val="0"/>
              </a:spcAft>
              <a:buClr>
                <a:schemeClr val="dk1"/>
              </a:buClr>
              <a:buSzPts val="2400"/>
              <a:buAutoNum type="arabicPeriod"/>
            </a:pPr>
            <a:r>
              <a:rPr lang="en-US" sz="2400">
                <a:solidFill>
                  <a:schemeClr val="dk1"/>
                </a:solidFill>
              </a:rPr>
              <a:t>Connect DIN with 7 pin of Arduino.</a:t>
            </a:r>
            <a:endParaRPr/>
          </a:p>
          <a:p>
            <a:pPr indent="-514350" lvl="0" marL="514350" rtl="0" algn="just">
              <a:spcBef>
                <a:spcPts val="480"/>
              </a:spcBef>
              <a:spcAft>
                <a:spcPts val="0"/>
              </a:spcAft>
              <a:buClr>
                <a:schemeClr val="dk1"/>
              </a:buClr>
              <a:buSzPts val="2400"/>
              <a:buAutoNum type="arabicPeriod"/>
            </a:pPr>
            <a:r>
              <a:rPr lang="en-US" sz="2400">
                <a:solidFill>
                  <a:schemeClr val="dk1"/>
                </a:solidFill>
              </a:rPr>
              <a:t>Connect CLK with 6 pin of Arduino.</a:t>
            </a:r>
            <a:endParaRPr/>
          </a:p>
          <a:p>
            <a:pPr indent="-514350" lvl="0" marL="514350" rtl="0" algn="just">
              <a:spcBef>
                <a:spcPts val="480"/>
              </a:spcBef>
              <a:spcAft>
                <a:spcPts val="0"/>
              </a:spcAft>
              <a:buClr>
                <a:schemeClr val="dk1"/>
              </a:buClr>
              <a:buSzPts val="2400"/>
              <a:buAutoNum type="arabicPeriod"/>
            </a:pPr>
            <a:r>
              <a:rPr lang="en-US" sz="2400">
                <a:solidFill>
                  <a:schemeClr val="dk1"/>
                </a:solidFill>
              </a:rPr>
              <a:t>Connect CS with 5 pin of Arduino.</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Connect A0 pin of sound sensor with A0 pin of Arduino Mega.</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Connect Vcc and GND(ground)  pin of sound sensor with Arduino  5V and GND respectively.</a:t>
            </a:r>
            <a:endParaRPr/>
          </a:p>
          <a:p>
            <a:pPr indent="-361950" lvl="0" marL="514350" rtl="0" algn="just">
              <a:spcBef>
                <a:spcPts val="480"/>
              </a:spcBef>
              <a:spcAft>
                <a:spcPts val="0"/>
              </a:spcAft>
              <a:buClr>
                <a:srgbClr val="888888"/>
              </a:buClr>
              <a:buSzPts val="2400"/>
              <a:buNone/>
            </a:pPr>
            <a:r>
              <a:t/>
            </a:r>
            <a:endParaRPr sz="2400">
              <a:solidFill>
                <a:schemeClr val="dk1"/>
              </a:solidFill>
            </a:endParaRPr>
          </a:p>
        </p:txBody>
      </p:sp>
      <p:sp>
        <p:nvSpPr>
          <p:cNvPr id="170" name="Google Shape;170;p8"/>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71" name="Google Shape;171;p8"/>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72" name="Google Shape;172;p8"/>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idx="1" type="subTitle"/>
          </p:nvPr>
        </p:nvSpPr>
        <p:spPr>
          <a:xfrm>
            <a:off x="914400" y="2682875"/>
            <a:ext cx="7315200" cy="4038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b="1" lang="en-US" sz="2400">
                <a:solidFill>
                  <a:schemeClr val="dk1"/>
                </a:solidFill>
              </a:rPr>
              <a:t>Project Link :  </a:t>
            </a:r>
            <a:r>
              <a:rPr lang="en-US" sz="2400" u="sng">
                <a:solidFill>
                  <a:schemeClr val="dk1"/>
                </a:solidFill>
                <a:hlinkClick r:id="rId3">
                  <a:extLst>
                    <a:ext uri="{A12FA001-AC4F-418D-AE19-62706E023703}">
                      <ahyp:hlinkClr val="tx"/>
                    </a:ext>
                  </a:extLst>
                </a:hlinkClick>
              </a:rPr>
              <a:t>https://youtu.be/czl8uJI47bU</a:t>
            </a:r>
            <a:endParaRPr sz="2400">
              <a:solidFill>
                <a:schemeClr val="dk1"/>
              </a:solidFill>
            </a:endParaRPr>
          </a:p>
        </p:txBody>
      </p:sp>
      <p:sp>
        <p:nvSpPr>
          <p:cNvPr id="178" name="Google Shape;178;p9"/>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79" name="Google Shape;179;p9"/>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80" name="Google Shape;180;p9"/>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2020-01-08T07:56:47Z</dcterms:created>
  <dc:creator>rahul</dc:creator>
</cp:coreProperties>
</file>