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96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4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EC41A87-9344-4AB7-964A-ED6B02FF0EC3}"/>
              </a:ext>
            </a:extLst>
          </p:cNvPr>
          <p:cNvGrpSpPr/>
          <p:nvPr/>
        </p:nvGrpSpPr>
        <p:grpSpPr>
          <a:xfrm>
            <a:off x="273148" y="961012"/>
            <a:ext cx="5639299" cy="2189349"/>
            <a:chOff x="1220775" y="1074672"/>
            <a:chExt cx="5639299" cy="21893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042C3B3-A232-4E29-B9A4-FF699C9A13EE}"/>
                </a:ext>
              </a:extLst>
            </p:cNvPr>
            <p:cNvSpPr/>
            <p:nvPr/>
          </p:nvSpPr>
          <p:spPr>
            <a:xfrm>
              <a:off x="1220775" y="1074672"/>
              <a:ext cx="5101606" cy="19907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Different types of observational data: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Populations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Pediatric vs. elderly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Socioeconomic disparities</a:t>
              </a:r>
            </a:p>
            <a:p>
              <a:pPr marR="0" lvl="1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Care setting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Inpatient vs. outpatient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Primary vs. secondary care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5AA777-28A1-48CC-9FAE-AF2B29043288}"/>
                </a:ext>
              </a:extLst>
            </p:cNvPr>
            <p:cNvSpPr txBox="1"/>
            <p:nvPr/>
          </p:nvSpPr>
          <p:spPr>
            <a:xfrm>
              <a:off x="3979754" y="1386584"/>
              <a:ext cx="2880320" cy="1877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capture process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Administrative claims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Electronic health records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Clinical registries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Health system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Insured vs. uninsured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Country policies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Can 3">
            <a:extLst>
              <a:ext uri="{FF2B5EF4-FFF2-40B4-BE49-F238E27FC236}">
                <a16:creationId xmlns:a16="http://schemas.microsoft.com/office/drawing/2014/main" id="{4E72AE4A-2F32-400F-B1E2-0F145C79904E}"/>
              </a:ext>
            </a:extLst>
          </p:cNvPr>
          <p:cNvSpPr/>
          <p:nvPr/>
        </p:nvSpPr>
        <p:spPr>
          <a:xfrm>
            <a:off x="273148" y="3085611"/>
            <a:ext cx="1524000" cy="1143000"/>
          </a:xfrm>
          <a:prstGeom prst="can">
            <a:avLst/>
          </a:prstGeom>
          <a:solidFill>
            <a:srgbClr val="1B65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Patient-level data in source system/schema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737A62E0-B3A9-4740-880D-0281C08ED456}"/>
              </a:ext>
            </a:extLst>
          </p:cNvPr>
          <p:cNvSpPr/>
          <p:nvPr/>
        </p:nvSpPr>
        <p:spPr>
          <a:xfrm>
            <a:off x="6576615" y="3035636"/>
            <a:ext cx="1676400" cy="1242951"/>
          </a:xfrm>
          <a:prstGeom prst="irregularSeal1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Reliable evidence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D2C2A5-F9DC-4EFB-A803-9B76FA807E24}"/>
              </a:ext>
            </a:extLst>
          </p:cNvPr>
          <p:cNvGrpSpPr/>
          <p:nvPr/>
        </p:nvGrpSpPr>
        <p:grpSpPr>
          <a:xfrm>
            <a:off x="3245620" y="4428395"/>
            <a:ext cx="5145644" cy="1800200"/>
            <a:chOff x="1411340" y="4375194"/>
            <a:chExt cx="6021619" cy="18002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1F3E02-8331-45AD-9247-D60C21B54647}"/>
                </a:ext>
              </a:extLst>
            </p:cNvPr>
            <p:cNvSpPr/>
            <p:nvPr/>
          </p:nvSpPr>
          <p:spPr>
            <a:xfrm>
              <a:off x="1411340" y="4375194"/>
              <a:ext cx="5882046" cy="1800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Types of evidence desired: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Clinical characterization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Clinical trial feasibility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Treatment utilization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Disease natural history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Quality improvement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B69EE0-EA86-4FD8-AB01-3118B1B227CC}"/>
                </a:ext>
              </a:extLst>
            </p:cNvPr>
            <p:cNvSpPr txBox="1"/>
            <p:nvPr/>
          </p:nvSpPr>
          <p:spPr>
            <a:xfrm>
              <a:off x="4003858" y="4707459"/>
              <a:ext cx="34291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Population-level effect estimation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Safety surveillance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Comparative effectiveness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Patient-level prediction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Precision medicine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Disease interception</a:t>
              </a: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92F20C-7547-4019-B65F-E904442180CD}"/>
              </a:ext>
            </a:extLst>
          </p:cNvPr>
          <p:cNvSpPr/>
          <p:nvPr/>
        </p:nvSpPr>
        <p:spPr>
          <a:xfrm>
            <a:off x="2146852" y="3396247"/>
            <a:ext cx="3981332" cy="786262"/>
          </a:xfrm>
          <a:custGeom>
            <a:avLst/>
            <a:gdLst>
              <a:gd name="connsiteX0" fmla="*/ 0 w 4231230"/>
              <a:gd name="connsiteY0" fmla="*/ 244314 h 786262"/>
              <a:gd name="connsiteX1" fmla="*/ 306693 w 4231230"/>
              <a:gd name="connsiteY1" fmla="*/ 244314 h 786262"/>
              <a:gd name="connsiteX2" fmla="*/ 1482350 w 4231230"/>
              <a:gd name="connsiteY2" fmla="*/ 783867 h 786262"/>
              <a:gd name="connsiteX3" fmla="*/ 2379712 w 4231230"/>
              <a:gd name="connsiteY3" fmla="*/ 96 h 786262"/>
              <a:gd name="connsiteX4" fmla="*/ 3350907 w 4231230"/>
              <a:gd name="connsiteY4" fmla="*/ 727072 h 786262"/>
              <a:gd name="connsiteX5" fmla="*/ 3907498 w 4231230"/>
              <a:gd name="connsiteY5" fmla="*/ 295430 h 786262"/>
              <a:gd name="connsiteX6" fmla="*/ 4231230 w 4231230"/>
              <a:gd name="connsiteY6" fmla="*/ 215917 h 7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1230" h="786262">
                <a:moveTo>
                  <a:pt x="0" y="244314"/>
                </a:moveTo>
                <a:cubicBezTo>
                  <a:pt x="29817" y="199351"/>
                  <a:pt x="59635" y="154388"/>
                  <a:pt x="306693" y="244314"/>
                </a:cubicBezTo>
                <a:cubicBezTo>
                  <a:pt x="553751" y="334240"/>
                  <a:pt x="1136847" y="824570"/>
                  <a:pt x="1482350" y="783867"/>
                </a:cubicBezTo>
                <a:cubicBezTo>
                  <a:pt x="1827853" y="743164"/>
                  <a:pt x="2068286" y="9562"/>
                  <a:pt x="2379712" y="96"/>
                </a:cubicBezTo>
                <a:cubicBezTo>
                  <a:pt x="2691138" y="-9370"/>
                  <a:pt x="3096276" y="677850"/>
                  <a:pt x="3350907" y="727072"/>
                </a:cubicBezTo>
                <a:cubicBezTo>
                  <a:pt x="3605538" y="776294"/>
                  <a:pt x="3760778" y="380622"/>
                  <a:pt x="3907498" y="295430"/>
                </a:cubicBezTo>
                <a:cubicBezTo>
                  <a:pt x="4054218" y="210238"/>
                  <a:pt x="4224604" y="148710"/>
                  <a:pt x="4231230" y="215917"/>
                </a:cubicBezTo>
              </a:path>
            </a:pathLst>
          </a:custGeom>
          <a:noFill/>
          <a:ln w="295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02E94-E95B-4E7F-8021-BD950690D6D2}"/>
              </a:ext>
            </a:extLst>
          </p:cNvPr>
          <p:cNvSpPr/>
          <p:nvPr/>
        </p:nvSpPr>
        <p:spPr>
          <a:xfrm>
            <a:off x="1839450" y="3440906"/>
            <a:ext cx="397565" cy="29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3D5354A-4649-43A7-8BCF-3ABA033F960F}"/>
              </a:ext>
            </a:extLst>
          </p:cNvPr>
          <p:cNvSpPr/>
          <p:nvPr/>
        </p:nvSpPr>
        <p:spPr>
          <a:xfrm rot="5400000">
            <a:off x="6001572" y="3333432"/>
            <a:ext cx="639861" cy="51022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85DE3FA-64FA-4BB2-8717-DAA84C9B5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212">
            <a:off x="2210135" y="3038307"/>
            <a:ext cx="993653" cy="7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87541"/>
      </p:ext>
    </p:extLst>
  </p:cSld>
  <p:clrMapOvr>
    <a:masterClrMapping/>
  </p:clrMapOvr>
</p:sld>
</file>

<file path=ppt/theme/theme1.xml><?xml version="1.0" encoding="utf-8"?>
<a:theme xmlns:a="http://schemas.openxmlformats.org/drawingml/2006/main" name="CmForT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81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CmForTmu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Patrick [JRDUS]</dc:creator>
  <cp:lastModifiedBy>Schuemie, Martijn [JRDNL]</cp:lastModifiedBy>
  <cp:revision>9</cp:revision>
  <dcterms:created xsi:type="dcterms:W3CDTF">2019-08-27T15:30:46Z</dcterms:created>
  <dcterms:modified xsi:type="dcterms:W3CDTF">2019-08-28T06:37:09Z</dcterms:modified>
</cp:coreProperties>
</file>