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ED8"/>
    <a:srgbClr val="1B6583"/>
    <a:srgbClr val="FF9393"/>
    <a:srgbClr val="EFF5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6" autoAdjust="0"/>
  </p:normalViewPr>
  <p:slideViewPr>
    <p:cSldViewPr snapToGrid="0">
      <p:cViewPr varScale="1">
        <p:scale>
          <a:sx n="165" d="100"/>
          <a:sy n="165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35D42-B289-4E75-A561-9E2C00FF53C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E0E9-0707-4314-8178-E41AD063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5BB6-F18B-47EB-9C71-5D2DB8A6B93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79BDD4-D1FD-49A5-8654-9362F9FFC357}"/>
              </a:ext>
            </a:extLst>
          </p:cNvPr>
          <p:cNvSpPr/>
          <p:nvPr/>
        </p:nvSpPr>
        <p:spPr>
          <a:xfrm>
            <a:off x="3391583" y="520864"/>
            <a:ext cx="3548625" cy="923086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time user of ACE inhibitors with 365 days of continuous observation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309CCD-9BA3-4BBF-8981-E3D9013FE6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165895" y="1443950"/>
            <a:ext cx="1" cy="275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32003-1CEF-444E-8D15-61166D904016}"/>
              </a:ext>
            </a:extLst>
          </p:cNvPr>
          <p:cNvSpPr/>
          <p:nvPr/>
        </p:nvSpPr>
        <p:spPr>
          <a:xfrm>
            <a:off x="3391582" y="1719382"/>
            <a:ext cx="3548625" cy="639267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hypertension observed in the past year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6CBA1D-05D1-440B-BA3A-4F3AE693DF72}"/>
              </a:ext>
            </a:extLst>
          </p:cNvPr>
          <p:cNvSpPr/>
          <p:nvPr/>
        </p:nvSpPr>
        <p:spPr>
          <a:xfrm>
            <a:off x="3391582" y="2588152"/>
            <a:ext cx="3548625" cy="639267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no history of medication treatment of hypertension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C49E12-208C-463A-AA6E-362181CD2250}"/>
              </a:ext>
            </a:extLst>
          </p:cNvPr>
          <p:cNvSpPr/>
          <p:nvPr/>
        </p:nvSpPr>
        <p:spPr>
          <a:xfrm>
            <a:off x="3391580" y="4659690"/>
            <a:ext cx="3548625" cy="797279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users of ACE inhibitors monotherapy with hypertension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D5D6AF-C857-492A-B303-BF0DCFABB27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165895" y="2358649"/>
            <a:ext cx="0" cy="229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A38954-5F5E-4F7F-A738-830718F3F049}"/>
              </a:ext>
            </a:extLst>
          </p:cNvPr>
          <p:cNvCxnSpPr>
            <a:cxnSpLocks/>
            <a:stCxn id="65" idx="2"/>
            <a:endCxn id="10" idx="0"/>
          </p:cNvCxnSpPr>
          <p:nvPr/>
        </p:nvCxnSpPr>
        <p:spPr>
          <a:xfrm flipH="1">
            <a:off x="5165893" y="4359495"/>
            <a:ext cx="1" cy="300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29C82D-1AAC-46A6-B0B9-70E19F1A952F}"/>
              </a:ext>
            </a:extLst>
          </p:cNvPr>
          <p:cNvSpPr txBox="1"/>
          <p:nvPr/>
        </p:nvSpPr>
        <p:spPr>
          <a:xfrm>
            <a:off x="7337325" y="520863"/>
            <a:ext cx="3038809" cy="923084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Prior ACE inhibitor users 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&lt; 365 days of observation   prior to exposure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D53A80-93F5-439A-ADB8-98F196509C2B}"/>
              </a:ext>
            </a:extLst>
          </p:cNvPr>
          <p:cNvSpPr txBox="1"/>
          <p:nvPr/>
        </p:nvSpPr>
        <p:spPr>
          <a:xfrm>
            <a:off x="290471" y="336197"/>
            <a:ext cx="27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Cohort entry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DEC56C-7BB5-4FB2-9DD1-B522FEF64ED8}"/>
              </a:ext>
            </a:extLst>
          </p:cNvPr>
          <p:cNvSpPr txBox="1"/>
          <p:nvPr/>
        </p:nvSpPr>
        <p:spPr>
          <a:xfrm>
            <a:off x="290471" y="617514"/>
            <a:ext cx="254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Which attributes are required to be considered for entry into this cohort?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3BA935-F092-488B-97A9-BCB1A2D4EBA9}"/>
              </a:ext>
            </a:extLst>
          </p:cNvPr>
          <p:cNvSpPr txBox="1"/>
          <p:nvPr/>
        </p:nvSpPr>
        <p:spPr>
          <a:xfrm>
            <a:off x="7337326" y="1713638"/>
            <a:ext cx="3038805" cy="641148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No observed hypertension in the prior 365 days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01AE20-20C5-4AD4-ADDC-AB73DFF703AE}"/>
              </a:ext>
            </a:extLst>
          </p:cNvPr>
          <p:cNvSpPr txBox="1"/>
          <p:nvPr/>
        </p:nvSpPr>
        <p:spPr>
          <a:xfrm>
            <a:off x="3391579" y="5717078"/>
            <a:ext cx="3548625" cy="830997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Event will persist until end of continuous observation for the drug exposure (ACE inhibitors)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AB8E6C-7859-4215-A08D-4F1FE58798FE}"/>
              </a:ext>
            </a:extLst>
          </p:cNvPr>
          <p:cNvSpPr txBox="1"/>
          <p:nvPr/>
        </p:nvSpPr>
        <p:spPr>
          <a:xfrm>
            <a:off x="299602" y="2034212"/>
            <a:ext cx="27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Inclusion criteria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F3426E-DF5C-4A5D-884C-F73F6A7B8C02}"/>
              </a:ext>
            </a:extLst>
          </p:cNvPr>
          <p:cNvSpPr txBox="1"/>
          <p:nvPr/>
        </p:nvSpPr>
        <p:spPr>
          <a:xfrm>
            <a:off x="299602" y="2324307"/>
            <a:ext cx="2545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Which attributes are required to be included in the cohort? What attributes make a person unsuitable to be included in this cohort?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4C73AED-9C65-4AE3-9740-DFF1C1748DE1}"/>
              </a:ext>
            </a:extLst>
          </p:cNvPr>
          <p:cNvSpPr/>
          <p:nvPr/>
        </p:nvSpPr>
        <p:spPr>
          <a:xfrm>
            <a:off x="2883540" y="1719382"/>
            <a:ext cx="301493" cy="2636250"/>
          </a:xfrm>
          <a:prstGeom prst="leftBrace">
            <a:avLst>
              <a:gd name="adj1" fmla="val 8333"/>
              <a:gd name="adj2" fmla="val 3723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CC8E0E6-09A6-4A68-A6B7-292B1B39D808}"/>
              </a:ext>
            </a:extLst>
          </p:cNvPr>
          <p:cNvSpPr/>
          <p:nvPr/>
        </p:nvSpPr>
        <p:spPr>
          <a:xfrm>
            <a:off x="3391581" y="3463175"/>
            <a:ext cx="3548625" cy="896320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only one hypertension therapy within first week of index date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9376B9-C381-4DD2-A265-067C5B10C66D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 flipH="1">
            <a:off x="5165894" y="3227419"/>
            <a:ext cx="1" cy="235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098C49C-ABE6-4932-A496-47FFD9FBC7AF}"/>
              </a:ext>
            </a:extLst>
          </p:cNvPr>
          <p:cNvSpPr txBox="1"/>
          <p:nvPr/>
        </p:nvSpPr>
        <p:spPr>
          <a:xfrm>
            <a:off x="7337325" y="2584292"/>
            <a:ext cx="3038804" cy="639267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Prior medication treatment of hypertension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F04E2-F2EF-46BB-B41D-7D9E11BCA355}"/>
              </a:ext>
            </a:extLst>
          </p:cNvPr>
          <p:cNvSpPr txBox="1"/>
          <p:nvPr/>
        </p:nvSpPr>
        <p:spPr>
          <a:xfrm>
            <a:off x="7337326" y="3459312"/>
            <a:ext cx="3038804" cy="896320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Initiated combination therapy, not monotherapy of ACE inhibitors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2AF179-293D-4E81-97DD-276393213B05}"/>
              </a:ext>
            </a:extLst>
          </p:cNvPr>
          <p:cNvSpPr txBox="1"/>
          <p:nvPr/>
        </p:nvSpPr>
        <p:spPr>
          <a:xfrm>
            <a:off x="290471" y="5449566"/>
            <a:ext cx="27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Cohort exit event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5720D4-FB16-4D4F-AFB1-B44D7F3E012C}"/>
              </a:ext>
            </a:extLst>
          </p:cNvPr>
          <p:cNvSpPr txBox="1"/>
          <p:nvPr/>
        </p:nvSpPr>
        <p:spPr>
          <a:xfrm>
            <a:off x="290471" y="5769200"/>
            <a:ext cx="261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When are people no longer eligible to be included in our cohort?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EEB3183-1DC2-46E9-800C-8B197EDA93A0}"/>
              </a:ext>
            </a:extLst>
          </p:cNvPr>
          <p:cNvSpPr/>
          <p:nvPr/>
        </p:nvSpPr>
        <p:spPr>
          <a:xfrm>
            <a:off x="2895035" y="5717078"/>
            <a:ext cx="290928" cy="830997"/>
          </a:xfrm>
          <a:prstGeom prst="leftBrace">
            <a:avLst>
              <a:gd name="adj1" fmla="val 8333"/>
              <a:gd name="adj2" fmla="val 540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D54559-0CE3-4317-9AB6-D2ADF5D4E529}"/>
              </a:ext>
            </a:extLst>
          </p:cNvPr>
          <p:cNvCxnSpPr>
            <a:cxnSpLocks/>
          </p:cNvCxnSpPr>
          <p:nvPr/>
        </p:nvCxnSpPr>
        <p:spPr>
          <a:xfrm>
            <a:off x="6956819" y="919503"/>
            <a:ext cx="3805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493130-622A-4B38-9782-9F3E107893F9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45745" y="2034212"/>
            <a:ext cx="391581" cy="480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84F621-E8AA-4AD3-ADE6-1F0E3BA9389D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945745" y="2903926"/>
            <a:ext cx="391580" cy="386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CF034AF-04F9-4062-A01E-6CA4CF5926D9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6940206" y="3907472"/>
            <a:ext cx="397120" cy="38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3F7C55-C592-4AE0-A12B-DAA2D5C9325F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>
            <a:off x="5165892" y="5456969"/>
            <a:ext cx="1" cy="260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DD04A83-C90F-4375-85B1-261363149A22}"/>
              </a:ext>
            </a:extLst>
          </p:cNvPr>
          <p:cNvSpPr txBox="1"/>
          <p:nvPr/>
        </p:nvSpPr>
        <p:spPr>
          <a:xfrm>
            <a:off x="290471" y="4832008"/>
            <a:ext cx="27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Qualifying cohort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E81BAB-6F2D-42E4-912C-554A7E11D862}"/>
              </a:ext>
            </a:extLst>
          </p:cNvPr>
          <p:cNvSpPr txBox="1"/>
          <p:nvPr/>
        </p:nvSpPr>
        <p:spPr>
          <a:xfrm>
            <a:off x="7662929" y="73254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cs typeface="Arial" panose="020B0604020202020204" pitchFamily="34" charset="0"/>
              </a:rPr>
              <a:t>Exclude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B8037D7-06B1-4D80-8ECE-64C129E70366}"/>
              </a:ext>
            </a:extLst>
          </p:cNvPr>
          <p:cNvSpPr txBox="1"/>
          <p:nvPr/>
        </p:nvSpPr>
        <p:spPr>
          <a:xfrm>
            <a:off x="3969327" y="80198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161" name="Left Brace 160">
            <a:extLst>
              <a:ext uri="{FF2B5EF4-FFF2-40B4-BE49-F238E27FC236}">
                <a16:creationId xmlns:a16="http://schemas.microsoft.com/office/drawing/2014/main" id="{BDC91B4E-8B9A-4E33-A942-2766E7FEAB63}"/>
              </a:ext>
            </a:extLst>
          </p:cNvPr>
          <p:cNvSpPr/>
          <p:nvPr/>
        </p:nvSpPr>
        <p:spPr>
          <a:xfrm>
            <a:off x="2889337" y="520861"/>
            <a:ext cx="290928" cy="923086"/>
          </a:xfrm>
          <a:prstGeom prst="leftBrace">
            <a:avLst>
              <a:gd name="adj1" fmla="val 8333"/>
              <a:gd name="adj2" fmla="val 540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6130E19-E36D-470B-865D-EC58E4173A30}"/>
              </a:ext>
            </a:extLst>
          </p:cNvPr>
          <p:cNvSpPr/>
          <p:nvPr/>
        </p:nvSpPr>
        <p:spPr>
          <a:xfrm>
            <a:off x="2889337" y="4659689"/>
            <a:ext cx="290928" cy="797279"/>
          </a:xfrm>
          <a:prstGeom prst="leftBrace">
            <a:avLst>
              <a:gd name="adj1" fmla="val 8333"/>
              <a:gd name="adj2" fmla="val 540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B70A490-7EAA-41D0-8176-3C0B884387D8}"/>
              </a:ext>
            </a:extLst>
          </p:cNvPr>
          <p:cNvGrpSpPr/>
          <p:nvPr/>
        </p:nvGrpSpPr>
        <p:grpSpPr>
          <a:xfrm>
            <a:off x="2705947" y="4657430"/>
            <a:ext cx="6207148" cy="1749092"/>
            <a:chOff x="2558316" y="4266417"/>
            <a:chExt cx="6207148" cy="1749092"/>
          </a:xfrm>
        </p:grpSpPr>
        <p:sp>
          <p:nvSpPr>
            <p:cNvPr id="70" name="Rectangle 69"/>
            <p:cNvSpPr/>
            <p:nvPr/>
          </p:nvSpPr>
          <p:spPr>
            <a:xfrm>
              <a:off x="3291391" y="5507476"/>
              <a:ext cx="5336580" cy="83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3596132" y="5319421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5758763" y="5319420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5328693" y="5168977"/>
              <a:ext cx="175518" cy="150444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4650302" y="5018533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6266181" y="4868089"/>
              <a:ext cx="175518" cy="150444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4840080" y="4717645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5440133" y="4717645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5758763" y="4567201"/>
              <a:ext cx="175518" cy="150444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7278525" y="4567201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353545" y="4719063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343796" y="4868112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360511" y="5022737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352154" y="5177359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352153" y="5327804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558316" y="4266417"/>
              <a:ext cx="62071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Rule #3: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With at least 365 days of continuous observation before first time ACE inhibitor initiation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6895C90-BB1C-46EA-9B4C-269126EA8F2C}"/>
                </a:ext>
              </a:extLst>
            </p:cNvPr>
            <p:cNvGrpSpPr/>
            <p:nvPr/>
          </p:nvGrpSpPr>
          <p:grpSpPr>
            <a:xfrm>
              <a:off x="2604669" y="4543354"/>
              <a:ext cx="755586" cy="1057356"/>
              <a:chOff x="3069258" y="702377"/>
              <a:chExt cx="755586" cy="1057356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354DC17-35F7-4A02-B46A-37576CC16395}"/>
                  </a:ext>
                </a:extLst>
              </p:cNvPr>
              <p:cNvSpPr txBox="1"/>
              <p:nvPr/>
            </p:nvSpPr>
            <p:spPr>
              <a:xfrm>
                <a:off x="3069258" y="1471962"/>
                <a:ext cx="740908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6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2F38CCF-BCD0-4712-9439-84628F90AEF1}"/>
                  </a:ext>
                </a:extLst>
              </p:cNvPr>
              <p:cNvSpPr txBox="1"/>
              <p:nvPr/>
            </p:nvSpPr>
            <p:spPr>
              <a:xfrm>
                <a:off x="3069258" y="1318045"/>
                <a:ext cx="740908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5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D8AF9EB-2729-44B0-880C-3DFC6E6E3377}"/>
                  </a:ext>
                </a:extLst>
              </p:cNvPr>
              <p:cNvSpPr txBox="1"/>
              <p:nvPr/>
            </p:nvSpPr>
            <p:spPr>
              <a:xfrm>
                <a:off x="3069258" y="1164128"/>
                <a:ext cx="740908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4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23C8989-4FF5-4130-B309-61F0BF3DC44C}"/>
                  </a:ext>
                </a:extLst>
              </p:cNvPr>
              <p:cNvSpPr txBox="1"/>
              <p:nvPr/>
            </p:nvSpPr>
            <p:spPr>
              <a:xfrm>
                <a:off x="3069258" y="1010211"/>
                <a:ext cx="740908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3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9FC5589-484D-45DE-87F4-3588A791DA68}"/>
                  </a:ext>
                </a:extLst>
              </p:cNvPr>
              <p:cNvSpPr txBox="1"/>
              <p:nvPr/>
            </p:nvSpPr>
            <p:spPr>
              <a:xfrm>
                <a:off x="3069258" y="856294"/>
                <a:ext cx="740909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2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E5C8541-FE98-4DA1-8DDA-C7A66552E73C}"/>
                  </a:ext>
                </a:extLst>
              </p:cNvPr>
              <p:cNvSpPr txBox="1"/>
              <p:nvPr/>
            </p:nvSpPr>
            <p:spPr>
              <a:xfrm>
                <a:off x="3069258" y="702377"/>
                <a:ext cx="755586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1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0AEB136-235E-444E-89F1-594458902A2E}"/>
                </a:ext>
              </a:extLst>
            </p:cNvPr>
            <p:cNvGrpSpPr/>
            <p:nvPr/>
          </p:nvGrpSpPr>
          <p:grpSpPr>
            <a:xfrm>
              <a:off x="2574167" y="5584622"/>
              <a:ext cx="3189211" cy="430887"/>
              <a:chOff x="3251381" y="1916472"/>
              <a:chExt cx="3189211" cy="4308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FDB4AA4-22B7-4C50-B325-96D6201BCBE6}"/>
                  </a:ext>
                </a:extLst>
              </p:cNvPr>
              <p:cNvSpPr txBox="1"/>
              <p:nvPr/>
            </p:nvSpPr>
            <p:spPr>
              <a:xfrm>
                <a:off x="3251381" y="1916472"/>
                <a:ext cx="14141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Observation period </a:t>
                </a:r>
                <a:b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9EC94DC-DF4E-47C6-BEE5-11574BA7B151}"/>
                  </a:ext>
                </a:extLst>
              </p:cNvPr>
              <p:cNvSpPr txBox="1"/>
              <p:nvPr/>
            </p:nvSpPr>
            <p:spPr>
              <a:xfrm>
                <a:off x="5221990" y="1920354"/>
                <a:ext cx="12186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365 days in data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F18D0F-17D9-4E78-9DB6-891010EEDA56}"/>
                </a:ext>
              </a:extLst>
            </p:cNvPr>
            <p:cNvGrpSpPr/>
            <p:nvPr/>
          </p:nvGrpSpPr>
          <p:grpSpPr>
            <a:xfrm>
              <a:off x="3301353" y="4572173"/>
              <a:ext cx="1870792" cy="1048135"/>
              <a:chOff x="3735462" y="4165774"/>
              <a:chExt cx="1870792" cy="104813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5E3743A-0947-42FA-875A-C42F222E2DFA}"/>
                  </a:ext>
                </a:extLst>
              </p:cNvPr>
              <p:cNvCxnSpPr/>
              <p:nvPr/>
            </p:nvCxnSpPr>
            <p:spPr>
              <a:xfrm flipV="1">
                <a:off x="5606254" y="4165774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0B81C0C-912D-4A72-A0DD-9647671FEB00}"/>
                  </a:ext>
                </a:extLst>
              </p:cNvPr>
              <p:cNvCxnSpPr/>
              <p:nvPr/>
            </p:nvCxnSpPr>
            <p:spPr>
              <a:xfrm flipV="1">
                <a:off x="3735462" y="4165774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7CBEE8-7FD3-47DC-892A-C2A0CD7BF5DC}"/>
              </a:ext>
            </a:extLst>
          </p:cNvPr>
          <p:cNvGrpSpPr/>
          <p:nvPr/>
        </p:nvGrpSpPr>
        <p:grpSpPr>
          <a:xfrm>
            <a:off x="2675445" y="2744984"/>
            <a:ext cx="6053804" cy="1760362"/>
            <a:chOff x="2574167" y="2456674"/>
            <a:chExt cx="6053804" cy="1760362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55A97CFA-F02A-4658-B3B1-63527159D6DF}"/>
                </a:ext>
              </a:extLst>
            </p:cNvPr>
            <p:cNvGrpSpPr/>
            <p:nvPr/>
          </p:nvGrpSpPr>
          <p:grpSpPr>
            <a:xfrm>
              <a:off x="2604669" y="2456674"/>
              <a:ext cx="6023302" cy="1330716"/>
              <a:chOff x="2604669" y="2456674"/>
              <a:chExt cx="6023302" cy="133071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291390" y="3694287"/>
                <a:ext cx="5336581" cy="835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5-Point Star 42"/>
              <p:cNvSpPr/>
              <p:nvPr/>
            </p:nvSpPr>
            <p:spPr>
              <a:xfrm>
                <a:off x="3596132" y="3506232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5-Point Star 43"/>
              <p:cNvSpPr/>
              <p:nvPr/>
            </p:nvSpPr>
            <p:spPr>
              <a:xfrm>
                <a:off x="5758763" y="3506231"/>
                <a:ext cx="175518" cy="150444"/>
              </a:xfrm>
              <a:prstGeom prst="star5">
                <a:avLst/>
              </a:prstGeom>
              <a:solidFill>
                <a:schemeClr val="accent2">
                  <a:alpha val="2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5-Point Star 44"/>
              <p:cNvSpPr/>
              <p:nvPr/>
            </p:nvSpPr>
            <p:spPr>
              <a:xfrm>
                <a:off x="5328693" y="3355787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5-Point Star 45"/>
              <p:cNvSpPr/>
              <p:nvPr/>
            </p:nvSpPr>
            <p:spPr>
              <a:xfrm>
                <a:off x="4650302" y="3205344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5-Point Star 46"/>
              <p:cNvSpPr/>
              <p:nvPr/>
            </p:nvSpPr>
            <p:spPr>
              <a:xfrm>
                <a:off x="6266181" y="305490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5-Point Star 47"/>
              <p:cNvSpPr/>
              <p:nvPr/>
            </p:nvSpPr>
            <p:spPr>
              <a:xfrm>
                <a:off x="4840080" y="2904456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5-Point Star 48"/>
              <p:cNvSpPr/>
              <p:nvPr/>
            </p:nvSpPr>
            <p:spPr>
              <a:xfrm>
                <a:off x="5440133" y="2904456"/>
                <a:ext cx="175518" cy="150444"/>
              </a:xfrm>
              <a:prstGeom prst="star5">
                <a:avLst/>
              </a:prstGeom>
              <a:solidFill>
                <a:schemeClr val="accent2">
                  <a:alpha val="2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5-Point Star 49"/>
              <p:cNvSpPr/>
              <p:nvPr/>
            </p:nvSpPr>
            <p:spPr>
              <a:xfrm>
                <a:off x="5758763" y="2754012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5-Point Star 50"/>
              <p:cNvSpPr/>
              <p:nvPr/>
            </p:nvSpPr>
            <p:spPr>
              <a:xfrm>
                <a:off x="7278525" y="2754011"/>
                <a:ext cx="175518" cy="150444"/>
              </a:xfrm>
              <a:prstGeom prst="star5">
                <a:avLst/>
              </a:prstGeom>
              <a:solidFill>
                <a:schemeClr val="accent2">
                  <a:alpha val="2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3302745" y="2905873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92996" y="3054923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09711" y="3209548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01354" y="3364169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301353" y="3514614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4287155" y="2456674"/>
                <a:ext cx="27494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Rule #2: </a:t>
                </a: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time ACE inhibitor initiation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D409D3F-DFBF-4848-88EF-AD9767109F9B}"/>
                  </a:ext>
                </a:extLst>
              </p:cNvPr>
              <p:cNvGrpSpPr/>
              <p:nvPr/>
            </p:nvGrpSpPr>
            <p:grpSpPr>
              <a:xfrm>
                <a:off x="2604669" y="2711869"/>
                <a:ext cx="755586" cy="1057356"/>
                <a:chOff x="3069258" y="702377"/>
                <a:chExt cx="755586" cy="1057356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DA58182-1825-43C2-B11C-7F5C9CB78BD2}"/>
                    </a:ext>
                  </a:extLst>
                </p:cNvPr>
                <p:cNvSpPr txBox="1"/>
                <p:nvPr/>
              </p:nvSpPr>
              <p:spPr>
                <a:xfrm>
                  <a:off x="3069258" y="1471962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6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EE8CE69-5763-4170-84E8-23BFA4CC00EE}"/>
                    </a:ext>
                  </a:extLst>
                </p:cNvPr>
                <p:cNvSpPr txBox="1"/>
                <p:nvPr/>
              </p:nvSpPr>
              <p:spPr>
                <a:xfrm>
                  <a:off x="3069258" y="1318045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5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5802BA9-2417-4541-83D7-A5A93CE79A7D}"/>
                    </a:ext>
                  </a:extLst>
                </p:cNvPr>
                <p:cNvSpPr txBox="1"/>
                <p:nvPr/>
              </p:nvSpPr>
              <p:spPr>
                <a:xfrm>
                  <a:off x="3069258" y="1164128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4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F1ED1B8-F253-43C1-9087-E232AB1FBDB6}"/>
                    </a:ext>
                  </a:extLst>
                </p:cNvPr>
                <p:cNvSpPr txBox="1"/>
                <p:nvPr/>
              </p:nvSpPr>
              <p:spPr>
                <a:xfrm>
                  <a:off x="3069258" y="1010211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3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5574F737-3679-4020-9807-A0FFA7364021}"/>
                    </a:ext>
                  </a:extLst>
                </p:cNvPr>
                <p:cNvSpPr txBox="1"/>
                <p:nvPr/>
              </p:nvSpPr>
              <p:spPr>
                <a:xfrm>
                  <a:off x="3069258" y="856294"/>
                  <a:ext cx="740909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2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84D19F9-3720-4048-B609-49C35E5CB8B0}"/>
                    </a:ext>
                  </a:extLst>
                </p:cNvPr>
                <p:cNvSpPr txBox="1"/>
                <p:nvPr/>
              </p:nvSpPr>
              <p:spPr>
                <a:xfrm>
                  <a:off x="3069258" y="702377"/>
                  <a:ext cx="755586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1</a:t>
                  </a: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66B70DDA-AEFF-4709-964D-72C118186936}"/>
                  </a:ext>
                </a:extLst>
              </p:cNvPr>
              <p:cNvCxnSpPr/>
              <p:nvPr/>
            </p:nvCxnSpPr>
            <p:spPr>
              <a:xfrm flipV="1">
                <a:off x="3301353" y="2739255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CF41B6-8D38-472C-BC84-7D95F6086A7E}"/>
                </a:ext>
              </a:extLst>
            </p:cNvPr>
            <p:cNvSpPr txBox="1"/>
            <p:nvPr/>
          </p:nvSpPr>
          <p:spPr>
            <a:xfrm>
              <a:off x="2574167" y="3786149"/>
              <a:ext cx="14141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Observation period </a:t>
              </a:r>
              <a:b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6B9D88F-92E9-4565-8908-B5D093C65046}"/>
              </a:ext>
            </a:extLst>
          </p:cNvPr>
          <p:cNvGrpSpPr/>
          <p:nvPr/>
        </p:nvGrpSpPr>
        <p:grpSpPr>
          <a:xfrm>
            <a:off x="2674054" y="804542"/>
            <a:ext cx="6055195" cy="1788358"/>
            <a:chOff x="2572776" y="815650"/>
            <a:chExt cx="6055195" cy="1788358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98F02D9-E496-4354-BB61-CB50F8064E8B}"/>
                </a:ext>
              </a:extLst>
            </p:cNvPr>
            <p:cNvGrpSpPr/>
            <p:nvPr/>
          </p:nvGrpSpPr>
          <p:grpSpPr>
            <a:xfrm>
              <a:off x="2604669" y="815650"/>
              <a:ext cx="6023302" cy="1384165"/>
              <a:chOff x="2604669" y="815650"/>
              <a:chExt cx="6023302" cy="13841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291390" y="2093735"/>
                <a:ext cx="5336581" cy="835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3596132" y="190568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5-Point Star 15"/>
              <p:cNvSpPr/>
              <p:nvPr/>
            </p:nvSpPr>
            <p:spPr>
              <a:xfrm>
                <a:off x="5758763" y="1905679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5-Point Star 16"/>
              <p:cNvSpPr/>
              <p:nvPr/>
            </p:nvSpPr>
            <p:spPr>
              <a:xfrm>
                <a:off x="5328693" y="1755235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4650302" y="1604792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5-Point Star 18"/>
              <p:cNvSpPr/>
              <p:nvPr/>
            </p:nvSpPr>
            <p:spPr>
              <a:xfrm>
                <a:off x="6266181" y="1454348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5-Point Star 19"/>
              <p:cNvSpPr/>
              <p:nvPr/>
            </p:nvSpPr>
            <p:spPr>
              <a:xfrm>
                <a:off x="4840080" y="1303904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5440133" y="1303904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5-Point Star 21"/>
              <p:cNvSpPr/>
              <p:nvPr/>
            </p:nvSpPr>
            <p:spPr>
              <a:xfrm>
                <a:off x="5758763" y="115346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5-Point Star 22"/>
              <p:cNvSpPr/>
              <p:nvPr/>
            </p:nvSpPr>
            <p:spPr>
              <a:xfrm>
                <a:off x="7278525" y="115346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90C014-201F-4ABD-9BD3-3C288241FA16}"/>
                  </a:ext>
                </a:extLst>
              </p:cNvPr>
              <p:cNvGrpSpPr/>
              <p:nvPr/>
            </p:nvGrpSpPr>
            <p:grpSpPr>
              <a:xfrm>
                <a:off x="2604669" y="1108776"/>
                <a:ext cx="755586" cy="1057356"/>
                <a:chOff x="3069258" y="702377"/>
                <a:chExt cx="755586" cy="1057356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069258" y="1471962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6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069258" y="1318045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5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069258" y="1164128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4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069258" y="1010211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3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069258" y="856294"/>
                  <a:ext cx="740909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2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069258" y="702377"/>
                  <a:ext cx="755586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1</a:t>
                  </a:r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3302745" y="1305322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292996" y="1454371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309711" y="1608996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301354" y="1763618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301353" y="1914063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89321" y="815650"/>
                <a:ext cx="21675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Rule #1: </a:t>
                </a: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ACE inhibitor initiation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4F2B633-B0F6-4B1F-9974-4D9054EF9EA0}"/>
                  </a:ext>
                </a:extLst>
              </p:cNvPr>
              <p:cNvCxnSpPr/>
              <p:nvPr/>
            </p:nvCxnSpPr>
            <p:spPr>
              <a:xfrm flipV="1">
                <a:off x="3301353" y="1151680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A43DEA3-C432-4055-9127-D5EFBD9A4987}"/>
                </a:ext>
              </a:extLst>
            </p:cNvPr>
            <p:cNvSpPr txBox="1"/>
            <p:nvPr/>
          </p:nvSpPr>
          <p:spPr>
            <a:xfrm>
              <a:off x="2572776" y="2173121"/>
              <a:ext cx="1452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Observation period </a:t>
              </a:r>
              <a:b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55B29F7-CA2B-452F-84D9-A3CF4FFC9CE6}"/>
              </a:ext>
            </a:extLst>
          </p:cNvPr>
          <p:cNvGrpSpPr/>
          <p:nvPr/>
        </p:nvGrpSpPr>
        <p:grpSpPr>
          <a:xfrm>
            <a:off x="3565965" y="220863"/>
            <a:ext cx="4588152" cy="470384"/>
            <a:chOff x="3918565" y="120681"/>
            <a:chExt cx="4588152" cy="43769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16C7AB-37E2-4BA0-A250-38C001578624}"/>
                </a:ext>
              </a:extLst>
            </p:cNvPr>
            <p:cNvSpPr txBox="1"/>
            <p:nvPr/>
          </p:nvSpPr>
          <p:spPr>
            <a:xfrm>
              <a:off x="5693767" y="120681"/>
              <a:ext cx="4435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9A67D73C-4953-4D1B-8279-C7F13FABDA59}"/>
                </a:ext>
              </a:extLst>
            </p:cNvPr>
            <p:cNvGrpSpPr/>
            <p:nvPr/>
          </p:nvGrpSpPr>
          <p:grpSpPr>
            <a:xfrm>
              <a:off x="3918565" y="327540"/>
              <a:ext cx="4588152" cy="230832"/>
              <a:chOff x="3918565" y="327540"/>
              <a:chExt cx="4588152" cy="230832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4F1E134-4755-4924-9D06-3C29D190C5C3}"/>
                  </a:ext>
                </a:extLst>
              </p:cNvPr>
              <p:cNvGrpSpPr/>
              <p:nvPr/>
            </p:nvGrpSpPr>
            <p:grpSpPr>
              <a:xfrm>
                <a:off x="3918565" y="327540"/>
                <a:ext cx="1311335" cy="230832"/>
                <a:chOff x="8043275" y="5288431"/>
                <a:chExt cx="1366710" cy="230832"/>
              </a:xfrm>
            </p:grpSpPr>
            <p:sp>
              <p:nvSpPr>
                <p:cNvPr id="179" name="5-Point Star 22">
                  <a:extLst>
                    <a:ext uri="{FF2B5EF4-FFF2-40B4-BE49-F238E27FC236}">
                      <a16:creationId xmlns:a16="http://schemas.microsoft.com/office/drawing/2014/main" id="{6ABA95A3-4908-4CE0-AF10-BDC68632C615}"/>
                    </a:ext>
                  </a:extLst>
                </p:cNvPr>
                <p:cNvSpPr/>
                <p:nvPr/>
              </p:nvSpPr>
              <p:spPr>
                <a:xfrm>
                  <a:off x="8043275" y="5341162"/>
                  <a:ext cx="145056" cy="136767"/>
                </a:xfrm>
                <a:prstGeom prst="star5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DF35D11-1CA1-4E5D-B82E-087CC8EB650A}"/>
                    </a:ext>
                  </a:extLst>
                </p:cNvPr>
                <p:cNvSpPr txBox="1"/>
                <p:nvPr/>
              </p:nvSpPr>
              <p:spPr>
                <a:xfrm>
                  <a:off x="8157841" y="5288431"/>
                  <a:ext cx="125214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Qualifying Event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78C8BBC-1567-44F4-8C22-6718557E25C1}"/>
                  </a:ext>
                </a:extLst>
              </p:cNvPr>
              <p:cNvGrpSpPr/>
              <p:nvPr/>
            </p:nvGrpSpPr>
            <p:grpSpPr>
              <a:xfrm>
                <a:off x="5047724" y="327540"/>
                <a:ext cx="1321061" cy="230832"/>
                <a:chOff x="8028044" y="5486791"/>
                <a:chExt cx="1376846" cy="230832"/>
              </a:xfrm>
            </p:grpSpPr>
            <p:sp>
              <p:nvSpPr>
                <p:cNvPr id="181" name="5-Point Star 22">
                  <a:extLst>
                    <a:ext uri="{FF2B5EF4-FFF2-40B4-BE49-F238E27FC236}">
                      <a16:creationId xmlns:a16="http://schemas.microsoft.com/office/drawing/2014/main" id="{572B822D-01C7-4225-8A42-23D390EE3158}"/>
                    </a:ext>
                  </a:extLst>
                </p:cNvPr>
                <p:cNvSpPr/>
                <p:nvPr/>
              </p:nvSpPr>
              <p:spPr>
                <a:xfrm>
                  <a:off x="8028044" y="5522633"/>
                  <a:ext cx="175518" cy="150444"/>
                </a:xfrm>
                <a:prstGeom prst="star5">
                  <a:avLst/>
                </a:prstGeom>
                <a:solidFill>
                  <a:schemeClr val="accent2">
                    <a:alpha val="25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A4FB5BB4-4DD5-495A-A934-A9B49BBCA4BB}"/>
                    </a:ext>
                  </a:extLst>
                </p:cNvPr>
                <p:cNvSpPr txBox="1"/>
                <p:nvPr/>
              </p:nvSpPr>
              <p:spPr>
                <a:xfrm>
                  <a:off x="8152747" y="5486791"/>
                  <a:ext cx="125214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Additional Event</a:t>
                  </a: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298CE924-2709-4CF1-BDA4-45990D157979}"/>
                  </a:ext>
                </a:extLst>
              </p:cNvPr>
              <p:cNvGrpSpPr/>
              <p:nvPr/>
            </p:nvGrpSpPr>
            <p:grpSpPr>
              <a:xfrm>
                <a:off x="6155118" y="327540"/>
                <a:ext cx="1280527" cy="230832"/>
                <a:chOff x="3573873" y="6152227"/>
                <a:chExt cx="1334601" cy="230832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851DE691-08C3-45D1-9707-5053998FB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3873" y="6268748"/>
                  <a:ext cx="164918" cy="13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0EB3897-56F4-47A5-B7F2-B35C04BA80B8}"/>
                    </a:ext>
                  </a:extLst>
                </p:cNvPr>
                <p:cNvSpPr txBox="1"/>
                <p:nvPr/>
              </p:nvSpPr>
              <p:spPr>
                <a:xfrm>
                  <a:off x="3656331" y="6152227"/>
                  <a:ext cx="125214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Timeline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F78FE26B-96AB-446C-9CAB-CA8608CCAAA2}"/>
                  </a:ext>
                </a:extLst>
              </p:cNvPr>
              <p:cNvGrpSpPr/>
              <p:nvPr/>
            </p:nvGrpSpPr>
            <p:grpSpPr>
              <a:xfrm>
                <a:off x="7193683" y="327540"/>
                <a:ext cx="1313034" cy="230832"/>
                <a:chOff x="7193683" y="327540"/>
                <a:chExt cx="1313034" cy="230832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F6FAF1CC-595C-4D64-8B53-632A304965B7}"/>
                    </a:ext>
                  </a:extLst>
                </p:cNvPr>
                <p:cNvSpPr txBox="1"/>
                <p:nvPr/>
              </p:nvSpPr>
              <p:spPr>
                <a:xfrm>
                  <a:off x="7305307" y="327540"/>
                  <a:ext cx="120141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Elapsed</a:t>
                  </a: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55973432-897D-471D-87E9-956FC9761EB1}"/>
                    </a:ext>
                  </a:extLst>
                </p:cNvPr>
                <p:cNvSpPr/>
                <p:nvPr/>
              </p:nvSpPr>
              <p:spPr>
                <a:xfrm>
                  <a:off x="7193683" y="401166"/>
                  <a:ext cx="156940" cy="835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CD466FC-0C99-45D9-A6D2-B247CF32A1E7}"/>
              </a:ext>
            </a:extLst>
          </p:cNvPr>
          <p:cNvSpPr txBox="1"/>
          <p:nvPr/>
        </p:nvSpPr>
        <p:spPr>
          <a:xfrm>
            <a:off x="4687792" y="4085817"/>
            <a:ext cx="12186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365 days in data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D40819A-DFD6-4C5E-A411-13D79B19804B}"/>
              </a:ext>
            </a:extLst>
          </p:cNvPr>
          <p:cNvCxnSpPr/>
          <p:nvPr/>
        </p:nvCxnSpPr>
        <p:spPr>
          <a:xfrm flipV="1">
            <a:off x="5315161" y="2995008"/>
            <a:ext cx="0" cy="10481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A1DD7DC-7830-454D-8744-86EB90789E74}"/>
              </a:ext>
            </a:extLst>
          </p:cNvPr>
          <p:cNvSpPr txBox="1"/>
          <p:nvPr/>
        </p:nvSpPr>
        <p:spPr>
          <a:xfrm>
            <a:off x="4662384" y="2146203"/>
            <a:ext cx="12186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365 days in data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5643DEE-EE35-4336-ABD9-080AF23DA552}"/>
              </a:ext>
            </a:extLst>
          </p:cNvPr>
          <p:cNvCxnSpPr/>
          <p:nvPr/>
        </p:nvCxnSpPr>
        <p:spPr>
          <a:xfrm flipV="1">
            <a:off x="5289753" y="1129872"/>
            <a:ext cx="0" cy="10481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1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EF376EA-A1E8-487B-871E-1E70E663591C}"/>
              </a:ext>
            </a:extLst>
          </p:cNvPr>
          <p:cNvGrpSpPr/>
          <p:nvPr/>
        </p:nvGrpSpPr>
        <p:grpSpPr>
          <a:xfrm>
            <a:off x="1905000" y="959269"/>
            <a:ext cx="8381999" cy="4808841"/>
            <a:chOff x="7621" y="1437831"/>
            <a:chExt cx="9220199" cy="528972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5F2164-1BB7-41F7-A732-552850BB4B64}"/>
                </a:ext>
              </a:extLst>
            </p:cNvPr>
            <p:cNvCxnSpPr/>
            <p:nvPr/>
          </p:nvCxnSpPr>
          <p:spPr>
            <a:xfrm>
              <a:off x="1012054" y="2670733"/>
              <a:ext cx="7855109" cy="1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9C1FB2-B6CB-4378-89C0-93CE1818CF7B}"/>
                </a:ext>
              </a:extLst>
            </p:cNvPr>
            <p:cNvSpPr txBox="1"/>
            <p:nvPr/>
          </p:nvSpPr>
          <p:spPr>
            <a:xfrm>
              <a:off x="7621" y="2360885"/>
              <a:ext cx="1225116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Person timeline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F39F307D-A4F7-4751-98A9-BC50BAF65CC7}"/>
                </a:ext>
              </a:extLst>
            </p:cNvPr>
            <p:cNvSpPr/>
            <p:nvPr/>
          </p:nvSpPr>
          <p:spPr>
            <a:xfrm>
              <a:off x="3642512" y="2107484"/>
              <a:ext cx="360727" cy="545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BC709C-B4C8-48E8-AD05-C90AF77F5B94}"/>
                </a:ext>
              </a:extLst>
            </p:cNvPr>
            <p:cNvSpPr txBox="1"/>
            <p:nvPr/>
          </p:nvSpPr>
          <p:spPr>
            <a:xfrm>
              <a:off x="2895600" y="1437831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Cohort entry initial event</a:t>
              </a: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BC84C68B-D972-4583-B1D3-169B40FDAAB2}"/>
                </a:ext>
              </a:extLst>
            </p:cNvPr>
            <p:cNvSpPr/>
            <p:nvPr/>
          </p:nvSpPr>
          <p:spPr>
            <a:xfrm>
              <a:off x="6862371" y="2125450"/>
              <a:ext cx="360727" cy="545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04BB2-C14C-457E-8675-CDE5663FEFFA}"/>
                </a:ext>
              </a:extLst>
            </p:cNvPr>
            <p:cNvSpPr txBox="1"/>
            <p:nvPr/>
          </p:nvSpPr>
          <p:spPr>
            <a:xfrm>
              <a:off x="6518422" y="1455797"/>
              <a:ext cx="104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Cohort exit</a:t>
              </a: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976D21DA-FC50-47E8-B9C3-B94F54620AFC}"/>
                </a:ext>
              </a:extLst>
            </p:cNvPr>
            <p:cNvSpPr/>
            <p:nvPr/>
          </p:nvSpPr>
          <p:spPr>
            <a:xfrm flipV="1">
              <a:off x="8253422" y="2699209"/>
              <a:ext cx="360727" cy="5574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429030-59E1-4841-AB55-DF5A473712B1}"/>
                </a:ext>
              </a:extLst>
            </p:cNvPr>
            <p:cNvSpPr txBox="1"/>
            <p:nvPr/>
          </p:nvSpPr>
          <p:spPr>
            <a:xfrm>
              <a:off x="7723573" y="3248355"/>
              <a:ext cx="1504247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Observation period end</a:t>
              </a:r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1378E0E0-9D89-4E29-9A23-9C552160A8CC}"/>
                </a:ext>
              </a:extLst>
            </p:cNvPr>
            <p:cNvSpPr/>
            <p:nvPr/>
          </p:nvSpPr>
          <p:spPr>
            <a:xfrm flipV="1">
              <a:off x="1012053" y="2699210"/>
              <a:ext cx="360727" cy="5574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BA6938-AB1C-46D7-877F-73A3C80F2206}"/>
                </a:ext>
              </a:extLst>
            </p:cNvPr>
            <p:cNvSpPr txBox="1"/>
            <p:nvPr/>
          </p:nvSpPr>
          <p:spPr>
            <a:xfrm>
              <a:off x="426720" y="3184878"/>
              <a:ext cx="1475908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Observation period start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D4835AEA-E8EB-4305-8B47-B448BD1228E6}"/>
                </a:ext>
              </a:extLst>
            </p:cNvPr>
            <p:cNvSpPr/>
            <p:nvPr/>
          </p:nvSpPr>
          <p:spPr>
            <a:xfrm rot="5400000" flipV="1">
              <a:off x="2420550" y="3406373"/>
              <a:ext cx="1012556" cy="1853054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Inclusion criteria temporal logic</a:t>
              </a:r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FAD76687-E55F-400D-A63A-A05216A46A65}"/>
                </a:ext>
              </a:extLst>
            </p:cNvPr>
            <p:cNvSpPr/>
            <p:nvPr/>
          </p:nvSpPr>
          <p:spPr>
            <a:xfrm>
              <a:off x="2625225" y="2738001"/>
              <a:ext cx="503339" cy="436227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C5B735-A3F6-4851-9DAA-67FD36F8B825}"/>
                </a:ext>
              </a:extLst>
            </p:cNvPr>
            <p:cNvSpPr txBox="1"/>
            <p:nvPr/>
          </p:nvSpPr>
          <p:spPr>
            <a:xfrm>
              <a:off x="1902629" y="3128486"/>
              <a:ext cx="2100611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Inclusion criteria observation (&gt;=1)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84D98B3-8BA3-49BE-9A69-1673FE173BD7}"/>
                </a:ext>
              </a:extLst>
            </p:cNvPr>
            <p:cNvSpPr/>
            <p:nvPr/>
          </p:nvSpPr>
          <p:spPr>
            <a:xfrm rot="5400000" flipV="1">
              <a:off x="1991900" y="4866100"/>
              <a:ext cx="1012556" cy="2710355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Inclusion criteria temporal logic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38C0E-38D9-4ED1-A399-A7AB740522A8}"/>
                </a:ext>
              </a:extLst>
            </p:cNvPr>
            <p:cNvSpPr txBox="1"/>
            <p:nvPr/>
          </p:nvSpPr>
          <p:spPr>
            <a:xfrm>
              <a:off x="1902629" y="5016864"/>
              <a:ext cx="1950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Inclusion criteria absence (=0)</a:t>
              </a:r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E4CC8A5D-4B13-4CB2-A746-B48891E0E31A}"/>
                </a:ext>
              </a:extLst>
            </p:cNvPr>
            <p:cNvSpPr/>
            <p:nvPr/>
          </p:nvSpPr>
          <p:spPr>
            <a:xfrm>
              <a:off x="1404370" y="5121915"/>
              <a:ext cx="503339" cy="436227"/>
            </a:xfrm>
            <a:prstGeom prst="star5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51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8555</TotalTime>
  <Words>289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Nutter</dc:creator>
  <cp:lastModifiedBy>Schuemie, Martijn [JRDNL]</cp:lastModifiedBy>
  <cp:revision>55</cp:revision>
  <dcterms:created xsi:type="dcterms:W3CDTF">2019-06-03T14:25:29Z</dcterms:created>
  <dcterms:modified xsi:type="dcterms:W3CDTF">2019-08-21T07:57:28Z</dcterms:modified>
</cp:coreProperties>
</file>