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>
            <a:off x="2378891" y="1426073"/>
            <a:ext cx="4559600" cy="902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495741" y="141197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81693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36C26-5E1D-456A-AF35-A71848F37C1C}"/>
              </a:ext>
            </a:extLst>
          </p:cNvPr>
          <p:cNvSpPr txBox="1"/>
          <p:nvPr/>
        </p:nvSpPr>
        <p:spPr>
          <a:xfrm>
            <a:off x="1789175" y="112509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/>
          <p:nvPr/>
        </p:nvCxnSpPr>
        <p:spPr>
          <a:xfrm>
            <a:off x="2668199" y="1001710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EED1A1-1EF6-4295-B573-269807D99CD4}"/>
              </a:ext>
            </a:extLst>
          </p:cNvPr>
          <p:cNvCxnSpPr>
            <a:cxnSpLocks/>
          </p:cNvCxnSpPr>
          <p:nvPr/>
        </p:nvCxnSpPr>
        <p:spPr>
          <a:xfrm>
            <a:off x="2858972" y="1307136"/>
            <a:ext cx="3425940" cy="8154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819422" y="504954"/>
            <a:ext cx="1151223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4609014" y="811580"/>
            <a:ext cx="772612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6E3FF-1077-4A5C-89FD-FCD0870FD604}"/>
              </a:ext>
            </a:extLst>
          </p:cNvPr>
          <p:cNvSpPr/>
          <p:nvPr/>
        </p:nvSpPr>
        <p:spPr>
          <a:xfrm>
            <a:off x="4131896" y="1124212"/>
            <a:ext cx="1764079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668199" y="504259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3457791" y="813327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D12FF-4193-4819-BC88-B223D7CBABCD}"/>
              </a:ext>
            </a:extLst>
          </p:cNvPr>
          <p:cNvSpPr/>
          <p:nvPr/>
        </p:nvSpPr>
        <p:spPr>
          <a:xfrm>
            <a:off x="2980673" y="1125498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87E653-DDCC-4DA2-91A0-7F09EB9FC0BE}"/>
              </a:ext>
            </a:extLst>
          </p:cNvPr>
          <p:cNvSpPr/>
          <p:nvPr/>
        </p:nvSpPr>
        <p:spPr>
          <a:xfrm rot="16200000">
            <a:off x="3163174" y="-186648"/>
            <a:ext cx="161273" cy="11512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09A406-FD53-449B-B3DC-CAE00578DF1C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>
            <a:off x="4529455" y="251288"/>
            <a:ext cx="270220" cy="253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17CB419-34F6-429B-8D92-C38B8F7155D3}"/>
              </a:ext>
            </a:extLst>
          </p:cNvPr>
          <p:cNvSpPr/>
          <p:nvPr/>
        </p:nvSpPr>
        <p:spPr>
          <a:xfrm>
            <a:off x="3457791" y="155749"/>
            <a:ext cx="1071664" cy="191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Prediction model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E2CB8E9E-1C27-4357-8354-791E83510A30}"/>
              </a:ext>
            </a:extLst>
          </p:cNvPr>
          <p:cNvSpPr/>
          <p:nvPr/>
        </p:nvSpPr>
        <p:spPr>
          <a:xfrm>
            <a:off x="4707508" y="505282"/>
            <a:ext cx="184333" cy="19107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C018D9C-00ED-450E-A2AB-59F34F033E1C}"/>
              </a:ext>
            </a:extLst>
          </p:cNvPr>
          <p:cNvCxnSpPr>
            <a:cxnSpLocks/>
            <a:stCxn id="24" idx="1"/>
            <a:endCxn id="30" idx="1"/>
          </p:cNvCxnSpPr>
          <p:nvPr/>
        </p:nvCxnSpPr>
        <p:spPr>
          <a:xfrm rot="5400000" flipH="1" flipV="1">
            <a:off x="3322281" y="172818"/>
            <a:ext cx="57039" cy="213980"/>
          </a:xfrm>
          <a:prstGeom prst="bentConnector4">
            <a:avLst>
              <a:gd name="adj1" fmla="val 100193"/>
              <a:gd name="adj2" fmla="val 68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1ACA9B9B-6DEE-4384-91C6-81376A942C6F}"/>
              </a:ext>
            </a:extLst>
          </p:cNvPr>
          <p:cNvSpPr/>
          <p:nvPr/>
        </p:nvSpPr>
        <p:spPr>
          <a:xfrm>
            <a:off x="5513295" y="1112584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889303-00F0-41AD-8419-5E5B9B29ECB6}"/>
              </a:ext>
            </a:extLst>
          </p:cNvPr>
          <p:cNvSpPr txBox="1"/>
          <p:nvPr/>
        </p:nvSpPr>
        <p:spPr>
          <a:xfrm>
            <a:off x="5957888" y="992573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Real outcome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D0280-8773-430C-B65C-076B62D46F57}"/>
              </a:ext>
            </a:extLst>
          </p:cNvPr>
          <p:cNvSpPr txBox="1"/>
          <p:nvPr/>
        </p:nvSpPr>
        <p:spPr>
          <a:xfrm>
            <a:off x="5155338" y="376148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Simulated outcome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3E9C9-0DAF-4F03-AADD-650BB6CC3738}"/>
              </a:ext>
            </a:extLst>
          </p:cNvPr>
          <p:cNvCxnSpPr>
            <a:cxnSpLocks/>
          </p:cNvCxnSpPr>
          <p:nvPr/>
        </p:nvCxnSpPr>
        <p:spPr>
          <a:xfrm flipH="1">
            <a:off x="5606190" y="1112362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A62ADE-70B4-4D5E-B2C7-F545CE57D545}"/>
              </a:ext>
            </a:extLst>
          </p:cNvPr>
          <p:cNvCxnSpPr>
            <a:cxnSpLocks/>
          </p:cNvCxnSpPr>
          <p:nvPr/>
        </p:nvCxnSpPr>
        <p:spPr>
          <a:xfrm flipH="1">
            <a:off x="4803709" y="500381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0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8">
            <a:extLst>
              <a:ext uri="{FF2B5EF4-FFF2-40B4-BE49-F238E27FC236}">
                <a16:creationId xmlns:a16="http://schemas.microsoft.com/office/drawing/2014/main" id="{921C9022-033F-4CF9-85F7-7AB21F415C76}"/>
              </a:ext>
            </a:extLst>
          </p:cNvPr>
          <p:cNvSpPr/>
          <p:nvPr/>
        </p:nvSpPr>
        <p:spPr>
          <a:xfrm>
            <a:off x="258145" y="9893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136" name="Rounded Rectangle 10">
            <a:extLst>
              <a:ext uri="{FF2B5EF4-FFF2-40B4-BE49-F238E27FC236}">
                <a16:creationId xmlns:a16="http://schemas.microsoft.com/office/drawing/2014/main" id="{B35C8DC3-9EBD-44AB-9C75-195A008BC51D}"/>
              </a:ext>
            </a:extLst>
          </p:cNvPr>
          <p:cNvSpPr/>
          <p:nvPr/>
        </p:nvSpPr>
        <p:spPr>
          <a:xfrm>
            <a:off x="258145" y="9893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1684408-DF52-4D91-BFE3-0D7147DCAF9E}"/>
              </a:ext>
            </a:extLst>
          </p:cNvPr>
          <p:cNvGrpSpPr/>
          <p:nvPr/>
        </p:nvGrpSpPr>
        <p:grpSpPr>
          <a:xfrm>
            <a:off x="338539" y="116126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40" name="Freeform 3">
              <a:extLst>
                <a:ext uri="{FF2B5EF4-FFF2-40B4-BE49-F238E27FC236}">
                  <a16:creationId xmlns:a16="http://schemas.microsoft.com/office/drawing/2014/main" id="{451E26CC-EBDD-4CA3-94ED-60A7F48D29D2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 4">
              <a:extLst>
                <a:ext uri="{FF2B5EF4-FFF2-40B4-BE49-F238E27FC236}">
                  <a16:creationId xmlns:a16="http://schemas.microsoft.com/office/drawing/2014/main" id="{7B6D68F1-1566-454D-A02B-2A575644FE15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A9EA2AF8-A1D3-4A16-9589-96C130B5D237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A3930CDB-6DC8-4CE7-83C9-92D26C00C88D}"/>
              </a:ext>
            </a:extLst>
          </p:cNvPr>
          <p:cNvSpPr txBox="1"/>
          <p:nvPr/>
        </p:nvSpPr>
        <p:spPr>
          <a:xfrm>
            <a:off x="258145" y="281701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/>
            <a:r>
              <a:rPr lang="en-US" dirty="0"/>
              <a:t>New-user cohort studies using large-scale regression for propensity and outcome models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B16E27-F64A-4CED-B787-4AB21993B99E}"/>
              </a:ext>
            </a:extLst>
          </p:cNvPr>
          <p:cNvSpPr txBox="1"/>
          <p:nvPr/>
        </p:nvSpPr>
        <p:spPr>
          <a:xfrm>
            <a:off x="469751" y="76200"/>
            <a:ext cx="926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Cohort Method</a:t>
            </a:r>
          </a:p>
        </p:txBody>
      </p:sp>
      <p:sp>
        <p:nvSpPr>
          <p:cNvPr id="144" name="Rounded Rectangle 33">
            <a:extLst>
              <a:ext uri="{FF2B5EF4-FFF2-40B4-BE49-F238E27FC236}">
                <a16:creationId xmlns:a16="http://schemas.microsoft.com/office/drawing/2014/main" id="{55DD6366-862C-4347-8D87-1F65C317A993}"/>
              </a:ext>
            </a:extLst>
          </p:cNvPr>
          <p:cNvSpPr/>
          <p:nvPr/>
        </p:nvSpPr>
        <p:spPr>
          <a:xfrm>
            <a:off x="1988005" y="9893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145" name="Rounded Rectangle 10">
            <a:extLst>
              <a:ext uri="{FF2B5EF4-FFF2-40B4-BE49-F238E27FC236}">
                <a16:creationId xmlns:a16="http://schemas.microsoft.com/office/drawing/2014/main" id="{49BA3556-0995-4E40-9C35-84AACC0A87B3}"/>
              </a:ext>
            </a:extLst>
          </p:cNvPr>
          <p:cNvSpPr/>
          <p:nvPr/>
        </p:nvSpPr>
        <p:spPr>
          <a:xfrm>
            <a:off x="1988005" y="9893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D2EF9EE-79E0-4594-8136-9E8700381449}"/>
              </a:ext>
            </a:extLst>
          </p:cNvPr>
          <p:cNvSpPr txBox="1"/>
          <p:nvPr/>
        </p:nvSpPr>
        <p:spPr>
          <a:xfrm>
            <a:off x="1988005" y="281701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/>
            <a:r>
              <a:rPr lang="en-US" dirty="0"/>
              <a:t>Self-Controlled Case Series analysis using few or many predictors, includes splines for age and seasonality.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850D44D-6E77-43AC-AC61-4EFE841BB69E}"/>
              </a:ext>
            </a:extLst>
          </p:cNvPr>
          <p:cNvSpPr txBox="1"/>
          <p:nvPr/>
        </p:nvSpPr>
        <p:spPr>
          <a:xfrm>
            <a:off x="2199611" y="76200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Self-Controlled Case Series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3823CD4-DC5A-4A8A-974E-666F97159631}"/>
              </a:ext>
            </a:extLst>
          </p:cNvPr>
          <p:cNvGrpSpPr/>
          <p:nvPr/>
        </p:nvGrpSpPr>
        <p:grpSpPr>
          <a:xfrm>
            <a:off x="2074939" y="12045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49" name="Freeform 42">
              <a:extLst>
                <a:ext uri="{FF2B5EF4-FFF2-40B4-BE49-F238E27FC236}">
                  <a16:creationId xmlns:a16="http://schemas.microsoft.com/office/drawing/2014/main" id="{F16AB831-3637-4536-AFF2-C5384FCEB8A9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09AA3FF5-9ACD-479D-8A96-D215311A4C3C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 44">
              <a:extLst>
                <a:ext uri="{FF2B5EF4-FFF2-40B4-BE49-F238E27FC236}">
                  <a16:creationId xmlns:a16="http://schemas.microsoft.com/office/drawing/2014/main" id="{CB273A37-433E-4C0F-9A33-C060FCF2DE95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3" name="Rounded Rectangle 48">
            <a:extLst>
              <a:ext uri="{FF2B5EF4-FFF2-40B4-BE49-F238E27FC236}">
                <a16:creationId xmlns:a16="http://schemas.microsoft.com/office/drawing/2014/main" id="{171ED7CE-85C4-4486-ABE4-A18F775E59B5}"/>
              </a:ext>
            </a:extLst>
          </p:cNvPr>
          <p:cNvSpPr/>
          <p:nvPr/>
        </p:nvSpPr>
        <p:spPr>
          <a:xfrm>
            <a:off x="3734814" y="9893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154" name="Rounded Rectangle 10">
            <a:extLst>
              <a:ext uri="{FF2B5EF4-FFF2-40B4-BE49-F238E27FC236}">
                <a16:creationId xmlns:a16="http://schemas.microsoft.com/office/drawing/2014/main" id="{21E28198-E202-4F3D-873B-45CF59147AFF}"/>
              </a:ext>
            </a:extLst>
          </p:cNvPr>
          <p:cNvSpPr/>
          <p:nvPr/>
        </p:nvSpPr>
        <p:spPr>
          <a:xfrm>
            <a:off x="3734814" y="9893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715B061-CE80-4CE0-A53F-143294F97279}"/>
              </a:ext>
            </a:extLst>
          </p:cNvPr>
          <p:cNvSpPr txBox="1"/>
          <p:nvPr/>
        </p:nvSpPr>
        <p:spPr>
          <a:xfrm>
            <a:off x="3734814" y="281701"/>
            <a:ext cx="1667743" cy="480131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/>
            <a:r>
              <a:rPr lang="en-US" dirty="0"/>
              <a:t>A self-controlled cohort design, where time preceding exposure is used as control.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6032B59-CF55-462F-A5B1-9AD4BFF4AE66}"/>
              </a:ext>
            </a:extLst>
          </p:cNvPr>
          <p:cNvSpPr txBox="1"/>
          <p:nvPr/>
        </p:nvSpPr>
        <p:spPr>
          <a:xfrm>
            <a:off x="3946420" y="7620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Self-Controlled Cohort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76BB64-A670-4F07-9A2C-03AEAEE04754}"/>
              </a:ext>
            </a:extLst>
          </p:cNvPr>
          <p:cNvGrpSpPr/>
          <p:nvPr/>
        </p:nvGrpSpPr>
        <p:grpSpPr>
          <a:xfrm>
            <a:off x="3821748" y="12045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58" name="Freeform 53">
              <a:extLst>
                <a:ext uri="{FF2B5EF4-FFF2-40B4-BE49-F238E27FC236}">
                  <a16:creationId xmlns:a16="http://schemas.microsoft.com/office/drawing/2014/main" id="{6D60E634-726D-425C-BA02-1FC19952EB66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BFD477B0-93DE-43AB-A4DE-1D5498066AE3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10445D4D-467D-42D3-AC3F-8A3925F48BBD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2" name="Rounded Rectangle 66">
            <a:extLst>
              <a:ext uri="{FF2B5EF4-FFF2-40B4-BE49-F238E27FC236}">
                <a16:creationId xmlns:a16="http://schemas.microsoft.com/office/drawing/2014/main" id="{CDC27E53-5069-42E7-9734-AFF6852F9C5F}"/>
              </a:ext>
            </a:extLst>
          </p:cNvPr>
          <p:cNvSpPr/>
          <p:nvPr/>
        </p:nvSpPr>
        <p:spPr>
          <a:xfrm>
            <a:off x="262345" y="119562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63" name="Rounded Rectangle 10">
            <a:extLst>
              <a:ext uri="{FF2B5EF4-FFF2-40B4-BE49-F238E27FC236}">
                <a16:creationId xmlns:a16="http://schemas.microsoft.com/office/drawing/2014/main" id="{2A993608-497A-4B2C-8A08-AF075AAB5157}"/>
              </a:ext>
            </a:extLst>
          </p:cNvPr>
          <p:cNvSpPr/>
          <p:nvPr/>
        </p:nvSpPr>
        <p:spPr>
          <a:xfrm>
            <a:off x="262345" y="119562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6589B90-909F-4085-9167-7880A9F4B9C9}"/>
              </a:ext>
            </a:extLst>
          </p:cNvPr>
          <p:cNvGrpSpPr/>
          <p:nvPr/>
        </p:nvGrpSpPr>
        <p:grpSpPr>
          <a:xfrm>
            <a:off x="342739" y="1212816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463B50B5-1FC6-4382-83F3-A35AAB8C4AB3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12F0D02-44B8-4816-A3E5-57C448EE24AE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 73">
              <a:extLst>
                <a:ext uri="{FF2B5EF4-FFF2-40B4-BE49-F238E27FC236}">
                  <a16:creationId xmlns:a16="http://schemas.microsoft.com/office/drawing/2014/main" id="{BD446006-7105-49EB-B372-BFA271FC65E2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A6A0892D-B86E-4CB1-A285-1F9C6834BDBD}"/>
              </a:ext>
            </a:extLst>
          </p:cNvPr>
          <p:cNvSpPr txBox="1"/>
          <p:nvPr/>
        </p:nvSpPr>
        <p:spPr>
          <a:xfrm>
            <a:off x="262345" y="1378391"/>
            <a:ext cx="1667743" cy="787908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Build and evaluate predictive models for user-specified outcomes, using a wide array of machine learning algorithms.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20D8CA-8DF0-44D4-AD3C-72A212E02D43}"/>
              </a:ext>
            </a:extLst>
          </p:cNvPr>
          <p:cNvSpPr txBox="1"/>
          <p:nvPr/>
        </p:nvSpPr>
        <p:spPr>
          <a:xfrm>
            <a:off x="473951" y="1172890"/>
            <a:ext cx="1324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Patient Level Prediction</a:t>
            </a:r>
          </a:p>
        </p:txBody>
      </p:sp>
      <p:sp>
        <p:nvSpPr>
          <p:cNvPr id="171" name="Rounded Rectangle 75">
            <a:extLst>
              <a:ext uri="{FF2B5EF4-FFF2-40B4-BE49-F238E27FC236}">
                <a16:creationId xmlns:a16="http://schemas.microsoft.com/office/drawing/2014/main" id="{F488A637-68D8-4852-ABEE-D4E6D219A0BC}"/>
              </a:ext>
            </a:extLst>
          </p:cNvPr>
          <p:cNvSpPr/>
          <p:nvPr/>
        </p:nvSpPr>
        <p:spPr>
          <a:xfrm>
            <a:off x="258145" y="245835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72" name="Rounded Rectangle 10">
            <a:extLst>
              <a:ext uri="{FF2B5EF4-FFF2-40B4-BE49-F238E27FC236}">
                <a16:creationId xmlns:a16="http://schemas.microsoft.com/office/drawing/2014/main" id="{E448483E-9BF8-44C9-B2CD-3FEC0D66E970}"/>
              </a:ext>
            </a:extLst>
          </p:cNvPr>
          <p:cNvSpPr/>
          <p:nvPr/>
        </p:nvSpPr>
        <p:spPr>
          <a:xfrm>
            <a:off x="258145" y="245835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4FDE133-DC78-4AAE-83DC-E127E563A793}"/>
              </a:ext>
            </a:extLst>
          </p:cNvPr>
          <p:cNvGrpSpPr/>
          <p:nvPr/>
        </p:nvGrpSpPr>
        <p:grpSpPr>
          <a:xfrm>
            <a:off x="338539" y="2475546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81666B2E-DD48-40CE-BD2E-70DF3C0ADF39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CF1EFCBA-D13A-4FFB-9947-8355348E9523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Freeform 82">
              <a:extLst>
                <a:ext uri="{FF2B5EF4-FFF2-40B4-BE49-F238E27FC236}">
                  <a16:creationId xmlns:a16="http://schemas.microsoft.com/office/drawing/2014/main" id="{0B25CA25-7418-4B3B-A28A-EA92161C99B7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4F6ACF6-BF0A-4059-8A6E-2EC6EEEFCF6F}"/>
              </a:ext>
            </a:extLst>
          </p:cNvPr>
          <p:cNvSpPr txBox="1"/>
          <p:nvPr/>
        </p:nvSpPr>
        <p:spPr>
          <a:xfrm>
            <a:off x="258145" y="2641119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Use negative control exposure-outcome pairs to profile and calibrate a particular analysis design.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BCC3ECE-5A19-4793-A24F-DA5D54EBA05E}"/>
              </a:ext>
            </a:extLst>
          </p:cNvPr>
          <p:cNvSpPr txBox="1"/>
          <p:nvPr/>
        </p:nvSpPr>
        <p:spPr>
          <a:xfrm>
            <a:off x="469751" y="2435620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Empirical Calibration</a:t>
            </a:r>
          </a:p>
        </p:txBody>
      </p:sp>
      <p:sp>
        <p:nvSpPr>
          <p:cNvPr id="180" name="Rounded Rectangle 84">
            <a:extLst>
              <a:ext uri="{FF2B5EF4-FFF2-40B4-BE49-F238E27FC236}">
                <a16:creationId xmlns:a16="http://schemas.microsoft.com/office/drawing/2014/main" id="{6EDF8110-86F7-4D0F-BB8E-225336DD71C2}"/>
              </a:ext>
            </a:extLst>
          </p:cNvPr>
          <p:cNvSpPr/>
          <p:nvPr/>
        </p:nvSpPr>
        <p:spPr>
          <a:xfrm>
            <a:off x="1993471" y="2445901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81" name="Rounded Rectangle 10">
            <a:extLst>
              <a:ext uri="{FF2B5EF4-FFF2-40B4-BE49-F238E27FC236}">
                <a16:creationId xmlns:a16="http://schemas.microsoft.com/office/drawing/2014/main" id="{D2DC3DD0-39C4-425D-803F-5264DBF08464}"/>
              </a:ext>
            </a:extLst>
          </p:cNvPr>
          <p:cNvSpPr/>
          <p:nvPr/>
        </p:nvSpPr>
        <p:spPr>
          <a:xfrm>
            <a:off x="1993471" y="2445901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9E7FA41-74A6-42F3-8B99-74872681E46D}"/>
              </a:ext>
            </a:extLst>
          </p:cNvPr>
          <p:cNvGrpSpPr/>
          <p:nvPr/>
        </p:nvGrpSpPr>
        <p:grpSpPr>
          <a:xfrm>
            <a:off x="2073865" y="2463091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85" name="Freeform 89">
              <a:extLst>
                <a:ext uri="{FF2B5EF4-FFF2-40B4-BE49-F238E27FC236}">
                  <a16:creationId xmlns:a16="http://schemas.microsoft.com/office/drawing/2014/main" id="{48BFC13C-3D3E-4244-B3E1-B2DDE0EBB941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Freeform 90">
              <a:extLst>
                <a:ext uri="{FF2B5EF4-FFF2-40B4-BE49-F238E27FC236}">
                  <a16:creationId xmlns:a16="http://schemas.microsoft.com/office/drawing/2014/main" id="{9CB15360-0712-43A8-846F-99694F7AF3E6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Freeform 91">
              <a:extLst>
                <a:ext uri="{FF2B5EF4-FFF2-40B4-BE49-F238E27FC236}">
                  <a16:creationId xmlns:a16="http://schemas.microsoft.com/office/drawing/2014/main" id="{C1ED56FC-19B8-4731-B7F2-2D536BD1A55E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46E6FBD-6770-43B5-82E0-B8F8AC3B819F}"/>
              </a:ext>
            </a:extLst>
          </p:cNvPr>
          <p:cNvSpPr txBox="1"/>
          <p:nvPr/>
        </p:nvSpPr>
        <p:spPr>
          <a:xfrm>
            <a:off x="1993471" y="2628666"/>
            <a:ext cx="1667743" cy="787908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Use real data and established reference sets as well as simulations injected in real data to evaluate the performance of methods.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81E8CBA-7AAA-4344-8279-97842D2FE8A4}"/>
              </a:ext>
            </a:extLst>
          </p:cNvPr>
          <p:cNvSpPr txBox="1"/>
          <p:nvPr/>
        </p:nvSpPr>
        <p:spPr>
          <a:xfrm>
            <a:off x="2205077" y="242316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Method Evaluation</a:t>
            </a:r>
          </a:p>
        </p:txBody>
      </p:sp>
      <p:sp>
        <p:nvSpPr>
          <p:cNvPr id="189" name="Rounded Rectangle 93">
            <a:extLst>
              <a:ext uri="{FF2B5EF4-FFF2-40B4-BE49-F238E27FC236}">
                <a16:creationId xmlns:a16="http://schemas.microsoft.com/office/drawing/2014/main" id="{B01B5318-D065-4D8F-80CC-1494BDBD689F}"/>
              </a:ext>
            </a:extLst>
          </p:cNvPr>
          <p:cNvSpPr/>
          <p:nvPr/>
        </p:nvSpPr>
        <p:spPr>
          <a:xfrm>
            <a:off x="258145" y="3694875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90" name="Rounded Rectangle 10">
            <a:extLst>
              <a:ext uri="{FF2B5EF4-FFF2-40B4-BE49-F238E27FC236}">
                <a16:creationId xmlns:a16="http://schemas.microsoft.com/office/drawing/2014/main" id="{1BFD6BA4-8668-4E98-A229-B265FD7A4031}"/>
              </a:ext>
            </a:extLst>
          </p:cNvPr>
          <p:cNvSpPr/>
          <p:nvPr/>
        </p:nvSpPr>
        <p:spPr>
          <a:xfrm>
            <a:off x="258145" y="3694875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61323CB-793C-4BFB-9A46-6EF7F3FB5E77}"/>
              </a:ext>
            </a:extLst>
          </p:cNvPr>
          <p:cNvGrpSpPr/>
          <p:nvPr/>
        </p:nvGrpSpPr>
        <p:grpSpPr>
          <a:xfrm>
            <a:off x="338539" y="371206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94" name="Freeform 98">
              <a:extLst>
                <a:ext uri="{FF2B5EF4-FFF2-40B4-BE49-F238E27FC236}">
                  <a16:creationId xmlns:a16="http://schemas.microsoft.com/office/drawing/2014/main" id="{5D5DB238-14CF-4A30-A1EA-6BFA8793EE13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Freeform 99">
              <a:extLst>
                <a:ext uri="{FF2B5EF4-FFF2-40B4-BE49-F238E27FC236}">
                  <a16:creationId xmlns:a16="http://schemas.microsoft.com/office/drawing/2014/main" id="{2C3FF1D8-1C40-48EA-B176-5D748247AB2E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Freeform 100">
              <a:extLst>
                <a:ext uri="{FF2B5EF4-FFF2-40B4-BE49-F238E27FC236}">
                  <a16:creationId xmlns:a16="http://schemas.microsoft.com/office/drawing/2014/main" id="{D0519F09-3F1F-47D4-AE35-C78EBE873103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BF6D79C-F043-44A3-8BF0-70DF0DE11B99}"/>
              </a:ext>
            </a:extLst>
          </p:cNvPr>
          <p:cNvSpPr txBox="1"/>
          <p:nvPr/>
        </p:nvSpPr>
        <p:spPr>
          <a:xfrm>
            <a:off x="258145" y="3877640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Connect directly to a wide range of database platforms, including SQL Server, Oracle, and PostgreSQL.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273FAF0-5C1C-438F-9E93-7AFF3098E856}"/>
              </a:ext>
            </a:extLst>
          </p:cNvPr>
          <p:cNvSpPr txBox="1"/>
          <p:nvPr/>
        </p:nvSpPr>
        <p:spPr>
          <a:xfrm>
            <a:off x="469751" y="3672139"/>
            <a:ext cx="1160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Database Connector</a:t>
            </a:r>
          </a:p>
        </p:txBody>
      </p:sp>
      <p:sp>
        <p:nvSpPr>
          <p:cNvPr id="198" name="Rounded Rectangle 111">
            <a:extLst>
              <a:ext uri="{FF2B5EF4-FFF2-40B4-BE49-F238E27FC236}">
                <a16:creationId xmlns:a16="http://schemas.microsoft.com/office/drawing/2014/main" id="{021E676B-0AE8-4C88-830C-9BF4EB14FEF0}"/>
              </a:ext>
            </a:extLst>
          </p:cNvPr>
          <p:cNvSpPr/>
          <p:nvPr/>
        </p:nvSpPr>
        <p:spPr>
          <a:xfrm>
            <a:off x="1993471" y="3694875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99" name="Rounded Rectangle 10">
            <a:extLst>
              <a:ext uri="{FF2B5EF4-FFF2-40B4-BE49-F238E27FC236}">
                <a16:creationId xmlns:a16="http://schemas.microsoft.com/office/drawing/2014/main" id="{FBC40990-86A4-453B-9E03-A7B4D908BF3A}"/>
              </a:ext>
            </a:extLst>
          </p:cNvPr>
          <p:cNvSpPr/>
          <p:nvPr/>
        </p:nvSpPr>
        <p:spPr>
          <a:xfrm>
            <a:off x="1993471" y="3694875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BF20996-207A-458D-9D28-F67F37D087CF}"/>
              </a:ext>
            </a:extLst>
          </p:cNvPr>
          <p:cNvGrpSpPr/>
          <p:nvPr/>
        </p:nvGrpSpPr>
        <p:grpSpPr>
          <a:xfrm>
            <a:off x="2073865" y="371206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03" name="Freeform 116">
              <a:extLst>
                <a:ext uri="{FF2B5EF4-FFF2-40B4-BE49-F238E27FC236}">
                  <a16:creationId xmlns:a16="http://schemas.microsoft.com/office/drawing/2014/main" id="{A46EC721-6115-4B79-B6D5-2DF10EFB33A4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Freeform 117">
              <a:extLst>
                <a:ext uri="{FF2B5EF4-FFF2-40B4-BE49-F238E27FC236}">
                  <a16:creationId xmlns:a16="http://schemas.microsoft.com/office/drawing/2014/main" id="{9EC2612F-4835-4D09-808E-5EFFD1367302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Freeform 118">
              <a:extLst>
                <a:ext uri="{FF2B5EF4-FFF2-40B4-BE49-F238E27FC236}">
                  <a16:creationId xmlns:a16="http://schemas.microsoft.com/office/drawing/2014/main" id="{C7418DF6-4E05-418D-B3B5-C70577D1892B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564F57FE-5EAA-400D-8596-DF5FB20B4ADE}"/>
              </a:ext>
            </a:extLst>
          </p:cNvPr>
          <p:cNvSpPr txBox="1"/>
          <p:nvPr/>
        </p:nvSpPr>
        <p:spPr>
          <a:xfrm>
            <a:off x="1993471" y="3877640"/>
            <a:ext cx="1667743" cy="326243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Generate SQL on the fly for the various SQL dialects.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72BAFC-4376-475B-8631-B09F6A017E11}"/>
              </a:ext>
            </a:extLst>
          </p:cNvPr>
          <p:cNvSpPr txBox="1"/>
          <p:nvPr/>
        </p:nvSpPr>
        <p:spPr>
          <a:xfrm>
            <a:off x="2205077" y="3672139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Sql Render</a:t>
            </a:r>
          </a:p>
        </p:txBody>
      </p:sp>
      <p:sp>
        <p:nvSpPr>
          <p:cNvPr id="207" name="Rounded Rectangle 120">
            <a:extLst>
              <a:ext uri="{FF2B5EF4-FFF2-40B4-BE49-F238E27FC236}">
                <a16:creationId xmlns:a16="http://schemas.microsoft.com/office/drawing/2014/main" id="{5C75DF78-A825-419D-8A78-855BBB6E62DD}"/>
              </a:ext>
            </a:extLst>
          </p:cNvPr>
          <p:cNvSpPr/>
          <p:nvPr/>
        </p:nvSpPr>
        <p:spPr>
          <a:xfrm>
            <a:off x="3734814" y="3694875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08" name="Rounded Rectangle 10">
            <a:extLst>
              <a:ext uri="{FF2B5EF4-FFF2-40B4-BE49-F238E27FC236}">
                <a16:creationId xmlns:a16="http://schemas.microsoft.com/office/drawing/2014/main" id="{55840239-430F-4B9B-ACAA-57BAA4CC7F00}"/>
              </a:ext>
            </a:extLst>
          </p:cNvPr>
          <p:cNvSpPr/>
          <p:nvPr/>
        </p:nvSpPr>
        <p:spPr>
          <a:xfrm>
            <a:off x="3734814" y="3694875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FB03068-3C23-46F8-8D93-C2FDEEDBA6B5}"/>
              </a:ext>
            </a:extLst>
          </p:cNvPr>
          <p:cNvGrpSpPr/>
          <p:nvPr/>
        </p:nvGrpSpPr>
        <p:grpSpPr>
          <a:xfrm>
            <a:off x="3815208" y="371206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12" name="Freeform 125">
              <a:extLst>
                <a:ext uri="{FF2B5EF4-FFF2-40B4-BE49-F238E27FC236}">
                  <a16:creationId xmlns:a16="http://schemas.microsoft.com/office/drawing/2014/main" id="{50D11FFE-2820-4F05-8EC6-E0416591B563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Freeform 126">
              <a:extLst>
                <a:ext uri="{FF2B5EF4-FFF2-40B4-BE49-F238E27FC236}">
                  <a16:creationId xmlns:a16="http://schemas.microsoft.com/office/drawing/2014/main" id="{CF5A97BA-E4D1-4126-9E8A-CB383EFFF0A7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Freeform 127">
              <a:extLst>
                <a:ext uri="{FF2B5EF4-FFF2-40B4-BE49-F238E27FC236}">
                  <a16:creationId xmlns:a16="http://schemas.microsoft.com/office/drawing/2014/main" id="{ADE6F2CF-2E06-48F8-9833-1FE0B746E8BA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8FBD0B59-10E0-4D99-A400-790A8082B604}"/>
              </a:ext>
            </a:extLst>
          </p:cNvPr>
          <p:cNvSpPr txBox="1"/>
          <p:nvPr/>
        </p:nvSpPr>
        <p:spPr>
          <a:xfrm>
            <a:off x="3734814" y="3877640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Highly efficient implementation of regularized logistic, Poisson and Cox regression.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2F30389-6D73-49F2-84BF-D74F3141CEB6}"/>
              </a:ext>
            </a:extLst>
          </p:cNvPr>
          <p:cNvSpPr txBox="1"/>
          <p:nvPr/>
        </p:nvSpPr>
        <p:spPr>
          <a:xfrm>
            <a:off x="3946420" y="3672139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Cyclops</a:t>
            </a:r>
          </a:p>
        </p:txBody>
      </p:sp>
      <p:sp>
        <p:nvSpPr>
          <p:cNvPr id="216" name="Rounded Rectangle 129">
            <a:extLst>
              <a:ext uri="{FF2B5EF4-FFF2-40B4-BE49-F238E27FC236}">
                <a16:creationId xmlns:a16="http://schemas.microsoft.com/office/drawing/2014/main" id="{B0D2AC5D-DBB0-451E-B91C-E6C23E59FF25}"/>
              </a:ext>
            </a:extLst>
          </p:cNvPr>
          <p:cNvSpPr/>
          <p:nvPr/>
        </p:nvSpPr>
        <p:spPr>
          <a:xfrm>
            <a:off x="258563" y="4791457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17" name="Rounded Rectangle 10">
            <a:extLst>
              <a:ext uri="{FF2B5EF4-FFF2-40B4-BE49-F238E27FC236}">
                <a16:creationId xmlns:a16="http://schemas.microsoft.com/office/drawing/2014/main" id="{A3618CE0-0A17-4FC5-A4E3-92BAD52C5AF9}"/>
              </a:ext>
            </a:extLst>
          </p:cNvPr>
          <p:cNvSpPr/>
          <p:nvPr/>
        </p:nvSpPr>
        <p:spPr>
          <a:xfrm>
            <a:off x="258563" y="4791457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A947418-65CA-4F8F-AB91-21B1411EFA38}"/>
              </a:ext>
            </a:extLst>
          </p:cNvPr>
          <p:cNvGrpSpPr/>
          <p:nvPr/>
        </p:nvGrpSpPr>
        <p:grpSpPr>
          <a:xfrm>
            <a:off x="338957" y="4808647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21" name="Freeform 134">
              <a:extLst>
                <a:ext uri="{FF2B5EF4-FFF2-40B4-BE49-F238E27FC236}">
                  <a16:creationId xmlns:a16="http://schemas.microsoft.com/office/drawing/2014/main" id="{C5DE5EB2-8409-486F-84D0-18E52FD24004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 135">
              <a:extLst>
                <a:ext uri="{FF2B5EF4-FFF2-40B4-BE49-F238E27FC236}">
                  <a16:creationId xmlns:a16="http://schemas.microsoft.com/office/drawing/2014/main" id="{29330F6F-F19F-4CBD-B12C-53771E675E9A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Freeform 136">
              <a:extLst>
                <a:ext uri="{FF2B5EF4-FFF2-40B4-BE49-F238E27FC236}">
                  <a16:creationId xmlns:a16="http://schemas.microsoft.com/office/drawing/2014/main" id="{D2BE2674-7DA9-43B6-8E6A-DEA81D0F41EA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C51C502C-721A-4BCE-8AC5-F96E82DE82A7}"/>
              </a:ext>
            </a:extLst>
          </p:cNvPr>
          <p:cNvSpPr txBox="1"/>
          <p:nvPr/>
        </p:nvSpPr>
        <p:spPr>
          <a:xfrm>
            <a:off x="258563" y="4974222"/>
            <a:ext cx="1667743" cy="480131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lvl="0"/>
            <a:r>
              <a:rPr lang="en-US" sz="1000" kern="0" dirty="0">
                <a:solidFill>
                  <a:srgbClr val="8064A2">
                    <a:lumMod val="75000"/>
                  </a:srgbClr>
                </a:solidFill>
              </a:rPr>
              <a:t>Support for parallel computation with logging to console, disk, or e-mail.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C3022CC-7D0F-42F9-8F24-A9A796F3AE42}"/>
              </a:ext>
            </a:extLst>
          </p:cNvPr>
          <p:cNvSpPr txBox="1"/>
          <p:nvPr/>
        </p:nvSpPr>
        <p:spPr>
          <a:xfrm>
            <a:off x="470169" y="4768721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ParallelLogger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F050B29-CB77-4685-93ED-2500807B0DEE}"/>
              </a:ext>
            </a:extLst>
          </p:cNvPr>
          <p:cNvSpPr txBox="1"/>
          <p:nvPr/>
        </p:nvSpPr>
        <p:spPr>
          <a:xfrm rot="16200000">
            <a:off x="-885338" y="1049780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Prediction and estimation methods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965ECA4-38BD-4BCC-9F04-313E1400DEBF}"/>
              </a:ext>
            </a:extLst>
          </p:cNvPr>
          <p:cNvSpPr txBox="1"/>
          <p:nvPr/>
        </p:nvSpPr>
        <p:spPr>
          <a:xfrm rot="16200000">
            <a:off x="-614431" y="2832435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Method characterization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A6F2F5A-E96D-4859-9F53-E12E984F32E4}"/>
              </a:ext>
            </a:extLst>
          </p:cNvPr>
          <p:cNvSpPr txBox="1"/>
          <p:nvPr/>
        </p:nvSpPr>
        <p:spPr>
          <a:xfrm rot="16200000">
            <a:off x="-508632" y="4600118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Supporting packages</a:t>
            </a:r>
          </a:p>
        </p:txBody>
      </p:sp>
      <p:sp>
        <p:nvSpPr>
          <p:cNvPr id="229" name="Rounded Rectangle 141">
            <a:extLst>
              <a:ext uri="{FF2B5EF4-FFF2-40B4-BE49-F238E27FC236}">
                <a16:creationId xmlns:a16="http://schemas.microsoft.com/office/drawing/2014/main" id="{88AE80D7-A474-4B14-81EB-B978CDB85AD6}"/>
              </a:ext>
            </a:extLst>
          </p:cNvPr>
          <p:cNvSpPr/>
          <p:nvPr/>
        </p:nvSpPr>
        <p:spPr>
          <a:xfrm>
            <a:off x="1998936" y="4791457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30" name="Rounded Rectangle 10">
            <a:extLst>
              <a:ext uri="{FF2B5EF4-FFF2-40B4-BE49-F238E27FC236}">
                <a16:creationId xmlns:a16="http://schemas.microsoft.com/office/drawing/2014/main" id="{82CD5975-302D-48DE-9280-65E171B2D32D}"/>
              </a:ext>
            </a:extLst>
          </p:cNvPr>
          <p:cNvSpPr/>
          <p:nvPr/>
        </p:nvSpPr>
        <p:spPr>
          <a:xfrm>
            <a:off x="1998936" y="4791457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6D75A8D-0BDD-4B5F-B5C0-B344E91C85BB}"/>
              </a:ext>
            </a:extLst>
          </p:cNvPr>
          <p:cNvGrpSpPr/>
          <p:nvPr/>
        </p:nvGrpSpPr>
        <p:grpSpPr>
          <a:xfrm>
            <a:off x="2079330" y="4808647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34" name="Freeform 146">
              <a:extLst>
                <a:ext uri="{FF2B5EF4-FFF2-40B4-BE49-F238E27FC236}">
                  <a16:creationId xmlns:a16="http://schemas.microsoft.com/office/drawing/2014/main" id="{0D504DAF-31EC-431F-B86E-AFCE444E030B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Freeform 147">
              <a:extLst>
                <a:ext uri="{FF2B5EF4-FFF2-40B4-BE49-F238E27FC236}">
                  <a16:creationId xmlns:a16="http://schemas.microsoft.com/office/drawing/2014/main" id="{2BF65519-95C6-4DB0-966F-E8E0C0B16687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Freeform 148">
              <a:extLst>
                <a:ext uri="{FF2B5EF4-FFF2-40B4-BE49-F238E27FC236}">
                  <a16:creationId xmlns:a16="http://schemas.microsoft.com/office/drawing/2014/main" id="{1B77C4E6-3538-480F-ADF4-48F3D679F6B2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A9AB285-9A7E-4A42-9311-C90D25BB5D08}"/>
              </a:ext>
            </a:extLst>
          </p:cNvPr>
          <p:cNvSpPr txBox="1"/>
          <p:nvPr/>
        </p:nvSpPr>
        <p:spPr>
          <a:xfrm>
            <a:off x="1998936" y="4974222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Automatically extract large sets of features for user-specified cohorts using data in the CDM.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BBA42D5-BA76-48AB-919D-D3E430CDF034}"/>
              </a:ext>
            </a:extLst>
          </p:cNvPr>
          <p:cNvSpPr txBox="1"/>
          <p:nvPr/>
        </p:nvSpPr>
        <p:spPr>
          <a:xfrm>
            <a:off x="2210542" y="476872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Feature Extraction</a:t>
            </a:r>
          </a:p>
        </p:txBody>
      </p:sp>
      <p:sp>
        <p:nvSpPr>
          <p:cNvPr id="238" name="Rounded Rectangle 150">
            <a:extLst>
              <a:ext uri="{FF2B5EF4-FFF2-40B4-BE49-F238E27FC236}">
                <a16:creationId xmlns:a16="http://schemas.microsoft.com/office/drawing/2014/main" id="{CE6B005D-5900-425E-8E34-8E40A9435ABF}"/>
              </a:ext>
            </a:extLst>
          </p:cNvPr>
          <p:cNvSpPr/>
          <p:nvPr/>
        </p:nvSpPr>
        <p:spPr>
          <a:xfrm>
            <a:off x="1993471" y="119562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239" name="Rounded Rectangle 10">
            <a:extLst>
              <a:ext uri="{FF2B5EF4-FFF2-40B4-BE49-F238E27FC236}">
                <a16:creationId xmlns:a16="http://schemas.microsoft.com/office/drawing/2014/main" id="{E4F6656D-071E-41AD-994E-8B00819DC620}"/>
              </a:ext>
            </a:extLst>
          </p:cNvPr>
          <p:cNvSpPr/>
          <p:nvPr/>
        </p:nvSpPr>
        <p:spPr>
          <a:xfrm>
            <a:off x="1993471" y="119562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6CC6259-0E7F-45CA-AA63-D0C8D708AD6C}"/>
              </a:ext>
            </a:extLst>
          </p:cNvPr>
          <p:cNvSpPr txBox="1"/>
          <p:nvPr/>
        </p:nvSpPr>
        <p:spPr>
          <a:xfrm>
            <a:off x="1993471" y="1378391"/>
            <a:ext cx="1667743" cy="787908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/>
            <a:r>
              <a:rPr lang="en-US" dirty="0"/>
              <a:t>Case-control studies, matching controls on age, gender, provider, and visit date. Allows nesting of the study in another cohort.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B6D87D0-FA39-42DB-805D-D1D5FFA113A7}"/>
              </a:ext>
            </a:extLst>
          </p:cNvPr>
          <p:cNvSpPr txBox="1"/>
          <p:nvPr/>
        </p:nvSpPr>
        <p:spPr>
          <a:xfrm>
            <a:off x="2205077" y="1172890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Case-control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DC6EF18-87E9-4AA7-8686-EAAC843B6CBA}"/>
              </a:ext>
            </a:extLst>
          </p:cNvPr>
          <p:cNvGrpSpPr/>
          <p:nvPr/>
        </p:nvGrpSpPr>
        <p:grpSpPr>
          <a:xfrm>
            <a:off x="2080405" y="121714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43" name="Freeform 165">
              <a:extLst>
                <a:ext uri="{FF2B5EF4-FFF2-40B4-BE49-F238E27FC236}">
                  <a16:creationId xmlns:a16="http://schemas.microsoft.com/office/drawing/2014/main" id="{DCD4E86A-81E3-4C19-8095-D9367785EA28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Freeform 166">
              <a:extLst>
                <a:ext uri="{FF2B5EF4-FFF2-40B4-BE49-F238E27FC236}">
                  <a16:creationId xmlns:a16="http://schemas.microsoft.com/office/drawing/2014/main" id="{4E30B1C2-CB95-440C-B59F-79B582F64FA4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Freeform 172">
              <a:extLst>
                <a:ext uri="{FF2B5EF4-FFF2-40B4-BE49-F238E27FC236}">
                  <a16:creationId xmlns:a16="http://schemas.microsoft.com/office/drawing/2014/main" id="{526E7D5C-A89E-4A5B-BF0A-0C6D69E00C56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7" name="Rounded Rectangle 153">
            <a:extLst>
              <a:ext uri="{FF2B5EF4-FFF2-40B4-BE49-F238E27FC236}">
                <a16:creationId xmlns:a16="http://schemas.microsoft.com/office/drawing/2014/main" id="{7F324A26-44D3-4CB5-933E-927F13549C40}"/>
              </a:ext>
            </a:extLst>
          </p:cNvPr>
          <p:cNvSpPr/>
          <p:nvPr/>
        </p:nvSpPr>
        <p:spPr>
          <a:xfrm>
            <a:off x="3728797" y="1208081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248" name="Rounded Rectangle 10">
            <a:extLst>
              <a:ext uri="{FF2B5EF4-FFF2-40B4-BE49-F238E27FC236}">
                <a16:creationId xmlns:a16="http://schemas.microsoft.com/office/drawing/2014/main" id="{5FFA2E13-2BEE-4AD1-B914-FA87E275C719}"/>
              </a:ext>
            </a:extLst>
          </p:cNvPr>
          <p:cNvSpPr/>
          <p:nvPr/>
        </p:nvSpPr>
        <p:spPr>
          <a:xfrm>
            <a:off x="3728797" y="1208081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D8B11640-934B-4075-A6E2-7F5938A9648C}"/>
              </a:ext>
            </a:extLst>
          </p:cNvPr>
          <p:cNvSpPr txBox="1"/>
          <p:nvPr/>
        </p:nvSpPr>
        <p:spPr>
          <a:xfrm>
            <a:off x="3728797" y="1390846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/>
            <a:r>
              <a:rPr lang="en-US" dirty="0"/>
              <a:t>Case-crossover design including the option to adjust for time-trends in exposures (so-called case-time-control).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70B7113-B263-4C76-9BD5-DFD609B05685}"/>
              </a:ext>
            </a:extLst>
          </p:cNvPr>
          <p:cNvSpPr txBox="1"/>
          <p:nvPr/>
        </p:nvSpPr>
        <p:spPr>
          <a:xfrm>
            <a:off x="3940403" y="1185345"/>
            <a:ext cx="904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Case-crossover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3E81875-4A28-4CA4-8CDF-4110892B6CB3}"/>
              </a:ext>
            </a:extLst>
          </p:cNvPr>
          <p:cNvGrpSpPr/>
          <p:nvPr/>
        </p:nvGrpSpPr>
        <p:grpSpPr>
          <a:xfrm>
            <a:off x="3815731" y="1229600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52" name="Freeform 174">
              <a:extLst>
                <a:ext uri="{FF2B5EF4-FFF2-40B4-BE49-F238E27FC236}">
                  <a16:creationId xmlns:a16="http://schemas.microsoft.com/office/drawing/2014/main" id="{A306660E-6E1B-40EE-9AF9-12EA30E77945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reeform 175">
              <a:extLst>
                <a:ext uri="{FF2B5EF4-FFF2-40B4-BE49-F238E27FC236}">
                  <a16:creationId xmlns:a16="http://schemas.microsoft.com/office/drawing/2014/main" id="{151CB26D-8058-4D86-9169-4B516BC22C0D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Freeform 176">
              <a:extLst>
                <a:ext uri="{FF2B5EF4-FFF2-40B4-BE49-F238E27FC236}">
                  <a16:creationId xmlns:a16="http://schemas.microsoft.com/office/drawing/2014/main" id="{B0CD0654-D0B4-4653-8E3C-12BE7F658483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6" name="Rounded Rectangle 84">
            <a:extLst>
              <a:ext uri="{FF2B5EF4-FFF2-40B4-BE49-F238E27FC236}">
                <a16:creationId xmlns:a16="http://schemas.microsoft.com/office/drawing/2014/main" id="{89EE546B-44D2-4788-88E7-80DC39427613}"/>
              </a:ext>
            </a:extLst>
          </p:cNvPr>
          <p:cNvSpPr/>
          <p:nvPr/>
        </p:nvSpPr>
        <p:spPr>
          <a:xfrm>
            <a:off x="3728797" y="2446645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57" name="Rounded Rectangle 10">
            <a:extLst>
              <a:ext uri="{FF2B5EF4-FFF2-40B4-BE49-F238E27FC236}">
                <a16:creationId xmlns:a16="http://schemas.microsoft.com/office/drawing/2014/main" id="{2D692293-AE6A-49D6-BD6E-921E4484C141}"/>
              </a:ext>
            </a:extLst>
          </p:cNvPr>
          <p:cNvSpPr/>
          <p:nvPr/>
        </p:nvSpPr>
        <p:spPr>
          <a:xfrm>
            <a:off x="3728797" y="2446645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22393AB-1E5F-451C-88E9-BF99C338A297}"/>
              </a:ext>
            </a:extLst>
          </p:cNvPr>
          <p:cNvGrpSpPr/>
          <p:nvPr/>
        </p:nvGrpSpPr>
        <p:grpSpPr>
          <a:xfrm>
            <a:off x="3809191" y="246383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A8DAB5A1-1AA4-4106-A551-C765EB4E8F44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F49DC2A7-74C6-47F1-9D89-AB9C5C7E2136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2C60DD6B-C6C2-4038-AED4-AC08EEE6A982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4280F313-BD17-4C33-8E4D-E2045538DBBF}"/>
              </a:ext>
            </a:extLst>
          </p:cNvPr>
          <p:cNvSpPr txBox="1"/>
          <p:nvPr/>
        </p:nvSpPr>
        <p:spPr>
          <a:xfrm>
            <a:off x="3728797" y="2629410"/>
            <a:ext cx="1667743" cy="480131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Combining study diagnostics and results across multiple sites.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2B39D82-B4E8-4388-80E3-AB2A031E740B}"/>
              </a:ext>
            </a:extLst>
          </p:cNvPr>
          <p:cNvSpPr txBox="1"/>
          <p:nvPr/>
        </p:nvSpPr>
        <p:spPr>
          <a:xfrm>
            <a:off x="3940403" y="2423909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Evidence Synthesis</a:t>
            </a:r>
          </a:p>
        </p:txBody>
      </p:sp>
    </p:spTree>
    <p:extLst>
      <p:ext uri="{BB962C8B-B14F-4D97-AF65-F5344CB8AC3E}">
        <p14:creationId xmlns:p14="http://schemas.microsoft.com/office/powerpoint/2010/main" val="416474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888576"/>
            <a:ext cx="4116850" cy="513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091222" y="187266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>
            <a:off x="2668199" y="949308"/>
            <a:ext cx="349813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964245" y="505206"/>
            <a:ext cx="1151223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3964245" y="758230"/>
            <a:ext cx="772612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813022" y="504511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2813022" y="759977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77FF5E-846C-4318-B751-E6C68DE21632}"/>
              </a:ext>
            </a:extLst>
          </p:cNvPr>
          <p:cNvCxnSpPr>
            <a:cxnSpLocks/>
          </p:cNvCxnSpPr>
          <p:nvPr/>
        </p:nvCxnSpPr>
        <p:spPr>
          <a:xfrm>
            <a:off x="2520462" y="1555490"/>
            <a:ext cx="3528646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AE00E5-AC4E-4718-8D2B-57F6F46D5EA1}"/>
              </a:ext>
            </a:extLst>
          </p:cNvPr>
          <p:cNvSpPr txBox="1"/>
          <p:nvPr/>
        </p:nvSpPr>
        <p:spPr>
          <a:xfrm>
            <a:off x="1789175" y="136028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AF035-90AE-47C0-AE8B-AC1CE111815B}"/>
              </a:ext>
            </a:extLst>
          </p:cNvPr>
          <p:cNvSpPr txBox="1"/>
          <p:nvPr/>
        </p:nvSpPr>
        <p:spPr>
          <a:xfrm>
            <a:off x="1789175" y="162442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8507D4-64FB-4E0A-B4DB-9E52F5A56192}"/>
              </a:ext>
            </a:extLst>
          </p:cNvPr>
          <p:cNvCxnSpPr>
            <a:cxnSpLocks/>
          </p:cNvCxnSpPr>
          <p:nvPr/>
        </p:nvCxnSpPr>
        <p:spPr>
          <a:xfrm>
            <a:off x="2668199" y="1809209"/>
            <a:ext cx="2595063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F2332-395B-421F-B523-13B1581833FB}"/>
              </a:ext>
            </a:extLst>
          </p:cNvPr>
          <p:cNvSpPr/>
          <p:nvPr/>
        </p:nvSpPr>
        <p:spPr>
          <a:xfrm>
            <a:off x="3964245" y="1365107"/>
            <a:ext cx="1826953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9C8FD3-4BE5-424C-B161-C8E1C3988E2B}"/>
              </a:ext>
            </a:extLst>
          </p:cNvPr>
          <p:cNvSpPr/>
          <p:nvPr/>
        </p:nvSpPr>
        <p:spPr>
          <a:xfrm>
            <a:off x="3964244" y="1618131"/>
            <a:ext cx="1064611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75B494-E2EF-4353-9DC9-08F3BE5C0AA0}"/>
              </a:ext>
            </a:extLst>
          </p:cNvPr>
          <p:cNvSpPr/>
          <p:nvPr/>
        </p:nvSpPr>
        <p:spPr>
          <a:xfrm>
            <a:off x="2813022" y="1364412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FA902A-BB4D-4528-B6A4-E9703E3CF060}"/>
              </a:ext>
            </a:extLst>
          </p:cNvPr>
          <p:cNvSpPr/>
          <p:nvPr/>
        </p:nvSpPr>
        <p:spPr>
          <a:xfrm>
            <a:off x="2813022" y="1619878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844522" y="493810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F11E91-9F68-46F0-B41E-37E85F71D6F1}"/>
              </a:ext>
            </a:extLst>
          </p:cNvPr>
          <p:cNvSpPr txBox="1"/>
          <p:nvPr/>
        </p:nvSpPr>
        <p:spPr>
          <a:xfrm>
            <a:off x="5289115" y="373799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1168F4-C3C6-4FA5-AE62-07B6604485C0}"/>
              </a:ext>
            </a:extLst>
          </p:cNvPr>
          <p:cNvCxnSpPr>
            <a:cxnSpLocks/>
          </p:cNvCxnSpPr>
          <p:nvPr/>
        </p:nvCxnSpPr>
        <p:spPr>
          <a:xfrm flipH="1">
            <a:off x="4937417" y="493588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97B00746-BE84-4DC2-AB29-E8A3954F6F52}"/>
              </a:ext>
            </a:extLst>
          </p:cNvPr>
          <p:cNvSpPr/>
          <p:nvPr/>
        </p:nvSpPr>
        <p:spPr>
          <a:xfrm>
            <a:off x="5263262" y="1349414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7628BDC-B86C-46FE-A815-E9A84E81C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6859" y="1157086"/>
            <a:ext cx="254772" cy="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7B86CE-9310-4825-A8B7-8AABE32FE622}"/>
              </a:ext>
            </a:extLst>
          </p:cNvPr>
          <p:cNvSpPr txBox="1"/>
          <p:nvPr/>
        </p:nvSpPr>
        <p:spPr>
          <a:xfrm>
            <a:off x="3988423" y="1034854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Adjustment strategy</a:t>
            </a:r>
          </a:p>
        </p:txBody>
      </p:sp>
    </p:spTree>
    <p:extLst>
      <p:ext uri="{BB962C8B-B14F-4D97-AF65-F5344CB8AC3E}">
        <p14:creationId xmlns:p14="http://schemas.microsoft.com/office/powerpoint/2010/main" val="126221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2988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27792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964245" y="505206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3875345" y="758524"/>
            <a:ext cx="871795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547638" y="504511"/>
            <a:ext cx="1416608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3003550" y="757534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2638087" y="496127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B721F-FD2C-4F69-977C-E692264D5CEC}"/>
              </a:ext>
            </a:extLst>
          </p:cNvPr>
          <p:cNvSpPr txBox="1"/>
          <p:nvPr/>
        </p:nvSpPr>
        <p:spPr>
          <a:xfrm>
            <a:off x="1789175" y="103170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BBE944-FBF2-4079-99A2-2158EC6A0550}"/>
              </a:ext>
            </a:extLst>
          </p:cNvPr>
          <p:cNvSpPr/>
          <p:nvPr/>
        </p:nvSpPr>
        <p:spPr>
          <a:xfrm>
            <a:off x="3539994" y="1026019"/>
            <a:ext cx="21496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BEDCD9-FBA2-4B38-B270-6B869870DEFE}"/>
              </a:ext>
            </a:extLst>
          </p:cNvPr>
          <p:cNvSpPr/>
          <p:nvPr/>
        </p:nvSpPr>
        <p:spPr>
          <a:xfrm>
            <a:off x="5787224" y="758524"/>
            <a:ext cx="871795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D49E69-4370-44EC-9D70-043612DB3F4E}"/>
              </a:ext>
            </a:extLst>
          </p:cNvPr>
          <p:cNvSpPr/>
          <p:nvPr/>
        </p:nvSpPr>
        <p:spPr>
          <a:xfrm>
            <a:off x="4915429" y="758293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835620-1E33-4B7F-BDB9-54B31A11C77D}"/>
              </a:ext>
            </a:extLst>
          </p:cNvPr>
          <p:cNvSpPr/>
          <p:nvPr/>
        </p:nvSpPr>
        <p:spPr>
          <a:xfrm>
            <a:off x="2668199" y="1023488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043AEC65-6C3F-402D-B9C4-356DA33FDE7F}"/>
              </a:ext>
            </a:extLst>
          </p:cNvPr>
          <p:cNvSpPr/>
          <p:nvPr/>
        </p:nvSpPr>
        <p:spPr>
          <a:xfrm>
            <a:off x="5458464" y="1023255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35693" y="98954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949A6B-FDA0-407C-B2A6-5198255ADC7E}"/>
              </a:ext>
            </a:extLst>
          </p:cNvPr>
          <p:cNvCxnSpPr>
            <a:cxnSpLocks/>
          </p:cNvCxnSpPr>
          <p:nvPr/>
        </p:nvCxnSpPr>
        <p:spPr>
          <a:xfrm>
            <a:off x="2668199" y="1216488"/>
            <a:ext cx="349813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1360" y="1119109"/>
            <a:ext cx="258687" cy="0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8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779157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76517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4456431" y="764528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61613" y="36056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6" y="484818"/>
            <a:ext cx="278577" cy="9544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5558115" y="427121"/>
            <a:ext cx="0" cy="5836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399740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20383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08B6C-C29E-46AF-9124-07D45E9A8611}"/>
              </a:ext>
            </a:extLst>
          </p:cNvPr>
          <p:cNvSpPr txBox="1"/>
          <p:nvPr/>
        </p:nvSpPr>
        <p:spPr>
          <a:xfrm>
            <a:off x="1789175" y="146798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079122" y="1208662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4169410" y="119552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57A313-5150-4B6B-B2C3-8648BB541404}"/>
              </a:ext>
            </a:extLst>
          </p:cNvPr>
          <p:cNvCxnSpPr>
            <a:cxnSpLocks/>
          </p:cNvCxnSpPr>
          <p:nvPr/>
        </p:nvCxnSpPr>
        <p:spPr>
          <a:xfrm>
            <a:off x="2552131" y="1652764"/>
            <a:ext cx="3320908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B20B7E-4D1A-4CBD-9802-2C5A965BB3AF}"/>
              </a:ext>
            </a:extLst>
          </p:cNvPr>
          <p:cNvCxnSpPr>
            <a:cxnSpLocks/>
          </p:cNvCxnSpPr>
          <p:nvPr/>
        </p:nvCxnSpPr>
        <p:spPr>
          <a:xfrm>
            <a:off x="4261577" y="1130577"/>
            <a:ext cx="0" cy="5836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3429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32900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792574" y="768955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61613" y="36056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6" y="484818"/>
            <a:ext cx="278577" cy="9544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4743799" y="483676"/>
            <a:ext cx="0" cy="21260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235325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039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872107" y="1046687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5817249" y="1036831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684A5D5-88CE-4F77-821D-DDE2C6159314}"/>
              </a:ext>
            </a:extLst>
          </p:cNvPr>
          <p:cNvSpPr/>
          <p:nvPr/>
        </p:nvSpPr>
        <p:spPr>
          <a:xfrm>
            <a:off x="4128465" y="747283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CD6405-6AD1-4A10-94DA-C8262BED9EE3}"/>
              </a:ext>
            </a:extLst>
          </p:cNvPr>
          <p:cNvCxnSpPr>
            <a:cxnSpLocks/>
          </p:cNvCxnSpPr>
          <p:nvPr/>
        </p:nvCxnSpPr>
        <p:spPr>
          <a:xfrm>
            <a:off x="3463183" y="764578"/>
            <a:ext cx="0" cy="19214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BA6033-DD10-44D3-8A7A-31E2426CDB13}"/>
              </a:ext>
            </a:extLst>
          </p:cNvPr>
          <p:cNvCxnSpPr>
            <a:cxnSpLocks/>
          </p:cNvCxnSpPr>
          <p:nvPr/>
        </p:nvCxnSpPr>
        <p:spPr>
          <a:xfrm>
            <a:off x="5035622" y="1035758"/>
            <a:ext cx="0" cy="19214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BD6725-CFCA-496B-9146-BB08957388B0}"/>
              </a:ext>
            </a:extLst>
          </p:cNvPr>
          <p:cNvSpPr txBox="1"/>
          <p:nvPr/>
        </p:nvSpPr>
        <p:spPr>
          <a:xfrm>
            <a:off x="3750865" y="360566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 date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4F347-A190-4EBF-BB69-71DF6F89BAA2}"/>
              </a:ext>
            </a:extLst>
          </p:cNvPr>
          <p:cNvCxnSpPr>
            <a:cxnSpLocks/>
          </p:cNvCxnSpPr>
          <p:nvPr/>
        </p:nvCxnSpPr>
        <p:spPr>
          <a:xfrm>
            <a:off x="4500878" y="482277"/>
            <a:ext cx="248070" cy="104569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8D824-8DC7-4A35-BDB3-3883E2A896D0}"/>
              </a:ext>
            </a:extLst>
          </p:cNvPr>
          <p:cNvCxnSpPr/>
          <p:nvPr/>
        </p:nvCxnSpPr>
        <p:spPr>
          <a:xfrm flipV="1">
            <a:off x="4813110" y="580262"/>
            <a:ext cx="630922" cy="6584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F5BCF1-9964-4C84-BEC5-915139E49343}"/>
              </a:ext>
            </a:extLst>
          </p:cNvPr>
          <p:cNvSpPr txBox="1"/>
          <p:nvPr/>
        </p:nvSpPr>
        <p:spPr>
          <a:xfrm>
            <a:off x="4772206" y="22675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Predefined</a:t>
            </a:r>
          </a:p>
          <a:p>
            <a:pPr algn="ctr"/>
            <a:r>
              <a:rPr lang="en-US" sz="1000" dirty="0"/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926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E5EB69-A198-4FA7-8879-28C175276183}"/>
              </a:ext>
            </a:extLst>
          </p:cNvPr>
          <p:cNvSpPr/>
          <p:nvPr/>
        </p:nvSpPr>
        <p:spPr>
          <a:xfrm>
            <a:off x="5288716" y="1043617"/>
            <a:ext cx="889172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468EAF-65EB-4D36-8254-4CC2715F3A86}"/>
              </a:ext>
            </a:extLst>
          </p:cNvPr>
          <p:cNvSpPr/>
          <p:nvPr/>
        </p:nvSpPr>
        <p:spPr>
          <a:xfrm>
            <a:off x="2583975" y="1046687"/>
            <a:ext cx="128813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4EDC4-062D-4796-9BBE-0649C95F8F40}"/>
              </a:ext>
            </a:extLst>
          </p:cNvPr>
          <p:cNvSpPr/>
          <p:nvPr/>
        </p:nvSpPr>
        <p:spPr>
          <a:xfrm>
            <a:off x="5270918" y="759426"/>
            <a:ext cx="139392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8ADD4-3841-402F-9CD7-6D9D41354EC8}"/>
              </a:ext>
            </a:extLst>
          </p:cNvPr>
          <p:cNvSpPr/>
          <p:nvPr/>
        </p:nvSpPr>
        <p:spPr>
          <a:xfrm>
            <a:off x="2417122" y="504511"/>
            <a:ext cx="1090459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73D6DF-3A4D-4A21-8D7A-A55A7B61F9F2}"/>
              </a:ext>
            </a:extLst>
          </p:cNvPr>
          <p:cNvSpPr/>
          <p:nvPr/>
        </p:nvSpPr>
        <p:spPr>
          <a:xfrm>
            <a:off x="2668199" y="759451"/>
            <a:ext cx="788164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C5ED8B-3827-4019-8756-897843AC0C58}"/>
              </a:ext>
            </a:extLst>
          </p:cNvPr>
          <p:cNvSpPr/>
          <p:nvPr/>
        </p:nvSpPr>
        <p:spPr>
          <a:xfrm>
            <a:off x="3979069" y="759451"/>
            <a:ext cx="769144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EAC974-5B05-468D-BBE5-A2C37C8AB542}"/>
              </a:ext>
            </a:extLst>
          </p:cNvPr>
          <p:cNvSpPr/>
          <p:nvPr/>
        </p:nvSpPr>
        <p:spPr>
          <a:xfrm>
            <a:off x="4352529" y="505239"/>
            <a:ext cx="159345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3429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32900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>
            <a:cxnSpLocks/>
          </p:cNvCxnSpPr>
          <p:nvPr/>
        </p:nvCxnSpPr>
        <p:spPr>
          <a:xfrm flipV="1">
            <a:off x="2417122" y="695325"/>
            <a:ext cx="3528859" cy="959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456363" y="761266"/>
            <a:ext cx="5227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961801" y="404584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8" y="534859"/>
            <a:ext cx="485495" cy="45403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235325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039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872107" y="1046687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4848081" y="1039422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684A5D5-88CE-4F77-821D-DDE2C6159314}"/>
              </a:ext>
            </a:extLst>
          </p:cNvPr>
          <p:cNvSpPr/>
          <p:nvPr/>
        </p:nvSpPr>
        <p:spPr>
          <a:xfrm>
            <a:off x="4128465" y="747283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90DEE2-41CB-4528-AC90-7D9E71264BC7}"/>
              </a:ext>
            </a:extLst>
          </p:cNvPr>
          <p:cNvSpPr/>
          <p:nvPr/>
        </p:nvSpPr>
        <p:spPr>
          <a:xfrm>
            <a:off x="3507580" y="507297"/>
            <a:ext cx="844947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91650D-9AC2-4B6D-A4CC-9F4B0BE883F3}"/>
              </a:ext>
            </a:extLst>
          </p:cNvPr>
          <p:cNvSpPr/>
          <p:nvPr/>
        </p:nvSpPr>
        <p:spPr>
          <a:xfrm>
            <a:off x="4748213" y="761266"/>
            <a:ext cx="5227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2151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9F60FC-1BE5-4C65-8095-63977F759840}"/>
              </a:ext>
            </a:extLst>
          </p:cNvPr>
          <p:cNvSpPr/>
          <p:nvPr/>
        </p:nvSpPr>
        <p:spPr>
          <a:xfrm>
            <a:off x="4319393" y="1990965"/>
            <a:ext cx="1234067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D96F4-71BA-4696-B4B5-495A4F0CDAC8}"/>
              </a:ext>
            </a:extLst>
          </p:cNvPr>
          <p:cNvCxnSpPr>
            <a:cxnSpLocks/>
          </p:cNvCxnSpPr>
          <p:nvPr/>
        </p:nvCxnSpPr>
        <p:spPr>
          <a:xfrm>
            <a:off x="4319393" y="2183263"/>
            <a:ext cx="0" cy="744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1C67B-A5AD-4838-8C8C-0EE66759B6E4}"/>
              </a:ext>
            </a:extLst>
          </p:cNvPr>
          <p:cNvCxnSpPr>
            <a:cxnSpLocks/>
          </p:cNvCxnSpPr>
          <p:nvPr/>
        </p:nvCxnSpPr>
        <p:spPr>
          <a:xfrm>
            <a:off x="5559426" y="2184400"/>
            <a:ext cx="0" cy="7651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Target cohort 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F191D-5585-4432-BB38-431153A62074}"/>
              </a:ext>
            </a:extLst>
          </p:cNvPr>
          <p:cNvSpPr txBox="1"/>
          <p:nvPr/>
        </p:nvSpPr>
        <p:spPr>
          <a:xfrm>
            <a:off x="3544978" y="2325158"/>
            <a:ext cx="83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Comparator 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cohort 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386F9F-3366-4484-87CC-DE1293658AF6}"/>
              </a:ext>
            </a:extLst>
          </p:cNvPr>
          <p:cNvSpPr txBox="1"/>
          <p:nvPr/>
        </p:nvSpPr>
        <p:spPr>
          <a:xfrm>
            <a:off x="5495623" y="2318081"/>
            <a:ext cx="83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Comparatorcohort</a:t>
            </a:r>
            <a:r>
              <a:rPr lang="en-US" sz="1000" dirty="0"/>
              <a:t>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257300"/>
            <a:ext cx="0" cy="92596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80873" y="1206500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847503-BBCD-4A3E-8DCF-9BF8EB70CE8D}"/>
              </a:ext>
            </a:extLst>
          </p:cNvPr>
          <p:cNvCxnSpPr>
            <a:cxnSpLocks/>
          </p:cNvCxnSpPr>
          <p:nvPr/>
        </p:nvCxnSpPr>
        <p:spPr>
          <a:xfrm>
            <a:off x="4440043" y="1662060"/>
            <a:ext cx="0" cy="3289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C9E5A-2BEB-45DF-B30D-317A9061CCB0}"/>
              </a:ext>
            </a:extLst>
          </p:cNvPr>
          <p:cNvCxnSpPr/>
          <p:nvPr/>
        </p:nvCxnSpPr>
        <p:spPr>
          <a:xfrm>
            <a:off x="3484275" y="1919407"/>
            <a:ext cx="953457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420F90-7E98-4A78-9133-5FA669A9EE5A}"/>
              </a:ext>
            </a:extLst>
          </p:cNvPr>
          <p:cNvSpPr txBox="1"/>
          <p:nvPr/>
        </p:nvSpPr>
        <p:spPr>
          <a:xfrm>
            <a:off x="3488898" y="1566458"/>
            <a:ext cx="95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Target TAR censored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505840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151632"/>
            <a:ext cx="95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Target TAR uncensored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EA54FCD-3CAF-4521-8502-C471CD421C9C}"/>
              </a:ext>
            </a:extLst>
          </p:cNvPr>
          <p:cNvCxnSpPr>
            <a:cxnSpLocks/>
          </p:cNvCxnSpPr>
          <p:nvPr/>
        </p:nvCxnSpPr>
        <p:spPr>
          <a:xfrm>
            <a:off x="5553460" y="1206500"/>
            <a:ext cx="0" cy="7844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A73360-A83A-45C1-A303-2B04E0960097}"/>
              </a:ext>
            </a:extLst>
          </p:cNvPr>
          <p:cNvCxnSpPr>
            <a:cxnSpLocks/>
          </p:cNvCxnSpPr>
          <p:nvPr/>
        </p:nvCxnSpPr>
        <p:spPr>
          <a:xfrm>
            <a:off x="4437732" y="1919407"/>
            <a:ext cx="111572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7169BC4-E4EA-4023-902B-054D3E470C04}"/>
              </a:ext>
            </a:extLst>
          </p:cNvPr>
          <p:cNvSpPr txBox="1"/>
          <p:nvPr/>
        </p:nvSpPr>
        <p:spPr>
          <a:xfrm>
            <a:off x="4435891" y="1718161"/>
            <a:ext cx="1119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Comparator TAR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257300"/>
            <a:ext cx="0" cy="9247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136048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922881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3FB2FA6C-D33E-4BFF-86B3-9B13AB995ADE}"/>
              </a:ext>
            </a:extLst>
          </p:cNvPr>
          <p:cNvSpPr/>
          <p:nvPr/>
        </p:nvSpPr>
        <p:spPr>
          <a:xfrm>
            <a:off x="73706" y="785510"/>
            <a:ext cx="993188" cy="72644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Patient-level data in CDM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E07125-AD33-4145-A280-9DDBF9000798}"/>
              </a:ext>
            </a:extLst>
          </p:cNvPr>
          <p:cNvSpPr/>
          <p:nvPr/>
        </p:nvSpPr>
        <p:spPr>
          <a:xfrm>
            <a:off x="1999074" y="83892"/>
            <a:ext cx="2095534" cy="5691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Write code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35042D-F6A9-4C82-B548-6901D5072B1B}"/>
              </a:ext>
            </a:extLst>
          </p:cNvPr>
          <p:cNvSpPr/>
          <p:nvPr/>
        </p:nvSpPr>
        <p:spPr>
          <a:xfrm>
            <a:off x="1998553" y="867547"/>
            <a:ext cx="2095534" cy="5691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Apply R packages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OHDSI Methods Library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76C6C8-687E-4307-90E3-A74CE64CB66A}"/>
              </a:ext>
            </a:extLst>
          </p:cNvPr>
          <p:cNvSpPr/>
          <p:nvPr/>
        </p:nvSpPr>
        <p:spPr>
          <a:xfrm>
            <a:off x="1998553" y="1649022"/>
            <a:ext cx="2095534" cy="5691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 interactive analysis platform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ATLAS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D104C-CCFE-45CD-8A36-8807BAC35D1D}"/>
              </a:ext>
            </a:extLst>
          </p:cNvPr>
          <p:cNvSpPr/>
          <p:nvPr/>
        </p:nvSpPr>
        <p:spPr>
          <a:xfrm>
            <a:off x="2071498" y="1257739"/>
            <a:ext cx="977721" cy="142285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D6A29-68C5-43DC-A3DD-75DA56FBE398}"/>
              </a:ext>
            </a:extLst>
          </p:cNvPr>
          <p:cNvSpPr/>
          <p:nvPr/>
        </p:nvSpPr>
        <p:spPr>
          <a:xfrm>
            <a:off x="3046320" y="1257739"/>
            <a:ext cx="977721" cy="142285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982A1-1365-49C6-B909-7C4EFB54AEE1}"/>
              </a:ext>
            </a:extLst>
          </p:cNvPr>
          <p:cNvSpPr/>
          <p:nvPr/>
        </p:nvSpPr>
        <p:spPr>
          <a:xfrm>
            <a:off x="2062444" y="457934"/>
            <a:ext cx="1961596" cy="142285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1F145-9BBF-453A-ACC1-1335532045EA}"/>
              </a:ext>
            </a:extLst>
          </p:cNvPr>
          <p:cNvSpPr/>
          <p:nvPr/>
        </p:nvSpPr>
        <p:spPr>
          <a:xfrm>
            <a:off x="2068599" y="2040304"/>
            <a:ext cx="1955441" cy="142285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Standard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867A97-4C3D-40A4-A191-CB66038138C7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 flipV="1">
            <a:off x="1066894" y="368461"/>
            <a:ext cx="932180" cy="78026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6D75B7-5EF3-441A-ACED-F793771C86E6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1066894" y="1148730"/>
            <a:ext cx="931659" cy="3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CF5B5D-C765-454E-AB88-E62D17F46795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066894" y="1148730"/>
            <a:ext cx="931659" cy="7848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AD0B777-B727-4EAD-817C-2556C7E0D74D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>
            <a:off x="4094608" y="368461"/>
            <a:ext cx="825370" cy="7802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2DD4395-E60A-4C8B-AB29-FEA968BAF6A6}"/>
              </a:ext>
            </a:extLst>
          </p:cNvPr>
          <p:cNvCxnSpPr>
            <a:cxnSpLocks/>
            <a:stCxn id="5" idx="3"/>
            <a:endCxn id="20" idx="2"/>
          </p:cNvCxnSpPr>
          <p:nvPr/>
        </p:nvCxnSpPr>
        <p:spPr>
          <a:xfrm flipV="1">
            <a:off x="4094087" y="1148730"/>
            <a:ext cx="825891" cy="3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8AF37F-3217-462E-9340-FDCD61D419C4}"/>
              </a:ext>
            </a:extLst>
          </p:cNvPr>
          <p:cNvCxnSpPr>
            <a:cxnSpLocks/>
            <a:stCxn id="6" idx="3"/>
            <a:endCxn id="20" idx="2"/>
          </p:cNvCxnSpPr>
          <p:nvPr/>
        </p:nvCxnSpPr>
        <p:spPr>
          <a:xfrm flipV="1">
            <a:off x="4094087" y="1148730"/>
            <a:ext cx="825891" cy="7848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Up 16">
            <a:extLst>
              <a:ext uri="{FF2B5EF4-FFF2-40B4-BE49-F238E27FC236}">
                <a16:creationId xmlns:a16="http://schemas.microsoft.com/office/drawing/2014/main" id="{50652144-F701-4735-B5F9-72EBBB01004C}"/>
              </a:ext>
            </a:extLst>
          </p:cNvPr>
          <p:cNvSpPr/>
          <p:nvPr/>
        </p:nvSpPr>
        <p:spPr>
          <a:xfrm>
            <a:off x="2816717" y="1474675"/>
            <a:ext cx="181059" cy="14010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F634AE68-886C-40C9-ACAC-41659932C81B}"/>
              </a:ext>
            </a:extLst>
          </p:cNvPr>
          <p:cNvSpPr/>
          <p:nvPr/>
        </p:nvSpPr>
        <p:spPr>
          <a:xfrm rot="10800000">
            <a:off x="3100899" y="1488168"/>
            <a:ext cx="181059" cy="14010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58C126-99FF-438D-A897-A29B43C1AB70}"/>
              </a:ext>
            </a:extLst>
          </p:cNvPr>
          <p:cNvSpPr/>
          <p:nvPr/>
        </p:nvSpPr>
        <p:spPr>
          <a:xfrm>
            <a:off x="4919978" y="864161"/>
            <a:ext cx="1094874" cy="5691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Reliable evidence</a:t>
            </a:r>
          </a:p>
        </p:txBody>
      </p:sp>
    </p:spTree>
    <p:extLst>
      <p:ext uri="{BB962C8B-B14F-4D97-AF65-F5344CB8AC3E}">
        <p14:creationId xmlns:p14="http://schemas.microsoft.com/office/powerpoint/2010/main" val="150226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3FB2FA6C-D33E-4BFF-86B3-9B13AB995ADE}"/>
              </a:ext>
            </a:extLst>
          </p:cNvPr>
          <p:cNvSpPr/>
          <p:nvPr/>
        </p:nvSpPr>
        <p:spPr>
          <a:xfrm>
            <a:off x="79803" y="819612"/>
            <a:ext cx="993188" cy="72644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Patient-level data in CDM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E07125-AD33-4145-A280-9DDBF9000798}"/>
              </a:ext>
            </a:extLst>
          </p:cNvPr>
          <p:cNvSpPr/>
          <p:nvPr/>
        </p:nvSpPr>
        <p:spPr>
          <a:xfrm>
            <a:off x="1382990" y="76200"/>
            <a:ext cx="3234128" cy="645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Single study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35042D-F6A9-4C82-B548-6901D5072B1B}"/>
              </a:ext>
            </a:extLst>
          </p:cNvPr>
          <p:cNvSpPr/>
          <p:nvPr/>
        </p:nvSpPr>
        <p:spPr>
          <a:xfrm>
            <a:off x="1382469" y="859855"/>
            <a:ext cx="3234128" cy="645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Real-time query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76C6C8-687E-4307-90E3-A74CE64CB66A}"/>
              </a:ext>
            </a:extLst>
          </p:cNvPr>
          <p:cNvSpPr/>
          <p:nvPr/>
        </p:nvSpPr>
        <p:spPr>
          <a:xfrm>
            <a:off x="1382469" y="1641330"/>
            <a:ext cx="3234128" cy="645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Large-scale analytics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1F145-9BBF-453A-ACC1-1335532045EA}"/>
              </a:ext>
            </a:extLst>
          </p:cNvPr>
          <p:cNvSpPr/>
          <p:nvPr/>
        </p:nvSpPr>
        <p:spPr>
          <a:xfrm>
            <a:off x="79803" y="2414954"/>
            <a:ext cx="923497" cy="159971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One-time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867A97-4C3D-40A4-A191-CB66038138C7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 flipV="1">
            <a:off x="1072991" y="399178"/>
            <a:ext cx="309999" cy="78365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6D75B7-5EF3-441A-ACED-F793771C86E6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1072991" y="1182832"/>
            <a:ext cx="30947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CF5B5D-C765-454E-AB88-E62D17F46795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072991" y="1182832"/>
            <a:ext cx="309478" cy="781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AD0B777-B727-4EAD-817C-2556C7E0D74D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>
            <a:off x="4617118" y="399178"/>
            <a:ext cx="308957" cy="7836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2DD4395-E60A-4C8B-AB29-FEA968BAF6A6}"/>
              </a:ext>
            </a:extLst>
          </p:cNvPr>
          <p:cNvCxnSpPr>
            <a:cxnSpLocks/>
            <a:stCxn id="5" idx="3"/>
            <a:endCxn id="20" idx="2"/>
          </p:cNvCxnSpPr>
          <p:nvPr/>
        </p:nvCxnSpPr>
        <p:spPr>
          <a:xfrm flipV="1">
            <a:off x="4616597" y="1182832"/>
            <a:ext cx="30947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8AF37F-3217-462E-9340-FDCD61D419C4}"/>
              </a:ext>
            </a:extLst>
          </p:cNvPr>
          <p:cNvCxnSpPr>
            <a:cxnSpLocks/>
            <a:stCxn id="6" idx="3"/>
            <a:endCxn id="20" idx="2"/>
          </p:cNvCxnSpPr>
          <p:nvPr/>
        </p:nvCxnSpPr>
        <p:spPr>
          <a:xfrm flipV="1">
            <a:off x="4616597" y="1182832"/>
            <a:ext cx="309478" cy="781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858C126-99FF-438D-A897-A29B43C1AB70}"/>
              </a:ext>
            </a:extLst>
          </p:cNvPr>
          <p:cNvSpPr/>
          <p:nvPr/>
        </p:nvSpPr>
        <p:spPr>
          <a:xfrm>
            <a:off x="4926075" y="898263"/>
            <a:ext cx="1094874" cy="5691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Reliable evidence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F27CFDB-30B4-4738-8F45-94C15A08334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137376" y="486269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17A6463-5A4E-4C50-BAC3-6B3B8DF664F3}"/>
              </a:ext>
            </a:extLst>
          </p:cNvPr>
          <p:cNvSpPr/>
          <p:nvPr/>
        </p:nvSpPr>
        <p:spPr>
          <a:xfrm>
            <a:off x="1452516" y="1864231"/>
            <a:ext cx="686097" cy="355577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 app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1CB238-A2CF-4490-9BC7-17F20B5568E9}"/>
              </a:ext>
            </a:extLst>
          </p:cNvPr>
          <p:cNvSpPr/>
          <p:nvPr/>
        </p:nvSpPr>
        <p:spPr>
          <a:xfrm>
            <a:off x="2652832" y="1864229"/>
            <a:ext cx="686097" cy="355577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93AF-5153-4E61-A5E5-8D931DB50A80}"/>
              </a:ext>
            </a:extLst>
          </p:cNvPr>
          <p:cNvSpPr/>
          <p:nvPr/>
        </p:nvSpPr>
        <p:spPr>
          <a:xfrm>
            <a:off x="3850673" y="1864230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Explore results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90F35E3-9D09-46BA-AE53-EEB63EE3CB38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2138613" y="2042018"/>
            <a:ext cx="514219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272F6F3-BE2E-45EE-BACD-9EC65D904700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3338929" y="2042018"/>
            <a:ext cx="5117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DE2E03B-A1D0-490E-BFD6-DA4C98B0B759}"/>
              </a:ext>
            </a:extLst>
          </p:cNvPr>
          <p:cNvSpPr/>
          <p:nvPr/>
        </p:nvSpPr>
        <p:spPr>
          <a:xfrm>
            <a:off x="1003299" y="2414953"/>
            <a:ext cx="923497" cy="159971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Repeated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2B6473C-0FF1-44C3-A547-FF57AD7213EB}"/>
              </a:ext>
            </a:extLst>
          </p:cNvPr>
          <p:cNvCxnSpPr>
            <a:cxnSpLocks/>
          </p:cNvCxnSpPr>
          <p:nvPr/>
        </p:nvCxnSpPr>
        <p:spPr>
          <a:xfrm>
            <a:off x="2940861" y="486269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20C1522-301B-4742-AD28-EBCC23C2C905}"/>
              </a:ext>
            </a:extLst>
          </p:cNvPr>
          <p:cNvCxnSpPr>
            <a:cxnSpLocks/>
          </p:cNvCxnSpPr>
          <p:nvPr/>
        </p:nvCxnSpPr>
        <p:spPr>
          <a:xfrm>
            <a:off x="3737179" y="486269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03F469E-2108-4D63-80F1-F0DF2E96F501}"/>
              </a:ext>
            </a:extLst>
          </p:cNvPr>
          <p:cNvCxnSpPr>
            <a:cxnSpLocks/>
          </p:cNvCxnSpPr>
          <p:nvPr/>
        </p:nvCxnSpPr>
        <p:spPr>
          <a:xfrm>
            <a:off x="2137376" y="1262556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0E7C75E-E802-46F1-9B9C-30DA93591A4E}"/>
              </a:ext>
            </a:extLst>
          </p:cNvPr>
          <p:cNvCxnSpPr>
            <a:cxnSpLocks/>
          </p:cNvCxnSpPr>
          <p:nvPr/>
        </p:nvCxnSpPr>
        <p:spPr>
          <a:xfrm>
            <a:off x="2940861" y="1262556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BA1304A9-EEC7-4D7C-8775-B59D3CB68823}"/>
              </a:ext>
            </a:extLst>
          </p:cNvPr>
          <p:cNvCxnSpPr>
            <a:cxnSpLocks/>
          </p:cNvCxnSpPr>
          <p:nvPr/>
        </p:nvCxnSpPr>
        <p:spPr>
          <a:xfrm>
            <a:off x="3737179" y="1262556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48982A1-1365-49C6-B909-7C4EFB54AEE1}"/>
              </a:ext>
            </a:extLst>
          </p:cNvPr>
          <p:cNvSpPr/>
          <p:nvPr/>
        </p:nvSpPr>
        <p:spPr>
          <a:xfrm>
            <a:off x="1452516" y="308481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EFEDD6-6F9C-4D41-89A0-03908864F53D}"/>
              </a:ext>
            </a:extLst>
          </p:cNvPr>
          <p:cNvSpPr/>
          <p:nvPr/>
        </p:nvSpPr>
        <p:spPr>
          <a:xfrm>
            <a:off x="2252727" y="308481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5199C-ECAC-4F76-9FF4-C795996A2DE7}"/>
              </a:ext>
            </a:extLst>
          </p:cNvPr>
          <p:cNvSpPr/>
          <p:nvPr/>
        </p:nvSpPr>
        <p:spPr>
          <a:xfrm>
            <a:off x="3052938" y="308481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B5A312-D953-420B-BAE7-6F6ED018BB95}"/>
              </a:ext>
            </a:extLst>
          </p:cNvPr>
          <p:cNvSpPr/>
          <p:nvPr/>
        </p:nvSpPr>
        <p:spPr>
          <a:xfrm>
            <a:off x="3850674" y="308481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Compile result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F6BE00-7F54-4B77-B605-2F81EAF1E008}"/>
              </a:ext>
            </a:extLst>
          </p:cNvPr>
          <p:cNvSpPr/>
          <p:nvPr/>
        </p:nvSpPr>
        <p:spPr>
          <a:xfrm>
            <a:off x="1452516" y="1084493"/>
            <a:ext cx="686097" cy="355577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 app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34A9B4-6DBE-4680-9B84-BB00C6050231}"/>
              </a:ext>
            </a:extLst>
          </p:cNvPr>
          <p:cNvSpPr/>
          <p:nvPr/>
        </p:nvSpPr>
        <p:spPr>
          <a:xfrm>
            <a:off x="2252727" y="1084493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Design query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88C7E9-BD24-4B6F-AC0B-6225C492A0BC}"/>
              </a:ext>
            </a:extLst>
          </p:cNvPr>
          <p:cNvSpPr/>
          <p:nvPr/>
        </p:nvSpPr>
        <p:spPr>
          <a:xfrm>
            <a:off x="3052938" y="1084493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 job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D55DBB-6A9D-4C78-85CD-D694F672B6C7}"/>
              </a:ext>
            </a:extLst>
          </p:cNvPr>
          <p:cNvSpPr/>
          <p:nvPr/>
        </p:nvSpPr>
        <p:spPr>
          <a:xfrm>
            <a:off x="3850674" y="1084493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result</a:t>
            </a:r>
          </a:p>
        </p:txBody>
      </p:sp>
    </p:spTree>
    <p:extLst>
      <p:ext uri="{BB962C8B-B14F-4D97-AF65-F5344CB8AC3E}">
        <p14:creationId xmlns:p14="http://schemas.microsoft.com/office/powerpoint/2010/main" val="242253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455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62</cp:revision>
  <dcterms:created xsi:type="dcterms:W3CDTF">2018-11-08T14:48:29Z</dcterms:created>
  <dcterms:modified xsi:type="dcterms:W3CDTF">2019-06-21T14:13:45Z</dcterms:modified>
</cp:coreProperties>
</file>