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박 동수" initials="박동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BB700-D21C-4452-8406-41E8C7B4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D7727-E27B-483B-8E5A-B750B962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7B8E1-072A-4B11-AB8C-EDFE02FC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92676-75AC-4337-8480-6FD57F1C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5D318-9C48-438F-98E3-41CFE664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51B39-4278-4358-8153-C4078D75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FF257-3235-485A-A0B9-7A76A800D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5FFC0-8E0B-42CA-B694-3C6294D4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6815B-8EE0-4DE6-A3F6-11120FFD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F480F-B4F8-4FA2-953E-5C1C67AA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F01042-5CD8-4404-AAB5-7738757BD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15CE2-8B17-4F60-9BCB-0C8B9E82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871A-C2A8-413D-975B-9C24F854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23E82-172D-4E9D-AC8F-74C0A6B1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E6B19-1609-4CA8-872B-226F4CCB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8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33C6-58B9-4FB8-8C53-CF55F42C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378B-EB8C-4F65-8FDC-3BDB8406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0E19E-9CE6-4086-94CA-F189B430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8DA67-0B52-4EDE-A2CA-6B8A323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6027E-0F69-4924-8CBD-300EE2AC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59278-E12C-4EED-94B3-96695513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F23F-BE35-4179-A064-5A4D9D21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0B812-D13E-4660-9721-05A28D7C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3B78-22D0-4404-9459-FC134340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D45EE-2F39-4E05-875E-4E264531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564-3500-47F9-A1E2-A03EB7D5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C7263-325B-420C-90F7-549F0B115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65256-CDBE-405C-9FC1-D378E5C5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E317B-F021-43B5-9236-A522413C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7A968-1A63-443A-9787-8B43E083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598B5-6073-4580-99D3-C6A24924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3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B58FC-0760-46E4-9294-4E0290B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DA797-D9D4-4DDA-B9F3-771105A8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F81CD-53E6-4A16-879E-3D9B2968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FA6E0B-AEB0-448D-B8F9-BE55DDBC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4A4C6A-7592-4C69-A71E-9C678BBA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24135-3A70-42AC-BE7E-2F7F8E7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8AD507-EBD3-4A2E-AE17-6EDD7430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02E541-3222-46A3-934E-76D18BC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09A0C-31B9-4332-9A05-07F9BE9B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40CFA9-D849-4AD8-85C6-5CC88B2A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50713-FBBA-4F3D-BD1B-8EB6D87A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A19DE-E3A5-461C-86EE-484ED07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8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6D66A-B035-4DAA-A946-2A648DEA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26117B-D42B-470D-9FB9-EF5FF2C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63CEA-01E5-4621-BEB3-5CD2977B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C5033-A21D-419E-9C69-DB654DE2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B863F-7892-4580-8618-6E987A2C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2A65C-D1B7-49BA-9286-88C051651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3D2CC-E10F-42BF-AA94-7A267611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0713-EE99-4DCF-85F4-D37E8F5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B1FA1-5978-4AE7-A366-4FF40353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3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0B08-A908-4B45-B0FC-8E7815BE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E9AB7-9B70-4346-8B87-A3EF095E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BF58A-1055-4ED6-B0CB-D9C8D6AA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922C0-F000-4FCA-BE50-BD181931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ABE74-F4DC-46ED-9E2D-93C5E4C2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04956-A029-4948-B173-8CBCED88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7106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5FCAC6-4AF7-4136-B314-028F6CEB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86B76-0DBB-4951-AD8B-EFF50B54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B4CF-F3A4-4272-85E8-6BECEC0B9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AB30-B5DF-4EE5-8E45-A98D5E1AB74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76D71-F193-4A6C-BAD9-07D80EF78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162BD-8D7A-4151-911C-7E0766E3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BE93-65C1-4191-B4C0-00986422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4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hub.docker.com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foo@bar.com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ohdsi/databaseConnector.git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NVIDIA/nvidia-docker" TargetMode="External" /><Relationship Id="rId3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hub.docker.com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Docker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>
              <a:defRPr/>
            </a:pPr>
            <a:r>
              <a:rPr lang="ko-KR" altLang="en-US"/>
              <a:t>아주대학교 의료정보학과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045A93-D6B0-448F-B602-70CF1D1D9B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Docker hub (</a:t>
            </a:r>
            <a:r>
              <a:rPr lang="en-US" altLang="ko-KR" sz="2000" dirty="0">
                <a:hlinkClick r:id="rId2"/>
              </a:rPr>
              <a:t>https://hub.docker.com/</a:t>
            </a:r>
            <a:r>
              <a:rPr lang="en-US" altLang="ko-KR" sz="2000" dirty="0"/>
              <a:t>) </a:t>
            </a:r>
          </a:p>
          <a:p>
            <a:pPr lvl="1"/>
            <a:r>
              <a:rPr lang="ko-KR" altLang="en-US" sz="1600" dirty="0"/>
              <a:t>직접 만든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남이 만든 이미지</a:t>
            </a:r>
            <a:r>
              <a:rPr lang="en-US" altLang="ko-KR" sz="1600" dirty="0"/>
              <a:t>, S/W </a:t>
            </a:r>
            <a:r>
              <a:rPr lang="ko-KR" altLang="en-US" sz="1600" dirty="0"/>
              <a:t>회사의 공식 이미지 등이 저장되어 있는 페이지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Docker hub homepage </a:t>
            </a:r>
            <a:r>
              <a:rPr lang="ko-KR" altLang="en-US" sz="1600" dirty="0"/>
              <a:t>메인 화면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OFFICIAL IMAGES </a:t>
            </a:r>
            <a:r>
              <a:rPr lang="ko-KR" altLang="en-US" sz="1600" dirty="0"/>
              <a:t>혹은</a:t>
            </a:r>
            <a:r>
              <a:rPr lang="en-US" altLang="ko-KR" sz="1600" dirty="0"/>
              <a:t> Downloads </a:t>
            </a:r>
            <a:r>
              <a:rPr lang="ko-KR" altLang="en-US" sz="1600" dirty="0"/>
              <a:t>수가 많은 이미지 위주로 사용하며 해당 이미지를 클릭하면 이미지를 컨테이너로 사용하기 위한 방법을 알 수 있음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 </a:t>
            </a:r>
            <a:r>
              <a:rPr lang="en-US" altLang="ko-KR" sz="2800" dirty="0"/>
              <a:t>Image</a:t>
            </a:r>
            <a:r>
              <a:rPr lang="ko-KR" altLang="en-US" sz="28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4606B-D931-4047-8DBC-07BAB033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4" y="1988918"/>
            <a:ext cx="4086298" cy="1914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5E1A3-C651-4823-B355-0EC6728B4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34" y="4692396"/>
            <a:ext cx="4843274" cy="96545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644F2A-F850-483F-A0C1-EDA81298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313" y="4692395"/>
            <a:ext cx="5257655" cy="96545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4012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/>
              <a:t>Dockerfile </a:t>
            </a:r>
            <a:endParaRPr lang="en-US" altLang="ko-KR" sz="2000"/>
          </a:p>
          <a:p>
            <a:pPr lvl="1">
              <a:defRPr/>
            </a:pPr>
            <a:r>
              <a:rPr lang="en-US" altLang="ko-KR" sz="1600"/>
              <a:t>Hub</a:t>
            </a:r>
            <a:r>
              <a:rPr lang="ko-KR" altLang="en-US" sz="1600"/>
              <a:t>에 있는 이미지</a:t>
            </a:r>
            <a:r>
              <a:rPr lang="en-US" altLang="ko-KR" sz="1600"/>
              <a:t>(OS </a:t>
            </a:r>
            <a:r>
              <a:rPr lang="ko-KR" altLang="en-US" sz="1600"/>
              <a:t>이미지</a:t>
            </a:r>
            <a:r>
              <a:rPr lang="en-US" altLang="ko-KR" sz="1600"/>
              <a:t>, </a:t>
            </a:r>
            <a:r>
              <a:rPr lang="ko-KR" altLang="en-US" sz="1600"/>
              <a:t>특정 </a:t>
            </a:r>
            <a:r>
              <a:rPr lang="en-US" altLang="ko-KR" sz="1600"/>
              <a:t>S/W </a:t>
            </a:r>
            <a:r>
              <a:rPr lang="ko-KR" altLang="en-US" sz="1600"/>
              <a:t>이미지 등</a:t>
            </a:r>
            <a:r>
              <a:rPr lang="en-US" altLang="ko-KR" sz="1600"/>
              <a:t>..)</a:t>
            </a:r>
            <a:r>
              <a:rPr lang="ko-KR" altLang="en-US" sz="1600"/>
              <a:t>를 바탕으로 직접 이미지를 커스터마이징</a:t>
            </a:r>
            <a:r>
              <a:rPr lang="en-US" altLang="ko-KR" sz="1600"/>
              <a:t>, </a:t>
            </a:r>
            <a:r>
              <a:rPr lang="ko-KR" altLang="en-US" sz="1600"/>
              <a:t>관리 할 필요가 있을 때 </a:t>
            </a:r>
            <a:r>
              <a:rPr lang="en-US" altLang="ko-KR" sz="1600"/>
              <a:t>Dockerfile </a:t>
            </a:r>
            <a:r>
              <a:rPr lang="ko-KR" altLang="en-US" sz="1600"/>
              <a:t>전용 언어</a:t>
            </a:r>
            <a:r>
              <a:rPr lang="en-US" altLang="ko-KR" sz="1600"/>
              <a:t>(DSL :</a:t>
            </a:r>
            <a:r>
              <a:rPr lang="ko-KR" altLang="en-US" sz="1600"/>
              <a:t> </a:t>
            </a:r>
            <a:r>
              <a:rPr lang="en-US" altLang="ko-KR" sz="1600"/>
              <a:t>Domain specific language)</a:t>
            </a:r>
            <a:r>
              <a:rPr lang="ko-KR" altLang="en-US" sz="1600"/>
              <a:t>를 이용해서 이미지를 만들 수 있음</a:t>
            </a:r>
            <a:r>
              <a:rPr lang="en-US" altLang="ko-KR" sz="1600"/>
              <a:t>.</a:t>
            </a:r>
            <a:endParaRPr lang="en-US" altLang="ko-KR" sz="1600"/>
          </a:p>
          <a:p>
            <a:pPr marL="457200" lvl="1" indent="0">
              <a:buNone/>
              <a:defRPr/>
            </a:pP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Image</a:t>
            </a:r>
            <a:r>
              <a:rPr lang="ko-KR" altLang="en-US" sz="2800"/>
              <a:t> </a:t>
            </a:r>
            <a:endParaRPr lang="ko-KR" altLang="en-US" sz="28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>
          <a:xfrm>
            <a:off x="838200" y="2295525"/>
            <a:ext cx="10229850" cy="39687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0" tIns="0" rIns="0" bIns="6348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FROM ubuntu:14.04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MAINTAINER Foo Bar </a:t>
            </a: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  <a:hlinkClick r:id="rId2"/>
              </a:rPr>
              <a:t>foo@bar.com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apt-get update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apt-get install -y nginx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echo "\ndaemon off;" &gt;&gt; /etc/nginx/nginx.conf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chown -R www-data:www-data /var/lib/nginx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60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VOLUME ["/data", "/etc/nginx/site-enabled", "/var/log/nginx"]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60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WORKDIR /etc/nginx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CMD ["nginx"]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60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EXPOSE 80 </a:t>
            </a:r>
            <a:endParaRPr kumimoji="0" lang="ko-KR" altLang="ko-KR" sz="1600" b="0" i="0" u="none" strike="noStrike" cap="none" normalizeH="0" baseline="0"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ffffff"/>
                </a:solidFill>
                <a:effectLst/>
                <a:latin typeface="Arial Unicode MS"/>
                <a:ea typeface="Menlo"/>
              </a:rPr>
              <a:t>EXPOSE 443</a:t>
            </a:r>
            <a: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Image </a:t>
            </a:r>
            <a:r>
              <a:rPr lang="ko-KR" altLang="en-US" sz="2800"/>
              <a:t>예시 </a:t>
            </a:r>
            <a:endParaRPr lang="ko-KR" alt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5448300" y="363915"/>
            <a:ext cx="6096000" cy="643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# install PLP Packages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'devtools::install_github("OHDSI/OhdsiRTools",ref="v1.9.1")’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'devtools::install_github("OHDSI/OhdsiSharing",ref="v0.2.2")’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'devtools::install_github("OHDSI/DatabaseConnector",ref="v4.0.2")’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'devtools::install_github("OHDSI/FeatureExtraction",ref="v3.1.0")’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'devtools::install_github("OHDSI/PatientLevelPrediction",ref="v4.0.5")’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'devtools::install_github("OHDSI/BigKnn",ref="v1.0.0")’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'devtools::install_github("OHDSI/Andromeda",ref="v0.4.1")’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# install PLE Packages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'devtools::install_github("OHDSI/CohortMethod",ref="v4.0.0")’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</a:t>
            </a:r>
            <a:r>
              <a:rPr lang="en-US" altLang="ko-KR" sz="1300"/>
              <a:t>gith</a:t>
            </a:r>
            <a:r>
              <a:rPr lang="ko-KR" altLang="en-US" sz="1300"/>
              <a:t>ub("OHDSI/MethodEvaluation",ref="v2.0.0")’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'devtools::install_github("OHDSI/EmpiricalCalibration",ref="v2.0.2")’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# install additional packages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"install.packages('renv’)”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"install.packages('lubridate’)”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# create folders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mkdir -p /home/rstudio/temp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mkdir -p /home/rstudio/jdbc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mkdir -p /home/rstudio/analysis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mkdir -p /home/rstudio/result# install JDBC driver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"DatabaseConnector::downloadJdbcDrivers(dbms = 'oracle',pathToDriver = '/home/rstudio/jdbc’)”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"DatabaseConnector::downloadJdbcDrivers(dbms = 'postgresql',pathToDriver = '/home/rstudio/jdbc’)”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"DatabaseConnector::downloadJdbcDrivers(dbms = 'sql server',pathToDriver = '/home/rstudio/jdbc’)”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ADD install_packages.r /home/rstudio/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WORKDIR /home/rstudioRUN Rscript install_packages.r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git clone -b develop </a:t>
            </a:r>
            <a:r>
              <a:rPr lang="ko-KR" altLang="en-US" sz="1300">
                <a:hlinkClick r:id="rId2"/>
              </a:rPr>
              <a:t>https://github.com/ohdsi/databaseConnector.git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chown -R rstudio:rstudio ./databaseConnector</a:t>
            </a:r>
            <a:endParaRPr lang="ko-KR" altLang="en-US" sz="1300"/>
          </a:p>
        </p:txBody>
      </p:sp>
      <p:sp>
        <p:nvSpPr>
          <p:cNvPr id="8" name="TextBox 7"/>
          <p:cNvSpPr txBox="1"/>
          <p:nvPr/>
        </p:nvSpPr>
        <p:spPr>
          <a:xfrm>
            <a:off x="838200" y="981512"/>
            <a:ext cx="6096000" cy="603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FROM rocker/rstudio:4.0.5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LABEL maintainer "ABMI“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## install java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apt-get update &amp;&amp; \  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apt-get install -y default-jdk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RUN R CMD javareconf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"install.packages('rJava', dependencies = TRUE)“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# install devtools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apt-get updateRUN apt-get install -y \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build-essential \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libcurl4-gnutls-dev \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libxml2-dev \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libssl-dev \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libgit2-dev \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# install other   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libfontconfig1-dev \   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       libcairo2-dev	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RUN R -e "install.packages('devtools’)”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"install.packages('dplyr’)”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"install.packages('data.table’)”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"install.packages('shiny’)”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"install.packages('shinycssloaders’)”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"install.packages('shinydashboard’)”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"install.packages('R.utils’)”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RUN R -e "install.packages('rvg’)”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/>
              <a:t>layer</a:t>
            </a:r>
            <a:endParaRPr lang="en-US" altLang="ko-KR" sz="2000"/>
          </a:p>
          <a:p>
            <a:pPr lvl="1">
              <a:defRPr/>
            </a:pPr>
            <a:r>
              <a:rPr lang="en-US" altLang="ko-KR" sz="1600"/>
              <a:t>image</a:t>
            </a:r>
            <a:r>
              <a:rPr lang="ko-KR" altLang="en-US" sz="1600"/>
              <a:t>는 컨테이너를 실행하기 위한 모든 정보를 가지고 있기 때문에 수백</a:t>
            </a:r>
            <a:r>
              <a:rPr lang="en-US" altLang="ko-KR" sz="1600"/>
              <a:t>MB</a:t>
            </a:r>
            <a:r>
              <a:rPr lang="ko-KR" altLang="en-US" sz="1600"/>
              <a:t>의 용량을 가지고 있어 이미지를 받을 때 설정을 추가했다고 처음부터 다시 빌드하기엔 비효율적임</a:t>
            </a:r>
            <a:r>
              <a:rPr lang="en-US" altLang="ko-KR" sz="1600"/>
              <a:t>.</a:t>
            </a:r>
            <a:endParaRPr lang="en-US" altLang="ko-KR" sz="1600"/>
          </a:p>
          <a:p>
            <a:pPr lvl="1">
              <a:defRPr/>
            </a:pPr>
            <a:r>
              <a:rPr lang="ko-KR" altLang="en-US" sz="1600"/>
              <a:t>위 문제를 해결하기 위해 </a:t>
            </a:r>
            <a:r>
              <a:rPr lang="en-US" altLang="ko-KR" sz="1600"/>
              <a:t>Docker</a:t>
            </a:r>
            <a:r>
              <a:rPr lang="ko-KR" altLang="en-US" sz="1600"/>
              <a:t>는 </a:t>
            </a:r>
            <a:r>
              <a:rPr lang="en-US" altLang="ko-KR" sz="1600"/>
              <a:t>layer</a:t>
            </a:r>
            <a:r>
              <a:rPr lang="ko-KR" altLang="en-US" sz="1600"/>
              <a:t>라는 개념을 사용해 상태를 저장하고 파일이 수정되면 추가 된 부분만 새로운 </a:t>
            </a:r>
            <a:r>
              <a:rPr lang="en-US" altLang="ko-KR" sz="1600"/>
              <a:t>layer</a:t>
            </a:r>
            <a:r>
              <a:rPr lang="ko-KR" altLang="en-US" sz="1600"/>
              <a:t>를 저장함</a:t>
            </a:r>
            <a:r>
              <a:rPr lang="en-US" altLang="ko-KR" sz="1600"/>
              <a:t>.</a:t>
            </a:r>
            <a:endParaRPr lang="en-US" altLang="ko-KR" sz="1600"/>
          </a:p>
          <a:p>
            <a:pPr marL="457200" lvl="1" indent="0">
              <a:buNone/>
              <a:defRPr/>
            </a:pP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layer</a:t>
            </a:r>
            <a:endParaRPr lang="en-US" altLang="ko-KR" sz="28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115" y="3225165"/>
            <a:ext cx="7665720" cy="305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00"/>
              <a:t>생성 된 </a:t>
            </a:r>
            <a:r>
              <a:rPr lang="en-US" altLang="ko-KR" sz="2000"/>
              <a:t>Container</a:t>
            </a:r>
            <a:r>
              <a:rPr lang="ko-KR" altLang="en-US" sz="2000"/>
              <a:t>는 상태를 가지며</a:t>
            </a:r>
            <a:r>
              <a:rPr lang="en-US" altLang="ko-KR" sz="2000"/>
              <a:t>, </a:t>
            </a:r>
            <a:r>
              <a:rPr lang="ko-KR" altLang="en-US" sz="2000"/>
              <a:t>해당 상태가 종료될 때 까지 실행 상태를 유지함</a:t>
            </a:r>
            <a:r>
              <a:rPr lang="en-US" altLang="ko-KR" sz="2000"/>
              <a:t>.</a:t>
            </a:r>
            <a:endParaRPr lang="en-US" altLang="ko-KR" sz="2000"/>
          </a:p>
          <a:p>
            <a:pPr lvl="1">
              <a:defRPr/>
            </a:pPr>
            <a:r>
              <a:rPr lang="en-US" altLang="ko-KR" sz="1600"/>
              <a:t>Ex) </a:t>
            </a:r>
            <a:r>
              <a:rPr lang="ko-KR" altLang="en-US" sz="1600"/>
              <a:t>서버에 </a:t>
            </a:r>
            <a:r>
              <a:rPr lang="en-US" altLang="ko-KR" sz="1600"/>
              <a:t>Rstudio Server</a:t>
            </a:r>
            <a:r>
              <a:rPr lang="ko-KR" altLang="en-US" sz="1600"/>
              <a:t> 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Container</a:t>
            </a:r>
            <a:endParaRPr lang="ko-KR" altLang="en-US" sz="2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4394" y="2186938"/>
            <a:ext cx="6252210" cy="4450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045A93-D6B0-448F-B602-70CF1D1D9B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docker </a:t>
            </a:r>
            <a:r>
              <a:rPr lang="en-US" altLang="ko-KR" sz="1600" dirty="0" err="1"/>
              <a:t>ps</a:t>
            </a:r>
            <a:r>
              <a:rPr lang="en-US" altLang="ko-KR" sz="1600" dirty="0"/>
              <a:t> :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Docker Container </a:t>
            </a:r>
            <a:r>
              <a:rPr lang="ko-KR" altLang="en-US" sz="1600" dirty="0"/>
              <a:t>확인하는 명령어</a:t>
            </a:r>
            <a:endParaRPr lang="en-US" altLang="ko-KR" sz="1600" dirty="0"/>
          </a:p>
          <a:p>
            <a:pPr lvl="1"/>
            <a:r>
              <a:rPr lang="en-US" altLang="ko-KR" sz="1200" dirty="0"/>
              <a:t>docker 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 –a // </a:t>
            </a:r>
            <a:r>
              <a:rPr lang="ko-KR" altLang="en-US" sz="1200" dirty="0"/>
              <a:t>생성된 </a:t>
            </a:r>
            <a:r>
              <a:rPr lang="en-US" altLang="ko-KR" sz="1200" dirty="0"/>
              <a:t>Docker Container</a:t>
            </a:r>
            <a:r>
              <a:rPr lang="ko-KR" altLang="en-US" sz="1200" dirty="0"/>
              <a:t> 중 </a:t>
            </a:r>
            <a:r>
              <a:rPr lang="en-US" altLang="ko-KR" sz="1200" dirty="0"/>
              <a:t>STATUS</a:t>
            </a:r>
            <a:r>
              <a:rPr lang="ko-KR" altLang="en-US" sz="1200" dirty="0"/>
              <a:t>를 가리지 않고 모두 띄움</a:t>
            </a:r>
            <a:endParaRPr lang="en-US" altLang="ko-KR" sz="12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docker images //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Docker image </a:t>
            </a:r>
            <a:r>
              <a:rPr lang="ko-KR" altLang="en-US" sz="1600" dirty="0"/>
              <a:t>확인하는 명령어</a:t>
            </a:r>
            <a:endParaRPr lang="en-US" altLang="ko-KR" sz="16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600" dirty="0"/>
              <a:t>docker build : </a:t>
            </a:r>
            <a:r>
              <a:rPr lang="en-US" altLang="ko-KR" sz="1600" dirty="0" err="1"/>
              <a:t>Dockerfile</a:t>
            </a:r>
            <a:r>
              <a:rPr lang="ko-KR" altLang="en-US" sz="1600" dirty="0"/>
              <a:t>을 이용해 </a:t>
            </a:r>
            <a:r>
              <a:rPr lang="en-US" altLang="ko-KR" sz="1600" dirty="0"/>
              <a:t>Docker images</a:t>
            </a:r>
            <a:r>
              <a:rPr lang="ko-KR" altLang="en-US" sz="1600" dirty="0"/>
              <a:t>를 빌드하기 위한 명령어</a:t>
            </a:r>
            <a:endParaRPr lang="en-US" altLang="ko-KR" sz="1600" dirty="0"/>
          </a:p>
          <a:p>
            <a:pPr lvl="1"/>
            <a:r>
              <a:rPr lang="en-US" altLang="ko-KR" sz="1200" dirty="0"/>
              <a:t>docker build –t &lt;Image</a:t>
            </a:r>
            <a:r>
              <a:rPr lang="ko-KR" altLang="en-US" sz="1200" dirty="0"/>
              <a:t> </a:t>
            </a:r>
            <a:r>
              <a:rPr lang="en-US" altLang="ko-KR" sz="1200" dirty="0"/>
              <a:t>Name&gt;:&lt;tag&gt; . //</a:t>
            </a:r>
            <a:r>
              <a:rPr lang="ko-KR" altLang="en-US" sz="1200" dirty="0"/>
              <a:t> 현재 경로에 있는 </a:t>
            </a:r>
            <a:r>
              <a:rPr lang="en-US" altLang="ko-KR" sz="1200" dirty="0" err="1"/>
              <a:t>Dockerfile</a:t>
            </a:r>
            <a:r>
              <a:rPr lang="en-US" altLang="ko-KR" sz="1200" dirty="0"/>
              <a:t> </a:t>
            </a:r>
            <a:r>
              <a:rPr lang="ko-KR" altLang="en-US" sz="1200" dirty="0"/>
              <a:t>을 바탕으로 </a:t>
            </a:r>
            <a:r>
              <a:rPr lang="en-US" altLang="ko-KR" sz="1200" dirty="0"/>
              <a:t>&lt;Image Name&gt;:&lt;tag&gt;</a:t>
            </a:r>
            <a:r>
              <a:rPr lang="ko-KR" altLang="en-US" sz="1200" dirty="0"/>
              <a:t> 이름의 이미지를 빌드</a:t>
            </a:r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 자주 사용하는 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932CD-EE03-4643-966C-CBD760DE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10187"/>
            <a:ext cx="10927968" cy="1494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4CE27-E239-463C-A460-23F91678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877113"/>
            <a:ext cx="877374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045A93-D6B0-448F-B602-70CF1D1D9B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docker run : Image</a:t>
            </a:r>
            <a:r>
              <a:rPr lang="ko-KR" altLang="en-US" sz="1600" dirty="0"/>
              <a:t>를 기반으로 </a:t>
            </a:r>
            <a:r>
              <a:rPr lang="en-US" altLang="ko-KR" sz="1600" dirty="0"/>
              <a:t>Container</a:t>
            </a:r>
            <a:r>
              <a:rPr lang="ko-KR" altLang="en-US" sz="1600" dirty="0"/>
              <a:t>를 생성</a:t>
            </a:r>
            <a:endParaRPr lang="en-US" altLang="ko-KR" sz="1600" dirty="0"/>
          </a:p>
          <a:p>
            <a:pPr lvl="1"/>
            <a:r>
              <a:rPr lang="en-US" altLang="ko-KR" sz="1100" dirty="0"/>
              <a:t>docker run -d –it –p &lt;Server Port&gt;:&lt;Container Port&gt; -v &lt;host Directory&gt;:&lt;Container Directory&gt;  --name &lt;Container Name&gt; &lt;Image Name&gt;:&lt;tag&gt;</a:t>
            </a:r>
          </a:p>
          <a:p>
            <a:pPr lvl="2"/>
            <a:r>
              <a:rPr lang="en-US" altLang="ko-KR" sz="1200" dirty="0"/>
              <a:t>-it : Bash </a:t>
            </a:r>
            <a:r>
              <a:rPr lang="ko-KR" altLang="en-US" sz="1200" dirty="0"/>
              <a:t>명령어를 사용하기 위한 옵션</a:t>
            </a:r>
            <a:endParaRPr lang="en-US" altLang="ko-KR" sz="1200" dirty="0"/>
          </a:p>
          <a:p>
            <a:pPr lvl="2"/>
            <a:r>
              <a:rPr lang="en-US" altLang="ko-KR" sz="1200" dirty="0"/>
              <a:t>-d : Daemon </a:t>
            </a:r>
            <a:r>
              <a:rPr lang="ko-KR" altLang="en-US" sz="1200" dirty="0"/>
              <a:t>으로 사용하기 위한 옵션</a:t>
            </a:r>
            <a:endParaRPr lang="en-US" altLang="ko-KR" sz="1200" dirty="0"/>
          </a:p>
          <a:p>
            <a:pPr lvl="2"/>
            <a:r>
              <a:rPr lang="en-US" altLang="ko-KR" sz="1200" dirty="0"/>
              <a:t>-v : </a:t>
            </a:r>
            <a:r>
              <a:rPr lang="ko-KR" altLang="en-US" sz="1200" dirty="0"/>
              <a:t>호스트 디렉토리와 컨테이너 디렉토리 </a:t>
            </a:r>
            <a:r>
              <a:rPr lang="en-US" altLang="ko-KR" sz="1200" dirty="0"/>
              <a:t>Link</a:t>
            </a:r>
            <a:r>
              <a:rPr lang="ko-KR" altLang="en-US" sz="1200" dirty="0"/>
              <a:t>를 위한 옵션</a:t>
            </a:r>
            <a:endParaRPr lang="en-US" altLang="ko-KR" sz="1200" dirty="0"/>
          </a:p>
          <a:p>
            <a:pPr lvl="2"/>
            <a:r>
              <a:rPr lang="en-US" altLang="ko-KR" sz="1200" dirty="0"/>
              <a:t>--name : Container</a:t>
            </a:r>
            <a:r>
              <a:rPr lang="ko-KR" altLang="en-US" sz="1200" dirty="0"/>
              <a:t>에 </a:t>
            </a:r>
            <a:r>
              <a:rPr lang="en-US" altLang="ko-KR" sz="1200" dirty="0"/>
              <a:t>Name</a:t>
            </a:r>
            <a:r>
              <a:rPr lang="ko-KR" altLang="en-US" sz="1200" dirty="0"/>
              <a:t>을 지정하는 옵션</a:t>
            </a:r>
            <a:endParaRPr lang="en-US" altLang="ko-KR" sz="1200" dirty="0"/>
          </a:p>
          <a:p>
            <a:pPr lvl="2"/>
            <a:r>
              <a:rPr lang="en-US" altLang="ko-KR" sz="1200" dirty="0"/>
              <a:t>-p : Container</a:t>
            </a:r>
            <a:r>
              <a:rPr lang="ko-KR" altLang="en-US" sz="1200" dirty="0"/>
              <a:t>의 포트를 지정하기 위한 옵션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1600" dirty="0"/>
              <a:t>docker </a:t>
            </a:r>
            <a:r>
              <a:rPr lang="en-US" altLang="ko-KR" sz="1600" dirty="0" err="1"/>
              <a:t>rmi</a:t>
            </a:r>
            <a:r>
              <a:rPr lang="en-US" altLang="ko-KR" sz="1600" dirty="0"/>
              <a:t> : Images</a:t>
            </a:r>
            <a:r>
              <a:rPr lang="ko-KR" altLang="en-US" sz="1600" dirty="0"/>
              <a:t> 삭제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docker rm : Container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1"/>
            <a:r>
              <a:rPr lang="en-US" altLang="ko-KR" sz="1200" dirty="0"/>
              <a:t>docker rm –f &lt;Container id&gt; : </a:t>
            </a:r>
            <a:r>
              <a:rPr lang="ko-KR" altLang="en-US" sz="1200" dirty="0"/>
              <a:t>아이디 기반 컨테이너 삭제</a:t>
            </a:r>
            <a:endParaRPr lang="en-US" altLang="ko-KR" sz="1200" dirty="0"/>
          </a:p>
          <a:p>
            <a:pPr lvl="1"/>
            <a:r>
              <a:rPr lang="en-US" altLang="ko-KR" sz="1200" dirty="0"/>
              <a:t>docker</a:t>
            </a:r>
            <a:r>
              <a:rPr lang="ko-KR" altLang="en-US" sz="1200" dirty="0"/>
              <a:t> </a:t>
            </a:r>
            <a:r>
              <a:rPr lang="en-US" altLang="ko-KR" sz="1200" dirty="0"/>
              <a:t>rm `docker 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 –a -q` : </a:t>
            </a:r>
            <a:r>
              <a:rPr lang="ko-KR" altLang="en-US" sz="1200" dirty="0"/>
              <a:t>실행 중이지 않은 컨테이너 삭제 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1600" dirty="0"/>
              <a:t>docker exec : </a:t>
            </a:r>
            <a:r>
              <a:rPr lang="ko-KR" altLang="en-US" sz="1600" dirty="0"/>
              <a:t>실행 중인 컨테이너 내부로 들어가기 위한 명령어</a:t>
            </a:r>
            <a:endParaRPr lang="en-US" altLang="ko-KR" sz="1600" dirty="0"/>
          </a:p>
          <a:p>
            <a:pPr lvl="1"/>
            <a:r>
              <a:rPr lang="en-US" altLang="ko-KR" sz="1200" dirty="0"/>
              <a:t>docker exec –it &lt;Container</a:t>
            </a:r>
            <a:r>
              <a:rPr lang="ko-KR" altLang="en-US" sz="1200" dirty="0"/>
              <a:t> </a:t>
            </a:r>
            <a:r>
              <a:rPr lang="en-US" altLang="ko-KR" sz="1200" dirty="0"/>
              <a:t>id&gt;/bin/bash</a:t>
            </a:r>
            <a:endParaRPr lang="en-US" altLang="ko-KR" sz="1600" dirty="0"/>
          </a:p>
          <a:p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 자주 사용하는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411255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045A93-D6B0-448F-B602-70CF1D1D9B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docker save : Docker image</a:t>
            </a:r>
            <a:r>
              <a:rPr lang="ko-KR" altLang="en-US" sz="1600" dirty="0"/>
              <a:t>를 </a:t>
            </a:r>
            <a:r>
              <a:rPr lang="en-US" altLang="ko-KR" sz="1600" dirty="0"/>
              <a:t>tar </a:t>
            </a:r>
            <a:r>
              <a:rPr lang="ko-KR" altLang="en-US" sz="1600" dirty="0"/>
              <a:t>파일로 저장</a:t>
            </a:r>
            <a:endParaRPr lang="en-US" altLang="ko-KR" sz="1600" dirty="0"/>
          </a:p>
          <a:p>
            <a:pPr lvl="1"/>
            <a:r>
              <a:rPr lang="en-US" altLang="ko-KR" sz="1200" dirty="0"/>
              <a:t> docker save -o @@@@@.tar &lt;Image&gt;:&lt;tag&gt; // @@@@@.tar </a:t>
            </a:r>
            <a:r>
              <a:rPr lang="ko-KR" altLang="en-US" sz="1200" dirty="0"/>
              <a:t>이름으로 </a:t>
            </a:r>
            <a:r>
              <a:rPr lang="en-US" altLang="ko-KR" sz="1200" dirty="0" err="1"/>
              <a:t>image:tag</a:t>
            </a:r>
            <a:r>
              <a:rPr lang="en-US" altLang="ko-KR" sz="1200" dirty="0"/>
              <a:t> </a:t>
            </a:r>
            <a:r>
              <a:rPr lang="ko-KR" altLang="en-US" sz="1200" dirty="0"/>
              <a:t>이름을 가진 이미지를 저장함</a:t>
            </a:r>
            <a:r>
              <a:rPr lang="en-US" altLang="ko-KR" sz="1200" dirty="0"/>
              <a:t>.</a:t>
            </a:r>
          </a:p>
          <a:p>
            <a:pPr lvl="1"/>
            <a:endParaRPr lang="en-US" altLang="ko-KR" sz="1200" dirty="0"/>
          </a:p>
          <a:p>
            <a:r>
              <a:rPr lang="en-US" altLang="ko-KR" sz="1600" dirty="0"/>
              <a:t>docker load : tar</a:t>
            </a:r>
            <a:r>
              <a:rPr lang="ko-KR" altLang="en-US" sz="1600" dirty="0"/>
              <a:t> 파일로 저장된 </a:t>
            </a:r>
            <a:r>
              <a:rPr lang="en-US" altLang="ko-KR" sz="1600" dirty="0"/>
              <a:t>Docker image</a:t>
            </a:r>
            <a:r>
              <a:rPr lang="ko-KR" altLang="en-US" sz="1600" dirty="0"/>
              <a:t>를 로드</a:t>
            </a:r>
            <a:endParaRPr lang="en-US" altLang="ko-KR" sz="1600" dirty="0"/>
          </a:p>
          <a:p>
            <a:pPr lvl="1"/>
            <a:r>
              <a:rPr lang="en-US" altLang="ko-KR" sz="1200" dirty="0"/>
              <a:t> docker load -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@@@@@.tar // @@@@@.tar</a:t>
            </a:r>
            <a:r>
              <a:rPr lang="ko-KR" altLang="en-US" sz="1200" dirty="0"/>
              <a:t>로 저장된 컨테이너를 생성함</a:t>
            </a:r>
            <a:r>
              <a:rPr lang="en-US" altLang="ko-KR" sz="1200" dirty="0"/>
              <a:t>.</a:t>
            </a:r>
            <a:endParaRPr lang="en-US" altLang="ko-KR" sz="800" dirty="0"/>
          </a:p>
          <a:p>
            <a:pPr lvl="1"/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폐쇄망</a:t>
            </a:r>
            <a:r>
              <a:rPr lang="ko-KR" altLang="en-US" sz="2800" dirty="0"/>
              <a:t> 활용 명령어</a:t>
            </a:r>
          </a:p>
        </p:txBody>
      </p:sp>
    </p:spTree>
    <p:extLst>
      <p:ext uri="{BB962C8B-B14F-4D97-AF65-F5344CB8AC3E}">
        <p14:creationId xmlns:p14="http://schemas.microsoft.com/office/powerpoint/2010/main" val="1605367643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>
          <a:xfrm>
            <a:off x="838200" y="1200149"/>
            <a:ext cx="10515600" cy="5095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/>
              <a:t>Docker </a:t>
            </a:r>
            <a:r>
              <a:rPr lang="ko-KR" altLang="en-US" sz="2000"/>
              <a:t>컨테이너 내에서 </a:t>
            </a:r>
            <a:r>
              <a:rPr lang="en-US" altLang="ko-KR" sz="2000"/>
              <a:t>GPU</a:t>
            </a:r>
            <a:r>
              <a:rPr lang="ko-KR" altLang="en-US" sz="2000"/>
              <a:t>를 활용하는 것은 </a:t>
            </a:r>
            <a:r>
              <a:rPr lang="en-US" altLang="ko-KR" sz="2000"/>
              <a:t>Default</a:t>
            </a:r>
            <a:r>
              <a:rPr lang="ko-KR" altLang="en-US" sz="2000"/>
              <a:t>가 아니며</a:t>
            </a:r>
            <a:r>
              <a:rPr lang="en-US" altLang="ko-KR" sz="2000"/>
              <a:t>, container</a:t>
            </a:r>
            <a:r>
              <a:rPr lang="ko-KR" altLang="en-US" sz="2000"/>
              <a:t>를 실행할 때 특정 옵션을 줘야함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>
                <a:solidFill>
                  <a:srgbClr val="0000ee"/>
                </a:solidFill>
                <a:latin typeface="Segoe UI"/>
                <a:hlinkClick r:id="rId2"/>
              </a:rPr>
              <a:t>https://github.com/NVIDIA/nvidia-docker</a:t>
            </a:r>
            <a:r>
              <a:rPr lang="en-US" altLang="ko-KR" sz="2000">
                <a:solidFill>
                  <a:srgbClr val="0000ee"/>
                </a:solidFill>
                <a:latin typeface="Segoe UI"/>
              </a:rPr>
              <a:t> 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GPU </a:t>
            </a:r>
            <a:r>
              <a:rPr lang="ko-KR" altLang="en-US" sz="2800"/>
              <a:t>활용</a:t>
            </a:r>
            <a:endParaRPr lang="ko-KR" altLang="en-US" sz="28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3209" y="2103120"/>
            <a:ext cx="4481193" cy="4051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Docker-compose</a:t>
            </a:r>
            <a:endParaRPr lang="en-US" altLang="ko-KR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29777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000"/>
              <a:t>하나의 서버에서 다중 컨테이너 애플리케이션을 정의하고 공유될 수 있도록 개발된 도구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yaml </a:t>
            </a:r>
            <a:r>
              <a:rPr lang="ko-KR" altLang="en-US" sz="2000"/>
              <a:t>파일 포맷에 여러 이미지</a:t>
            </a:r>
            <a:r>
              <a:rPr lang="en-US" altLang="ko-KR" sz="2000"/>
              <a:t>,</a:t>
            </a:r>
            <a:r>
              <a:rPr lang="ko-KR" altLang="en-US" sz="2000"/>
              <a:t> 환경을 정의해 여러 컨테이너를 한 번에 띄울 수 있음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 </a:t>
            </a:r>
            <a:r>
              <a:rPr lang="ko-KR" altLang="en-US" sz="2800"/>
              <a:t>란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491385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컨테이너 기반의 오픈소스 가상화 플랫폼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다양한 프로그램</a:t>
            </a:r>
            <a:r>
              <a:rPr lang="en-US" altLang="ko-KR"/>
              <a:t>, </a:t>
            </a:r>
            <a:r>
              <a:rPr lang="ko-KR" altLang="en-US"/>
              <a:t>실행 환경을 컨테이너로 추상화하고 동일한 인터페이스를 제공하여 프로그램의 배포 및 관리를 단순하게 해 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컨테이너안에는 라이브러리</a:t>
            </a:r>
            <a:r>
              <a:rPr lang="en-US" altLang="ko-KR"/>
              <a:t>,</a:t>
            </a:r>
            <a:r>
              <a:rPr lang="ko-KR" altLang="en-US"/>
              <a:t> 시스템 도구</a:t>
            </a:r>
            <a:r>
              <a:rPr lang="en-US" altLang="ko-KR"/>
              <a:t>,</a:t>
            </a:r>
            <a:r>
              <a:rPr lang="ko-KR" altLang="en-US"/>
              <a:t> 코드</a:t>
            </a:r>
            <a:r>
              <a:rPr lang="en-US" altLang="ko-KR"/>
              <a:t>,</a:t>
            </a:r>
            <a:r>
              <a:rPr lang="ko-KR" altLang="en-US"/>
              <a:t> 런타임 등 소프트웨어를 실행하는데 필요한 모든 것이 포함되어 있음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Docker-compose</a:t>
            </a:r>
            <a:endParaRPr lang="en-US" altLang="ko-KR" sz="2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2495" y="1074419"/>
            <a:ext cx="4175760" cy="5529825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>
            <a:off x="5078276" y="1910176"/>
            <a:ext cx="36004" cy="2424869"/>
          </a:xfrm>
          <a:prstGeom prst="bentConnector3">
            <a:avLst>
              <a:gd name="adj1" fmla="val 96748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5081381" y="4711769"/>
            <a:ext cx="20126" cy="1402381"/>
          </a:xfrm>
          <a:prstGeom prst="bentConnector3">
            <a:avLst>
              <a:gd name="adj1" fmla="val 164959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5433390" y="1927776"/>
            <a:ext cx="4348370" cy="3675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APP</a:t>
            </a:r>
            <a:r>
              <a:rPr lang="ko-KR" altLang="en-US"/>
              <a:t> 컨테이너 정의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420138" y="4730609"/>
            <a:ext cx="4348372" cy="36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 컨테이너 정의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container orchestration</a:t>
            </a:r>
            <a:endParaRPr lang="en-US" altLang="ko-KR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29777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000"/>
              <a:t>여러 서버에서 다중 컨테이너 애플리케이션을 정의하고 공유될 수 있도록 개발된 도구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yaml </a:t>
            </a:r>
            <a:r>
              <a:rPr lang="ko-KR" altLang="en-US" sz="2000"/>
              <a:t>파일 포맷에 여러 이미지</a:t>
            </a:r>
            <a:r>
              <a:rPr lang="en-US" altLang="ko-KR" sz="2000"/>
              <a:t>,</a:t>
            </a:r>
            <a:r>
              <a:rPr lang="ko-KR" altLang="en-US" sz="2000"/>
              <a:t> 환경을 정의해 여러 컨테이너를 한 번에 띄울 수 있음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439" y="4221065"/>
            <a:ext cx="1800225" cy="175566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26703" y="4236056"/>
            <a:ext cx="1800224" cy="182709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57124" y="4285587"/>
            <a:ext cx="1800225" cy="166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Orchestration</a:t>
            </a:r>
            <a:endParaRPr lang="en-US" altLang="ko-KR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29777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여러 서버에서 다중 컨테이너 애플리케이션을 정의하고 공유될 수 있도록 개발된 도구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yaml </a:t>
            </a:r>
            <a:r>
              <a:rPr lang="ko-KR" altLang="en-US" sz="2000"/>
              <a:t>파일 포맷에 여러 이미지</a:t>
            </a:r>
            <a:r>
              <a:rPr lang="en-US" altLang="ko-KR" sz="2000"/>
              <a:t>,</a:t>
            </a:r>
            <a:r>
              <a:rPr lang="ko-KR" altLang="en-US" sz="2000"/>
              <a:t> 환경을 정의해 여러 컨테이너를 한 번에 띄울 수 있음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와 </a:t>
            </a:r>
            <a:r>
              <a:rPr lang="en-US" altLang="ko-KR" sz="2800" dirty="0"/>
              <a:t>VM</a:t>
            </a:r>
            <a:r>
              <a:rPr lang="ko-KR" altLang="en-US" sz="2800" dirty="0"/>
              <a:t>의 차이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23AC24-AE94-4F78-9275-05EB441D61D2}"/>
              </a:ext>
            </a:extLst>
          </p:cNvPr>
          <p:cNvGrpSpPr/>
          <p:nvPr/>
        </p:nvGrpSpPr>
        <p:grpSpPr>
          <a:xfrm>
            <a:off x="6645907" y="3682592"/>
            <a:ext cx="2642533" cy="2917270"/>
            <a:chOff x="5673755" y="3422709"/>
            <a:chExt cx="2642533" cy="291727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965AF5E-901E-4E01-8003-DBECFEE10989}"/>
                </a:ext>
              </a:extLst>
            </p:cNvPr>
            <p:cNvSpPr/>
            <p:nvPr/>
          </p:nvSpPr>
          <p:spPr>
            <a:xfrm>
              <a:off x="5673756" y="5794695"/>
              <a:ext cx="2642532" cy="54528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Server</a:t>
              </a:r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F20104C-69B2-4318-ABFF-1F5D950AE54D}"/>
                </a:ext>
              </a:extLst>
            </p:cNvPr>
            <p:cNvSpPr/>
            <p:nvPr/>
          </p:nvSpPr>
          <p:spPr>
            <a:xfrm>
              <a:off x="5673756" y="5178803"/>
              <a:ext cx="2642532" cy="54528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Host OS</a:t>
              </a:r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B229139-4D74-4E41-86CA-563E53E5452C}"/>
                </a:ext>
              </a:extLst>
            </p:cNvPr>
            <p:cNvSpPr/>
            <p:nvPr/>
          </p:nvSpPr>
          <p:spPr>
            <a:xfrm>
              <a:off x="5673756" y="4562911"/>
              <a:ext cx="2642532" cy="54528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Docker Engine</a:t>
              </a:r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F565D46-0880-4702-8CDC-03F0A4571EDE}"/>
                </a:ext>
              </a:extLst>
            </p:cNvPr>
            <p:cNvSpPr/>
            <p:nvPr/>
          </p:nvSpPr>
          <p:spPr>
            <a:xfrm>
              <a:off x="7049551" y="3960651"/>
              <a:ext cx="1266737" cy="5452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Bin/Libs</a:t>
              </a:r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146BBFE-7224-4A7C-9640-4DB4BACAB99B}"/>
                </a:ext>
              </a:extLst>
            </p:cNvPr>
            <p:cNvSpPr/>
            <p:nvPr/>
          </p:nvSpPr>
          <p:spPr>
            <a:xfrm>
              <a:off x="5673756" y="3953310"/>
              <a:ext cx="1266737" cy="5452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Bin/Libs</a:t>
              </a:r>
              <a:endParaRPr lang="ko-KR" altLang="en-US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CD5902-6346-464B-9E4D-F00D83F7F319}"/>
                </a:ext>
              </a:extLst>
            </p:cNvPr>
            <p:cNvSpPr/>
            <p:nvPr/>
          </p:nvSpPr>
          <p:spPr>
            <a:xfrm>
              <a:off x="5673755" y="3422709"/>
              <a:ext cx="1266737" cy="4655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 A</a:t>
              </a:r>
              <a:endParaRPr lang="ko-KR" altLang="en-US" dirty="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313D82F-7D41-4121-83A4-884746F8D911}"/>
                </a:ext>
              </a:extLst>
            </p:cNvPr>
            <p:cNvSpPr/>
            <p:nvPr/>
          </p:nvSpPr>
          <p:spPr>
            <a:xfrm>
              <a:off x="7049550" y="3422709"/>
              <a:ext cx="1266737" cy="4655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 B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B5DE84-DC2F-430C-97E0-ABE8910F19FE}"/>
              </a:ext>
            </a:extLst>
          </p:cNvPr>
          <p:cNvGrpSpPr/>
          <p:nvPr/>
        </p:nvGrpSpPr>
        <p:grpSpPr>
          <a:xfrm>
            <a:off x="2031227" y="3152685"/>
            <a:ext cx="2935705" cy="3447177"/>
            <a:chOff x="1059075" y="2892802"/>
            <a:chExt cx="2935705" cy="344717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0152610-A7CA-4670-AB16-208DAF204E34}"/>
                </a:ext>
              </a:extLst>
            </p:cNvPr>
            <p:cNvSpPr/>
            <p:nvPr/>
          </p:nvSpPr>
          <p:spPr>
            <a:xfrm>
              <a:off x="1233182" y="5794695"/>
              <a:ext cx="2642532" cy="54528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E760E20-3637-4F5C-9466-1DDCBB17F64C}"/>
                </a:ext>
              </a:extLst>
            </p:cNvPr>
            <p:cNvSpPr/>
            <p:nvPr/>
          </p:nvSpPr>
          <p:spPr>
            <a:xfrm>
              <a:off x="1233182" y="5178803"/>
              <a:ext cx="2642532" cy="54528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Host OS</a:t>
              </a:r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2191652-60AE-40BC-93D1-7694E1BB52A0}"/>
                </a:ext>
              </a:extLst>
            </p:cNvPr>
            <p:cNvSpPr/>
            <p:nvPr/>
          </p:nvSpPr>
          <p:spPr>
            <a:xfrm>
              <a:off x="1233182" y="4562911"/>
              <a:ext cx="2642532" cy="54528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Hypervisor</a:t>
              </a:r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E531E03-2964-491A-BC65-DC99207338BC}"/>
                </a:ext>
              </a:extLst>
            </p:cNvPr>
            <p:cNvSpPr/>
            <p:nvPr/>
          </p:nvSpPr>
          <p:spPr>
            <a:xfrm>
              <a:off x="2608977" y="3947019"/>
              <a:ext cx="1266737" cy="5452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Guest OS</a:t>
              </a:r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06DB148-570A-4CF1-AF17-36E19C6E705B}"/>
                </a:ext>
              </a:extLst>
            </p:cNvPr>
            <p:cNvSpPr/>
            <p:nvPr/>
          </p:nvSpPr>
          <p:spPr>
            <a:xfrm>
              <a:off x="1233182" y="3953310"/>
              <a:ext cx="1266737" cy="5452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Guest OS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0DD184-31C0-4C4E-85AA-E61048B38AB1}"/>
                </a:ext>
              </a:extLst>
            </p:cNvPr>
            <p:cNvSpPr/>
            <p:nvPr/>
          </p:nvSpPr>
          <p:spPr>
            <a:xfrm>
              <a:off x="1233181" y="3422709"/>
              <a:ext cx="1266737" cy="4655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Bin/Libs</a:t>
              </a:r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BEE4C92-45EE-4388-9AB4-8998E803A43B}"/>
                </a:ext>
              </a:extLst>
            </p:cNvPr>
            <p:cNvSpPr/>
            <p:nvPr/>
          </p:nvSpPr>
          <p:spPr>
            <a:xfrm>
              <a:off x="1233182" y="2892802"/>
              <a:ext cx="1266737" cy="4655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 A</a:t>
              </a:r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F4AB5F6-809F-422D-BA48-72FE08E625A9}"/>
                </a:ext>
              </a:extLst>
            </p:cNvPr>
            <p:cNvSpPr/>
            <p:nvPr/>
          </p:nvSpPr>
          <p:spPr>
            <a:xfrm>
              <a:off x="2608976" y="3429000"/>
              <a:ext cx="1266737" cy="4655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Bin/Libs</a:t>
              </a:r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BAF4598-6F91-45EC-9153-90CEF2D28149}"/>
                </a:ext>
              </a:extLst>
            </p:cNvPr>
            <p:cNvSpPr/>
            <p:nvPr/>
          </p:nvSpPr>
          <p:spPr>
            <a:xfrm>
              <a:off x="2608976" y="2896472"/>
              <a:ext cx="1266737" cy="4655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 B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E8AE2F3-42A3-459C-8128-3559185283C1}"/>
                </a:ext>
              </a:extLst>
            </p:cNvPr>
            <p:cNvSpPr/>
            <p:nvPr/>
          </p:nvSpPr>
          <p:spPr>
            <a:xfrm>
              <a:off x="1059075" y="3888299"/>
              <a:ext cx="2935705" cy="1290504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Overhead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C8588BD1-D149-46E2-ABE2-7D43457EFC9A}"/>
              </a:ext>
            </a:extLst>
          </p:cNvPr>
          <p:cNvSpPr txBox="1">
            <a:spLocks/>
          </p:cNvSpPr>
          <p:nvPr/>
        </p:nvSpPr>
        <p:spPr>
          <a:xfrm>
            <a:off x="838200" y="1199626"/>
            <a:ext cx="10515600" cy="239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VM : Host OS </a:t>
            </a:r>
            <a:r>
              <a:rPr lang="ko-KR" altLang="en-US" dirty="0"/>
              <a:t>위에 </a:t>
            </a:r>
            <a:r>
              <a:rPr lang="en-US" altLang="ko-KR" dirty="0"/>
              <a:t>Guest OS</a:t>
            </a:r>
            <a:r>
              <a:rPr lang="ko-KR" altLang="en-US" dirty="0"/>
              <a:t> 전체를 올리는 방식</a:t>
            </a:r>
            <a:endParaRPr lang="en-US" altLang="ko-KR" dirty="0"/>
          </a:p>
          <a:p>
            <a:pPr lvl="1"/>
            <a:r>
              <a:rPr lang="ko-KR" altLang="en-US" dirty="0"/>
              <a:t>서버에서 </a:t>
            </a:r>
            <a:r>
              <a:rPr lang="en-US" altLang="ko-KR" dirty="0"/>
              <a:t>VM</a:t>
            </a:r>
            <a:r>
              <a:rPr lang="ko-KR" altLang="en-US" dirty="0"/>
              <a:t>에게 </a:t>
            </a:r>
            <a:r>
              <a:rPr lang="en-US" altLang="ko-KR" dirty="0"/>
              <a:t>CPU, Memory</a:t>
            </a:r>
            <a:r>
              <a:rPr lang="ko-KR" altLang="en-US" dirty="0"/>
              <a:t>를 일정 부분 할당</a:t>
            </a:r>
            <a:endParaRPr lang="en-US" altLang="ko-KR" dirty="0"/>
          </a:p>
          <a:p>
            <a:r>
              <a:rPr lang="en-US" altLang="ko-KR" dirty="0"/>
              <a:t>Docker : OS</a:t>
            </a:r>
            <a:r>
              <a:rPr lang="ko-KR" altLang="en-US" dirty="0"/>
              <a:t>를 공유하고 격리된 프로세스를 올리는 방식</a:t>
            </a:r>
            <a:endParaRPr lang="en-US" altLang="ko-KR" dirty="0"/>
          </a:p>
          <a:p>
            <a:pPr lvl="1"/>
            <a:r>
              <a:rPr lang="en-US" altLang="ko-KR" dirty="0"/>
              <a:t>CPU, Memory</a:t>
            </a:r>
            <a:r>
              <a:rPr lang="ko-KR" altLang="en-US" dirty="0"/>
              <a:t>를 필요한 만큼만 추가로 사용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109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를 도입하려는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7C23D-3D9B-48D0-8E11-B35B4E0A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7"/>
            <a:ext cx="10515600" cy="84310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병원 정책 상 외부 인터넷 사용에 대한 방화벽 이 막혀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인터넷을 사용하고 있는 서버들도 정보관리팀 정책 상 원래는 안되는 것이 맞지만</a:t>
            </a:r>
            <a:r>
              <a:rPr lang="en-US" altLang="ko-KR" sz="2000" dirty="0"/>
              <a:t>, </a:t>
            </a:r>
            <a:r>
              <a:rPr lang="ko-KR" altLang="en-US" sz="2000" dirty="0"/>
              <a:t>왜 인지 모르게 현재 방화벽이 열려 있는 상태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14ADAFB-BB4A-4954-BEE2-4328624B9516}"/>
              </a:ext>
            </a:extLst>
          </p:cNvPr>
          <p:cNvGrpSpPr/>
          <p:nvPr/>
        </p:nvGrpSpPr>
        <p:grpSpPr>
          <a:xfrm>
            <a:off x="1000573" y="2462262"/>
            <a:ext cx="10760765" cy="4248927"/>
            <a:chOff x="656624" y="2311260"/>
            <a:chExt cx="10760765" cy="424892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B677D27-7FF5-4195-A7A1-9FA836FD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386" y="2733742"/>
              <a:ext cx="1660552" cy="56175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ADEA83B-EA56-4BBA-9B70-78D330DC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49" y="4467916"/>
              <a:ext cx="1660561" cy="56175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B125278-A788-4D69-A27B-9BD16BD68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49" y="5664899"/>
              <a:ext cx="1660555" cy="56175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1DFC39E-00E8-4DD5-A2A2-96EC02B3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5" y="2706425"/>
              <a:ext cx="616387" cy="616387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F76A5E4-0CAC-4F95-B343-3F80A354CFE4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>
              <a:off x="1273012" y="3014619"/>
              <a:ext cx="183137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F08FF32-59FE-45F4-AEB9-6C295543B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2145" y="2449760"/>
              <a:ext cx="30200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F068DB3-249A-4740-ABB0-D6EF179B4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2146" y="2736384"/>
              <a:ext cx="30200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FA0E-4B80-448D-A875-51ADDF2F8B9A}"/>
                </a:ext>
              </a:extLst>
            </p:cNvPr>
            <p:cNvSpPr txBox="1"/>
            <p:nvPr/>
          </p:nvSpPr>
          <p:spPr>
            <a:xfrm>
              <a:off x="9993009" y="2311260"/>
              <a:ext cx="973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DMZ </a:t>
              </a:r>
              <a:r>
                <a:rPr lang="ko-KR" altLang="en-US" sz="1200" dirty="0"/>
                <a:t>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A41389-9791-4CB6-945C-FC07B7738F4A}"/>
                </a:ext>
              </a:extLst>
            </p:cNvPr>
            <p:cNvSpPr txBox="1"/>
            <p:nvPr/>
          </p:nvSpPr>
          <p:spPr>
            <a:xfrm>
              <a:off x="9993009" y="2591551"/>
              <a:ext cx="142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병원 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11D432-E28F-4E24-97CC-4006F1248C82}"/>
                </a:ext>
              </a:extLst>
            </p:cNvPr>
            <p:cNvSpPr txBox="1"/>
            <p:nvPr/>
          </p:nvSpPr>
          <p:spPr>
            <a:xfrm>
              <a:off x="9993008" y="2876119"/>
              <a:ext cx="1424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의료정보학과 망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0E5BEED-3685-461A-8849-C4ACD796A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2146" y="3007791"/>
              <a:ext cx="30200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7C05361-5649-4B48-9FFA-69AB5BD6E405}"/>
                </a:ext>
              </a:extLst>
            </p:cNvPr>
            <p:cNvSpPr/>
            <p:nvPr/>
          </p:nvSpPr>
          <p:spPr>
            <a:xfrm>
              <a:off x="2488000" y="2375646"/>
              <a:ext cx="2941708" cy="41845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6294C99-4C14-4B7E-9B13-5A95DDAF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116" y="3282938"/>
              <a:ext cx="1715822" cy="666125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50148D-8CA3-416B-93CA-35F3354D3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116" y="3752100"/>
              <a:ext cx="1715822" cy="666125"/>
            </a:xfrm>
            <a:prstGeom prst="rect">
              <a:avLst/>
            </a:prstGeom>
          </p:spPr>
        </p:pic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F4FD14F-4692-4AF2-89CA-1EBAB723FCA6}"/>
                </a:ext>
              </a:extLst>
            </p:cNvPr>
            <p:cNvCxnSpPr>
              <a:stCxn id="60" idx="1"/>
              <a:endCxn id="16" idx="1"/>
            </p:cNvCxnSpPr>
            <p:nvPr/>
          </p:nvCxnSpPr>
          <p:spPr>
            <a:xfrm rot="10800000" flipH="1" flipV="1">
              <a:off x="3049115" y="3616000"/>
              <a:ext cx="27633" cy="1132793"/>
            </a:xfrm>
            <a:prstGeom prst="bentConnector3">
              <a:avLst>
                <a:gd name="adj1" fmla="val -49332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90BCED38-1CDB-4A1A-AC2A-D0C59F5A41CF}"/>
                </a:ext>
              </a:extLst>
            </p:cNvPr>
            <p:cNvCxnSpPr>
              <a:cxnSpLocks/>
              <a:stCxn id="60" idx="1"/>
              <a:endCxn id="17" idx="1"/>
            </p:cNvCxnSpPr>
            <p:nvPr/>
          </p:nvCxnSpPr>
          <p:spPr>
            <a:xfrm rot="10800000" flipH="1" flipV="1">
              <a:off x="3049115" y="3616001"/>
              <a:ext cx="27633" cy="2329776"/>
            </a:xfrm>
            <a:prstGeom prst="bentConnector3">
              <a:avLst>
                <a:gd name="adj1" fmla="val -1221934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0CDACB7C-63D3-474A-BCB1-D1461D39FDF5}"/>
                </a:ext>
              </a:extLst>
            </p:cNvPr>
            <p:cNvCxnSpPr>
              <a:cxnSpLocks/>
              <a:stCxn id="66" idx="3"/>
              <a:endCxn id="16" idx="3"/>
            </p:cNvCxnSpPr>
            <p:nvPr/>
          </p:nvCxnSpPr>
          <p:spPr>
            <a:xfrm flipH="1">
              <a:off x="4737310" y="4085163"/>
              <a:ext cx="27628" cy="663631"/>
            </a:xfrm>
            <a:prstGeom prst="bentConnector3">
              <a:avLst>
                <a:gd name="adj1" fmla="val -52378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85A31D6D-879E-49CE-B52E-43F2C29DDB5E}"/>
                </a:ext>
              </a:extLst>
            </p:cNvPr>
            <p:cNvCxnSpPr>
              <a:cxnSpLocks/>
              <a:stCxn id="66" idx="3"/>
              <a:endCxn id="17" idx="3"/>
            </p:cNvCxnSpPr>
            <p:nvPr/>
          </p:nvCxnSpPr>
          <p:spPr>
            <a:xfrm flipH="1">
              <a:off x="4737304" y="4085163"/>
              <a:ext cx="27634" cy="1860614"/>
            </a:xfrm>
            <a:prstGeom prst="bentConnector3">
              <a:avLst>
                <a:gd name="adj1" fmla="val -82724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490B51D-6AEB-4AA4-9EC5-B38B8268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626" y="2582187"/>
              <a:ext cx="1715822" cy="666125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37BCD633-742D-43DA-9813-CE521D2CE62A}"/>
                </a:ext>
              </a:extLst>
            </p:cNvPr>
            <p:cNvSpPr/>
            <p:nvPr/>
          </p:nvSpPr>
          <p:spPr>
            <a:xfrm>
              <a:off x="5988527" y="2375645"/>
              <a:ext cx="2941708" cy="41845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1C26CEB-1D15-46CF-B07A-434F680C0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470" y="3133363"/>
              <a:ext cx="1715822" cy="666125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A6DED720-BC72-4A63-B3BB-9E51D668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56" y="4011196"/>
              <a:ext cx="1660561" cy="561756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6239D64-65C8-421A-AF47-26D626933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55" y="4908394"/>
              <a:ext cx="1660561" cy="561756"/>
            </a:xfrm>
            <a:prstGeom prst="rect">
              <a:avLst/>
            </a:prstGeom>
          </p:spPr>
        </p:pic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2658A5A7-835C-4396-9972-660B48499A7A}"/>
                </a:ext>
              </a:extLst>
            </p:cNvPr>
            <p:cNvCxnSpPr>
              <a:cxnSpLocks/>
              <a:stCxn id="66" idx="3"/>
              <a:endCxn id="92" idx="1"/>
            </p:cNvCxnSpPr>
            <p:nvPr/>
          </p:nvCxnSpPr>
          <p:spPr>
            <a:xfrm flipV="1">
              <a:off x="4764938" y="3466426"/>
              <a:ext cx="1836532" cy="618737"/>
            </a:xfrm>
            <a:prstGeom prst="bentConnector3">
              <a:avLst>
                <a:gd name="adj1" fmla="val 5822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CF06FB9D-A3D3-4FA8-B98E-94F9FC5790DC}"/>
                </a:ext>
              </a:extLst>
            </p:cNvPr>
            <p:cNvCxnSpPr>
              <a:cxnSpLocks/>
              <a:stCxn id="90" idx="1"/>
              <a:endCxn id="60" idx="3"/>
            </p:cNvCxnSpPr>
            <p:nvPr/>
          </p:nvCxnSpPr>
          <p:spPr>
            <a:xfrm rot="10800000" flipV="1">
              <a:off x="4764938" y="2915249"/>
              <a:ext cx="1851688" cy="7007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8C132AF1-6B0A-49CE-8DF1-03EF9BD129AB}"/>
                </a:ext>
              </a:extLst>
            </p:cNvPr>
            <p:cNvCxnSpPr>
              <a:cxnSpLocks/>
              <a:stCxn id="90" idx="3"/>
              <a:endCxn id="93" idx="3"/>
            </p:cNvCxnSpPr>
            <p:nvPr/>
          </p:nvCxnSpPr>
          <p:spPr>
            <a:xfrm flipH="1">
              <a:off x="8304817" y="2915250"/>
              <a:ext cx="27631" cy="1376824"/>
            </a:xfrm>
            <a:prstGeom prst="bentConnector3">
              <a:avLst>
                <a:gd name="adj1" fmla="val -82733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DFEEA4DD-11EE-4245-9E59-8DF423F4CB87}"/>
                </a:ext>
              </a:extLst>
            </p:cNvPr>
            <p:cNvCxnSpPr>
              <a:cxnSpLocks/>
              <a:stCxn id="90" idx="3"/>
              <a:endCxn id="94" idx="3"/>
            </p:cNvCxnSpPr>
            <p:nvPr/>
          </p:nvCxnSpPr>
          <p:spPr>
            <a:xfrm flipH="1">
              <a:off x="8304816" y="2915250"/>
              <a:ext cx="27632" cy="2274022"/>
            </a:xfrm>
            <a:prstGeom prst="bentConnector3">
              <a:avLst>
                <a:gd name="adj1" fmla="val -82730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F97781F2-A1F3-4056-A687-410C66C2AA11}"/>
                </a:ext>
              </a:extLst>
            </p:cNvPr>
            <p:cNvCxnSpPr>
              <a:cxnSpLocks/>
              <a:stCxn id="93" idx="1"/>
              <a:endCxn id="92" idx="1"/>
            </p:cNvCxnSpPr>
            <p:nvPr/>
          </p:nvCxnSpPr>
          <p:spPr>
            <a:xfrm rot="10800000">
              <a:off x="6601470" y="3466426"/>
              <a:ext cx="42786" cy="825648"/>
            </a:xfrm>
            <a:prstGeom prst="bentConnector3">
              <a:avLst>
                <a:gd name="adj1" fmla="val 634287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860BA33B-0A7A-4AEB-B567-89917EBEDD62}"/>
                </a:ext>
              </a:extLst>
            </p:cNvPr>
            <p:cNvCxnSpPr>
              <a:cxnSpLocks/>
              <a:stCxn id="94" idx="1"/>
              <a:endCxn id="92" idx="1"/>
            </p:cNvCxnSpPr>
            <p:nvPr/>
          </p:nvCxnSpPr>
          <p:spPr>
            <a:xfrm rot="10800000">
              <a:off x="6601471" y="3466426"/>
              <a:ext cx="42785" cy="1722846"/>
            </a:xfrm>
            <a:prstGeom prst="bentConnector3">
              <a:avLst>
                <a:gd name="adj1" fmla="val 63429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B77000C4-863C-452F-88C2-46926E1B5E61}"/>
                </a:ext>
              </a:extLst>
            </p:cNvPr>
            <p:cNvCxnSpPr>
              <a:cxnSpLocks/>
              <a:stCxn id="20" idx="2"/>
              <a:endCxn id="60" idx="1"/>
            </p:cNvCxnSpPr>
            <p:nvPr/>
          </p:nvCxnSpPr>
          <p:spPr>
            <a:xfrm rot="16200000" flipH="1">
              <a:off x="1860373" y="2427257"/>
              <a:ext cx="293189" cy="2084297"/>
            </a:xfrm>
            <a:prstGeom prst="bentConnector2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A8432076-FA26-4318-8B92-E0D5AAB68EEB}"/>
                </a:ext>
              </a:extLst>
            </p:cNvPr>
            <p:cNvCxnSpPr>
              <a:cxnSpLocks/>
              <a:stCxn id="20" idx="1"/>
              <a:endCxn id="66" idx="1"/>
            </p:cNvCxnSpPr>
            <p:nvPr/>
          </p:nvCxnSpPr>
          <p:spPr>
            <a:xfrm rot="10800000" flipH="1" flipV="1">
              <a:off x="656624" y="3014619"/>
              <a:ext cx="2392491" cy="1070544"/>
            </a:xfrm>
            <a:prstGeom prst="bentConnector3">
              <a:avLst>
                <a:gd name="adj1" fmla="val -9555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십자형 123">
              <a:extLst>
                <a:ext uri="{FF2B5EF4-FFF2-40B4-BE49-F238E27FC236}">
                  <a16:creationId xmlns:a16="http://schemas.microsoft.com/office/drawing/2014/main" id="{81308FC1-4BA0-49E0-B65F-C9576572CE41}"/>
                </a:ext>
              </a:extLst>
            </p:cNvPr>
            <p:cNvSpPr/>
            <p:nvPr/>
          </p:nvSpPr>
          <p:spPr>
            <a:xfrm rot="3012248">
              <a:off x="1080730" y="3872865"/>
              <a:ext cx="495795" cy="469162"/>
            </a:xfrm>
            <a:prstGeom prst="plus">
              <a:avLst>
                <a:gd name="adj" fmla="val 367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십자형 124">
              <a:extLst>
                <a:ext uri="{FF2B5EF4-FFF2-40B4-BE49-F238E27FC236}">
                  <a16:creationId xmlns:a16="http://schemas.microsoft.com/office/drawing/2014/main" id="{AFB6EEFE-CF2A-4945-A1C3-037918706CC7}"/>
                </a:ext>
              </a:extLst>
            </p:cNvPr>
            <p:cNvSpPr/>
            <p:nvPr/>
          </p:nvSpPr>
          <p:spPr>
            <a:xfrm rot="3012248">
              <a:off x="1427212" y="3369081"/>
              <a:ext cx="495795" cy="469162"/>
            </a:xfrm>
            <a:prstGeom prst="plus">
              <a:avLst>
                <a:gd name="adj" fmla="val 367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57958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를 도입하려는 이유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297773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000"/>
              <a:t>Offline</a:t>
            </a:r>
            <a:r>
              <a:rPr lang="ko-KR" altLang="en-US" sz="2000"/>
              <a:t> 서버에 </a:t>
            </a:r>
            <a:r>
              <a:rPr lang="en-US" altLang="ko-KR" sz="2000"/>
              <a:t>Docker</a:t>
            </a:r>
            <a:r>
              <a:rPr lang="ko-KR" altLang="en-US" sz="2000"/>
              <a:t>를 활용해 사용자가 </a:t>
            </a:r>
            <a:r>
              <a:rPr lang="en-US" altLang="ko-KR" sz="2000"/>
              <a:t>PC </a:t>
            </a:r>
            <a:r>
              <a:rPr lang="ko-KR" altLang="en-US" sz="2000"/>
              <a:t>혹은</a:t>
            </a:r>
            <a:r>
              <a:rPr lang="en-US" altLang="ko-KR" sz="2000"/>
              <a:t> </a:t>
            </a:r>
            <a:r>
              <a:rPr lang="ko-KR" altLang="en-US" sz="2000"/>
              <a:t>리눅스 서버에서 세팅한 </a:t>
            </a:r>
            <a:r>
              <a:rPr lang="en-US" altLang="ko-KR" sz="2000"/>
              <a:t>Images</a:t>
            </a:r>
            <a:r>
              <a:rPr lang="ko-KR" altLang="en-US" sz="2000"/>
              <a:t>를 </a:t>
            </a:r>
            <a:r>
              <a:rPr lang="en-US" altLang="ko-KR" sz="2000"/>
              <a:t>Offline </a:t>
            </a:r>
            <a:r>
              <a:rPr lang="ko-KR" altLang="en-US" sz="2000"/>
              <a:t>서버에 배포해 사용하기 위함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이미 </a:t>
            </a:r>
            <a:r>
              <a:rPr lang="en-US" altLang="ko-KR" sz="2000"/>
              <a:t>R, Python</a:t>
            </a:r>
            <a:r>
              <a:rPr lang="ko-KR" altLang="en-US" sz="2000"/>
              <a:t>이 세팅 된 서버의 버전은 모두의 니즈를 채워줄 수 없고 관리자로서 의사결정에 어려움이 있음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개인 환경 설정을 다른 </a:t>
            </a:r>
            <a:r>
              <a:rPr lang="en-US" altLang="ko-KR" sz="2000"/>
              <a:t>Docker</a:t>
            </a:r>
            <a:r>
              <a:rPr lang="ko-KR" altLang="en-US" sz="2000"/>
              <a:t>가 설치된 서버에서도 사용 할 수 있어 </a:t>
            </a:r>
            <a:r>
              <a:rPr lang="en-US" altLang="ko-KR" sz="2000"/>
              <a:t>코드를 더 빨리 전달하고, 애플리케이션 운영을 표준화하고, 코드를 원활하게 이동하고, 리소스 사용률을 높여 비용을 절감할 수 </a:t>
            </a:r>
            <a:r>
              <a:rPr lang="ko-KR" altLang="en-US" sz="2000"/>
              <a:t>있음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DE3F1-4E4D-4ADE-8E3A-B018978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Docker</a:t>
            </a:r>
            <a:r>
              <a:rPr lang="ko-KR" altLang="en-US" sz="28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7C23D-3D9B-48D0-8E11-B35B4E0A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7"/>
            <a:ext cx="10515600" cy="504046"/>
          </a:xfrm>
        </p:spPr>
        <p:txBody>
          <a:bodyPr>
            <a:no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생략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6799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선행 조건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627"/>
            <a:ext cx="10515600" cy="4845038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의료정보학과에서 사용하고 있는 리눅스 서버에 대한 기본적인 명령어</a:t>
            </a:r>
            <a:endParaRPr lang="ko-KR" altLang="en-US" sz="2000"/>
          </a:p>
          <a:p>
            <a:pPr lvl="1">
              <a:defRPr/>
            </a:pPr>
            <a:r>
              <a:rPr lang="en-US" altLang="ko-KR" sz="1600"/>
              <a:t>Dockerfile </a:t>
            </a:r>
            <a:r>
              <a:rPr lang="ko-KR" altLang="en-US" sz="1600"/>
              <a:t>내 명령어</a:t>
            </a:r>
            <a:r>
              <a:rPr lang="en-US" altLang="ko-KR" sz="1600"/>
              <a:t>, ubuntu</a:t>
            </a:r>
            <a:r>
              <a:rPr lang="ko-KR" altLang="en-US" sz="1600"/>
              <a:t> 서버</a:t>
            </a:r>
            <a:r>
              <a:rPr lang="en-US" altLang="ko-KR" sz="1600"/>
              <a:t> </a:t>
            </a:r>
            <a:r>
              <a:rPr lang="ko-KR" altLang="en-US" sz="1600"/>
              <a:t>조작 시 필요</a:t>
            </a:r>
            <a:endParaRPr lang="ko-KR" altLang="en-US" sz="1600"/>
          </a:p>
          <a:p>
            <a:pPr marL="457200" lvl="1" indent="0">
              <a:buNone/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700"/>
              <a:t>mkdir</a:t>
            </a:r>
            <a:r>
              <a:rPr lang="ko-KR" altLang="en-US" sz="1700"/>
              <a:t> </a:t>
            </a:r>
            <a:r>
              <a:rPr lang="en-US" altLang="ko-KR" sz="1700"/>
              <a:t>:</a:t>
            </a:r>
            <a:r>
              <a:rPr lang="ko-KR" altLang="en-US" sz="1700"/>
              <a:t> 폴더 생성</a:t>
            </a:r>
            <a:endParaRPr lang="ko-KR" altLang="en-US" sz="1700"/>
          </a:p>
          <a:p>
            <a:pPr lvl="0">
              <a:defRPr/>
            </a:pPr>
            <a:r>
              <a:rPr lang="en-US" altLang="ko-KR" sz="1700"/>
              <a:t>apt install : apt </a:t>
            </a:r>
            <a:r>
              <a:rPr lang="ko-KR" altLang="en-US" sz="1700"/>
              <a:t>패키지 설치</a:t>
            </a:r>
            <a:endParaRPr lang="ko-KR" altLang="en-US" sz="1700"/>
          </a:p>
          <a:p>
            <a:pPr lvl="0">
              <a:defRPr/>
            </a:pPr>
            <a:r>
              <a:rPr lang="en-US" altLang="ko-KR" sz="1700"/>
              <a:t>cd : </a:t>
            </a:r>
            <a:r>
              <a:rPr lang="ko-KR" altLang="en-US" sz="1700"/>
              <a:t>경로 이동</a:t>
            </a:r>
            <a:endParaRPr lang="ko-KR" altLang="en-US" sz="1700"/>
          </a:p>
          <a:p>
            <a:pPr lvl="0">
              <a:defRPr/>
            </a:pPr>
            <a:r>
              <a:rPr lang="en-US" altLang="ko-KR" sz="1700"/>
              <a:t>ls : </a:t>
            </a:r>
            <a:r>
              <a:rPr lang="ko-KR" altLang="en-US" sz="1700"/>
              <a:t>해당 경로에 대한 디렉토리</a:t>
            </a:r>
            <a:r>
              <a:rPr lang="en-US" altLang="ko-KR" sz="1700"/>
              <a:t>, </a:t>
            </a:r>
            <a:r>
              <a:rPr lang="ko-KR" altLang="en-US" sz="1700"/>
              <a:t>파일 리스트</a:t>
            </a:r>
            <a:endParaRPr lang="ko-KR" altLang="en-US" sz="1700"/>
          </a:p>
          <a:p>
            <a:pPr lvl="0">
              <a:defRPr/>
            </a:pPr>
            <a:r>
              <a:rPr lang="en-US" altLang="ko-KR" sz="1700"/>
              <a:t>chown : </a:t>
            </a:r>
            <a:r>
              <a:rPr lang="ko-KR" altLang="en-US" sz="1700"/>
              <a:t>폴더</a:t>
            </a:r>
            <a:r>
              <a:rPr lang="en-US" altLang="ko-KR" sz="1700"/>
              <a:t>, </a:t>
            </a:r>
            <a:r>
              <a:rPr lang="ko-KR" altLang="en-US" sz="1700"/>
              <a:t>파일에 대한 권한 설정</a:t>
            </a:r>
            <a:endParaRPr lang="ko-KR" altLang="en-US" sz="2000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Etc ..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4550" y="2160270"/>
            <a:ext cx="5728916" cy="3223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>
          <a:xfrm>
            <a:off x="838200" y="1200150"/>
            <a:ext cx="10515600" cy="35613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/>
              <a:t>Image</a:t>
            </a:r>
            <a:endParaRPr lang="ko-KR" altLang="en-US" sz="2000"/>
          </a:p>
          <a:p>
            <a:pPr lvl="1">
              <a:defRPr/>
            </a:pPr>
            <a:r>
              <a:rPr lang="en-US" altLang="ko-KR" sz="2000"/>
              <a:t>container </a:t>
            </a:r>
            <a:r>
              <a:rPr lang="ko-KR" altLang="en-US" sz="2000"/>
              <a:t>실행에 필요한 파일과 설정 값 등을 포함하고 있는 것으로 상태를 가지지 않음</a:t>
            </a:r>
            <a:r>
              <a:rPr lang="en-US" altLang="ko-KR" sz="2000"/>
              <a:t>.</a:t>
            </a:r>
            <a:endParaRPr lang="en-US" altLang="ko-KR" sz="1600"/>
          </a:p>
          <a:p>
            <a:pPr lvl="1">
              <a:defRPr/>
            </a:pPr>
            <a:r>
              <a:rPr lang="ko-KR" altLang="en-US" sz="2000"/>
              <a:t>한 개의 컨테이너에서 여러개의 컨테이너를 띄울 수 있음</a:t>
            </a:r>
            <a:r>
              <a:rPr lang="en-US" altLang="ko-KR" sz="2000"/>
              <a:t>. 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Container</a:t>
            </a:r>
            <a:endParaRPr lang="en-US" altLang="ko-KR" sz="2000"/>
          </a:p>
          <a:p>
            <a:pPr lvl="1">
              <a:defRPr/>
            </a:pPr>
            <a:r>
              <a:rPr lang="en-US" altLang="ko-KR" sz="2000"/>
              <a:t>image</a:t>
            </a:r>
            <a:r>
              <a:rPr lang="ko-KR" altLang="en-US" sz="2000"/>
              <a:t>를 통해 생성된 것으로 상태를 가짐</a:t>
            </a:r>
            <a:r>
              <a:rPr lang="en-US" altLang="ko-KR" sz="2000"/>
              <a:t>. </a:t>
            </a:r>
            <a:r>
              <a:rPr lang="en-US" altLang="ko-KR" sz="2000">
                <a:solidFill>
                  <a:srgbClr val="ff0000"/>
                </a:solidFill>
              </a:rPr>
              <a:t>(</a:t>
            </a:r>
            <a:r>
              <a:rPr lang="ko-KR" altLang="en-US" sz="2000">
                <a:solidFill>
                  <a:srgbClr val="ff0000"/>
                </a:solidFill>
              </a:rPr>
              <a:t>상태가 없으면 종료됨</a:t>
            </a:r>
            <a:r>
              <a:rPr lang="en-US" altLang="ko-KR" sz="2000">
                <a:solidFill>
                  <a:srgbClr val="ff0000"/>
                </a:solidFill>
              </a:rPr>
              <a:t>)</a:t>
            </a:r>
            <a:endParaRPr lang="en-US" altLang="ko-KR" sz="200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Docker(image, container)</a:t>
            </a:r>
            <a:r>
              <a:rPr lang="ko-KR" altLang="en-US" sz="2800"/>
              <a:t> </a:t>
            </a:r>
            <a:endParaRPr lang="ko-KR" altLang="en-US" sz="2800"/>
          </a:p>
        </p:txBody>
      </p:sp>
      <p:grpSp>
        <p:nvGrpSpPr>
          <p:cNvPr id="16" name="그룹 15"/>
          <p:cNvGrpSpPr/>
          <p:nvPr/>
        </p:nvGrpSpPr>
        <p:grpSpPr>
          <a:xfrm rot="0">
            <a:off x="3118585" y="4980126"/>
            <a:ext cx="5293895" cy="1169550"/>
            <a:chOff x="3118585" y="4980126"/>
            <a:chExt cx="5293895" cy="1169550"/>
          </a:xfrm>
        </p:grpSpPr>
        <p:sp>
          <p:nvSpPr>
            <p:cNvPr id="4" name="TextBox 3"/>
            <p:cNvSpPr txBox="1"/>
            <p:nvPr/>
          </p:nvSpPr>
          <p:spPr>
            <a:xfrm>
              <a:off x="3118585" y="4980126"/>
              <a:ext cx="1655545" cy="571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latin typeface="Amasis MT Pro Black"/>
                </a:rPr>
                <a:t>Image</a:t>
              </a:r>
              <a:endParaRPr lang="ko-KR" altLang="en-US" sz="3200">
                <a:latin typeface="Amasis MT Pro Black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46809" y="4980126"/>
              <a:ext cx="2465671" cy="571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latin typeface="Amasis MT Pro Black"/>
                </a:rPr>
                <a:t>Container</a:t>
              </a:r>
              <a:endParaRPr lang="ko-KR" altLang="en-US" sz="3200">
                <a:latin typeface="Amasis MT Pro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6809" y="5564901"/>
              <a:ext cx="24656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latin typeface="Amasis MT Pro Black"/>
                </a:rPr>
                <a:t>Container</a:t>
              </a:r>
              <a:endParaRPr lang="ko-KR" altLang="en-US" sz="3200">
                <a:latin typeface="Amasis MT Pro Black"/>
              </a:endParaRPr>
            </a:p>
          </p:txBody>
        </p:sp>
        <p:cxnSp>
          <p:nvCxnSpPr>
            <p:cNvPr id="12" name="직선 화살표 연결선 11"/>
            <p:cNvCxnSpPr>
              <a:stCxn id="4" idx="3"/>
              <a:endCxn id="10" idx="1"/>
            </p:cNvCxnSpPr>
            <p:nvPr/>
          </p:nvCxnSpPr>
          <p:spPr>
            <a:xfrm>
              <a:off x="4774130" y="5272514"/>
              <a:ext cx="1172679" cy="584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3"/>
              <a:endCxn id="5" idx="1"/>
            </p:cNvCxnSpPr>
            <p:nvPr/>
          </p:nvCxnSpPr>
          <p:spPr>
            <a:xfrm>
              <a:off x="4774130" y="5272514"/>
              <a:ext cx="117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>
          <a:xfrm>
            <a:off x="838200" y="1200150"/>
            <a:ext cx="10515600" cy="35613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000"/>
              <a:t>Image</a:t>
            </a:r>
            <a:r>
              <a:rPr lang="ko-KR" altLang="en-US" sz="2000"/>
              <a:t>를 생성하는 </a:t>
            </a:r>
            <a:r>
              <a:rPr lang="en-US" altLang="ko-KR" sz="2000"/>
              <a:t>2</a:t>
            </a:r>
            <a:r>
              <a:rPr lang="ko-KR" altLang="en-US" sz="2000"/>
              <a:t>가지 방법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Docker hub (</a:t>
            </a:r>
            <a:r>
              <a:rPr lang="en-US" altLang="ko-KR" sz="2000">
                <a:hlinkClick r:id="rId2"/>
              </a:rPr>
              <a:t>https://hub.docker.com/</a:t>
            </a:r>
            <a:r>
              <a:rPr lang="en-US" altLang="ko-KR" sz="2000"/>
              <a:t>) </a:t>
            </a:r>
            <a:endParaRPr lang="en-US" altLang="ko-KR" sz="2000"/>
          </a:p>
          <a:p>
            <a:pPr lvl="1">
              <a:defRPr/>
            </a:pPr>
            <a:r>
              <a:rPr lang="ko-KR" altLang="en-US" sz="1600"/>
              <a:t>직접 만든 이미지</a:t>
            </a:r>
            <a:r>
              <a:rPr lang="en-US" altLang="ko-KR" sz="1600"/>
              <a:t>, </a:t>
            </a:r>
            <a:r>
              <a:rPr lang="ko-KR" altLang="en-US" sz="1600"/>
              <a:t>남이 만든 이미지</a:t>
            </a:r>
            <a:r>
              <a:rPr lang="en-US" altLang="ko-KR" sz="1600"/>
              <a:t>, S/W </a:t>
            </a:r>
            <a:r>
              <a:rPr lang="ko-KR" altLang="en-US" sz="1600"/>
              <a:t>회사의 공식 이미지 등이 저장되어 있는 페이지</a:t>
            </a:r>
            <a:endParaRPr lang="ko-KR" altLang="en-US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2000"/>
              <a:t>Dockerfile </a:t>
            </a:r>
            <a:endParaRPr lang="en-US" altLang="ko-KR" sz="2000"/>
          </a:p>
          <a:p>
            <a:pPr lvl="1">
              <a:defRPr/>
            </a:pPr>
            <a:r>
              <a:rPr lang="en-US" altLang="ko-KR" sz="1600"/>
              <a:t>Hub</a:t>
            </a:r>
            <a:r>
              <a:rPr lang="ko-KR" altLang="en-US" sz="1600"/>
              <a:t>에 있는 이미지</a:t>
            </a:r>
            <a:r>
              <a:rPr lang="en-US" altLang="ko-KR" sz="1600"/>
              <a:t>(OS </a:t>
            </a:r>
            <a:r>
              <a:rPr lang="ko-KR" altLang="en-US" sz="1600"/>
              <a:t>이미지</a:t>
            </a:r>
            <a:r>
              <a:rPr lang="en-US" altLang="ko-KR" sz="1600"/>
              <a:t>, </a:t>
            </a:r>
            <a:r>
              <a:rPr lang="ko-KR" altLang="en-US" sz="1600"/>
              <a:t>특정 </a:t>
            </a:r>
            <a:r>
              <a:rPr lang="en-US" altLang="ko-KR" sz="1600"/>
              <a:t>S/W </a:t>
            </a:r>
            <a:r>
              <a:rPr lang="ko-KR" altLang="en-US" sz="1600"/>
              <a:t>이미지 등</a:t>
            </a:r>
            <a:r>
              <a:rPr lang="en-US" altLang="ko-KR" sz="1600"/>
              <a:t>..)</a:t>
            </a:r>
            <a:r>
              <a:rPr lang="ko-KR" altLang="en-US" sz="1600"/>
              <a:t>를 바탕으로 직접 이미지를 커스터마이징</a:t>
            </a:r>
            <a:r>
              <a:rPr lang="en-US" altLang="ko-KR" sz="1600"/>
              <a:t>, </a:t>
            </a:r>
            <a:r>
              <a:rPr lang="ko-KR" altLang="en-US" sz="1600"/>
              <a:t>관리 할 필요가 있을 때 </a:t>
            </a:r>
            <a:r>
              <a:rPr lang="en-US" altLang="ko-KR" sz="1600"/>
              <a:t>Dockerfile </a:t>
            </a:r>
            <a:r>
              <a:rPr lang="ko-KR" altLang="en-US" sz="1600"/>
              <a:t>전용 언어를 이용해서 이미지를 만들 수 있음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Docker</a:t>
            </a:r>
            <a:r>
              <a:rPr lang="ko-KR" altLang="en-US" sz="2800"/>
              <a:t> </a:t>
            </a:r>
            <a:r>
              <a:rPr lang="en-US" altLang="ko-KR" sz="2800"/>
              <a:t>Image</a:t>
            </a:r>
            <a:r>
              <a:rPr lang="ko-KR" altLang="en-US" sz="2800"/>
              <a:t> 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1616</ep:Words>
  <ep:PresentationFormat>와이드스크린</ep:PresentationFormat>
  <ep:Paragraphs>229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Docker</vt:lpstr>
      <vt:lpstr>Docker 란?</vt:lpstr>
      <vt:lpstr>Docker 자주 사용하는 명령어</vt:lpstr>
      <vt:lpstr>Docker 폐쇄망 활용 명령어</vt:lpstr>
      <vt:lpstr>Docker를 도입하려는 이유</vt:lpstr>
      <vt:lpstr xml:space="preserve">Docker 심화 </vt:lpstr>
      <vt:lpstr>Docker 선행 조건</vt:lpstr>
      <vt:lpstr>Docker(image, container)</vt:lpstr>
      <vt:lpstr>Docker Image</vt:lpstr>
      <vt:lpstr>슬라이드 10</vt:lpstr>
      <vt:lpstr>Docker Image</vt:lpstr>
      <vt:lpstr>Docker Image 예시</vt:lpstr>
      <vt:lpstr>Docker layer</vt:lpstr>
      <vt:lpstr>슬라이드 14</vt:lpstr>
      <vt:lpstr>슬라이드 15</vt:lpstr>
      <vt:lpstr>슬라이드 16</vt:lpstr>
      <vt:lpstr>Docker GPU 활용</vt:lpstr>
      <vt:lpstr>Docker-compose</vt:lpstr>
      <vt:lpstr>Docker-compose</vt:lpstr>
      <vt:lpstr>Docker-compose</vt:lpstr>
      <vt:lpstr>Docker container orchestration</vt:lpstr>
      <vt:lpstr>Docker Orchestration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2021-06-21T01:54:48.000</dcterms:created>
  <dc:creator>박 동수</dc:creator>
  <cp:lastModifiedBy>dongs</cp:lastModifiedBy>
  <dcterms:modified xsi:type="dcterms:W3CDTF">2021-06-27T07:11:44.638</dcterms:modified>
  <cp:revision>108</cp:revision>
  <dc:title>Docker 사용법 부제 : Docker를 활용한 서버 활용 안</dc:title>
  <cp:version>1000.0000.01</cp:version>
</cp:coreProperties>
</file>