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62" r:id="rId3"/>
    <p:sldId id="263" r:id="rId4"/>
    <p:sldId id="283" r:id="rId5"/>
    <p:sldId id="264" r:id="rId6"/>
    <p:sldId id="265" r:id="rId7"/>
    <p:sldId id="266" r:id="rId8"/>
    <p:sldId id="267" r:id="rId9"/>
    <p:sldId id="268" r:id="rId10"/>
    <p:sldId id="269" r:id="rId11"/>
    <p:sldId id="280" r:id="rId12"/>
    <p:sldId id="281" r:id="rId13"/>
    <p:sldId id="270" r:id="rId14"/>
    <p:sldId id="271" r:id="rId15"/>
    <p:sldId id="272" r:id="rId16"/>
    <p:sldId id="273" r:id="rId17"/>
    <p:sldId id="276" r:id="rId18"/>
    <p:sldId id="277" r:id="rId19"/>
    <p:sldId id="282" r:id="rId20"/>
    <p:sldId id="279" r:id="rId21"/>
    <p:sldId id="274" r:id="rId22"/>
    <p:sldId id="275" r:id="rId23"/>
    <p:sldId id="278" r:id="rId24"/>
  </p:sldIdLst>
  <p:sldSz cx="12192000" cy="6858000"/>
  <p:notesSz cx="9939338" cy="680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dc2012\Priority\system\mail\DOCUMENTS\PROJECTS\1435\Development_%20files\Design%20Reviews\&#1514;&#1491;&#1512;&#1497;&#1501;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9491702473642837E-2"/>
          <c:y val="3.3045244098543036E-2"/>
          <c:w val="0.89433689495196411"/>
          <c:h val="0.93069119993390959"/>
        </c:manualLayout>
      </c:layout>
      <c:areaChart>
        <c:grouping val="standard"/>
        <c:varyColors val="0"/>
        <c:ser>
          <c:idx val="0"/>
          <c:order val="0"/>
          <c:tx>
            <c:strRef>
              <c:f>גיליון1!$M$1</c:f>
              <c:strCache>
                <c:ptCount val="1"/>
                <c:pt idx="0">
                  <c:v>SYS1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גיליון1!$A$3:$A$43</c:f>
              <c:numCache>
                <c:formatCode>General</c:formatCode>
                <c:ptCount val="41"/>
                <c:pt idx="0">
                  <c:v>5675</c:v>
                </c:pt>
                <c:pt idx="1">
                  <c:v>5680</c:v>
                </c:pt>
                <c:pt idx="2">
                  <c:v>5685</c:v>
                </c:pt>
                <c:pt idx="3">
                  <c:v>5690</c:v>
                </c:pt>
                <c:pt idx="4">
                  <c:v>5695</c:v>
                </c:pt>
                <c:pt idx="5">
                  <c:v>5700</c:v>
                </c:pt>
                <c:pt idx="6">
                  <c:v>5705</c:v>
                </c:pt>
                <c:pt idx="7">
                  <c:v>5710</c:v>
                </c:pt>
                <c:pt idx="8">
                  <c:v>5715</c:v>
                </c:pt>
                <c:pt idx="9">
                  <c:v>5720</c:v>
                </c:pt>
                <c:pt idx="10">
                  <c:v>5725</c:v>
                </c:pt>
                <c:pt idx="11">
                  <c:v>5730</c:v>
                </c:pt>
                <c:pt idx="12">
                  <c:v>5735</c:v>
                </c:pt>
                <c:pt idx="13">
                  <c:v>5740</c:v>
                </c:pt>
                <c:pt idx="14">
                  <c:v>5745</c:v>
                </c:pt>
                <c:pt idx="15">
                  <c:v>5750</c:v>
                </c:pt>
                <c:pt idx="16">
                  <c:v>5755</c:v>
                </c:pt>
                <c:pt idx="17">
                  <c:v>5760</c:v>
                </c:pt>
                <c:pt idx="18">
                  <c:v>5765</c:v>
                </c:pt>
                <c:pt idx="19">
                  <c:v>5770</c:v>
                </c:pt>
                <c:pt idx="20">
                  <c:v>5775</c:v>
                </c:pt>
                <c:pt idx="21">
                  <c:v>5780</c:v>
                </c:pt>
                <c:pt idx="22">
                  <c:v>5785</c:v>
                </c:pt>
                <c:pt idx="23">
                  <c:v>5790</c:v>
                </c:pt>
                <c:pt idx="24">
                  <c:v>5795</c:v>
                </c:pt>
                <c:pt idx="25">
                  <c:v>5800</c:v>
                </c:pt>
                <c:pt idx="26">
                  <c:v>5805</c:v>
                </c:pt>
                <c:pt idx="27">
                  <c:v>5810</c:v>
                </c:pt>
                <c:pt idx="28">
                  <c:v>5815</c:v>
                </c:pt>
                <c:pt idx="29">
                  <c:v>5820</c:v>
                </c:pt>
                <c:pt idx="30">
                  <c:v>5825</c:v>
                </c:pt>
                <c:pt idx="31">
                  <c:v>5830</c:v>
                </c:pt>
                <c:pt idx="32">
                  <c:v>5835</c:v>
                </c:pt>
                <c:pt idx="33">
                  <c:v>5840</c:v>
                </c:pt>
                <c:pt idx="34">
                  <c:v>5845</c:v>
                </c:pt>
                <c:pt idx="35">
                  <c:v>5850</c:v>
                </c:pt>
                <c:pt idx="36">
                  <c:v>5855</c:v>
                </c:pt>
                <c:pt idx="37">
                  <c:v>5860</c:v>
                </c:pt>
                <c:pt idx="38">
                  <c:v>5865</c:v>
                </c:pt>
                <c:pt idx="39">
                  <c:v>5870</c:v>
                </c:pt>
                <c:pt idx="40">
                  <c:v>5875</c:v>
                </c:pt>
              </c:numCache>
            </c:numRef>
          </c:cat>
          <c:val>
            <c:numRef>
              <c:f>גיליון1!$M$2:$M$43</c:f>
              <c:numCache>
                <c:formatCode>General</c:formatCode>
                <c:ptCount val="42"/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</c:numCache>
            </c:numRef>
          </c:val>
        </c:ser>
        <c:ser>
          <c:idx val="1"/>
          <c:order val="1"/>
          <c:tx>
            <c:strRef>
              <c:f>גיליון1!$N$1</c:f>
              <c:strCache>
                <c:ptCount val="1"/>
                <c:pt idx="0">
                  <c:v>SYS2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גיליון1!$A$3:$A$43</c:f>
              <c:numCache>
                <c:formatCode>General</c:formatCode>
                <c:ptCount val="41"/>
                <c:pt idx="0">
                  <c:v>5675</c:v>
                </c:pt>
                <c:pt idx="1">
                  <c:v>5680</c:v>
                </c:pt>
                <c:pt idx="2">
                  <c:v>5685</c:v>
                </c:pt>
                <c:pt idx="3">
                  <c:v>5690</c:v>
                </c:pt>
                <c:pt idx="4">
                  <c:v>5695</c:v>
                </c:pt>
                <c:pt idx="5">
                  <c:v>5700</c:v>
                </c:pt>
                <c:pt idx="6">
                  <c:v>5705</c:v>
                </c:pt>
                <c:pt idx="7">
                  <c:v>5710</c:v>
                </c:pt>
                <c:pt idx="8">
                  <c:v>5715</c:v>
                </c:pt>
                <c:pt idx="9">
                  <c:v>5720</c:v>
                </c:pt>
                <c:pt idx="10">
                  <c:v>5725</c:v>
                </c:pt>
                <c:pt idx="11">
                  <c:v>5730</c:v>
                </c:pt>
                <c:pt idx="12">
                  <c:v>5735</c:v>
                </c:pt>
                <c:pt idx="13">
                  <c:v>5740</c:v>
                </c:pt>
                <c:pt idx="14">
                  <c:v>5745</c:v>
                </c:pt>
                <c:pt idx="15">
                  <c:v>5750</c:v>
                </c:pt>
                <c:pt idx="16">
                  <c:v>5755</c:v>
                </c:pt>
                <c:pt idx="17">
                  <c:v>5760</c:v>
                </c:pt>
                <c:pt idx="18">
                  <c:v>5765</c:v>
                </c:pt>
                <c:pt idx="19">
                  <c:v>5770</c:v>
                </c:pt>
                <c:pt idx="20">
                  <c:v>5775</c:v>
                </c:pt>
                <c:pt idx="21">
                  <c:v>5780</c:v>
                </c:pt>
                <c:pt idx="22">
                  <c:v>5785</c:v>
                </c:pt>
                <c:pt idx="23">
                  <c:v>5790</c:v>
                </c:pt>
                <c:pt idx="24">
                  <c:v>5795</c:v>
                </c:pt>
                <c:pt idx="25">
                  <c:v>5800</c:v>
                </c:pt>
                <c:pt idx="26">
                  <c:v>5805</c:v>
                </c:pt>
                <c:pt idx="27">
                  <c:v>5810</c:v>
                </c:pt>
                <c:pt idx="28">
                  <c:v>5815</c:v>
                </c:pt>
                <c:pt idx="29">
                  <c:v>5820</c:v>
                </c:pt>
                <c:pt idx="30">
                  <c:v>5825</c:v>
                </c:pt>
                <c:pt idx="31">
                  <c:v>5830</c:v>
                </c:pt>
                <c:pt idx="32">
                  <c:v>5835</c:v>
                </c:pt>
                <c:pt idx="33">
                  <c:v>5840</c:v>
                </c:pt>
                <c:pt idx="34">
                  <c:v>5845</c:v>
                </c:pt>
                <c:pt idx="35">
                  <c:v>5850</c:v>
                </c:pt>
                <c:pt idx="36">
                  <c:v>5855</c:v>
                </c:pt>
                <c:pt idx="37">
                  <c:v>5860</c:v>
                </c:pt>
                <c:pt idx="38">
                  <c:v>5865</c:v>
                </c:pt>
                <c:pt idx="39">
                  <c:v>5870</c:v>
                </c:pt>
                <c:pt idx="40">
                  <c:v>5875</c:v>
                </c:pt>
              </c:numCache>
            </c:numRef>
          </c:cat>
          <c:val>
            <c:numRef>
              <c:f>גיליון1!$N$3:$N$43</c:f>
              <c:numCache>
                <c:formatCode>General</c:formatCode>
                <c:ptCount val="4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</c:numCache>
            </c:numRef>
          </c:val>
        </c:ser>
        <c:ser>
          <c:idx val="2"/>
          <c:order val="2"/>
          <c:tx>
            <c:strRef>
              <c:f>גיליון1!$O$1</c:f>
              <c:strCache>
                <c:ptCount val="1"/>
                <c:pt idx="0">
                  <c:v>SYS3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גיליון1!$A$3:$A$43</c:f>
              <c:numCache>
                <c:formatCode>General</c:formatCode>
                <c:ptCount val="41"/>
                <c:pt idx="0">
                  <c:v>5675</c:v>
                </c:pt>
                <c:pt idx="1">
                  <c:v>5680</c:v>
                </c:pt>
                <c:pt idx="2">
                  <c:v>5685</c:v>
                </c:pt>
                <c:pt idx="3">
                  <c:v>5690</c:v>
                </c:pt>
                <c:pt idx="4">
                  <c:v>5695</c:v>
                </c:pt>
                <c:pt idx="5">
                  <c:v>5700</c:v>
                </c:pt>
                <c:pt idx="6">
                  <c:v>5705</c:v>
                </c:pt>
                <c:pt idx="7">
                  <c:v>5710</c:v>
                </c:pt>
                <c:pt idx="8">
                  <c:v>5715</c:v>
                </c:pt>
                <c:pt idx="9">
                  <c:v>5720</c:v>
                </c:pt>
                <c:pt idx="10">
                  <c:v>5725</c:v>
                </c:pt>
                <c:pt idx="11">
                  <c:v>5730</c:v>
                </c:pt>
                <c:pt idx="12">
                  <c:v>5735</c:v>
                </c:pt>
                <c:pt idx="13">
                  <c:v>5740</c:v>
                </c:pt>
                <c:pt idx="14">
                  <c:v>5745</c:v>
                </c:pt>
                <c:pt idx="15">
                  <c:v>5750</c:v>
                </c:pt>
                <c:pt idx="16">
                  <c:v>5755</c:v>
                </c:pt>
                <c:pt idx="17">
                  <c:v>5760</c:v>
                </c:pt>
                <c:pt idx="18">
                  <c:v>5765</c:v>
                </c:pt>
                <c:pt idx="19">
                  <c:v>5770</c:v>
                </c:pt>
                <c:pt idx="20">
                  <c:v>5775</c:v>
                </c:pt>
                <c:pt idx="21">
                  <c:v>5780</c:v>
                </c:pt>
                <c:pt idx="22">
                  <c:v>5785</c:v>
                </c:pt>
                <c:pt idx="23">
                  <c:v>5790</c:v>
                </c:pt>
                <c:pt idx="24">
                  <c:v>5795</c:v>
                </c:pt>
                <c:pt idx="25">
                  <c:v>5800</c:v>
                </c:pt>
                <c:pt idx="26">
                  <c:v>5805</c:v>
                </c:pt>
                <c:pt idx="27">
                  <c:v>5810</c:v>
                </c:pt>
                <c:pt idx="28">
                  <c:v>5815</c:v>
                </c:pt>
                <c:pt idx="29">
                  <c:v>5820</c:v>
                </c:pt>
                <c:pt idx="30">
                  <c:v>5825</c:v>
                </c:pt>
                <c:pt idx="31">
                  <c:v>5830</c:v>
                </c:pt>
                <c:pt idx="32">
                  <c:v>5835</c:v>
                </c:pt>
                <c:pt idx="33">
                  <c:v>5840</c:v>
                </c:pt>
                <c:pt idx="34">
                  <c:v>5845</c:v>
                </c:pt>
                <c:pt idx="35">
                  <c:v>5850</c:v>
                </c:pt>
                <c:pt idx="36">
                  <c:v>5855</c:v>
                </c:pt>
                <c:pt idx="37">
                  <c:v>5860</c:v>
                </c:pt>
                <c:pt idx="38">
                  <c:v>5865</c:v>
                </c:pt>
                <c:pt idx="39">
                  <c:v>5870</c:v>
                </c:pt>
                <c:pt idx="40">
                  <c:v>5875</c:v>
                </c:pt>
              </c:numCache>
            </c:numRef>
          </c:cat>
          <c:val>
            <c:numRef>
              <c:f>גיליון1!$O$2:$O$43</c:f>
              <c:numCache>
                <c:formatCode>General</c:formatCode>
                <c:ptCount val="42"/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726784"/>
        <c:axId val="281817208"/>
      </c:areaChart>
      <c:catAx>
        <c:axId val="281726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81817208"/>
        <c:crosses val="autoZero"/>
        <c:auto val="1"/>
        <c:lblAlgn val="ctr"/>
        <c:lblOffset val="100"/>
        <c:tickMarkSkip val="1"/>
        <c:noMultiLvlLbl val="0"/>
      </c:catAx>
      <c:valAx>
        <c:axId val="281817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81726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38389248215035698"/>
          <c:y val="0.29353626922600728"/>
          <c:w val="0.24629091418171636"/>
          <c:h val="0.1956136062209255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9992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75202"/>
            <a:ext cx="7951470" cy="229689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2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/>
          <a:lstStyle/>
          <a:p>
            <a:fld id="{AE374B5B-21A0-4192-BF4C-38187F1A68D8}" type="datetime1">
              <a:rPr lang="en-US" smtClean="0"/>
              <a:t>12/28/2017</a:t>
            </a:fld>
            <a:endParaRPr lang="en-US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6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9723" y="1700683"/>
            <a:ext cx="9154777" cy="2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5311" y="6547373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16337"/>
            <a:ext cx="4572000" cy="3287487"/>
          </a:xfrm>
        </p:spPr>
        <p:txBody>
          <a:bodyPr>
            <a:normAutofit/>
          </a:bodyPr>
          <a:lstStyle>
            <a:lvl1pPr algn="l" rtl="0">
              <a:buClr>
                <a:srgbClr val="0070C0"/>
              </a:buClr>
              <a:defRPr sz="2000"/>
            </a:lvl1pPr>
            <a:lvl2pPr algn="l" rtl="0">
              <a:buClr>
                <a:srgbClr val="0070C0"/>
              </a:buClr>
              <a:defRPr sz="1800"/>
            </a:lvl2pPr>
            <a:lvl3pPr algn="l" rtl="0">
              <a:buClr>
                <a:srgbClr val="0070C0"/>
              </a:buClr>
              <a:defRPr sz="1600"/>
            </a:lvl3pPr>
            <a:lvl4pPr algn="l" rtl="0">
              <a:buClr>
                <a:srgbClr val="0070C0"/>
              </a:buClr>
              <a:defRPr sz="1400"/>
            </a:lvl4pPr>
            <a:lvl5pPr algn="l" rtl="0">
              <a:buClr>
                <a:srgbClr val="0070C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80206"/>
            <a:ext cx="4572000" cy="3287487"/>
          </a:xfrm>
        </p:spPr>
        <p:txBody>
          <a:bodyPr>
            <a:normAutofit/>
          </a:bodyPr>
          <a:lstStyle>
            <a:lvl1pPr algn="l" rtl="0">
              <a:buClr>
                <a:srgbClr val="0070C0"/>
              </a:buClr>
              <a:defRPr sz="2000"/>
            </a:lvl1pPr>
            <a:lvl2pPr algn="l" rtl="0">
              <a:buClr>
                <a:srgbClr val="0070C0"/>
              </a:buClr>
              <a:defRPr sz="1800"/>
            </a:lvl2pPr>
            <a:lvl3pPr algn="l" rtl="0">
              <a:buClr>
                <a:srgbClr val="0070C0"/>
              </a:buClr>
              <a:defRPr sz="1600"/>
            </a:lvl3pPr>
            <a:lvl4pPr algn="l" rtl="0">
              <a:buClr>
                <a:srgbClr val="0070C0"/>
              </a:buClr>
              <a:defRPr sz="1400"/>
            </a:lvl4pPr>
            <a:lvl5pPr algn="l" rtl="0">
              <a:buClr>
                <a:srgbClr val="0070C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429815" y="6512934"/>
            <a:ext cx="92992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BC3DC384-4510-4E7C-9EC6-18B81B566906}" type="datetime4">
              <a:rPr lang="en-US" smtClean="0"/>
              <a:pPr algn="r"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04" y="2690100"/>
            <a:ext cx="9601200" cy="114238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7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504717"/>
            <a:ext cx="10972800" cy="0"/>
          </a:xfrm>
          <a:prstGeom prst="line">
            <a:avLst/>
          </a:prstGeom>
          <a:ln w="12700">
            <a:solidFill>
              <a:srgbClr val="1D0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070C0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070C0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070C0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070C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070C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6000" dirty="0" smtClean="0"/>
              <a:t>CORAL </a:t>
            </a:r>
            <a:r>
              <a:rPr lang="en-US" sz="6000" dirty="0" smtClean="0"/>
              <a:t>VER2</a:t>
            </a:r>
            <a:endParaRPr lang="he-IL" sz="6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29943" y="5292626"/>
            <a:ext cx="9604310" cy="457200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 smtClean="0"/>
              <a:t>VERSION: </a:t>
            </a:r>
            <a:r>
              <a:rPr lang="en-US" dirty="0" smtClean="0"/>
              <a:t>A0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DATE: </a:t>
            </a:r>
            <a:r>
              <a:rPr lang="en-US" dirty="0" smtClean="0"/>
              <a:t>28/12/2017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80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drawbacks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Site 2 Transmitters have to be set to above 5820MHz </a:t>
            </a:r>
          </a:p>
          <a:p>
            <a:r>
              <a:rPr lang="en-US" dirty="0" smtClean="0"/>
              <a:t>The RX in site 2 has to have a Notch Filter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we Can increase Rx Ip1dB we can allow a more flexible solution.</a:t>
            </a:r>
          </a:p>
          <a:p>
            <a:pPr lvl="1"/>
            <a:r>
              <a:rPr lang="en-US" dirty="0" smtClean="0"/>
              <a:t>Increase IP1dB up to ~ 0dBm 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4040" y="503853"/>
            <a:ext cx="9601200" cy="1142385"/>
          </a:xfrm>
        </p:spPr>
        <p:txBody>
          <a:bodyPr/>
          <a:lstStyle/>
          <a:p>
            <a:r>
              <a:rPr lang="en-US" dirty="0" smtClean="0"/>
              <a:t>Increase IP1dB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2440" y="1945461"/>
            <a:ext cx="9601200" cy="3809999"/>
          </a:xfrm>
        </p:spPr>
        <p:txBody>
          <a:bodyPr/>
          <a:lstStyle/>
          <a:p>
            <a:r>
              <a:rPr lang="en-US" dirty="0" smtClean="0"/>
              <a:t>Re Design </a:t>
            </a:r>
            <a:r>
              <a:rPr lang="en-US" dirty="0" err="1" smtClean="0"/>
              <a:t>Rf</a:t>
            </a:r>
            <a:r>
              <a:rPr lang="en-US" dirty="0" smtClean="0"/>
              <a:t> Front END</a:t>
            </a:r>
          </a:p>
          <a:p>
            <a:pPr lvl="1"/>
            <a:r>
              <a:rPr lang="en-US" dirty="0" smtClean="0"/>
              <a:t>Need IP1dB of ~0dBm</a:t>
            </a:r>
          </a:p>
          <a:p>
            <a:pPr lvl="1"/>
            <a:r>
              <a:rPr lang="en-US" dirty="0" smtClean="0"/>
              <a:t>NF Increase By ~ 4-5dB</a:t>
            </a:r>
          </a:p>
          <a:p>
            <a:r>
              <a:rPr lang="en-US" dirty="0" smtClean="0"/>
              <a:t>In this case  40MHz Separation needed</a:t>
            </a:r>
          </a:p>
          <a:p>
            <a:r>
              <a:rPr lang="en-US" dirty="0" smtClean="0"/>
              <a:t>Not replaceable with older unit  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75" y="204630"/>
            <a:ext cx="6704058" cy="259953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775" y="3609054"/>
            <a:ext cx="5389502" cy="2517109"/>
          </a:xfrm>
          <a:prstGeom prst="rect">
            <a:avLst/>
          </a:prstGeom>
        </p:spPr>
      </p:pic>
      <p:sp>
        <p:nvSpPr>
          <p:cNvPr id="7" name="חץ למטה 6"/>
          <p:cNvSpPr/>
          <p:nvPr/>
        </p:nvSpPr>
        <p:spPr>
          <a:xfrm>
            <a:off x="7396480" y="2976880"/>
            <a:ext cx="465046" cy="632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3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Option</a:t>
            </a:r>
            <a:endParaRPr lang="he-IL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Functions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of The link</a:t>
            </a:r>
          </a:p>
          <a:p>
            <a:r>
              <a:rPr lang="en-US" dirty="0" smtClean="0"/>
              <a:t>Stop transmitting through Serial command </a:t>
            </a:r>
          </a:p>
          <a:p>
            <a:r>
              <a:rPr lang="en-US" dirty="0" smtClean="0"/>
              <a:t>1w Output power </a:t>
            </a:r>
          </a:p>
          <a:p>
            <a:endParaRPr lang="en-US" dirty="0"/>
          </a:p>
          <a:p>
            <a:r>
              <a:rPr lang="en-US" dirty="0" smtClean="0"/>
              <a:t>It is important to keep the low latency of the link!!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799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Control are split into two Paths</a:t>
            </a:r>
          </a:p>
          <a:p>
            <a:r>
              <a:rPr lang="en-US" dirty="0" smtClean="0"/>
              <a:t>Data does not pass through digital processing</a:t>
            </a:r>
          </a:p>
          <a:p>
            <a:r>
              <a:rPr lang="en-US" dirty="0" smtClean="0"/>
              <a:t>This should also be the case with any system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072"/>
            <a:ext cx="5914032" cy="63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Offered Solutio</a:t>
            </a:r>
            <a:r>
              <a:rPr lang="en-US" dirty="0"/>
              <a:t>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Mux on transmitter to select data .</a:t>
            </a:r>
          </a:p>
          <a:p>
            <a:r>
              <a:rPr lang="en-US" dirty="0" smtClean="0"/>
              <a:t>On Rx the unit is only Listening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70878"/>
            <a:ext cx="4613325" cy="495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Painting Procedure</a:t>
            </a:r>
            <a:endParaRPr lang="he-IL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Painting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color:  Dark Green Lusterless no. 34052 per FED STD </a:t>
            </a:r>
            <a:r>
              <a:rPr lang="en-US" dirty="0" smtClean="0"/>
              <a:t>595</a:t>
            </a:r>
            <a:endParaRPr lang="he-IL" dirty="0" smtClean="0"/>
          </a:p>
          <a:p>
            <a:r>
              <a:rPr lang="en-US" dirty="0" smtClean="0"/>
              <a:t>Radom Painting Procedure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i-FI" altLang="he-IL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- 1st step: Cleaning the surface with extra fine grade grinding sponge.</a:t>
            </a:r>
            <a:endParaRPr lang="en-US" altLang="he-IL" sz="10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i-FI" altLang="he-IL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- 2nd step: Cleaning the surface with chemical cleaner solvent.</a:t>
            </a:r>
            <a:endParaRPr lang="en-US" altLang="he-IL" sz="10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i-FI" altLang="he-IL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- 3rd step: Painting with EPOXY CHROMATE FREE Primer meeting MIL-PRF-53022 30-50 mic.</a:t>
            </a:r>
            <a:endParaRPr lang="en-US" altLang="he-IL" sz="10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i-FI" altLang="he-IL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- 4th step:  Undercoat Painting EPOXY POLYAMID PER MIL-PRF-22750G Type II 24533 - Seafoam Green. </a:t>
            </a:r>
            <a:endParaRPr lang="en-US" altLang="he-IL" sz="10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i-FI" altLang="he-IL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- 5th step: Top coat Painting  polyurethan per MIL-PRF-85285E Type II Class H </a:t>
            </a:r>
            <a:r>
              <a:rPr lang="fi-FI" altLang="he-IL" b="1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Dark Green 34052.</a:t>
            </a:r>
            <a:r>
              <a:rPr lang="en-US" altLang="he-IL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(UV protect</a:t>
            </a:r>
            <a:endParaRPr lang="en-US" altLang="he-IL" sz="3400" dirty="0">
              <a:latin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07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PAINTING-OUR OFFER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95400" y="2032001"/>
            <a:ext cx="9601200" cy="3809999"/>
          </a:xfrm>
        </p:spPr>
        <p:txBody>
          <a:bodyPr/>
          <a:lstStyle/>
          <a:p>
            <a:r>
              <a:rPr lang="en-US" dirty="0" smtClean="0"/>
              <a:t>We are Afraid for antenna performance.</a:t>
            </a:r>
          </a:p>
          <a:p>
            <a:r>
              <a:rPr lang="en-US" dirty="0" smtClean="0"/>
              <a:t> We would like to do :</a:t>
            </a:r>
          </a:p>
          <a:p>
            <a:pPr lvl="1"/>
            <a:r>
              <a:rPr lang="en-US" dirty="0"/>
              <a:t>polyurethane only paint system (no primer), where the plastic </a:t>
            </a:r>
            <a:r>
              <a:rPr lang="en-US" dirty="0" err="1"/>
              <a:t>radomes</a:t>
            </a:r>
            <a:r>
              <a:rPr lang="en-US" dirty="0"/>
              <a:t> is treated to accept the top coat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6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in the up/Down direction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68" y="1711385"/>
            <a:ext cx="3638550" cy="42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0" y="124292"/>
            <a:ext cx="9601200" cy="686592"/>
          </a:xfrm>
        </p:spPr>
        <p:txBody>
          <a:bodyPr/>
          <a:lstStyle/>
          <a:p>
            <a:pPr algn="l" rtl="0"/>
            <a:r>
              <a:rPr lang="en-US" dirty="0" smtClean="0"/>
              <a:t>Main issues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95400" y="983411"/>
            <a:ext cx="9601200" cy="429883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Project details and Supplies</a:t>
            </a:r>
          </a:p>
          <a:p>
            <a:r>
              <a:rPr lang="en-US" sz="3000" dirty="0" smtClean="0"/>
              <a:t>Expected and required changes and Upgrades</a:t>
            </a:r>
          </a:p>
          <a:p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28825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Changes</a:t>
            </a:r>
            <a:endParaRPr lang="he-IL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295400" y="148253"/>
            <a:ext cx="9601200" cy="1142385"/>
          </a:xfrm>
        </p:spPr>
        <p:txBody>
          <a:bodyPr/>
          <a:lstStyle/>
          <a:p>
            <a:r>
              <a:rPr lang="en-US" dirty="0" smtClean="0"/>
              <a:t>Changes in Unit -</a:t>
            </a:r>
            <a:r>
              <a:rPr lang="en-US" dirty="0" err="1" smtClean="0"/>
              <a:t>Tx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295400" y="1290638"/>
            <a:ext cx="9601200" cy="5089842"/>
          </a:xfrm>
        </p:spPr>
        <p:txBody>
          <a:bodyPr>
            <a:normAutofit/>
          </a:bodyPr>
          <a:lstStyle/>
          <a:p>
            <a:r>
              <a:rPr lang="en-US" dirty="0" err="1" smtClean="0"/>
              <a:t>Tx</a:t>
            </a:r>
            <a:endParaRPr lang="en-US" dirty="0" smtClean="0"/>
          </a:p>
          <a:p>
            <a:pPr lvl="1"/>
            <a:r>
              <a:rPr lang="en-US" dirty="0" smtClean="0"/>
              <a:t>Should support 200MHz Band</a:t>
            </a:r>
          </a:p>
          <a:p>
            <a:pPr lvl="2"/>
            <a:r>
              <a:rPr lang="en-US" dirty="0" smtClean="0"/>
              <a:t>Replace PA Unit ( Need to Fix Power supply) </a:t>
            </a:r>
          </a:p>
          <a:p>
            <a:pPr lvl="2"/>
            <a:r>
              <a:rPr lang="en-US" dirty="0" smtClean="0"/>
              <a:t>Internal filter fix</a:t>
            </a:r>
          </a:p>
          <a:p>
            <a:pPr lvl="2"/>
            <a:r>
              <a:rPr lang="en-US" dirty="0" smtClean="0"/>
              <a:t>Replace output Filter</a:t>
            </a:r>
          </a:p>
          <a:p>
            <a:pPr lvl="2"/>
            <a:r>
              <a:rPr lang="en-US" dirty="0" err="1" smtClean="0"/>
              <a:t>Sw</a:t>
            </a:r>
            <a:r>
              <a:rPr lang="en-US" dirty="0" smtClean="0"/>
              <a:t> update </a:t>
            </a:r>
          </a:p>
          <a:p>
            <a:pPr lvl="1"/>
            <a:r>
              <a:rPr lang="en-US" dirty="0" smtClean="0"/>
              <a:t>Internal Bit</a:t>
            </a:r>
          </a:p>
          <a:p>
            <a:pPr lvl="2"/>
            <a:r>
              <a:rPr lang="en-US" dirty="0" smtClean="0"/>
              <a:t>Add CPLD</a:t>
            </a:r>
          </a:p>
          <a:p>
            <a:pPr lvl="2"/>
            <a:r>
              <a:rPr lang="en-US" dirty="0" smtClean="0"/>
              <a:t>Additional Functionality for BIT </a:t>
            </a:r>
          </a:p>
          <a:p>
            <a:pPr lvl="2"/>
            <a:r>
              <a:rPr lang="en-US" dirty="0" smtClean="0"/>
              <a:t>Option: Measure Voltage , temperature, Current?</a:t>
            </a:r>
          </a:p>
          <a:p>
            <a:pPr lvl="1"/>
            <a:r>
              <a:rPr lang="en-US" dirty="0" smtClean="0"/>
              <a:t>Paint</a:t>
            </a:r>
          </a:p>
        </p:txBody>
      </p:sp>
    </p:spTree>
    <p:extLst>
      <p:ext uri="{BB962C8B-B14F-4D97-AF65-F5344CB8AC3E}">
        <p14:creationId xmlns:p14="http://schemas.microsoft.com/office/powerpoint/2010/main" val="40856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unit - Rx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Rx 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dirty="0"/>
              <a:t>Should support 200MHz Band</a:t>
            </a:r>
          </a:p>
          <a:p>
            <a:pPr lvl="1"/>
            <a:r>
              <a:rPr lang="en-US" dirty="0"/>
              <a:t>Fix internal filters </a:t>
            </a:r>
          </a:p>
          <a:p>
            <a:pPr lvl="1"/>
            <a:r>
              <a:rPr lang="en-US" dirty="0"/>
              <a:t>Fix Input BPF</a:t>
            </a:r>
          </a:p>
          <a:p>
            <a:pPr lvl="1"/>
            <a:r>
              <a:rPr lang="en-US" dirty="0"/>
              <a:t>Add Notch filter</a:t>
            </a:r>
          </a:p>
          <a:p>
            <a:pPr lvl="1"/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/>
              <a:t>Internal Bit</a:t>
            </a:r>
          </a:p>
          <a:p>
            <a:pPr lvl="2"/>
            <a:r>
              <a:rPr lang="en-US" dirty="0"/>
              <a:t>Add CPLD</a:t>
            </a:r>
          </a:p>
          <a:p>
            <a:pPr lvl="2"/>
            <a:r>
              <a:rPr lang="en-US" dirty="0"/>
              <a:t>Additional Functionality for BIT </a:t>
            </a:r>
          </a:p>
          <a:p>
            <a:pPr lvl="2"/>
            <a:r>
              <a:rPr lang="en-US" dirty="0"/>
              <a:t>Option: Measure Voltage , temperature, Current?</a:t>
            </a:r>
          </a:p>
          <a:p>
            <a:r>
              <a:rPr lang="en-US" dirty="0"/>
              <a:t>Paint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7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deliverables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65695"/>
              </p:ext>
            </p:extLst>
          </p:nvPr>
        </p:nvGraphicFramePr>
        <p:xfrm>
          <a:off x="526213" y="2082640"/>
          <a:ext cx="10774391" cy="375412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154878"/>
                <a:gridCol w="2154878"/>
                <a:gridCol w="2154878"/>
                <a:gridCol w="1754650"/>
                <a:gridCol w="255510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Changes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Main notes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Abroad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Local 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Unit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Wide Band</a:t>
                      </a:r>
                    </a:p>
                    <a:p>
                      <a:pPr algn="l" rtl="0"/>
                      <a:r>
                        <a:rPr lang="en-US" dirty="0" smtClean="0"/>
                        <a:t>Testability option </a:t>
                      </a:r>
                    </a:p>
                    <a:p>
                      <a:pPr algn="l" rtl="0"/>
                      <a:r>
                        <a:rPr lang="en-US" dirty="0" err="1" smtClean="0"/>
                        <a:t>Mech</a:t>
                      </a:r>
                      <a:r>
                        <a:rPr lang="en-US" dirty="0" smtClean="0"/>
                        <a:t> (</a:t>
                      </a:r>
                      <a:r>
                        <a:rPr lang="en-US" baseline="0" dirty="0" smtClean="0"/>
                        <a:t> Nut Lock ) 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5675 – 5875MHz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BA-CB-TX5-SYS-HWT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Wide Band</a:t>
                      </a:r>
                    </a:p>
                    <a:p>
                      <a:pPr algn="l" rtl="0"/>
                      <a:r>
                        <a:rPr lang="en-US" dirty="0" smtClean="0"/>
                        <a:t>Testability option </a:t>
                      </a:r>
                    </a:p>
                    <a:p>
                      <a:pPr algn="l" rtl="0"/>
                      <a:r>
                        <a:rPr lang="en-US" dirty="0" err="1" smtClean="0"/>
                        <a:t>Mech</a:t>
                      </a:r>
                      <a:r>
                        <a:rPr lang="en-US" dirty="0" smtClean="0"/>
                        <a:t> (</a:t>
                      </a:r>
                      <a:r>
                        <a:rPr lang="en-US" baseline="0" dirty="0" smtClean="0"/>
                        <a:t> Nut Lock ) </a:t>
                      </a:r>
                      <a:endParaRPr lang="he-IL" dirty="0" smtClean="0"/>
                    </a:p>
                    <a:p>
                      <a:pPr algn="l" rtl="0"/>
                      <a:r>
                        <a:rPr lang="en-US" dirty="0" smtClean="0"/>
                        <a:t>Improve Ip1dB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5675 – 5875MHz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BA-CB-RX18-SYS- HWHT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u="sng" dirty="0" err="1" smtClean="0">
                          <a:solidFill>
                            <a:srgbClr val="0070C0"/>
                          </a:solidFill>
                        </a:rPr>
                        <a:t>Mech</a:t>
                      </a:r>
                      <a:r>
                        <a:rPr lang="en-US" b="1" u="sng" dirty="0" smtClean="0">
                          <a:solidFill>
                            <a:srgbClr val="0070C0"/>
                          </a:solidFill>
                        </a:rPr>
                        <a:t> ( Nut Lock ) ??</a:t>
                      </a:r>
                      <a:endParaRPr lang="he-IL" b="1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 smtClean="0"/>
                        <a:t>5150 – 5250MHz 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BA-CB-TX5-SYS-L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 err="1" smtClean="0">
                          <a:solidFill>
                            <a:srgbClr val="0070C0"/>
                          </a:solidFill>
                        </a:rPr>
                        <a:t>Mech</a:t>
                      </a:r>
                      <a:r>
                        <a:rPr lang="en-US" b="1" u="sng" dirty="0" smtClean="0">
                          <a:solidFill>
                            <a:srgbClr val="0070C0"/>
                          </a:solidFill>
                        </a:rPr>
                        <a:t> ( Nut Lock ) ??</a:t>
                      </a:r>
                      <a:endParaRPr lang="he-IL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5150 – 5250MHz </a:t>
                      </a:r>
                      <a:endParaRPr lang="he-IL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BA-CB-RX18-SYS-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91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Tx</a:t>
            </a:r>
            <a:r>
              <a:rPr lang="en-US" dirty="0" smtClean="0"/>
              <a:t> Power : 37dBm</a:t>
            </a:r>
          </a:p>
          <a:p>
            <a:r>
              <a:rPr lang="en-US" dirty="0" err="1"/>
              <a:t>Tx</a:t>
            </a:r>
            <a:r>
              <a:rPr lang="en-US" dirty="0"/>
              <a:t> Antenna: 9.5dB</a:t>
            </a:r>
          </a:p>
          <a:p>
            <a:r>
              <a:rPr lang="en-US" dirty="0"/>
              <a:t>Rx antenna : 18dBi 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dirty="0" smtClean="0"/>
              <a:t>Frequency: </a:t>
            </a:r>
            <a:r>
              <a:rPr lang="en-US" dirty="0"/>
              <a:t>5.725 – 5.825GHz</a:t>
            </a:r>
          </a:p>
          <a:p>
            <a:pPr lvl="1"/>
            <a:r>
              <a:rPr lang="en-US" dirty="0" smtClean="0"/>
              <a:t>7MHZ BW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Tx</a:t>
            </a:r>
            <a:r>
              <a:rPr lang="en-US" dirty="0" smtClean="0"/>
              <a:t> Near RX 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037" y="1075045"/>
            <a:ext cx="3025531" cy="40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0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Freq</a:t>
            </a:r>
            <a:r>
              <a:rPr lang="en-US" dirty="0" smtClean="0"/>
              <a:t>: 5675 – 5875MHz</a:t>
            </a:r>
          </a:p>
          <a:p>
            <a:r>
              <a:rPr lang="en-US" dirty="0" smtClean="0"/>
              <a:t>Additional connection between site 1 and 2</a:t>
            </a:r>
          </a:p>
          <a:p>
            <a:r>
              <a:rPr lang="en-US" dirty="0" smtClean="0"/>
              <a:t>3 Systems in same area</a:t>
            </a:r>
          </a:p>
          <a:p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3 new systems</a:t>
            </a:r>
          </a:p>
          <a:p>
            <a:pPr lvl="1"/>
            <a:r>
              <a:rPr lang="en-US" dirty="0" smtClean="0"/>
              <a:t>Old system ( + additional Site 1-2 connection )  + 1 new system  ( request that highest frequency will be 5850MHz) 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allocation  Consideration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 IP1dB  is~  -30dBm</a:t>
            </a:r>
          </a:p>
          <a:p>
            <a:r>
              <a:rPr lang="en-US" dirty="0" err="1" smtClean="0"/>
              <a:t>Tx</a:t>
            </a:r>
            <a:r>
              <a:rPr lang="en-US" dirty="0" smtClean="0"/>
              <a:t> Rx antenna isolation is &gt;50dB</a:t>
            </a:r>
          </a:p>
          <a:p>
            <a:r>
              <a:rPr lang="en-US" dirty="0" smtClean="0"/>
              <a:t>Receiver selectivity:</a:t>
            </a:r>
          </a:p>
          <a:p>
            <a:pPr lvl="1"/>
            <a:r>
              <a:rPr lang="en-US" dirty="0" smtClean="0"/>
              <a:t>20MHz </a:t>
            </a:r>
            <a:r>
              <a:rPr lang="en-US" dirty="0" smtClean="0">
                <a:sym typeface="Wingdings" panose="05000000000000000000" pitchFamily="2" charset="2"/>
              </a:rPr>
              <a:t>50dB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40MHz  90dB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  <p:pic>
        <p:nvPicPr>
          <p:cNvPr id="5" name="Picture 2" descr="Description: cid:image001.png@01D169A7.BA440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8152"/>
            <a:ext cx="5955506" cy="420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4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Freq</a:t>
            </a:r>
            <a:r>
              <a:rPr lang="en-US" dirty="0" smtClean="0"/>
              <a:t> Allocation Suggestion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  <p:cxnSp>
        <p:nvCxnSpPr>
          <p:cNvPr id="10" name="מחבר חץ ישר 9"/>
          <p:cNvCxnSpPr/>
          <p:nvPr/>
        </p:nvCxnSpPr>
        <p:spPr>
          <a:xfrm>
            <a:off x="2958860" y="2536166"/>
            <a:ext cx="1457865" cy="8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723" y="2213358"/>
            <a:ext cx="164500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In Old System Range</a:t>
            </a:r>
            <a:endParaRPr lang="he-IL" sz="12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764" y="0"/>
            <a:ext cx="4314236" cy="6512247"/>
          </a:xfrm>
          <a:prstGeom prst="rect">
            <a:avLst/>
          </a:prstGeom>
        </p:spPr>
      </p:pic>
      <p:graphicFrame>
        <p:nvGraphicFramePr>
          <p:cNvPr id="14" name="תרשים 13" title="3 SYSTEM fREQ allocation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960162"/>
              </p:ext>
            </p:extLst>
          </p:nvPr>
        </p:nvGraphicFramePr>
        <p:xfrm>
          <a:off x="914851" y="2345907"/>
          <a:ext cx="6882211" cy="4234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481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New and Old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  <p:pic>
        <p:nvPicPr>
          <p:cNvPr id="6" name="Picture 2" descr="Description: cid:image001.png@01D169A7.BA440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20" y="1566498"/>
            <a:ext cx="6568440" cy="463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אליפסה 6"/>
          <p:cNvSpPr/>
          <p:nvPr/>
        </p:nvSpPr>
        <p:spPr>
          <a:xfrm>
            <a:off x="4465320" y="1981201"/>
            <a:ext cx="1000760" cy="1051559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6451600" y="1920241"/>
            <a:ext cx="1000760" cy="1051559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646420" y="2602468"/>
            <a:ext cx="751840" cy="369332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NEW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609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0" y="433210"/>
            <a:ext cx="9601200" cy="1142385"/>
          </a:xfrm>
        </p:spPr>
        <p:txBody>
          <a:bodyPr/>
          <a:lstStyle/>
          <a:p>
            <a:r>
              <a:rPr lang="en-US" dirty="0" smtClean="0"/>
              <a:t>Additional NOTCH Filter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95400" y="1705156"/>
            <a:ext cx="9601200" cy="3809999"/>
          </a:xfrm>
        </p:spPr>
        <p:txBody>
          <a:bodyPr/>
          <a:lstStyle/>
          <a:p>
            <a:r>
              <a:rPr lang="en-US" dirty="0" smtClean="0"/>
              <a:t>The RX in the new system require a Notch filter ( For Example) 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opreder</a:t>
            </a:r>
            <a:r>
              <a:rPr lang="en-US" dirty="0" smtClean="0"/>
              <a:t> for Rx not to be “ specific For sit 2” a Bypass Switch Is needed.</a:t>
            </a:r>
          </a:p>
          <a:p>
            <a:r>
              <a:rPr lang="en-US" dirty="0" smtClean="0"/>
              <a:t>Affecting Sensitivity  in &lt;2dB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December 28, 2017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2792413"/>
            <a:ext cx="3810000" cy="333375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8" y="3017843"/>
            <a:ext cx="5028398" cy="268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523</Words>
  <Application>Microsoft Office PowerPoint</Application>
  <PresentationFormat>מסך רחב</PresentationFormat>
  <Paragraphs>145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8" baseType="lpstr">
      <vt:lpstr>Arial</vt:lpstr>
      <vt:lpstr>Calibri</vt:lpstr>
      <vt:lpstr>Gisha</vt:lpstr>
      <vt:lpstr>Times New Roman</vt:lpstr>
      <vt:lpstr>Wingdings</vt:lpstr>
      <vt:lpstr>Diamond Grid 16x9</vt:lpstr>
      <vt:lpstr>CORAL VER2</vt:lpstr>
      <vt:lpstr>Main issues</vt:lpstr>
      <vt:lpstr>Order deliverables </vt:lpstr>
      <vt:lpstr>Current System </vt:lpstr>
      <vt:lpstr>New System</vt:lpstr>
      <vt:lpstr>Frequency allocation  Consideration </vt:lpstr>
      <vt:lpstr>Freq Allocation Suggestion </vt:lpstr>
      <vt:lpstr>Combining New and Old</vt:lpstr>
      <vt:lpstr>Additional NOTCH Filter</vt:lpstr>
      <vt:lpstr>System drawbacks</vt:lpstr>
      <vt:lpstr>Increase IP1dB</vt:lpstr>
      <vt:lpstr>Bit Option</vt:lpstr>
      <vt:lpstr>Required Functions</vt:lpstr>
      <vt:lpstr>Current Status</vt:lpstr>
      <vt:lpstr>Offered Solution</vt:lpstr>
      <vt:lpstr>Painting Procedure</vt:lpstr>
      <vt:lpstr>Painting</vt:lpstr>
      <vt:lpstr>PAINTING-OUR OFFER</vt:lpstr>
      <vt:lpstr>Turning in the up/Down direction </vt:lpstr>
      <vt:lpstr>Summary of Changes</vt:lpstr>
      <vt:lpstr>Changes in Unit -Tx</vt:lpstr>
      <vt:lpstr>Changes in unit - Rx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2016-05-25T12:50:49Z</dcterms:created>
  <dcterms:modified xsi:type="dcterms:W3CDTF">2017-12-28T19:21:09Z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