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6"/>
  </p:notesMasterIdLst>
  <p:handoutMasterIdLst>
    <p:handoutMasterId r:id="rId47"/>
  </p:handoutMasterIdLst>
  <p:sldIdLst>
    <p:sldId id="262" r:id="rId3"/>
    <p:sldId id="263" r:id="rId4"/>
    <p:sldId id="305" r:id="rId5"/>
    <p:sldId id="325" r:id="rId6"/>
    <p:sldId id="344" r:id="rId7"/>
    <p:sldId id="264" r:id="rId8"/>
    <p:sldId id="303" r:id="rId9"/>
    <p:sldId id="304" r:id="rId10"/>
    <p:sldId id="266" r:id="rId11"/>
    <p:sldId id="306" r:id="rId12"/>
    <p:sldId id="341" r:id="rId13"/>
    <p:sldId id="307" r:id="rId14"/>
    <p:sldId id="308" r:id="rId15"/>
    <p:sldId id="315" r:id="rId16"/>
    <p:sldId id="316" r:id="rId17"/>
    <p:sldId id="309" r:id="rId18"/>
    <p:sldId id="310" r:id="rId19"/>
    <p:sldId id="311" r:id="rId20"/>
    <p:sldId id="312" r:id="rId21"/>
    <p:sldId id="313" r:id="rId22"/>
    <p:sldId id="314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6" r:id="rId32"/>
    <p:sldId id="327" r:id="rId33"/>
    <p:sldId id="328" r:id="rId34"/>
    <p:sldId id="329" r:id="rId35"/>
    <p:sldId id="330" r:id="rId36"/>
    <p:sldId id="335" r:id="rId37"/>
    <p:sldId id="342" r:id="rId38"/>
    <p:sldId id="332" r:id="rId39"/>
    <p:sldId id="343" r:id="rId40"/>
    <p:sldId id="333" r:id="rId41"/>
    <p:sldId id="334" r:id="rId42"/>
    <p:sldId id="338" r:id="rId43"/>
    <p:sldId id="339" r:id="rId44"/>
    <p:sldId id="340" r:id="rId45"/>
  </p:sldIdLst>
  <p:sldSz cx="12192000" cy="6858000"/>
  <p:notesSz cx="9939338" cy="6805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14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9992" y="0"/>
            <a:ext cx="4307046" cy="3414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64151"/>
            <a:ext cx="4307046" cy="3414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9992" y="6464151"/>
            <a:ext cx="4307046" cy="3414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14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9992" y="0"/>
            <a:ext cx="4307046" cy="3414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8463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934" y="3275202"/>
            <a:ext cx="7951470" cy="229689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64151"/>
            <a:ext cx="4307046" cy="3414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9992" y="6464151"/>
            <a:ext cx="4307046" cy="3414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7" name="Date Placeholder 3"/>
          <p:cNvSpPr>
            <a:spLocks noGrp="1"/>
          </p:cNvSpPr>
          <p:nvPr>
            <p:ph type="dt" sz="half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/>
          <a:lstStyle/>
          <a:p>
            <a:fld id="{AE374B5B-21A0-4192-BF4C-38187F1A68D8}" type="datetime1">
              <a:rPr lang="en-US" smtClean="0"/>
              <a:t>1/2/2018</a:t>
            </a:fld>
            <a:endParaRPr lang="en-US"/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61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9723" y="1700683"/>
            <a:ext cx="9154777" cy="2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00897"/>
            <a:ext cx="16430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29568" y="6512247"/>
            <a:ext cx="929926" cy="222436"/>
          </a:xfrm>
          <a:prstGeom prst="rect">
            <a:avLst/>
          </a:prstGeom>
        </p:spPr>
        <p:txBody>
          <a:bodyPr/>
          <a:lstStyle>
            <a:lvl1pPr>
              <a:defRPr lang="en-US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701331" y="651886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00897"/>
            <a:ext cx="16430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62" name="Slide Number Placeholder 5"/>
          <p:cNvSpPr txBox="1">
            <a:spLocks/>
          </p:cNvSpPr>
          <p:nvPr userDrawn="1"/>
        </p:nvSpPr>
        <p:spPr>
          <a:xfrm>
            <a:off x="10701331" y="651886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6" name="Date Placeholder 3"/>
          <p:cNvSpPr>
            <a:spLocks noGrp="1"/>
          </p:cNvSpPr>
          <p:nvPr>
            <p:ph type="dt" sz="half" idx="10"/>
          </p:nvPr>
        </p:nvSpPr>
        <p:spPr>
          <a:xfrm>
            <a:off x="9529568" y="6512247"/>
            <a:ext cx="929926" cy="222436"/>
          </a:xfrm>
          <a:prstGeom prst="rect">
            <a:avLst/>
          </a:prstGeom>
        </p:spPr>
        <p:txBody>
          <a:bodyPr/>
          <a:lstStyle>
            <a:lvl1pPr>
              <a:defRPr lang="en-US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00897"/>
            <a:ext cx="16430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5311" y="6547373"/>
            <a:ext cx="918882" cy="222436"/>
          </a:xfrm>
          <a:prstGeom prst="rect">
            <a:avLst/>
          </a:prstGeom>
        </p:spPr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529568" y="6512247"/>
            <a:ext cx="929926" cy="222436"/>
          </a:xfrm>
          <a:prstGeom prst="rect">
            <a:avLst/>
          </a:prstGeom>
        </p:spPr>
        <p:txBody>
          <a:bodyPr/>
          <a:lstStyle>
            <a:lvl1pPr>
              <a:defRPr lang="en-US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00897"/>
            <a:ext cx="16430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616337"/>
            <a:ext cx="4572000" cy="3287487"/>
          </a:xfrm>
        </p:spPr>
        <p:txBody>
          <a:bodyPr>
            <a:normAutofit/>
          </a:bodyPr>
          <a:lstStyle>
            <a:lvl1pPr algn="l" rtl="0">
              <a:buClr>
                <a:srgbClr val="0070C0"/>
              </a:buClr>
              <a:defRPr sz="2000"/>
            </a:lvl1pPr>
            <a:lvl2pPr algn="l" rtl="0">
              <a:buClr>
                <a:srgbClr val="0070C0"/>
              </a:buClr>
              <a:defRPr sz="1800"/>
            </a:lvl2pPr>
            <a:lvl3pPr algn="l" rtl="0">
              <a:buClr>
                <a:srgbClr val="0070C0"/>
              </a:buClr>
              <a:defRPr sz="1600"/>
            </a:lvl3pPr>
            <a:lvl4pPr algn="l" rtl="0">
              <a:buClr>
                <a:srgbClr val="0070C0"/>
              </a:buClr>
              <a:defRPr sz="1400"/>
            </a:lvl4pPr>
            <a:lvl5pPr algn="l" rtl="0">
              <a:buClr>
                <a:srgbClr val="0070C0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80206"/>
            <a:ext cx="4572000" cy="3287487"/>
          </a:xfrm>
        </p:spPr>
        <p:txBody>
          <a:bodyPr>
            <a:normAutofit/>
          </a:bodyPr>
          <a:lstStyle>
            <a:lvl1pPr algn="l" rtl="0">
              <a:buClr>
                <a:srgbClr val="0070C0"/>
              </a:buClr>
              <a:defRPr sz="2000"/>
            </a:lvl1pPr>
            <a:lvl2pPr algn="l" rtl="0">
              <a:buClr>
                <a:srgbClr val="0070C0"/>
              </a:buClr>
              <a:defRPr sz="1800"/>
            </a:lvl2pPr>
            <a:lvl3pPr algn="l" rtl="0">
              <a:buClr>
                <a:srgbClr val="0070C0"/>
              </a:buClr>
              <a:defRPr sz="1600"/>
            </a:lvl3pPr>
            <a:lvl4pPr algn="l" rtl="0">
              <a:buClr>
                <a:srgbClr val="0070C0"/>
              </a:buClr>
              <a:defRPr sz="1400"/>
            </a:lvl4pPr>
            <a:lvl5pPr algn="l" rtl="0">
              <a:buClr>
                <a:srgbClr val="0070C0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701331" y="651886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9429815" y="6512934"/>
            <a:ext cx="92992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fld id="{BC3DC384-4510-4E7C-9EC6-18B81B566906}" type="datetime4">
              <a:rPr lang="en-US" smtClean="0"/>
              <a:pPr algn="r"/>
              <a:t>January 2,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00897"/>
            <a:ext cx="16430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204" y="2690100"/>
            <a:ext cx="9601200" cy="114238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701331" y="651886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529568" y="6512247"/>
            <a:ext cx="929926" cy="222436"/>
          </a:xfrm>
          <a:prstGeom prst="rect">
            <a:avLst/>
          </a:prstGeom>
        </p:spPr>
        <p:txBody>
          <a:bodyPr/>
          <a:lstStyle>
            <a:lvl1pPr>
              <a:defRPr lang="en-US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00897"/>
            <a:ext cx="16430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7" name="Slide Number Placeholder 5"/>
          <p:cNvSpPr txBox="1">
            <a:spLocks/>
          </p:cNvSpPr>
          <p:nvPr userDrawn="1"/>
        </p:nvSpPr>
        <p:spPr>
          <a:xfrm>
            <a:off x="10701331" y="651886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Date Placeholder 3"/>
          <p:cNvSpPr>
            <a:spLocks noGrp="1"/>
          </p:cNvSpPr>
          <p:nvPr>
            <p:ph type="dt" sz="half" idx="10"/>
          </p:nvPr>
        </p:nvSpPr>
        <p:spPr>
          <a:xfrm>
            <a:off x="9529568" y="6512247"/>
            <a:ext cx="929926" cy="222436"/>
          </a:xfrm>
          <a:prstGeom prst="rect">
            <a:avLst/>
          </a:prstGeom>
        </p:spPr>
        <p:txBody>
          <a:bodyPr/>
          <a:lstStyle>
            <a:lvl1pPr>
              <a:defRPr lang="en-US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00897"/>
            <a:ext cx="16430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2" name="Slide Number Placeholder 5"/>
          <p:cNvSpPr txBox="1">
            <a:spLocks/>
          </p:cNvSpPr>
          <p:nvPr userDrawn="1"/>
        </p:nvSpPr>
        <p:spPr>
          <a:xfrm>
            <a:off x="10701331" y="651886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4" name="Date Placeholder 3"/>
          <p:cNvSpPr>
            <a:spLocks noGrp="1"/>
          </p:cNvSpPr>
          <p:nvPr>
            <p:ph type="dt" sz="half" idx="10"/>
          </p:nvPr>
        </p:nvSpPr>
        <p:spPr>
          <a:xfrm>
            <a:off x="9529568" y="6512247"/>
            <a:ext cx="929926" cy="222436"/>
          </a:xfrm>
          <a:prstGeom prst="rect">
            <a:avLst/>
          </a:prstGeom>
        </p:spPr>
        <p:txBody>
          <a:bodyPr/>
          <a:lstStyle>
            <a:lvl1pPr>
              <a:defRPr lang="en-US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00897"/>
            <a:ext cx="16430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2" name="Slide Number Placeholder 5"/>
          <p:cNvSpPr txBox="1">
            <a:spLocks/>
          </p:cNvSpPr>
          <p:nvPr userDrawn="1"/>
        </p:nvSpPr>
        <p:spPr>
          <a:xfrm>
            <a:off x="10701331" y="651886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4" name="Date Placeholder 3"/>
          <p:cNvSpPr>
            <a:spLocks noGrp="1"/>
          </p:cNvSpPr>
          <p:nvPr>
            <p:ph type="dt" sz="half" idx="10"/>
          </p:nvPr>
        </p:nvSpPr>
        <p:spPr>
          <a:xfrm>
            <a:off x="9529568" y="6512247"/>
            <a:ext cx="929926" cy="222436"/>
          </a:xfrm>
          <a:prstGeom prst="rect">
            <a:avLst/>
          </a:prstGeom>
        </p:spPr>
        <p:txBody>
          <a:bodyPr/>
          <a:lstStyle>
            <a:lvl1pPr>
              <a:defRPr lang="en-US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504717"/>
            <a:ext cx="10972800" cy="0"/>
          </a:xfrm>
          <a:prstGeom prst="line">
            <a:avLst/>
          </a:prstGeom>
          <a:ln w="12700">
            <a:solidFill>
              <a:srgbClr val="1D0E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070C0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0070C0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rgbClr val="0070C0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0070C0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rgbClr val="0070C0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6000" dirty="0" smtClean="0"/>
              <a:t>SFC CDR</a:t>
            </a:r>
            <a:endParaRPr lang="he-IL" sz="60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29943" y="5292626"/>
            <a:ext cx="9604310" cy="4572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smtClean="0"/>
              <a:t>VERSION: A0</a:t>
            </a:r>
          </a:p>
          <a:p>
            <a:pPr algn="ctr"/>
            <a:r>
              <a:rPr lang="en-US" dirty="0" smtClean="0"/>
              <a:t>DATE: 1/11/2017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3802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53860" y="0"/>
            <a:ext cx="9601200" cy="1142385"/>
          </a:xfrm>
        </p:spPr>
        <p:txBody>
          <a:bodyPr/>
          <a:lstStyle/>
          <a:p>
            <a:r>
              <a:rPr lang="en-US" dirty="0" smtClean="0"/>
              <a:t>System Simulation 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344" y="1336378"/>
            <a:ext cx="10764133" cy="399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9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50653" y="0"/>
            <a:ext cx="9601200" cy="1142385"/>
          </a:xfrm>
        </p:spPr>
        <p:txBody>
          <a:bodyPr/>
          <a:lstStyle/>
          <a:p>
            <a:r>
              <a:rPr lang="en-US" dirty="0"/>
              <a:t>System Simulation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0653" y="1525520"/>
            <a:ext cx="10090693" cy="433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5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Filter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572" y="1810038"/>
            <a:ext cx="10651020" cy="40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142385"/>
          </a:xfrm>
        </p:spPr>
        <p:txBody>
          <a:bodyPr/>
          <a:lstStyle/>
          <a:p>
            <a:r>
              <a:rPr lang="en-US" dirty="0" smtClean="0"/>
              <a:t>Mid Filter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95400" y="1325881"/>
            <a:ext cx="9601200" cy="3809999"/>
          </a:xfrm>
        </p:spPr>
        <p:txBody>
          <a:bodyPr/>
          <a:lstStyle/>
          <a:p>
            <a:r>
              <a:rPr lang="en-US" dirty="0" smtClean="0"/>
              <a:t>Additional filter For 13.75-14.5GHz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78480"/>
            <a:ext cx="5450587" cy="3191510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5904307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1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142385"/>
          </a:xfrm>
        </p:spPr>
        <p:txBody>
          <a:bodyPr/>
          <a:lstStyle/>
          <a:p>
            <a:r>
              <a:rPr lang="en-US" dirty="0" smtClean="0"/>
              <a:t>Mixer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95400" y="1142385"/>
            <a:ext cx="9601200" cy="3809999"/>
          </a:xfrm>
        </p:spPr>
        <p:txBody>
          <a:bodyPr/>
          <a:lstStyle/>
          <a:p>
            <a:r>
              <a:rPr lang="en-US" dirty="0" smtClean="0"/>
              <a:t>SIM-193H+</a:t>
            </a:r>
          </a:p>
          <a:p>
            <a:r>
              <a:rPr lang="en-US" dirty="0" smtClean="0"/>
              <a:t>Need Passive mixer to allow for the specific operation Where:</a:t>
            </a:r>
          </a:p>
          <a:p>
            <a:r>
              <a:rPr lang="en-US" dirty="0" err="1" smtClean="0"/>
              <a:t>Rf</a:t>
            </a:r>
            <a:r>
              <a:rPr lang="en-US" dirty="0" smtClean="0"/>
              <a:t> : 13.75GHz – 14.5GHz</a:t>
            </a:r>
          </a:p>
          <a:p>
            <a:r>
              <a:rPr lang="en-US" dirty="0" smtClean="0"/>
              <a:t>IF : 10.9 -12.75GHz</a:t>
            </a:r>
          </a:p>
          <a:p>
            <a:r>
              <a:rPr lang="en-US" dirty="0" smtClean="0"/>
              <a:t>LO: 1.75 – 2.8GHz</a:t>
            </a:r>
          </a:p>
          <a:p>
            <a:endParaRPr lang="en-US" dirty="0"/>
          </a:p>
          <a:p>
            <a:r>
              <a:rPr lang="en-US" dirty="0" smtClean="0"/>
              <a:t>Use Mixer and switch IF and LO Connection 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7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Mixer Preliminary tests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Expected Spurs </a:t>
            </a:r>
          </a:p>
          <a:p>
            <a:r>
              <a:rPr lang="en-US" dirty="0" smtClean="0"/>
              <a:t>Multipliers of LO :</a:t>
            </a:r>
          </a:p>
          <a:p>
            <a:pPr lvl="1"/>
            <a:r>
              <a:rPr lang="en-US" dirty="0" smtClean="0"/>
              <a:t>1.75GHZ  </a:t>
            </a:r>
            <a:r>
              <a:rPr lang="en-US" dirty="0" smtClean="0">
                <a:sym typeface="Wingdings" panose="05000000000000000000" pitchFamily="2" charset="2"/>
              </a:rPr>
              <a:t>  6,7,8X  ==  10.5GHz, 12.25GHz, 14GHz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2.8GHz  4,5X == 11.2GHz , 14GHz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 Should be below -40dBm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Function of LO input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Signal relative spurs are not expected 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1026" name="8B6F864D-A60F-4FB9-8783-6A66D8D1C0EA" descr="8B6F864D-A60F-4FB9-8783-6A66D8D1C0EA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7483" y="0"/>
            <a:ext cx="4470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BA014680-1480-4976-8314-6D8AB553FC6E" descr="BA014680-1480-4976-8314-6D8AB553FC6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4506" y="3484880"/>
            <a:ext cx="4497493" cy="337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68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Selectable filters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Bands </a:t>
            </a:r>
          </a:p>
          <a:p>
            <a:r>
              <a:rPr lang="en-US" dirty="0" smtClean="0"/>
              <a:t>Bank filters</a:t>
            </a:r>
          </a:p>
          <a:p>
            <a:r>
              <a:rPr lang="en-US" dirty="0" smtClean="0"/>
              <a:t>Option of bypassing both filters 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8199" y="0"/>
            <a:ext cx="4483801" cy="271841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8199" y="2535535"/>
            <a:ext cx="3836101" cy="2246172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308663"/>
            <a:ext cx="4859327" cy="2946087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6809" y="4121269"/>
            <a:ext cx="4083404" cy="239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4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58294" y="0"/>
            <a:ext cx="9601200" cy="1142385"/>
          </a:xfrm>
        </p:spPr>
        <p:txBody>
          <a:bodyPr/>
          <a:lstStyle/>
          <a:p>
            <a:r>
              <a:rPr lang="en-US" dirty="0" smtClean="0"/>
              <a:t>Output Filter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983" y="1173439"/>
            <a:ext cx="7285560" cy="53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5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8630" y="87164"/>
            <a:ext cx="9601200" cy="809983"/>
          </a:xfrm>
        </p:spPr>
        <p:txBody>
          <a:bodyPr/>
          <a:lstStyle/>
          <a:p>
            <a:r>
              <a:rPr lang="en-US" dirty="0" smtClean="0"/>
              <a:t>LO Stability OCXO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630" y="897147"/>
            <a:ext cx="8124302" cy="4642338"/>
          </a:xfrm>
          <a:prstGeom prst="rect">
            <a:avLst/>
          </a:prstGeom>
        </p:spPr>
      </p:pic>
      <p:sp>
        <p:nvSpPr>
          <p:cNvPr id="6" name="מציין מיקום תוכן 2"/>
          <p:cNvSpPr>
            <a:spLocks noGrp="1"/>
          </p:cNvSpPr>
          <p:nvPr>
            <p:ph idx="1"/>
          </p:nvPr>
        </p:nvSpPr>
        <p:spPr>
          <a:xfrm>
            <a:off x="1174630" y="5669989"/>
            <a:ext cx="9601200" cy="410307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600" dirty="0" smtClean="0"/>
              <a:t>Tuning Option availabl</a:t>
            </a:r>
            <a:r>
              <a:rPr lang="en-US" sz="1600" dirty="0"/>
              <a:t>e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1336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142385"/>
          </a:xfrm>
        </p:spPr>
        <p:txBody>
          <a:bodyPr/>
          <a:lstStyle/>
          <a:p>
            <a:r>
              <a:rPr lang="en-US" dirty="0" smtClean="0"/>
              <a:t>Lo Phase Noise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95400" y="1348155"/>
            <a:ext cx="9601200" cy="410307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600" dirty="0" smtClean="0"/>
              <a:t>ADF4351</a:t>
            </a:r>
          </a:p>
          <a:p>
            <a:r>
              <a:rPr lang="en-AU" sz="1600" b="1" dirty="0"/>
              <a:t>Phase Noise Table  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658766"/>
              </p:ext>
            </p:extLst>
          </p:nvPr>
        </p:nvGraphicFramePr>
        <p:xfrm>
          <a:off x="1401568" y="2220806"/>
          <a:ext cx="8128000" cy="249428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Spec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Phase noise 1.75GHz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Phase noise 2.8GHz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Freq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-90dBc/Hz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-85dBc/Hz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100 Hz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-80dBc/Hz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-95dBc/Hz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-95dBc/Hz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1KHz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-90dBc/Hz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-99dBc/Hz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-96dBc/Hz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10KHz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-100dBc/Hz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-106dBc/Hz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-106dBc/Hz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100KHz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-130dBc/Hz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-130dBc/Hz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1MHz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20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95400" y="124292"/>
            <a:ext cx="9601200" cy="686592"/>
          </a:xfrm>
        </p:spPr>
        <p:txBody>
          <a:bodyPr/>
          <a:lstStyle/>
          <a:p>
            <a:pPr algn="l" rtl="0"/>
            <a:r>
              <a:rPr lang="en-US" dirty="0"/>
              <a:t>Concept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95400" y="983411"/>
            <a:ext cx="9601200" cy="4298831"/>
          </a:xfrm>
        </p:spPr>
        <p:txBody>
          <a:bodyPr>
            <a:normAutofit/>
          </a:bodyPr>
          <a:lstStyle/>
          <a:p>
            <a:r>
              <a:rPr lang="en-US" sz="3200" dirty="0"/>
              <a:t>The SFC converts the Ku band transmit frequency to the respective receive frequencies (2 RX Bands). </a:t>
            </a:r>
            <a:endParaRPr lang="en-US" sz="3200" dirty="0" smtClean="0"/>
          </a:p>
          <a:p>
            <a:r>
              <a:rPr lang="en-US" sz="3200" dirty="0" smtClean="0"/>
              <a:t>The Unit has single conversion with two options:</a:t>
            </a:r>
          </a:p>
          <a:p>
            <a:pPr lvl="1"/>
            <a:r>
              <a:rPr lang="en-US" sz="3000" dirty="0" smtClean="0"/>
              <a:t>From : 13.75GHz- 14.5GHz to 10.95- 11.7GHz</a:t>
            </a:r>
          </a:p>
          <a:p>
            <a:pPr lvl="1"/>
            <a:r>
              <a:rPr lang="en-US" sz="3000" dirty="0"/>
              <a:t>From: 13.75GHz- 14.5GHz to </a:t>
            </a:r>
            <a:r>
              <a:rPr lang="en-US" sz="3000" dirty="0" smtClean="0"/>
              <a:t>12.00- 12.75GHz</a:t>
            </a:r>
            <a:endParaRPr lang="he-IL" sz="30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2383" y="4154362"/>
            <a:ext cx="4581172" cy="260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82640"/>
          </a:xfrm>
        </p:spPr>
        <p:txBody>
          <a:bodyPr/>
          <a:lstStyle/>
          <a:p>
            <a:r>
              <a:rPr lang="en-US" dirty="0" smtClean="0"/>
              <a:t>Amplifier – CHA-3656QAG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95400" y="1774167"/>
            <a:ext cx="9601200" cy="3809999"/>
          </a:xfrm>
        </p:spPr>
        <p:txBody>
          <a:bodyPr/>
          <a:lstStyle/>
          <a:p>
            <a:r>
              <a:rPr lang="en-US" dirty="0" smtClean="0"/>
              <a:t>Optional Both on input and Output</a:t>
            </a:r>
          </a:p>
          <a:p>
            <a:r>
              <a:rPr lang="en-US" dirty="0" smtClean="0"/>
              <a:t>Allows option of controlling the Spurs  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0992" y="1260158"/>
            <a:ext cx="5294630" cy="51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0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Antennas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Frequency : 10 -15GHz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Std</a:t>
            </a:r>
            <a:r>
              <a:rPr lang="en-US" dirty="0" smtClean="0"/>
              <a:t> Coax to Waveguide</a:t>
            </a:r>
          </a:p>
          <a:p>
            <a:r>
              <a:rPr lang="en-US" dirty="0" smtClean="0"/>
              <a:t>Measured in Lab </a:t>
            </a:r>
          </a:p>
          <a:p>
            <a:r>
              <a:rPr lang="pt-BR" dirty="0"/>
              <a:t>Pr / Pt = Gr Gt λ² / (4π)² R²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060" y="0"/>
            <a:ext cx="5562600" cy="410527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449" y="4073524"/>
            <a:ext cx="8225551" cy="1447800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40" y="4259896"/>
            <a:ext cx="3805244" cy="120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3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Waveguide to MS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4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Waveguide to Coax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from waveguide to MS and Then MS to Coax 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1026" name="Picture 1" descr="image00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2434431"/>
            <a:ext cx="7787640" cy="38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46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73480" y="117773"/>
            <a:ext cx="9601200" cy="1142385"/>
          </a:xfrm>
        </p:spPr>
        <p:txBody>
          <a:bodyPr/>
          <a:lstStyle/>
          <a:p>
            <a:r>
              <a:rPr lang="en-US" dirty="0" smtClean="0"/>
              <a:t>Power Consumption </a:t>
            </a:r>
            <a:endParaRPr lang="he-IL" dirty="0"/>
          </a:p>
        </p:txBody>
      </p:sp>
      <p:graphicFrame>
        <p:nvGraphicFramePr>
          <p:cNvPr id="5" name="מציין מיקום תוכן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515542"/>
              </p:ext>
            </p:extLst>
          </p:nvPr>
        </p:nvGraphicFramePr>
        <p:xfrm>
          <a:off x="655320" y="1290322"/>
          <a:ext cx="10419080" cy="222504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604770"/>
                <a:gridCol w="2604770"/>
                <a:gridCol w="2604770"/>
                <a:gridCol w="260477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NOTES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Current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Voltage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Unit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Startup</a:t>
                      </a:r>
                      <a:r>
                        <a:rPr lang="en-US" baseline="0" dirty="0" smtClean="0"/>
                        <a:t> only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3.3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OCXO 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0.2A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3.3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LO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0.06A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3.3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LO Buffer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0.12A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3.3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LNA/RF AMP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1.4A From 3.3V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574040" y="3667761"/>
            <a:ext cx="9601200" cy="1452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0070C0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070C0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70C0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70C0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070C0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From 12V to 3.8V</a:t>
            </a:r>
          </a:p>
          <a:p>
            <a:r>
              <a:rPr lang="en-US" dirty="0" err="1" smtClean="0"/>
              <a:t>Ldo</a:t>
            </a:r>
            <a:r>
              <a:rPr lang="en-US" dirty="0" smtClean="0"/>
              <a:t> used down to 3.3V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706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RF BOARDS</a:t>
            </a:r>
          </a:p>
          <a:p>
            <a:pPr lvl="1"/>
            <a:r>
              <a:rPr lang="en-US" dirty="0" smtClean="0"/>
              <a:t>RF PATH</a:t>
            </a:r>
          </a:p>
          <a:p>
            <a:pPr lvl="2"/>
            <a:r>
              <a:rPr lang="en-US" dirty="0" smtClean="0"/>
              <a:t>Filters + MIXER +AMP</a:t>
            </a:r>
          </a:p>
          <a:p>
            <a:pPr lvl="1"/>
            <a:r>
              <a:rPr lang="en-US" dirty="0" smtClean="0"/>
              <a:t>DC /PIC/ OCXO SYNTH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4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" y="0"/>
            <a:ext cx="9601200" cy="1142385"/>
          </a:xfrm>
        </p:spPr>
        <p:txBody>
          <a:bodyPr/>
          <a:lstStyle/>
          <a:p>
            <a:r>
              <a:rPr lang="en-US" dirty="0" smtClean="0"/>
              <a:t>RF SCHEMATIC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0" y="-140164"/>
            <a:ext cx="10218060" cy="65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32840" y="0"/>
            <a:ext cx="9601200" cy="1142385"/>
          </a:xfrm>
        </p:spPr>
        <p:txBody>
          <a:bodyPr/>
          <a:lstStyle/>
          <a:p>
            <a:r>
              <a:rPr lang="en-US" dirty="0" smtClean="0"/>
              <a:t>RF Schematic – input 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7616" y="1130082"/>
            <a:ext cx="7847636" cy="461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142385"/>
          </a:xfrm>
        </p:spPr>
        <p:txBody>
          <a:bodyPr/>
          <a:lstStyle/>
          <a:p>
            <a:r>
              <a:rPr lang="en-US" dirty="0" smtClean="0"/>
              <a:t>RF SCHEMATIC - OUTPUT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7672" y="1142385"/>
            <a:ext cx="7181896" cy="507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5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142385"/>
          </a:xfrm>
        </p:spPr>
        <p:txBody>
          <a:bodyPr/>
          <a:lstStyle/>
          <a:p>
            <a:r>
              <a:rPr lang="en-US" dirty="0" smtClean="0"/>
              <a:t>RF PCB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95400" y="1142385"/>
            <a:ext cx="9601200" cy="3809999"/>
          </a:xfrm>
        </p:spPr>
        <p:txBody>
          <a:bodyPr/>
          <a:lstStyle/>
          <a:p>
            <a:r>
              <a:rPr lang="en-US" dirty="0" smtClean="0"/>
              <a:t>RO4350B  0.254mm </a:t>
            </a:r>
          </a:p>
          <a:p>
            <a:r>
              <a:rPr lang="en-US" dirty="0" smtClean="0"/>
              <a:t>No coating on Filters – only Copper 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86" y="2284770"/>
            <a:ext cx="1010422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8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SRR NOTES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Attached Word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1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73625" y="0"/>
            <a:ext cx="9601200" cy="1142385"/>
          </a:xfrm>
        </p:spPr>
        <p:txBody>
          <a:bodyPr/>
          <a:lstStyle/>
          <a:p>
            <a:r>
              <a:rPr lang="en-US" dirty="0" smtClean="0"/>
              <a:t>Main Control Board 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8" y="1646238"/>
            <a:ext cx="10998175" cy="461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31277" y="117769"/>
            <a:ext cx="9601200" cy="1142385"/>
          </a:xfrm>
        </p:spPr>
        <p:txBody>
          <a:bodyPr/>
          <a:lstStyle/>
          <a:p>
            <a:r>
              <a:rPr lang="en-US" dirty="0" smtClean="0"/>
              <a:t>DC/PIC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5795" y="117769"/>
            <a:ext cx="8071537" cy="604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4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58294" y="-33604"/>
            <a:ext cx="9601200" cy="1142385"/>
          </a:xfrm>
        </p:spPr>
        <p:txBody>
          <a:bodyPr/>
          <a:lstStyle/>
          <a:p>
            <a:r>
              <a:rPr lang="en-US" dirty="0" smtClean="0"/>
              <a:t>SYNTHSIZER TOP LEVEL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927" y="89713"/>
            <a:ext cx="11488073" cy="676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7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601200" cy="1142385"/>
          </a:xfrm>
        </p:spPr>
        <p:txBody>
          <a:bodyPr/>
          <a:lstStyle/>
          <a:p>
            <a:r>
              <a:rPr lang="en-US" dirty="0" smtClean="0"/>
              <a:t>Synthesizer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8955" y="0"/>
            <a:ext cx="7080738" cy="65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5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58294" y="12641"/>
            <a:ext cx="9601200" cy="1142385"/>
          </a:xfrm>
        </p:spPr>
        <p:txBody>
          <a:bodyPr/>
          <a:lstStyle/>
          <a:p>
            <a:r>
              <a:rPr lang="en-US" dirty="0" smtClean="0"/>
              <a:t>PC BOARD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58294" y="1371601"/>
            <a:ext cx="9601200" cy="3809999"/>
          </a:xfrm>
        </p:spPr>
        <p:txBody>
          <a:bodyPr/>
          <a:lstStyle/>
          <a:p>
            <a:r>
              <a:rPr lang="en-US" dirty="0" smtClean="0"/>
              <a:t>FR4 HIGH TG , 1.6 mm</a:t>
            </a:r>
          </a:p>
          <a:p>
            <a:r>
              <a:rPr lang="en-US" dirty="0" smtClean="0"/>
              <a:t>4 Layers 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83" y="492446"/>
            <a:ext cx="8276326" cy="601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Pic </a:t>
            </a:r>
            <a:r>
              <a:rPr lang="en-US" dirty="0" smtClean="0"/>
              <a:t>PIC16LF1823-I/ML</a:t>
            </a:r>
          </a:p>
          <a:p>
            <a:r>
              <a:rPr lang="en-US" dirty="0" smtClean="0"/>
              <a:t>SW SPI To control </a:t>
            </a:r>
            <a:r>
              <a:rPr lang="en-US" dirty="0" err="1" smtClean="0"/>
              <a:t>Freq</a:t>
            </a:r>
            <a:endParaRPr lang="en-US" dirty="0" smtClean="0"/>
          </a:p>
          <a:p>
            <a:r>
              <a:rPr lang="en-US" dirty="0" smtClean="0"/>
              <a:t>According to </a:t>
            </a:r>
            <a:r>
              <a:rPr lang="en-US" dirty="0" err="1" smtClean="0"/>
              <a:t>Sw</a:t>
            </a:r>
            <a:r>
              <a:rPr lang="en-US" dirty="0" smtClean="0"/>
              <a:t> state will control Switches and SPI</a:t>
            </a:r>
          </a:p>
          <a:p>
            <a:r>
              <a:rPr lang="en-US" dirty="0" smtClean="0"/>
              <a:t>Control 2 pins for LED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6561" y="3352800"/>
            <a:ext cx="5110073" cy="269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9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73480" y="0"/>
            <a:ext cx="9601200" cy="1142385"/>
          </a:xfrm>
        </p:spPr>
        <p:txBody>
          <a:bodyPr/>
          <a:lstStyle/>
          <a:p>
            <a:r>
              <a:rPr lang="en-US" dirty="0" smtClean="0"/>
              <a:t>Down Converting to LBAND Option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73480" y="1321115"/>
            <a:ext cx="9601200" cy="3809999"/>
          </a:xfrm>
        </p:spPr>
        <p:txBody>
          <a:bodyPr/>
          <a:lstStyle/>
          <a:p>
            <a:r>
              <a:rPr lang="en-US" dirty="0" smtClean="0"/>
              <a:t>Changes :</a:t>
            </a:r>
          </a:p>
          <a:p>
            <a:pPr lvl="1"/>
            <a:r>
              <a:rPr lang="en-US" dirty="0" smtClean="0"/>
              <a:t>Need to Replace AD4351 with ADF5355</a:t>
            </a:r>
          </a:p>
          <a:p>
            <a:pPr lvl="1"/>
            <a:r>
              <a:rPr lang="en-US" dirty="0" smtClean="0"/>
              <a:t>Need to switch between input ports for the Mixer </a:t>
            </a:r>
          </a:p>
          <a:p>
            <a:pPr lvl="2"/>
            <a:r>
              <a:rPr lang="en-US" dirty="0" smtClean="0"/>
              <a:t>Better Way to add additional mixer and switch LO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2840" y="2947512"/>
            <a:ext cx="5969618" cy="356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Mechanical</a:t>
            </a:r>
            <a:endParaRPr lang="he-IL" dirty="0"/>
          </a:p>
        </p:txBody>
      </p:sp>
      <p:sp>
        <p:nvSpPr>
          <p:cNvPr id="6" name="מציין מיקום טקסט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8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Model</a:t>
            </a:r>
            <a:endParaRPr lang="he-IL" dirty="0"/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1295400" y="2002133"/>
            <a:ext cx="9601200" cy="3809999"/>
          </a:xfrm>
        </p:spPr>
        <p:txBody>
          <a:bodyPr/>
          <a:lstStyle/>
          <a:p>
            <a:r>
              <a:rPr lang="en-US" dirty="0" smtClean="0"/>
              <a:t>EDRAWING</a:t>
            </a:r>
          </a:p>
          <a:p>
            <a:r>
              <a:rPr lang="en-US" dirty="0" smtClean="0"/>
              <a:t>Currently 1Kg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0075" y="2002133"/>
            <a:ext cx="5574012" cy="435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Connectors</a:t>
            </a:r>
            <a:endParaRPr lang="he-IL" dirty="0"/>
          </a:p>
        </p:txBody>
      </p:sp>
      <p:pic>
        <p:nvPicPr>
          <p:cNvPr id="6" name="מציין מיקום תוכן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0468" y="1981200"/>
            <a:ext cx="271106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3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Mechanical Concept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8090" y="1646238"/>
            <a:ext cx="6921620" cy="463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Switch/LED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M2012LL3G01</a:t>
            </a:r>
          </a:p>
          <a:p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231" y="76200"/>
            <a:ext cx="34385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Cable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Cable Types</a:t>
            </a:r>
          </a:p>
          <a:p>
            <a:r>
              <a:rPr lang="en-US" dirty="0" smtClean="0"/>
              <a:t>Alpha Wires </a:t>
            </a:r>
          </a:p>
          <a:p>
            <a:pPr lvl="1"/>
            <a:r>
              <a:rPr lang="en-US" dirty="0"/>
              <a:t>PART NO. </a:t>
            </a:r>
            <a:r>
              <a:rPr lang="en-US" dirty="0" smtClean="0"/>
              <a:t>78033</a:t>
            </a:r>
          </a:p>
          <a:p>
            <a:pPr lvl="1"/>
            <a:r>
              <a:rPr lang="en-US" dirty="0"/>
              <a:t>PART NO. 78043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AC/DC  - LPF-16-12P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1205" y="1075045"/>
            <a:ext cx="6890795" cy="4067999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95" y="4585669"/>
            <a:ext cx="4881416" cy="225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0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40832"/>
              </p:ext>
            </p:extLst>
          </p:nvPr>
        </p:nvGraphicFramePr>
        <p:xfrm>
          <a:off x="1651001" y="1854202"/>
          <a:ext cx="8127999" cy="222504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NOTES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MILE</a:t>
                      </a:r>
                      <a:r>
                        <a:rPr lang="en-US" baseline="0" dirty="0" smtClean="0"/>
                        <a:t> STONE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1/11/2017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CDR 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15/11/2017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Prototype</a:t>
                      </a:r>
                      <a:r>
                        <a:rPr lang="en-US" baseline="0" dirty="0" smtClean="0"/>
                        <a:t> blocks 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15/12/2017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Mech,PCB</a:t>
                      </a:r>
                      <a:r>
                        <a:rPr lang="en-US" baseline="0" dirty="0" smtClean="0"/>
                        <a:t> order 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1/3/2018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First unit ready 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Might be sooner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1/5/2018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ENG</a:t>
                      </a:r>
                      <a:r>
                        <a:rPr lang="en-US" baseline="0" dirty="0" smtClean="0"/>
                        <a:t> UNIT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8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900" y="1777270"/>
            <a:ext cx="10565700" cy="303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1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concept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883" y="1646238"/>
            <a:ext cx="5574012" cy="435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1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04026" y="0"/>
            <a:ext cx="9601200" cy="617581"/>
          </a:xfrm>
        </p:spPr>
        <p:txBody>
          <a:bodyPr/>
          <a:lstStyle/>
          <a:p>
            <a:r>
              <a:rPr lang="en-US" dirty="0" smtClean="0"/>
              <a:t>Spec</a:t>
            </a:r>
            <a:endParaRPr lang="he-IL" dirty="0"/>
          </a:p>
        </p:txBody>
      </p:sp>
      <p:graphicFrame>
        <p:nvGraphicFramePr>
          <p:cNvPr id="5" name="מציין מיקום תוכן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384184"/>
              </p:ext>
            </p:extLst>
          </p:nvPr>
        </p:nvGraphicFramePr>
        <p:xfrm>
          <a:off x="250165" y="617581"/>
          <a:ext cx="11507638" cy="5944236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8769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69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496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0418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Notes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Spec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Parameter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Section</a:t>
                      </a:r>
                      <a:r>
                        <a:rPr lang="en-US" baseline="0" dirty="0"/>
                        <a:t>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211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13.75-14.5GHz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Input </a:t>
                      </a:r>
                      <a:r>
                        <a:rPr lang="en-US" dirty="0" err="1" smtClean="0"/>
                        <a:t>Freq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3-7dBi full band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 +/-1dBi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Rx Antenna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 ( not at the same time) </a:t>
                      </a:r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Band</a:t>
                      </a:r>
                      <a:r>
                        <a:rPr lang="en-US" baseline="0" dirty="0" smtClean="0"/>
                        <a:t> 1: 10.95- 11.7GHz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Band</a:t>
                      </a:r>
                      <a:r>
                        <a:rPr lang="en-US" baseline="0" dirty="0" smtClean="0"/>
                        <a:t> 2: 12.00- 12.75GHz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Output frequency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2.8GHz / 1.75GHz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Ip65 2 pole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Band Switch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+/-280Hz ,</a:t>
                      </a:r>
                      <a:r>
                        <a:rPr lang="en-US" baseline="0" dirty="0" smtClean="0"/>
                        <a:t> V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+/-0.1ppm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Freq</a:t>
                      </a:r>
                      <a:r>
                        <a:rPr lang="en-US" dirty="0" smtClean="0"/>
                        <a:t> Stability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-80dBc @1KHz</a:t>
                      </a:r>
                    </a:p>
                    <a:p>
                      <a:pPr algn="l" rtl="0"/>
                      <a:r>
                        <a:rPr lang="en-US" dirty="0" smtClean="0"/>
                        <a:t>-90dBc @ 10KHz</a:t>
                      </a:r>
                    </a:p>
                    <a:p>
                      <a:pPr algn="l" rtl="0"/>
                      <a:r>
                        <a:rPr lang="en-US" dirty="0" smtClean="0"/>
                        <a:t>-100dBc</a:t>
                      </a:r>
                      <a:r>
                        <a:rPr lang="en-US" baseline="0" dirty="0" smtClean="0"/>
                        <a:t> @ 100KHz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LO PHASE</a:t>
                      </a:r>
                      <a:r>
                        <a:rPr lang="en-US" baseline="0" dirty="0" smtClean="0"/>
                        <a:t> NOISE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3-7dBi full band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 +/-1dBi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 Antenna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8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~V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-18dB +/-1dB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Rx To </a:t>
                      </a:r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 antenna gain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~V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-25dB +/-1dB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Input to output gain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+/-1.5dB for full band</a:t>
                      </a:r>
                    </a:p>
                    <a:p>
                      <a:pPr algn="l" rtl="0"/>
                      <a:r>
                        <a:rPr lang="en-US" dirty="0" smtClean="0"/>
                        <a:t>+/-0.75dB</a:t>
                      </a:r>
                      <a:r>
                        <a:rPr lang="en-US" baseline="0" dirty="0" smtClean="0"/>
                        <a:t> for 80MHz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Gain</a:t>
                      </a:r>
                      <a:r>
                        <a:rPr lang="en-US" baseline="0" dirty="0" smtClean="0"/>
                        <a:t> Flatness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+/-10deg for any 5MHz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Phase linearity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12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8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04026" y="0"/>
            <a:ext cx="9601200" cy="617581"/>
          </a:xfrm>
        </p:spPr>
        <p:txBody>
          <a:bodyPr/>
          <a:lstStyle/>
          <a:p>
            <a:r>
              <a:rPr lang="en-US" dirty="0" smtClean="0"/>
              <a:t>Spec </a:t>
            </a:r>
            <a:r>
              <a:rPr lang="en-US" dirty="0" err="1" smtClean="0"/>
              <a:t>cont</a:t>
            </a:r>
            <a:endParaRPr lang="he-IL" dirty="0"/>
          </a:p>
        </p:txBody>
      </p:sp>
      <p:graphicFrame>
        <p:nvGraphicFramePr>
          <p:cNvPr id="5" name="מציין מיקום תוכן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082337"/>
              </p:ext>
            </p:extLst>
          </p:nvPr>
        </p:nvGraphicFramePr>
        <p:xfrm>
          <a:off x="250165" y="617581"/>
          <a:ext cx="11507638" cy="5674996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51370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010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652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0418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Notes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Spec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Parameter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Section</a:t>
                      </a:r>
                      <a:r>
                        <a:rPr lang="en-US" baseline="0" dirty="0"/>
                        <a:t>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211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-40dBc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 band Spurs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-40 dBm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Leakage Signals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&gt; 30dB 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Image Rejection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0dBm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Input P1dB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5dBm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Damage power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17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  ( problem</a:t>
                      </a:r>
                      <a:r>
                        <a:rPr lang="en-US" baseline="0" dirty="0" smtClean="0"/>
                        <a:t> to measure due to Network noise)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+/-0.5ns @ 40MHz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Group Delay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18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1" u="sng" dirty="0" smtClean="0"/>
                        <a:t>Fixed after SRR to 90 </a:t>
                      </a:r>
                      <a:r>
                        <a:rPr lang="en-US" b="1" u="sng" dirty="0" err="1" smtClean="0"/>
                        <a:t>deg</a:t>
                      </a:r>
                      <a:endParaRPr lang="he-IL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+/-10deg</a:t>
                      </a:r>
                      <a:r>
                        <a:rPr lang="en-US" baseline="0" dirty="0" smtClean="0"/>
                        <a:t>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3dB</a:t>
                      </a:r>
                      <a:r>
                        <a:rPr lang="en-US" baseline="0" dirty="0" smtClean="0"/>
                        <a:t> Beam Width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19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 see</a:t>
                      </a:r>
                      <a:r>
                        <a:rPr lang="en-US" baseline="0" dirty="0" smtClean="0"/>
                        <a:t> ICD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7X 5.6 X 2.25 inch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Size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1A @ 12V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Power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 ( three</a:t>
                      </a:r>
                      <a:r>
                        <a:rPr lang="en-US" baseline="0" dirty="0" smtClean="0"/>
                        <a:t> with Yellow) 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 color LED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Visual indication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Temp: -10 to +55 </a:t>
                      </a:r>
                      <a:r>
                        <a:rPr lang="en-US" dirty="0" err="1" smtClean="0"/>
                        <a:t>deg</a:t>
                      </a:r>
                      <a:endParaRPr lang="en-US" dirty="0" smtClean="0"/>
                    </a:p>
                    <a:p>
                      <a:pPr algn="l" rtl="0"/>
                      <a:r>
                        <a:rPr lang="en-US" dirty="0" smtClean="0"/>
                        <a:t>Rain : Drops</a:t>
                      </a:r>
                    </a:p>
                    <a:p>
                      <a:pPr algn="l" rtl="0"/>
                      <a:r>
                        <a:rPr lang="en-US" dirty="0" smtClean="0"/>
                        <a:t>Humidity</a:t>
                      </a:r>
                      <a:r>
                        <a:rPr lang="en-US" baseline="0" dirty="0" smtClean="0"/>
                        <a:t> : 10 – 95%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Environment</a:t>
                      </a:r>
                      <a:r>
                        <a:rPr lang="en-US" baseline="0" dirty="0" smtClean="0"/>
                        <a:t>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23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Updated to another option according to letter from 30/7/2017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Alodine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Coatin</a:t>
                      </a:r>
                      <a:r>
                        <a:rPr lang="en-US" baseline="0" dirty="0" smtClean="0"/>
                        <a:t>g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24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04026" y="0"/>
            <a:ext cx="9601200" cy="617581"/>
          </a:xfrm>
        </p:spPr>
        <p:txBody>
          <a:bodyPr/>
          <a:lstStyle/>
          <a:p>
            <a:r>
              <a:rPr lang="en-US" dirty="0" smtClean="0"/>
              <a:t>Spec </a:t>
            </a:r>
            <a:r>
              <a:rPr lang="en-US" dirty="0" err="1" smtClean="0"/>
              <a:t>cont</a:t>
            </a:r>
            <a:endParaRPr lang="he-IL" dirty="0"/>
          </a:p>
        </p:txBody>
      </p:sp>
      <p:graphicFrame>
        <p:nvGraphicFramePr>
          <p:cNvPr id="5" name="מציין מיקום תוכן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6730"/>
              </p:ext>
            </p:extLst>
          </p:nvPr>
        </p:nvGraphicFramePr>
        <p:xfrm>
          <a:off x="250165" y="617581"/>
          <a:ext cx="11507638" cy="138176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51370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010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652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0418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Notes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Spec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Parameter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Section</a:t>
                      </a:r>
                      <a:r>
                        <a:rPr lang="en-US" baseline="0" dirty="0"/>
                        <a:t>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211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PT02E10-6P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Power Supply  connector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At Risk currently at 1Kg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&lt;0.6Kg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Weight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3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60676" y="226060"/>
            <a:ext cx="9601200" cy="1142385"/>
          </a:xfrm>
        </p:spPr>
        <p:txBody>
          <a:bodyPr/>
          <a:lstStyle/>
          <a:p>
            <a:r>
              <a:rPr lang="en-US" dirty="0" smtClean="0"/>
              <a:t>Block Diagram 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384-4510-4E7C-9EC6-18B81B566906}" type="datetime4">
              <a:rPr lang="en-US" smtClean="0"/>
              <a:pPr/>
              <a:t>January 2, 2018</a:t>
            </a:fld>
            <a:endParaRPr lang="en-US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7172" y="1702138"/>
            <a:ext cx="8197359" cy="47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0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790</Words>
  <Application>Microsoft Office PowerPoint</Application>
  <PresentationFormat>מסך רחב</PresentationFormat>
  <Paragraphs>321</Paragraphs>
  <Slides>43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43</vt:i4>
      </vt:variant>
    </vt:vector>
  </HeadingPairs>
  <TitlesOfParts>
    <vt:vector size="47" baseType="lpstr">
      <vt:lpstr>Arial</vt:lpstr>
      <vt:lpstr>Gisha</vt:lpstr>
      <vt:lpstr>Wingdings</vt:lpstr>
      <vt:lpstr>Diamond Grid 16x9</vt:lpstr>
      <vt:lpstr>SFC CDR</vt:lpstr>
      <vt:lpstr>Concept</vt:lpstr>
      <vt:lpstr>SRR NOTES</vt:lpstr>
      <vt:lpstr>Mechanical Concept </vt:lpstr>
      <vt:lpstr>Mechanical concept</vt:lpstr>
      <vt:lpstr>Spec</vt:lpstr>
      <vt:lpstr>Spec cont</vt:lpstr>
      <vt:lpstr>Spec cont</vt:lpstr>
      <vt:lpstr>Block Diagram </vt:lpstr>
      <vt:lpstr>System Simulation </vt:lpstr>
      <vt:lpstr>System Simulation</vt:lpstr>
      <vt:lpstr>Input Filter</vt:lpstr>
      <vt:lpstr>Mid Filter</vt:lpstr>
      <vt:lpstr>Mixer </vt:lpstr>
      <vt:lpstr>Mixer Preliminary tests</vt:lpstr>
      <vt:lpstr>Output Selectable filters</vt:lpstr>
      <vt:lpstr>Output Filter</vt:lpstr>
      <vt:lpstr>LO Stability OCXO</vt:lpstr>
      <vt:lpstr>Lo Phase Noise</vt:lpstr>
      <vt:lpstr>Amplifier – CHA-3656QAG </vt:lpstr>
      <vt:lpstr>Antennas</vt:lpstr>
      <vt:lpstr>Waveguide to MS</vt:lpstr>
      <vt:lpstr>Waveguide to Coax</vt:lpstr>
      <vt:lpstr>Power Consumption </vt:lpstr>
      <vt:lpstr>Schematic</vt:lpstr>
      <vt:lpstr>RF SCHEMATIC</vt:lpstr>
      <vt:lpstr>RF Schematic – input </vt:lpstr>
      <vt:lpstr>RF SCHEMATIC - OUTPUT</vt:lpstr>
      <vt:lpstr>RF PCB </vt:lpstr>
      <vt:lpstr>Main Control Board </vt:lpstr>
      <vt:lpstr>DC/PIC</vt:lpstr>
      <vt:lpstr>SYNTHSIZER TOP LEVEL</vt:lpstr>
      <vt:lpstr>Synthesizer</vt:lpstr>
      <vt:lpstr>PC BOARD</vt:lpstr>
      <vt:lpstr>SW </vt:lpstr>
      <vt:lpstr>Down Converting to LBAND Option </vt:lpstr>
      <vt:lpstr>Mechanical</vt:lpstr>
      <vt:lpstr>Mechanical Model</vt:lpstr>
      <vt:lpstr>Connectors</vt:lpstr>
      <vt:lpstr>Switch/LED</vt:lpstr>
      <vt:lpstr>External Cable</vt:lpstr>
      <vt:lpstr>Schedule</vt:lpstr>
      <vt:lpstr>Risk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2016-05-25T12:50:49Z</dcterms:created>
  <dcterms:modified xsi:type="dcterms:W3CDTF">2018-01-02T08:30:35Z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