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3"/>
  </p:notesMasterIdLst>
  <p:handoutMasterIdLst>
    <p:handoutMasterId r:id="rId44"/>
  </p:handoutMasterIdLst>
  <p:sldIdLst>
    <p:sldId id="262" r:id="rId3"/>
    <p:sldId id="263" r:id="rId4"/>
    <p:sldId id="285" r:id="rId5"/>
    <p:sldId id="286" r:id="rId6"/>
    <p:sldId id="287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6" r:id="rId20"/>
    <p:sldId id="307" r:id="rId21"/>
    <p:sldId id="309" r:id="rId22"/>
    <p:sldId id="308" r:id="rId23"/>
    <p:sldId id="311" r:id="rId24"/>
    <p:sldId id="310" r:id="rId25"/>
    <p:sldId id="312" r:id="rId26"/>
    <p:sldId id="301" r:id="rId27"/>
    <p:sldId id="313" r:id="rId28"/>
    <p:sldId id="314" r:id="rId29"/>
    <p:sldId id="315" r:id="rId30"/>
    <p:sldId id="320" r:id="rId31"/>
    <p:sldId id="302" r:id="rId32"/>
    <p:sldId id="316" r:id="rId33"/>
    <p:sldId id="303" r:id="rId34"/>
    <p:sldId id="318" r:id="rId35"/>
    <p:sldId id="321" r:id="rId36"/>
    <p:sldId id="304" r:id="rId37"/>
    <p:sldId id="319" r:id="rId38"/>
    <p:sldId id="305" r:id="rId39"/>
    <p:sldId id="322" r:id="rId40"/>
    <p:sldId id="317" r:id="rId41"/>
    <p:sldId id="323" r:id="rId42"/>
  </p:sldIdLst>
  <p:sldSz cx="12192000" cy="6858000"/>
  <p:notesSz cx="9939338" cy="6805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8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52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6" cy="3414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9992" y="0"/>
            <a:ext cx="4307046" cy="3414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64151"/>
            <a:ext cx="4307046" cy="3414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9992" y="6464151"/>
            <a:ext cx="4307046" cy="3414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6" cy="3414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9992" y="0"/>
            <a:ext cx="4307046" cy="3414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50900"/>
            <a:ext cx="4084638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934" y="3275202"/>
            <a:ext cx="7951470" cy="229689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64151"/>
            <a:ext cx="4307046" cy="3414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9992" y="6464151"/>
            <a:ext cx="4307046" cy="3414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rgbClr val="00206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7" name="Date Placeholder 3"/>
          <p:cNvSpPr>
            <a:spLocks noGrp="1"/>
          </p:cNvSpPr>
          <p:nvPr>
            <p:ph type="dt" sz="half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/>
          <a:lstStyle/>
          <a:p>
            <a:fld id="{AE374B5B-21A0-4192-BF4C-38187F1A68D8}" type="datetime1">
              <a:rPr lang="en-US" smtClean="0"/>
              <a:t>1/2/2018</a:t>
            </a:fld>
            <a:endParaRPr lang="en-US"/>
          </a:p>
        </p:txBody>
      </p:sp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pic>
        <p:nvPicPr>
          <p:cNvPr id="61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59723" y="1700683"/>
            <a:ext cx="9154777" cy="2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400897"/>
            <a:ext cx="164306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29568" y="6512247"/>
            <a:ext cx="929926" cy="222436"/>
          </a:xfrm>
          <a:prstGeom prst="rect">
            <a:avLst/>
          </a:prstGeom>
        </p:spPr>
        <p:txBody>
          <a:bodyPr/>
          <a:lstStyle>
            <a:lvl1pPr>
              <a:defRPr lang="en-US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701331" y="651886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400897"/>
            <a:ext cx="164306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62" name="Slide Number Placeholder 5"/>
          <p:cNvSpPr txBox="1">
            <a:spLocks/>
          </p:cNvSpPr>
          <p:nvPr userDrawn="1"/>
        </p:nvSpPr>
        <p:spPr>
          <a:xfrm>
            <a:off x="10701331" y="651886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6" name="Date Placeholder 3"/>
          <p:cNvSpPr>
            <a:spLocks noGrp="1"/>
          </p:cNvSpPr>
          <p:nvPr>
            <p:ph type="dt" sz="half" idx="10"/>
          </p:nvPr>
        </p:nvSpPr>
        <p:spPr>
          <a:xfrm>
            <a:off x="9529568" y="6512247"/>
            <a:ext cx="929926" cy="222436"/>
          </a:xfrm>
          <a:prstGeom prst="rect">
            <a:avLst/>
          </a:prstGeom>
        </p:spPr>
        <p:txBody>
          <a:bodyPr/>
          <a:lstStyle>
            <a:lvl1pPr>
              <a:defRPr lang="en-US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400897"/>
            <a:ext cx="164306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5311" y="6547373"/>
            <a:ext cx="918882" cy="222436"/>
          </a:xfrm>
          <a:prstGeom prst="rect">
            <a:avLst/>
          </a:prstGeom>
        </p:spPr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529568" y="6512247"/>
            <a:ext cx="929926" cy="222436"/>
          </a:xfrm>
          <a:prstGeom prst="rect">
            <a:avLst/>
          </a:prstGeom>
        </p:spPr>
        <p:txBody>
          <a:bodyPr/>
          <a:lstStyle>
            <a:lvl1pPr>
              <a:defRPr lang="en-US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400897"/>
            <a:ext cx="164306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616337"/>
            <a:ext cx="4572000" cy="3287487"/>
          </a:xfrm>
        </p:spPr>
        <p:txBody>
          <a:bodyPr>
            <a:normAutofit/>
          </a:bodyPr>
          <a:lstStyle>
            <a:lvl1pPr algn="l" rtl="0">
              <a:buClr>
                <a:srgbClr val="0070C0"/>
              </a:buClr>
              <a:defRPr sz="2000"/>
            </a:lvl1pPr>
            <a:lvl2pPr algn="l" rtl="0">
              <a:buClr>
                <a:srgbClr val="0070C0"/>
              </a:buClr>
              <a:defRPr sz="1800"/>
            </a:lvl2pPr>
            <a:lvl3pPr algn="l" rtl="0">
              <a:buClr>
                <a:srgbClr val="0070C0"/>
              </a:buClr>
              <a:defRPr sz="1600"/>
            </a:lvl3pPr>
            <a:lvl4pPr algn="l" rtl="0">
              <a:buClr>
                <a:srgbClr val="0070C0"/>
              </a:buClr>
              <a:defRPr sz="1400"/>
            </a:lvl4pPr>
            <a:lvl5pPr algn="l" rtl="0">
              <a:buClr>
                <a:srgbClr val="0070C0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80206"/>
            <a:ext cx="4572000" cy="3287487"/>
          </a:xfrm>
        </p:spPr>
        <p:txBody>
          <a:bodyPr>
            <a:normAutofit/>
          </a:bodyPr>
          <a:lstStyle>
            <a:lvl1pPr algn="l" rtl="0">
              <a:buClr>
                <a:srgbClr val="0070C0"/>
              </a:buClr>
              <a:defRPr sz="2000"/>
            </a:lvl1pPr>
            <a:lvl2pPr algn="l" rtl="0">
              <a:buClr>
                <a:srgbClr val="0070C0"/>
              </a:buClr>
              <a:defRPr sz="1800"/>
            </a:lvl2pPr>
            <a:lvl3pPr algn="l" rtl="0">
              <a:buClr>
                <a:srgbClr val="0070C0"/>
              </a:buClr>
              <a:defRPr sz="1600"/>
            </a:lvl3pPr>
            <a:lvl4pPr algn="l" rtl="0">
              <a:buClr>
                <a:srgbClr val="0070C0"/>
              </a:buClr>
              <a:defRPr sz="1400"/>
            </a:lvl4pPr>
            <a:lvl5pPr algn="l" rtl="0">
              <a:buClr>
                <a:srgbClr val="0070C0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701331" y="651886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9429815" y="6512934"/>
            <a:ext cx="92992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fld id="{BC3DC384-4510-4E7C-9EC6-18B81B566906}" type="datetime4">
              <a:rPr lang="en-US" smtClean="0"/>
              <a:pPr algn="r"/>
              <a:t>January 2,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400897"/>
            <a:ext cx="164306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204" y="2690100"/>
            <a:ext cx="9601200" cy="114238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701331" y="651886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529568" y="6512247"/>
            <a:ext cx="929926" cy="222436"/>
          </a:xfrm>
          <a:prstGeom prst="rect">
            <a:avLst/>
          </a:prstGeom>
        </p:spPr>
        <p:txBody>
          <a:bodyPr/>
          <a:lstStyle>
            <a:lvl1pPr>
              <a:defRPr lang="en-US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400897"/>
            <a:ext cx="164306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7" name="Slide Number Placeholder 5"/>
          <p:cNvSpPr txBox="1">
            <a:spLocks/>
          </p:cNvSpPr>
          <p:nvPr userDrawn="1"/>
        </p:nvSpPr>
        <p:spPr>
          <a:xfrm>
            <a:off x="10701331" y="651886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9" name="Date Placeholder 3"/>
          <p:cNvSpPr>
            <a:spLocks noGrp="1"/>
          </p:cNvSpPr>
          <p:nvPr>
            <p:ph type="dt" sz="half" idx="10"/>
          </p:nvPr>
        </p:nvSpPr>
        <p:spPr>
          <a:xfrm>
            <a:off x="9529568" y="6512247"/>
            <a:ext cx="929926" cy="222436"/>
          </a:xfrm>
          <a:prstGeom prst="rect">
            <a:avLst/>
          </a:prstGeom>
        </p:spPr>
        <p:txBody>
          <a:bodyPr/>
          <a:lstStyle>
            <a:lvl1pPr>
              <a:defRPr lang="en-US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400897"/>
            <a:ext cx="164306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2" name="Slide Number Placeholder 5"/>
          <p:cNvSpPr txBox="1">
            <a:spLocks/>
          </p:cNvSpPr>
          <p:nvPr userDrawn="1"/>
        </p:nvSpPr>
        <p:spPr>
          <a:xfrm>
            <a:off x="10701331" y="651886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4" name="Date Placeholder 3"/>
          <p:cNvSpPr>
            <a:spLocks noGrp="1"/>
          </p:cNvSpPr>
          <p:nvPr>
            <p:ph type="dt" sz="half" idx="10"/>
          </p:nvPr>
        </p:nvSpPr>
        <p:spPr>
          <a:xfrm>
            <a:off x="9529568" y="6512247"/>
            <a:ext cx="929926" cy="222436"/>
          </a:xfrm>
          <a:prstGeom prst="rect">
            <a:avLst/>
          </a:prstGeom>
        </p:spPr>
        <p:txBody>
          <a:bodyPr/>
          <a:lstStyle>
            <a:lvl1pPr>
              <a:defRPr lang="en-US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400897"/>
            <a:ext cx="164306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2" name="Slide Number Placeholder 5"/>
          <p:cNvSpPr txBox="1">
            <a:spLocks/>
          </p:cNvSpPr>
          <p:nvPr userDrawn="1"/>
        </p:nvSpPr>
        <p:spPr>
          <a:xfrm>
            <a:off x="10701331" y="651886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4" name="Date Placeholder 3"/>
          <p:cNvSpPr>
            <a:spLocks noGrp="1"/>
          </p:cNvSpPr>
          <p:nvPr>
            <p:ph type="dt" sz="half" idx="10"/>
          </p:nvPr>
        </p:nvSpPr>
        <p:spPr>
          <a:xfrm>
            <a:off x="9529568" y="6512247"/>
            <a:ext cx="929926" cy="222436"/>
          </a:xfrm>
          <a:prstGeom prst="rect">
            <a:avLst/>
          </a:prstGeom>
        </p:spPr>
        <p:txBody>
          <a:bodyPr/>
          <a:lstStyle>
            <a:lvl1pPr>
              <a:defRPr lang="en-US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504717"/>
            <a:ext cx="10972800" cy="0"/>
          </a:xfrm>
          <a:prstGeom prst="line">
            <a:avLst/>
          </a:prstGeom>
          <a:ln w="12700">
            <a:solidFill>
              <a:srgbClr val="1D0E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rgbClr val="0070C0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rgbClr val="0070C0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rgbClr val="0070C0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rgbClr val="0070C0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rgbClr val="0070C0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r" defTabSz="914400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r" defTabSz="914400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r" defTabSz="914400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r" defTabSz="914400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4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6000" b="0" dirty="0"/>
              <a:t/>
            </a:r>
            <a:br>
              <a:rPr lang="he-IL" sz="6000" b="0" dirty="0"/>
            </a:br>
            <a:r>
              <a:rPr lang="en-US" sz="6000" b="0" dirty="0"/>
              <a:t> </a:t>
            </a:r>
            <a:r>
              <a:rPr lang="en-US" sz="6000" dirty="0"/>
              <a:t>KU FE Module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( Demo Project) </a:t>
            </a:r>
            <a:endParaRPr lang="he-IL" sz="600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129943" y="5292626"/>
            <a:ext cx="9604310" cy="457200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n-US" dirty="0" smtClean="0"/>
              <a:t>VERSION: A3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DATE: 11/11/2017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3802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1140124" y="184676"/>
            <a:ext cx="9601200" cy="1142385"/>
          </a:xfrm>
        </p:spPr>
        <p:txBody>
          <a:bodyPr/>
          <a:lstStyle/>
          <a:p>
            <a:r>
              <a:rPr lang="en-US" dirty="0" smtClean="0"/>
              <a:t>Block Diagram </a:t>
            </a:r>
            <a:endParaRPr lang="he-IL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742" y="1646238"/>
            <a:ext cx="7449482" cy="459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7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BA1478_UP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As is </a:t>
            </a:r>
          </a:p>
          <a:p>
            <a:r>
              <a:rPr lang="en-US" dirty="0" smtClean="0"/>
              <a:t>The TGC2510-SM</a:t>
            </a:r>
          </a:p>
          <a:p>
            <a:pPr lvl="1"/>
            <a:r>
              <a:rPr lang="en-US" dirty="0" smtClean="0"/>
              <a:t>Gain change of 18dB ( 0 V ) to 0dB ( 2V) </a:t>
            </a:r>
          </a:p>
          <a:p>
            <a:pPr lvl="1"/>
            <a:r>
              <a:rPr lang="en-US" dirty="0" smtClean="0"/>
              <a:t>At High Gain OIP3 =~30dBm but at Low gain ~25dBm</a:t>
            </a:r>
          </a:p>
          <a:p>
            <a:pPr lvl="1"/>
            <a:r>
              <a:rPr lang="en-US" dirty="0" smtClean="0"/>
              <a:t>Switch </a:t>
            </a:r>
            <a:r>
              <a:rPr lang="en-US" dirty="0" err="1" smtClean="0"/>
              <a:t>Vgate</a:t>
            </a:r>
            <a:r>
              <a:rPr lang="en-US" dirty="0" smtClean="0"/>
              <a:t> Levels at RX Mode.</a:t>
            </a:r>
          </a:p>
          <a:p>
            <a:r>
              <a:rPr lang="en-US" dirty="0" smtClean="0"/>
              <a:t>MGA-53543</a:t>
            </a:r>
          </a:p>
          <a:p>
            <a:pPr lvl="1"/>
            <a:r>
              <a:rPr lang="en-US" dirty="0" smtClean="0"/>
              <a:t>Always on</a:t>
            </a:r>
          </a:p>
          <a:p>
            <a:pPr lvl="1"/>
            <a:endParaRPr lang="en-US" dirty="0"/>
          </a:p>
          <a:p>
            <a:r>
              <a:rPr lang="en-US" dirty="0" smtClean="0"/>
              <a:t>Requires no RF input while not in </a:t>
            </a:r>
            <a:r>
              <a:rPr lang="en-US" dirty="0" err="1" smtClean="0"/>
              <a:t>Tx</a:t>
            </a:r>
            <a:r>
              <a:rPr lang="en-US" dirty="0" smtClean="0"/>
              <a:t> mode .</a:t>
            </a:r>
          </a:p>
          <a:p>
            <a:pPr lvl="1"/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208" y="0"/>
            <a:ext cx="5777792" cy="309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9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BPF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10.95-11.7GHz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30" y="2278858"/>
            <a:ext cx="6371272" cy="4184038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208" y="82390"/>
            <a:ext cx="7878792" cy="228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09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 – 2X TGA2760-SM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Gaas</a:t>
            </a:r>
            <a:r>
              <a:rPr lang="en-US" dirty="0" smtClean="0"/>
              <a:t> with PA GAN</a:t>
            </a:r>
          </a:p>
          <a:p>
            <a:r>
              <a:rPr lang="en-US" dirty="0" smtClean="0"/>
              <a:t>Combine 2 units for better matching , linearity , heat dissipation </a:t>
            </a:r>
          </a:p>
          <a:p>
            <a:r>
              <a:rPr lang="en-US" dirty="0" smtClean="0"/>
              <a:t>Switch Gate Voltages to shut down</a:t>
            </a:r>
          </a:p>
          <a:p>
            <a:r>
              <a:rPr lang="en-US" dirty="0" smtClean="0"/>
              <a:t>Requires turn on Sequence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700" y="0"/>
            <a:ext cx="31623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LPF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Microstrip</a:t>
            </a:r>
            <a:r>
              <a:rPr lang="en-US" dirty="0" smtClean="0"/>
              <a:t> LPF</a:t>
            </a:r>
          </a:p>
          <a:p>
            <a:r>
              <a:rPr lang="en-US" dirty="0" smtClean="0"/>
              <a:t>On RO4350B , 10 mil , 0.5 </a:t>
            </a:r>
            <a:r>
              <a:rPr lang="en-US" dirty="0" err="1" smtClean="0"/>
              <a:t>oz</a:t>
            </a:r>
            <a:endParaRPr lang="en-US" dirty="0" smtClean="0"/>
          </a:p>
          <a:p>
            <a:r>
              <a:rPr lang="en-US" dirty="0" smtClean="0"/>
              <a:t>No coating or plating of PCB copper </a:t>
            </a:r>
          </a:p>
          <a:p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411" y="0"/>
            <a:ext cx="4924589" cy="276872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917" y="3103683"/>
            <a:ext cx="5343083" cy="299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5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Circulator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as Balanced operation should do the job</a:t>
            </a:r>
          </a:p>
          <a:p>
            <a:r>
              <a:rPr lang="en-US" dirty="0" smtClean="0"/>
              <a:t>No Data on PA capability to withstand VSWR</a:t>
            </a:r>
          </a:p>
          <a:p>
            <a:r>
              <a:rPr lang="en-US" dirty="0" smtClean="0"/>
              <a:t>Circulator will allow monitoring REV power.</a:t>
            </a:r>
          </a:p>
          <a:p>
            <a:endParaRPr lang="en-US" dirty="0"/>
          </a:p>
          <a:p>
            <a:r>
              <a:rPr lang="en-US" dirty="0" smtClean="0"/>
              <a:t>This is not a must and will be an option 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650" y="81322"/>
            <a:ext cx="31813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0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TX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BA1478_UP</a:t>
            </a:r>
          </a:p>
          <a:p>
            <a:pPr lvl="1"/>
            <a:r>
              <a:rPr lang="en-US" dirty="0" smtClean="0"/>
              <a:t>ADF5355 Lock Detect</a:t>
            </a:r>
          </a:p>
          <a:p>
            <a:r>
              <a:rPr lang="en-US" dirty="0" smtClean="0"/>
              <a:t>Amplifier has internal Detector for FWD power</a:t>
            </a:r>
          </a:p>
          <a:p>
            <a:r>
              <a:rPr lang="en-US" dirty="0" smtClean="0"/>
              <a:t>Read Rev power </a:t>
            </a:r>
          </a:p>
          <a:p>
            <a:r>
              <a:rPr lang="en-US" dirty="0" smtClean="0"/>
              <a:t>Temperature sensor near PA</a:t>
            </a:r>
          </a:p>
          <a:p>
            <a:r>
              <a:rPr lang="en-US" dirty="0" smtClean="0"/>
              <a:t>28V current and voltage monitor.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8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RX</a:t>
            </a:r>
            <a:endParaRPr lang="he-IL" dirty="0"/>
          </a:p>
        </p:txBody>
      </p:sp>
      <p:sp>
        <p:nvSpPr>
          <p:cNvPr id="6" name="מציין מיקום טקסט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5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1140124" y="184676"/>
            <a:ext cx="9601200" cy="1142385"/>
          </a:xfrm>
        </p:spPr>
        <p:txBody>
          <a:bodyPr/>
          <a:lstStyle/>
          <a:p>
            <a:r>
              <a:rPr lang="en-US" dirty="0" smtClean="0"/>
              <a:t>Block Diagram </a:t>
            </a:r>
            <a:endParaRPr lang="he-IL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38" y="1444203"/>
            <a:ext cx="9919137" cy="463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RX – Limiter (Optional)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not planned to be placed</a:t>
            </a:r>
            <a:endParaRPr lang="he-IL" dirty="0"/>
          </a:p>
          <a:p>
            <a:r>
              <a:rPr lang="en-US" dirty="0"/>
              <a:t> TGL2217-SM 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272" y="1"/>
            <a:ext cx="3677728" cy="2958694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347" y="3293658"/>
            <a:ext cx="9768121" cy="330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9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7640" y="0"/>
            <a:ext cx="9601200" cy="686592"/>
          </a:xfrm>
        </p:spPr>
        <p:txBody>
          <a:bodyPr/>
          <a:lstStyle/>
          <a:p>
            <a:pPr algn="l" rtl="0"/>
            <a:r>
              <a:rPr lang="en-US" dirty="0"/>
              <a:t>Concept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67640" y="983411"/>
            <a:ext cx="9601200" cy="4298831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TDD Unit</a:t>
            </a:r>
          </a:p>
          <a:p>
            <a:r>
              <a:rPr lang="en-US" sz="3000" dirty="0" smtClean="0"/>
              <a:t>Two Antenna System ( TX, RX) </a:t>
            </a:r>
          </a:p>
          <a:p>
            <a:r>
              <a:rPr lang="en-US" sz="3000" dirty="0" err="1" smtClean="0"/>
              <a:t>Tx</a:t>
            </a:r>
            <a:r>
              <a:rPr lang="en-US" sz="3000" dirty="0" smtClean="0"/>
              <a:t> : From </a:t>
            </a:r>
            <a:r>
              <a:rPr lang="en-US" sz="3200" dirty="0" smtClean="0"/>
              <a:t>950 </a:t>
            </a:r>
            <a:r>
              <a:rPr lang="en-US" sz="3200" dirty="0"/>
              <a:t>– 2620 MHz </a:t>
            </a:r>
            <a:r>
              <a:rPr lang="en-US" sz="3200" dirty="0" smtClean="0"/>
              <a:t>to 10.95 </a:t>
            </a:r>
            <a:r>
              <a:rPr lang="en-US" sz="3200" dirty="0"/>
              <a:t>– 11.7 </a:t>
            </a:r>
            <a:r>
              <a:rPr lang="en-US" sz="3200" dirty="0" smtClean="0"/>
              <a:t>GHz</a:t>
            </a:r>
          </a:p>
          <a:p>
            <a:r>
              <a:rPr lang="en-US" sz="3200" dirty="0" smtClean="0"/>
              <a:t>Rx : From  13.75 </a:t>
            </a:r>
            <a:r>
              <a:rPr lang="en-US" sz="3200" dirty="0"/>
              <a:t>– 14.5 GHz </a:t>
            </a:r>
            <a:r>
              <a:rPr lang="en-US" sz="3200" dirty="0" smtClean="0"/>
              <a:t>to 950 </a:t>
            </a:r>
            <a:r>
              <a:rPr lang="en-US" sz="3200" dirty="0"/>
              <a:t>– 2620 </a:t>
            </a:r>
            <a:r>
              <a:rPr lang="en-US" sz="3200" dirty="0" smtClean="0"/>
              <a:t>MHz</a:t>
            </a:r>
          </a:p>
          <a:p>
            <a:r>
              <a:rPr lang="en-US" sz="3200" dirty="0" err="1" smtClean="0"/>
              <a:t>Tx</a:t>
            </a:r>
            <a:r>
              <a:rPr lang="en-US" sz="3200" dirty="0" smtClean="0"/>
              <a:t> Output of 36dBm @ 5dB </a:t>
            </a:r>
            <a:r>
              <a:rPr lang="en-US" sz="3200" dirty="0" err="1" smtClean="0"/>
              <a:t>backoff</a:t>
            </a:r>
            <a:r>
              <a:rPr lang="en-US" sz="3200" dirty="0" smtClean="0"/>
              <a:t> </a:t>
            </a:r>
          </a:p>
          <a:p>
            <a:r>
              <a:rPr lang="en-US" sz="3200" dirty="0" smtClean="0"/>
              <a:t>Time Critical !!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he-IL" sz="30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464" y="3395587"/>
            <a:ext cx="5213536" cy="346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3331" y="598171"/>
            <a:ext cx="9601200" cy="1142385"/>
          </a:xfrm>
        </p:spPr>
        <p:txBody>
          <a:bodyPr/>
          <a:lstStyle/>
          <a:p>
            <a:r>
              <a:rPr lang="en-US" dirty="0" smtClean="0"/>
              <a:t>BPF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160" y="1981201"/>
            <a:ext cx="9601200" cy="3809999"/>
          </a:xfrm>
        </p:spPr>
        <p:txBody>
          <a:bodyPr/>
          <a:lstStyle/>
          <a:p>
            <a:r>
              <a:rPr lang="en-US" dirty="0" smtClean="0"/>
              <a:t>1097L470-001</a:t>
            </a:r>
          </a:p>
          <a:p>
            <a:r>
              <a:rPr lang="en-US" dirty="0"/>
              <a:t>Can Add XLF-173</a:t>
            </a:r>
            <a:r>
              <a:rPr lang="en-US" dirty="0" smtClean="0"/>
              <a:t>+ LPF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818" y="0"/>
            <a:ext cx="8132182" cy="440817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674"/>
            <a:ext cx="4389120" cy="340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7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LNA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Custom Design Not using </a:t>
            </a:r>
            <a:r>
              <a:rPr lang="en-US" dirty="0" err="1" smtClean="0"/>
              <a:t>Std</a:t>
            </a:r>
            <a:r>
              <a:rPr lang="en-US" dirty="0" smtClean="0"/>
              <a:t> Devices</a:t>
            </a:r>
          </a:p>
          <a:p>
            <a:pPr lvl="1"/>
            <a:r>
              <a:rPr lang="en-US" dirty="0" smtClean="0"/>
              <a:t>Non STD Narrow Band 13.75-14.5GHz</a:t>
            </a:r>
          </a:p>
          <a:p>
            <a:pPr lvl="1"/>
            <a:r>
              <a:rPr lang="en-US" dirty="0" smtClean="0"/>
              <a:t>Required Low NF</a:t>
            </a:r>
          </a:p>
          <a:p>
            <a:r>
              <a:rPr lang="en-US" dirty="0" smtClean="0"/>
              <a:t>Risk Ip1dB , Input for burn not </a:t>
            </a:r>
            <a:r>
              <a:rPr lang="en-US" dirty="0" err="1" smtClean="0"/>
              <a:t>knowm</a:t>
            </a:r>
            <a:r>
              <a:rPr lang="en-US" dirty="0" smtClean="0"/>
              <a:t> </a:t>
            </a:r>
          </a:p>
          <a:p>
            <a:r>
              <a:rPr lang="en-US" dirty="0" smtClean="0"/>
              <a:t>Based on CEL CE3521M4</a:t>
            </a:r>
          </a:p>
          <a:p>
            <a:endParaRPr lang="en-US" dirty="0"/>
          </a:p>
          <a:p>
            <a:r>
              <a:rPr lang="en-US" dirty="0" smtClean="0"/>
              <a:t>Fall Back On CHA 2066-QAG</a:t>
            </a:r>
          </a:p>
          <a:p>
            <a:pPr lvl="1"/>
            <a:r>
              <a:rPr lang="en-US" dirty="0" smtClean="0"/>
              <a:t>NF: 2.5-3 dB</a:t>
            </a:r>
          </a:p>
          <a:p>
            <a:pPr lvl="1"/>
            <a:r>
              <a:rPr lang="en-US" dirty="0" smtClean="0"/>
              <a:t>Pin max = -3dBm  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140" y="0"/>
            <a:ext cx="4244234" cy="228600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965" y="3169920"/>
            <a:ext cx="5552409" cy="298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BA1478_DOWN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TGC2610 –SM on RF Path</a:t>
            </a:r>
          </a:p>
          <a:p>
            <a:pPr lvl="1"/>
            <a:r>
              <a:rPr lang="en-US" dirty="0" smtClean="0"/>
              <a:t>+Synth </a:t>
            </a:r>
          </a:p>
          <a:p>
            <a:pPr lvl="1"/>
            <a:r>
              <a:rPr lang="en-US" dirty="0" smtClean="0"/>
              <a:t>Eliminate Additional IF Amp</a:t>
            </a:r>
          </a:p>
          <a:p>
            <a:pPr lvl="1"/>
            <a:r>
              <a:rPr lang="en-US" dirty="0" smtClean="0"/>
              <a:t>IF BPF is a PCB Fix .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323" y="127476"/>
            <a:ext cx="4365296" cy="316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 AND CLOCK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815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142385"/>
          </a:xfrm>
        </p:spPr>
        <p:txBody>
          <a:bodyPr/>
          <a:lstStyle/>
          <a:p>
            <a:r>
              <a:rPr lang="en-US" dirty="0" smtClean="0"/>
              <a:t>Synthesizer</a:t>
            </a:r>
            <a:endParaRPr lang="he-IL" dirty="0"/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335280" y="1295401"/>
            <a:ext cx="9601200" cy="3809999"/>
          </a:xfrm>
        </p:spPr>
        <p:txBody>
          <a:bodyPr/>
          <a:lstStyle/>
          <a:p>
            <a:r>
              <a:rPr lang="en-US" dirty="0" smtClean="0"/>
              <a:t>ADF5355</a:t>
            </a:r>
          </a:p>
          <a:p>
            <a:pPr lvl="1"/>
            <a:r>
              <a:rPr lang="en-US" dirty="0" smtClean="0"/>
              <a:t>Placed on BA1478 units</a:t>
            </a:r>
          </a:p>
          <a:p>
            <a:pPr lvl="1"/>
            <a:r>
              <a:rPr lang="en-US" dirty="0" smtClean="0"/>
              <a:t>Controlled By MCU</a:t>
            </a:r>
          </a:p>
          <a:p>
            <a:r>
              <a:rPr lang="en-US" dirty="0" smtClean="0"/>
              <a:t>What is the Synth Step ?</a:t>
            </a:r>
          </a:p>
          <a:p>
            <a:pPr lvl="1"/>
            <a:r>
              <a:rPr lang="en-US" dirty="0" smtClean="0"/>
              <a:t>10,20MHZ ?</a:t>
            </a:r>
          </a:p>
          <a:p>
            <a:pPr lvl="1"/>
            <a:endParaRPr lang="en-US" dirty="0"/>
          </a:p>
          <a:p>
            <a:r>
              <a:rPr lang="en-US" dirty="0" smtClean="0"/>
              <a:t>With 20MHz OCXO and 20MHz Steps </a:t>
            </a:r>
            <a:endParaRPr lang="he-IL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0" y="0"/>
            <a:ext cx="6614160" cy="4179421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10666"/>
            <a:ext cx="4493588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2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921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1255142" y="0"/>
            <a:ext cx="9601200" cy="1142385"/>
          </a:xfrm>
        </p:spPr>
        <p:txBody>
          <a:bodyPr/>
          <a:lstStyle/>
          <a:p>
            <a:r>
              <a:rPr lang="en-US" dirty="0" smtClean="0"/>
              <a:t>Power Users</a:t>
            </a:r>
            <a:endParaRPr lang="he-IL" dirty="0"/>
          </a:p>
        </p:txBody>
      </p:sp>
      <p:graphicFrame>
        <p:nvGraphicFramePr>
          <p:cNvPr id="6" name="מציין מיקום תוכן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313419"/>
              </p:ext>
            </p:extLst>
          </p:nvPr>
        </p:nvGraphicFramePr>
        <p:xfrm>
          <a:off x="862641" y="1142385"/>
          <a:ext cx="10877909" cy="3708400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2013099"/>
                <a:gridCol w="2013099"/>
                <a:gridCol w="2013099"/>
                <a:gridCol w="2013099"/>
                <a:gridCol w="2825513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On mode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Current [mA]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Voltage [V]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Unit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All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800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5.5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BA1478_up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TX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2200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PA PRE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TX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2000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28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PA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ALL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-1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PA VG 1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ALL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-3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PA VG 3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ALL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20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3.3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LNA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ALL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300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5.5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BA1478_down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ALL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200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3.3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MCU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1000 @ startup</a:t>
                      </a:r>
                      <a:r>
                        <a:rPr lang="en-US" baseline="0" dirty="0" smtClean="0"/>
                        <a:t>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ALL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300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3.3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OCXO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80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78147" y="0"/>
            <a:ext cx="9601200" cy="1142385"/>
          </a:xfrm>
        </p:spPr>
        <p:txBody>
          <a:bodyPr/>
          <a:lstStyle/>
          <a:p>
            <a:r>
              <a:rPr lang="en-US" dirty="0" smtClean="0"/>
              <a:t>Power Schem</a:t>
            </a:r>
            <a:r>
              <a:rPr lang="en-US" dirty="0"/>
              <a:t>e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24" y="934104"/>
            <a:ext cx="7591244" cy="547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0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21280" y="0"/>
            <a:ext cx="9601200" cy="1142385"/>
          </a:xfrm>
        </p:spPr>
        <p:txBody>
          <a:bodyPr/>
          <a:lstStyle/>
          <a:p>
            <a:r>
              <a:rPr lang="en-US" dirty="0" smtClean="0"/>
              <a:t>Power Supply units ( Non Isolated) 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  <p:graphicFrame>
        <p:nvGraphicFramePr>
          <p:cNvPr id="5" name="מציין מיקום תוכן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4656314"/>
              </p:ext>
            </p:extLst>
          </p:nvPr>
        </p:nvGraphicFramePr>
        <p:xfrm>
          <a:off x="405443" y="1142385"/>
          <a:ext cx="10877907" cy="5040924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1698727"/>
                <a:gridCol w="2252170"/>
                <a:gridCol w="1595887"/>
                <a:gridCol w="1897812"/>
                <a:gridCol w="1354347"/>
                <a:gridCol w="2078964"/>
              </a:tblGrid>
              <a:tr h="333373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Operating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On mode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Current [mA]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Max</a:t>
                      </a:r>
                      <a:r>
                        <a:rPr lang="en-US" baseline="0" dirty="0" smtClean="0"/>
                        <a:t> Current [mA]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Voltage [V]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Unit</a:t>
                      </a:r>
                      <a:endParaRPr lang="he-IL" dirty="0"/>
                    </a:p>
                  </a:txBody>
                  <a:tcPr/>
                </a:tc>
              </a:tr>
              <a:tr h="575411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DC/DC Buck Boost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2000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2700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28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MGDS-75-H-J /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PI3749-00-LGIZ</a:t>
                      </a:r>
                    </a:p>
                  </a:txBody>
                  <a:tcPr/>
                </a:tc>
              </a:tr>
              <a:tr h="333373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Dc/DC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2500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3500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TPS54340</a:t>
                      </a:r>
                      <a:endParaRPr lang="he-IL" dirty="0"/>
                    </a:p>
                  </a:txBody>
                  <a:tcPr/>
                </a:tc>
              </a:tr>
              <a:tr h="716578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ALL (</a:t>
                      </a:r>
                      <a:r>
                        <a:rPr lang="en-US" baseline="0" dirty="0" smtClean="0"/>
                        <a:t> up/Down converter)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DC/DC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3200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3500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5.5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TPS54340</a:t>
                      </a:r>
                      <a:endParaRPr lang="he-IL" dirty="0" smtClean="0"/>
                    </a:p>
                  </a:txBody>
                  <a:tcPr/>
                </a:tc>
              </a:tr>
              <a:tr h="333373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MCU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LDO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200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250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3.3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TPS73233DBVT</a:t>
                      </a:r>
                      <a:endParaRPr lang="he-IL" dirty="0"/>
                    </a:p>
                  </a:txBody>
                  <a:tcPr/>
                </a:tc>
              </a:tr>
              <a:tr h="3333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OCXO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LDO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1000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1100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3.3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LT1965EDD-3.3#PBF</a:t>
                      </a:r>
                      <a:endParaRPr lang="he-IL" dirty="0"/>
                    </a:p>
                  </a:txBody>
                  <a:tcPr/>
                </a:tc>
              </a:tr>
              <a:tr h="333373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LNA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LDO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150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150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3.3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ADP150AUJZ-3.3-R7</a:t>
                      </a:r>
                      <a:endParaRPr lang="he-IL" dirty="0"/>
                    </a:p>
                  </a:txBody>
                  <a:tcPr/>
                </a:tc>
              </a:tr>
              <a:tr h="333373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PA BIAS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INV LDO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-4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MAX881REUB</a:t>
                      </a:r>
                      <a:endParaRPr lang="he-IL" dirty="0"/>
                    </a:p>
                  </a:txBody>
                  <a:tcPr/>
                </a:tc>
              </a:tr>
              <a:tr h="666746">
                <a:tc gridSpan="6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29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Supply Pulses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Supporting pulses will require large capacitors</a:t>
            </a:r>
          </a:p>
          <a:p>
            <a:r>
              <a:rPr lang="en-US" dirty="0" smtClean="0"/>
              <a:t>A turn on sequence will be set inside device</a:t>
            </a:r>
          </a:p>
          <a:p>
            <a:pPr lvl="1"/>
            <a:r>
              <a:rPr lang="en-US" dirty="0" smtClean="0"/>
              <a:t>5.5v turns on before others</a:t>
            </a:r>
          </a:p>
          <a:p>
            <a:pPr lvl="1"/>
            <a:r>
              <a:rPr lang="en-US" dirty="0" smtClean="0"/>
              <a:t>Only when negative voltage in +/-5% 28,7V go to the PA</a:t>
            </a:r>
          </a:p>
          <a:p>
            <a:pPr lvl="1"/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17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58294" y="-21542"/>
            <a:ext cx="9601200" cy="1142385"/>
          </a:xfrm>
        </p:spPr>
        <p:txBody>
          <a:bodyPr/>
          <a:lstStyle/>
          <a:p>
            <a:r>
              <a:rPr lang="en-US" dirty="0" smtClean="0"/>
              <a:t>Block Diagram 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79" y="1373777"/>
            <a:ext cx="9239345" cy="488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6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MCU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962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1295400" y="63906"/>
            <a:ext cx="9601200" cy="1142385"/>
          </a:xfrm>
        </p:spPr>
        <p:txBody>
          <a:bodyPr/>
          <a:lstStyle/>
          <a:p>
            <a:r>
              <a:rPr lang="en-US" dirty="0" smtClean="0"/>
              <a:t>Required Function and Pins</a:t>
            </a:r>
            <a:endParaRPr lang="he-IL" dirty="0"/>
          </a:p>
        </p:txBody>
      </p:sp>
      <p:graphicFrame>
        <p:nvGraphicFramePr>
          <p:cNvPr id="6" name="מציין מיקום תוכן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737213"/>
              </p:ext>
            </p:extLst>
          </p:nvPr>
        </p:nvGraphicFramePr>
        <p:xfrm>
          <a:off x="1355785" y="1206291"/>
          <a:ext cx="9601200" cy="4886960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2400300"/>
                <a:gridCol w="2400300"/>
                <a:gridCol w="2400300"/>
                <a:gridCol w="2400300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Description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# PINS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Function 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SPI FOR ADF5355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PLL UP 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Can be only</a:t>
                      </a:r>
                      <a:r>
                        <a:rPr lang="en-US" baseline="0" dirty="0" smtClean="0"/>
                        <a:t> CE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SPI FOR ADF5355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4</a:t>
                      </a:r>
                      <a:r>
                        <a:rPr lang="en-US" baseline="0" dirty="0" smtClean="0"/>
                        <a:t> ( 1)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PLL</a:t>
                      </a:r>
                      <a:r>
                        <a:rPr lang="en-US" baseline="0" dirty="0" smtClean="0"/>
                        <a:t> DOWN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For PA Bias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SPI</a:t>
                      </a:r>
                      <a:r>
                        <a:rPr lang="en-US" baseline="0" dirty="0" smtClean="0"/>
                        <a:t> for Dual DAC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AD5312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For UP Gain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SPI</a:t>
                      </a:r>
                      <a:r>
                        <a:rPr lang="en-US" baseline="0" dirty="0" smtClean="0"/>
                        <a:t> for Dual DAC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AD5312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Analog Inputs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6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Temp, FWD, REV, Voltage, Current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UART Com</a:t>
                      </a:r>
                      <a:r>
                        <a:rPr lang="en-US" baseline="0" dirty="0" smtClean="0"/>
                        <a:t> RS422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UART IN/OUT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Discrete OUT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LED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Discrete OUT</a:t>
                      </a:r>
                      <a:endParaRPr lang="he-IL" dirty="0" smtClean="0"/>
                    </a:p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Power ENABLE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Input to monitor TX/Rx ( interrupt)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TX/RX Monitor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8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50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consideration</a:t>
            </a:r>
            <a:endParaRPr lang="he-IL" dirty="0"/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RF On RO4350B 10 mil 0.5oz/</a:t>
            </a:r>
            <a:r>
              <a:rPr lang="en-US" dirty="0" err="1" smtClean="0"/>
              <a:t>oz</a:t>
            </a:r>
            <a:endParaRPr lang="en-US" dirty="0" smtClean="0"/>
          </a:p>
          <a:p>
            <a:r>
              <a:rPr lang="en-US" dirty="0" smtClean="0"/>
              <a:t>Filters and coupler with no plating</a:t>
            </a:r>
          </a:p>
          <a:p>
            <a:r>
              <a:rPr lang="en-US" dirty="0" smtClean="0"/>
              <a:t>Built from Separated building blocks</a:t>
            </a:r>
          </a:p>
          <a:p>
            <a:r>
              <a:rPr lang="en-US" dirty="0" smtClean="0"/>
              <a:t>POWER/COM/MCU will be on FR4 in Separated Board</a:t>
            </a:r>
          </a:p>
          <a:p>
            <a:r>
              <a:rPr lang="en-US" dirty="0" smtClean="0"/>
              <a:t>ANTENNA SIZE?</a:t>
            </a:r>
          </a:p>
          <a:p>
            <a:r>
              <a:rPr lang="en-US" dirty="0" smtClean="0"/>
              <a:t>ANTENNA CONNECTOR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3967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Placement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  <p:graphicFrame>
        <p:nvGraphicFramePr>
          <p:cNvPr id="6" name="אובייקט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539219"/>
              </p:ext>
            </p:extLst>
          </p:nvPr>
        </p:nvGraphicFramePr>
        <p:xfrm>
          <a:off x="714554" y="1764281"/>
          <a:ext cx="9744940" cy="4512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ocument" r:id="rId3" imgW="4724280" imgH="2187000" progId="DesignCAD.Document.10">
                  <p:embed/>
                </p:oleObj>
              </mc:Choice>
              <mc:Fallback>
                <p:oleObj name="Document" r:id="rId3" imgW="4724280" imgH="2187000" progId="DesignCAD.Document.1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4554" y="1764281"/>
                        <a:ext cx="9744940" cy="45122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382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Mech</a:t>
            </a:r>
            <a:r>
              <a:rPr lang="en-US" dirty="0" smtClean="0"/>
              <a:t> 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97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1" y="0"/>
            <a:ext cx="8823960" cy="632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6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253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1252268" y="0"/>
            <a:ext cx="9601200" cy="1142385"/>
          </a:xfrm>
        </p:spPr>
        <p:txBody>
          <a:bodyPr/>
          <a:lstStyle/>
          <a:p>
            <a:r>
              <a:rPr lang="en-US" dirty="0" smtClean="0"/>
              <a:t>Mile stones</a:t>
            </a:r>
            <a:endParaRPr lang="he-IL" dirty="0"/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086382"/>
              </p:ext>
            </p:extLst>
          </p:nvPr>
        </p:nvGraphicFramePr>
        <p:xfrm>
          <a:off x="448571" y="1142385"/>
          <a:ext cx="10153292" cy="4983480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2061712"/>
                <a:gridCol w="2355012"/>
                <a:gridCol w="2777705"/>
                <a:gridCol w="2958863"/>
              </a:tblGrid>
              <a:tr h="305502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Notes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Date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Mile Stone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20/11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CDR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BA1478 ready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15/12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PCB Ready for production 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15/12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Mech</a:t>
                      </a:r>
                      <a:r>
                        <a:rPr lang="en-US" dirty="0" smtClean="0"/>
                        <a:t> ready for production 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RF Connectors</a:t>
                      </a:r>
                      <a:r>
                        <a:rPr lang="en-US" baseline="0" dirty="0" smtClean="0"/>
                        <a:t> might be LLI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15/12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All Parts in B.A.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27/12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PCB Assembly 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1/1/2018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Mech</a:t>
                      </a:r>
                      <a:r>
                        <a:rPr lang="en-US" dirty="0" smtClean="0"/>
                        <a:t> in B.A.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15/1/2018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Finish RF Design 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28/1/2018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SW Control Integration 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12 weeks from 31/10 ARO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28/1/2018</a:t>
                      </a:r>
                      <a:endParaRPr lang="he-IL" dirty="0" smtClean="0"/>
                    </a:p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ENG</a:t>
                      </a:r>
                      <a:r>
                        <a:rPr lang="en-US" baseline="0" dirty="0" smtClean="0"/>
                        <a:t> UNIT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25/3/2018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SOF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15/4/2018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4 PROTOTYPES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53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935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2122" y="0"/>
            <a:ext cx="9601200" cy="634385"/>
          </a:xfrm>
        </p:spPr>
        <p:txBody>
          <a:bodyPr/>
          <a:lstStyle/>
          <a:p>
            <a:r>
              <a:rPr lang="en-US" dirty="0" smtClean="0"/>
              <a:t>SPEC-</a:t>
            </a:r>
            <a:r>
              <a:rPr lang="en-US" dirty="0" err="1" smtClean="0"/>
              <a:t>Tx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869823"/>
              </p:ext>
            </p:extLst>
          </p:nvPr>
        </p:nvGraphicFramePr>
        <p:xfrm>
          <a:off x="672122" y="634385"/>
          <a:ext cx="10980616" cy="5613264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2745154"/>
                <a:gridCol w="2745154"/>
                <a:gridCol w="2745154"/>
                <a:gridCol w="2745154"/>
              </a:tblGrid>
              <a:tr h="48145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Comply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Notes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Spec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Parameter</a:t>
                      </a:r>
                      <a:endParaRPr lang="he-IL" dirty="0"/>
                    </a:p>
                  </a:txBody>
                  <a:tcPr/>
                </a:tc>
              </a:tr>
              <a:tr h="48145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2570-2620MHz  For this demo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950-2620MHz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L-Band input </a:t>
                      </a:r>
                      <a:r>
                        <a:rPr lang="en-US" dirty="0" err="1" smtClean="0"/>
                        <a:t>Freq</a:t>
                      </a:r>
                      <a:endParaRPr lang="he-IL" dirty="0"/>
                    </a:p>
                  </a:txBody>
                  <a:tcPr/>
                </a:tc>
              </a:tr>
              <a:tr h="4814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-10 to -50dBm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Power Input</a:t>
                      </a:r>
                      <a:endParaRPr lang="he-IL" dirty="0"/>
                    </a:p>
                  </a:txBody>
                  <a:tcPr/>
                </a:tc>
              </a:tr>
              <a:tr h="4814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10.95</a:t>
                      </a:r>
                      <a:r>
                        <a:rPr lang="en-US" baseline="0" dirty="0" smtClean="0"/>
                        <a:t> – 11.7GHz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Ku band output</a:t>
                      </a:r>
                      <a:endParaRPr lang="he-IL" dirty="0"/>
                    </a:p>
                  </a:txBody>
                  <a:tcPr/>
                </a:tc>
              </a:tr>
              <a:tr h="48145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-30 to 55 </a:t>
                      </a:r>
                      <a:r>
                        <a:rPr lang="en-US" dirty="0" err="1" smtClean="0"/>
                        <a:t>deg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cel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+/-0.5dB over temp range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Gain Stability</a:t>
                      </a:r>
                      <a:endParaRPr lang="he-IL" dirty="0"/>
                    </a:p>
                  </a:txBody>
                  <a:tcPr/>
                </a:tc>
              </a:tr>
              <a:tr h="4814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-50dBc/Hz@</a:t>
                      </a:r>
                      <a:r>
                        <a:rPr lang="en-US" baseline="0" dirty="0" smtClean="0"/>
                        <a:t> 10Hz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Phase Noise</a:t>
                      </a:r>
                      <a:endParaRPr lang="he-IL" dirty="0"/>
                    </a:p>
                  </a:txBody>
                  <a:tcPr/>
                </a:tc>
              </a:tr>
              <a:tr h="4814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-66dBc/Hz @ 100Hz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4814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-80dBc/Hz @ 1KHz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4814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-90dBc/Hz @ 10KHz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4814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-90dBc/Hz @ 100KHz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4814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-104dBc/Hz @ 1MHz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90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08" y="1280160"/>
            <a:ext cx="10499383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2122" y="0"/>
            <a:ext cx="9601200" cy="634385"/>
          </a:xfrm>
        </p:spPr>
        <p:txBody>
          <a:bodyPr/>
          <a:lstStyle/>
          <a:p>
            <a:r>
              <a:rPr lang="en-US" dirty="0" smtClean="0"/>
              <a:t>SPEC-</a:t>
            </a:r>
            <a:r>
              <a:rPr lang="en-US" dirty="0" err="1" smtClean="0"/>
              <a:t>Tx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100814"/>
              </p:ext>
            </p:extLst>
          </p:nvPr>
        </p:nvGraphicFramePr>
        <p:xfrm>
          <a:off x="672122" y="634385"/>
          <a:ext cx="10980616" cy="5296016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2745154"/>
                <a:gridCol w="2745154"/>
                <a:gridCol w="2745154"/>
                <a:gridCol w="2745154"/>
              </a:tblGrid>
              <a:tr h="48145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Comply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Notes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Spec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Parameter</a:t>
                      </a:r>
                      <a:endParaRPr lang="he-IL" dirty="0"/>
                    </a:p>
                  </a:txBody>
                  <a:tcPr/>
                </a:tc>
              </a:tr>
              <a:tr h="48145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50dBc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Harmonics</a:t>
                      </a:r>
                      <a:endParaRPr lang="he-IL" dirty="0"/>
                    </a:p>
                  </a:txBody>
                  <a:tcPr/>
                </a:tc>
              </a:tr>
              <a:tr h="48145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Non carrier</a:t>
                      </a:r>
                      <a:r>
                        <a:rPr lang="en-US" baseline="0" dirty="0" smtClean="0"/>
                        <a:t> related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-60dBm in band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Spurious</a:t>
                      </a:r>
                      <a:endParaRPr lang="he-IL" dirty="0"/>
                    </a:p>
                  </a:txBody>
                  <a:tcPr/>
                </a:tc>
              </a:tr>
              <a:tr h="48145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Carrier related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-60dBc</a:t>
                      </a:r>
                      <a:r>
                        <a:rPr lang="en-US" baseline="0" dirty="0" smtClean="0"/>
                        <a:t> in band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48145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5dB </a:t>
                      </a:r>
                      <a:r>
                        <a:rPr lang="en-US" dirty="0" err="1" smtClean="0"/>
                        <a:t>backoff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36dBm</a:t>
                      </a:r>
                      <a:r>
                        <a:rPr lang="en-US" baseline="0" dirty="0" smtClean="0"/>
                        <a:t> min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Output power</a:t>
                      </a:r>
                      <a:endParaRPr lang="he-IL" dirty="0"/>
                    </a:p>
                  </a:txBody>
                  <a:tcPr/>
                </a:tc>
              </a:tr>
              <a:tr h="48145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12dB min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Gain Control </a:t>
                      </a:r>
                      <a:endParaRPr lang="he-IL" dirty="0"/>
                    </a:p>
                  </a:txBody>
                  <a:tcPr/>
                </a:tc>
              </a:tr>
              <a:tr h="48145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LTE Signal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30dBc @36 dBm output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Spectral regrowth</a:t>
                      </a:r>
                      <a:endParaRPr lang="he-IL" dirty="0"/>
                    </a:p>
                  </a:txBody>
                  <a:tcPr/>
                </a:tc>
              </a:tr>
              <a:tr h="4814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4814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4814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4814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04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2122" y="0"/>
            <a:ext cx="9601200" cy="634385"/>
          </a:xfrm>
        </p:spPr>
        <p:txBody>
          <a:bodyPr/>
          <a:lstStyle/>
          <a:p>
            <a:r>
              <a:rPr lang="en-US" dirty="0" smtClean="0"/>
              <a:t>SPEC-Rx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857203"/>
              </p:ext>
            </p:extLst>
          </p:nvPr>
        </p:nvGraphicFramePr>
        <p:xfrm>
          <a:off x="672122" y="634385"/>
          <a:ext cx="10980616" cy="5613264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2745154"/>
                <a:gridCol w="2745154"/>
                <a:gridCol w="2745154"/>
                <a:gridCol w="2745154"/>
              </a:tblGrid>
              <a:tr h="48145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Comply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Notes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Spec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Parameter</a:t>
                      </a:r>
                      <a:endParaRPr lang="he-IL" dirty="0"/>
                    </a:p>
                  </a:txBody>
                  <a:tcPr/>
                </a:tc>
              </a:tr>
              <a:tr h="48145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2570-2620MHz  For this demo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950-2620MHz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L-Band output </a:t>
                      </a:r>
                      <a:r>
                        <a:rPr lang="en-US" dirty="0" err="1" smtClean="0"/>
                        <a:t>Freq</a:t>
                      </a:r>
                      <a:endParaRPr lang="he-IL" dirty="0"/>
                    </a:p>
                  </a:txBody>
                  <a:tcPr/>
                </a:tc>
              </a:tr>
              <a:tr h="4814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13.75 – 14.5GHz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Ku – band</a:t>
                      </a:r>
                      <a:r>
                        <a:rPr lang="en-US" baseline="0" dirty="0" smtClean="0"/>
                        <a:t> input</a:t>
                      </a:r>
                      <a:endParaRPr lang="he-IL" dirty="0"/>
                    </a:p>
                  </a:txBody>
                  <a:tcPr/>
                </a:tc>
              </a:tr>
              <a:tr h="4814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4</a:t>
                      </a:r>
                      <a:r>
                        <a:rPr lang="en-US" baseline="0" dirty="0" smtClean="0"/>
                        <a:t> dB max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NF</a:t>
                      </a:r>
                      <a:endParaRPr lang="he-IL" dirty="0"/>
                    </a:p>
                  </a:txBody>
                  <a:tcPr/>
                </a:tc>
              </a:tr>
              <a:tr h="4814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-15dBm</a:t>
                      </a:r>
                      <a:r>
                        <a:rPr lang="en-US" baseline="0" dirty="0" smtClean="0"/>
                        <a:t> min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IIP3 </a:t>
                      </a:r>
                      <a:endParaRPr lang="he-IL" dirty="0"/>
                    </a:p>
                  </a:txBody>
                  <a:tcPr/>
                </a:tc>
              </a:tr>
              <a:tr h="4814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-25dBm min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Ip1dB </a:t>
                      </a:r>
                      <a:endParaRPr lang="he-IL" dirty="0"/>
                    </a:p>
                  </a:txBody>
                  <a:tcPr/>
                </a:tc>
              </a:tr>
              <a:tr h="4814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+5dBm min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Max in power for burn </a:t>
                      </a:r>
                      <a:endParaRPr lang="he-IL" dirty="0"/>
                    </a:p>
                  </a:txBody>
                  <a:tcPr/>
                </a:tc>
              </a:tr>
              <a:tr h="4814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20dB +/-1dB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Total Gain </a:t>
                      </a:r>
                      <a:endParaRPr lang="he-IL" dirty="0"/>
                    </a:p>
                  </a:txBody>
                  <a:tcPr/>
                </a:tc>
              </a:tr>
              <a:tr h="4814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+/-0.5dB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Gain Stability </a:t>
                      </a:r>
                      <a:endParaRPr lang="he-IL" dirty="0"/>
                    </a:p>
                  </a:txBody>
                  <a:tcPr/>
                </a:tc>
              </a:tr>
              <a:tr h="4814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Same as TX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Phase noise </a:t>
                      </a:r>
                      <a:endParaRPr lang="he-IL" dirty="0"/>
                    </a:p>
                  </a:txBody>
                  <a:tcPr/>
                </a:tc>
              </a:tr>
              <a:tr h="48145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Only in IF low BW and not in full band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50dBc</a:t>
                      </a:r>
                      <a:r>
                        <a:rPr lang="en-US" baseline="0" dirty="0" smtClean="0"/>
                        <a:t> min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Harmonics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23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2122" y="0"/>
            <a:ext cx="9601200" cy="634385"/>
          </a:xfrm>
        </p:spPr>
        <p:txBody>
          <a:bodyPr/>
          <a:lstStyle/>
          <a:p>
            <a:r>
              <a:rPr lang="en-US" dirty="0" smtClean="0"/>
              <a:t>SPEC-Rx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528276"/>
              </p:ext>
            </p:extLst>
          </p:nvPr>
        </p:nvGraphicFramePr>
        <p:xfrm>
          <a:off x="672122" y="634385"/>
          <a:ext cx="10980616" cy="1846776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2745154"/>
                <a:gridCol w="2745154"/>
                <a:gridCol w="2745154"/>
                <a:gridCol w="2745154"/>
              </a:tblGrid>
              <a:tr h="48145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Comply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Notes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Spec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Parameter</a:t>
                      </a:r>
                      <a:endParaRPr lang="he-IL" dirty="0"/>
                    </a:p>
                  </a:txBody>
                  <a:tcPr/>
                </a:tc>
              </a:tr>
              <a:tr h="402408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Non carrier</a:t>
                      </a:r>
                      <a:r>
                        <a:rPr lang="en-US" baseline="0" dirty="0" smtClean="0"/>
                        <a:t> related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-60dBm in band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Spurious</a:t>
                      </a:r>
                      <a:endParaRPr lang="he-IL" dirty="0"/>
                    </a:p>
                  </a:txBody>
                  <a:tcPr/>
                </a:tc>
              </a:tr>
              <a:tr h="48145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Carrier related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-60dBc</a:t>
                      </a:r>
                      <a:r>
                        <a:rPr lang="en-US" baseline="0" dirty="0" smtClean="0"/>
                        <a:t> in band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4814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4.5 us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Switching Speed </a:t>
                      </a:r>
                      <a:r>
                        <a:rPr lang="en-US" dirty="0" err="1" smtClean="0"/>
                        <a:t>Tx</a:t>
                      </a:r>
                      <a:r>
                        <a:rPr lang="en-US" dirty="0" smtClean="0"/>
                        <a:t>/Rx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72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2122" y="0"/>
            <a:ext cx="9601200" cy="634385"/>
          </a:xfrm>
        </p:spPr>
        <p:txBody>
          <a:bodyPr/>
          <a:lstStyle/>
          <a:p>
            <a:r>
              <a:rPr lang="en-US" dirty="0" smtClean="0"/>
              <a:t>SPEC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846647"/>
              </p:ext>
            </p:extLst>
          </p:nvPr>
        </p:nvGraphicFramePr>
        <p:xfrm>
          <a:off x="672122" y="634385"/>
          <a:ext cx="10980616" cy="7143488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2745154"/>
                <a:gridCol w="2745154"/>
                <a:gridCol w="2745154"/>
                <a:gridCol w="2745154"/>
              </a:tblGrid>
              <a:tr h="48145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Comply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Notes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Spec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Parameter</a:t>
                      </a:r>
                      <a:endParaRPr lang="he-IL" dirty="0"/>
                    </a:p>
                  </a:txBody>
                  <a:tcPr/>
                </a:tc>
              </a:tr>
              <a:tr h="4814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Tx</a:t>
                      </a:r>
                      <a:r>
                        <a:rPr lang="en-US" baseline="0" dirty="0" smtClean="0"/>
                        <a:t> Full VSWR Protection</a:t>
                      </a:r>
                    </a:p>
                    <a:p>
                      <a:pPr algn="l" rtl="0"/>
                      <a:r>
                        <a:rPr lang="en-US" baseline="0" dirty="0" smtClean="0"/>
                        <a:t>Rev voltage protection </a:t>
                      </a:r>
                    </a:p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Protection </a:t>
                      </a:r>
                      <a:endParaRPr lang="he-IL" dirty="0"/>
                    </a:p>
                  </a:txBody>
                  <a:tcPr/>
                </a:tc>
              </a:tr>
              <a:tr h="4814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Tx</a:t>
                      </a:r>
                      <a:r>
                        <a:rPr lang="en-US" dirty="0" smtClean="0"/>
                        <a:t> output</a:t>
                      </a:r>
                      <a:r>
                        <a:rPr lang="en-US" baseline="0" dirty="0" smtClean="0"/>
                        <a:t> power </a:t>
                      </a:r>
                    </a:p>
                    <a:p>
                      <a:pPr algn="l" rtl="0"/>
                      <a:r>
                        <a:rPr lang="en-US" baseline="0" dirty="0" smtClean="0"/>
                        <a:t>PLL Lock </a:t>
                      </a:r>
                    </a:p>
                    <a:p>
                      <a:pPr algn="l" rtl="0"/>
                      <a:r>
                        <a:rPr lang="en-US" baseline="0" dirty="0" smtClean="0"/>
                        <a:t>PA Temperature</a:t>
                      </a:r>
                    </a:p>
                    <a:p>
                      <a:pPr algn="l" rtl="0"/>
                      <a:r>
                        <a:rPr lang="en-US" baseline="0" dirty="0" smtClean="0"/>
                        <a:t>IF input power ( option) </a:t>
                      </a:r>
                    </a:p>
                    <a:p>
                      <a:pPr algn="l" rtl="0"/>
                      <a:r>
                        <a:rPr lang="en-US" baseline="0" dirty="0" err="1" smtClean="0"/>
                        <a:t>Tx</a:t>
                      </a:r>
                      <a:r>
                        <a:rPr lang="en-US" baseline="0" dirty="0" smtClean="0"/>
                        <a:t> Return power </a:t>
                      </a:r>
                    </a:p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Monitor</a:t>
                      </a:r>
                      <a:endParaRPr lang="he-IL" dirty="0"/>
                    </a:p>
                  </a:txBody>
                  <a:tcPr/>
                </a:tc>
              </a:tr>
              <a:tr h="4814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18-36V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DC</a:t>
                      </a:r>
                      <a:endParaRPr lang="he-IL" dirty="0"/>
                    </a:p>
                  </a:txBody>
                  <a:tcPr/>
                </a:tc>
              </a:tr>
              <a:tr h="4814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45W max at TX mode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DC Power </a:t>
                      </a:r>
                      <a:endParaRPr lang="he-IL" dirty="0"/>
                    </a:p>
                  </a:txBody>
                  <a:tcPr/>
                </a:tc>
              </a:tr>
              <a:tr h="4814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Mil-STD-704 , Mil-STD-461E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DC Protection </a:t>
                      </a:r>
                      <a:endParaRPr lang="he-IL" dirty="0"/>
                    </a:p>
                  </a:txBody>
                  <a:tcPr/>
                </a:tc>
              </a:tr>
              <a:tr h="48145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For OCXO Stability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60 sec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Turn on time</a:t>
                      </a:r>
                      <a:endParaRPr lang="he-IL" dirty="0"/>
                    </a:p>
                  </a:txBody>
                  <a:tcPr/>
                </a:tc>
              </a:tr>
              <a:tr h="4814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4814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4814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4814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19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Tx</a:t>
            </a:r>
            <a:endParaRPr lang="he-IL" dirty="0"/>
          </a:p>
        </p:txBody>
      </p:sp>
      <p:sp>
        <p:nvSpPr>
          <p:cNvPr id="6" name="מציין מיקום טקסט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14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966</Words>
  <Application>Microsoft Office PowerPoint</Application>
  <PresentationFormat>מסך רחב</PresentationFormat>
  <Paragraphs>393</Paragraphs>
  <Slides>40</Slides>
  <Notes>0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40</vt:i4>
      </vt:variant>
    </vt:vector>
  </HeadingPairs>
  <TitlesOfParts>
    <vt:vector size="44" baseType="lpstr">
      <vt:lpstr>Arial</vt:lpstr>
      <vt:lpstr>Gisha</vt:lpstr>
      <vt:lpstr>Diamond Grid 16x9</vt:lpstr>
      <vt:lpstr>Document</vt:lpstr>
      <vt:lpstr>  KU FE Module  ( Demo Project) </vt:lpstr>
      <vt:lpstr>Concept</vt:lpstr>
      <vt:lpstr>Block Diagram </vt:lpstr>
      <vt:lpstr>SPEC-Tx</vt:lpstr>
      <vt:lpstr>SPEC-Tx</vt:lpstr>
      <vt:lpstr>SPEC-Rx</vt:lpstr>
      <vt:lpstr>SPEC-Rx</vt:lpstr>
      <vt:lpstr>SPEC</vt:lpstr>
      <vt:lpstr>Tx</vt:lpstr>
      <vt:lpstr>Block Diagram </vt:lpstr>
      <vt:lpstr>BA1478_UP</vt:lpstr>
      <vt:lpstr>BPF</vt:lpstr>
      <vt:lpstr>PA – 2X TGA2760-SM</vt:lpstr>
      <vt:lpstr>LPF</vt:lpstr>
      <vt:lpstr>Circulator</vt:lpstr>
      <vt:lpstr>Monitoring TX</vt:lpstr>
      <vt:lpstr>RX</vt:lpstr>
      <vt:lpstr>Block Diagram </vt:lpstr>
      <vt:lpstr>RX – Limiter (Optional) </vt:lpstr>
      <vt:lpstr>BPF</vt:lpstr>
      <vt:lpstr>LNA</vt:lpstr>
      <vt:lpstr>BA1478_DOWN</vt:lpstr>
      <vt:lpstr>SYNTH AND CLOCK</vt:lpstr>
      <vt:lpstr>Synthesizer</vt:lpstr>
      <vt:lpstr>DC</vt:lpstr>
      <vt:lpstr>Power Users</vt:lpstr>
      <vt:lpstr>Power Scheme</vt:lpstr>
      <vt:lpstr>Power Supply units ( Non Isolated) </vt:lpstr>
      <vt:lpstr>Power Supply Pulses</vt:lpstr>
      <vt:lpstr>MCU</vt:lpstr>
      <vt:lpstr>Required Function and Pins</vt:lpstr>
      <vt:lpstr>Layout </vt:lpstr>
      <vt:lpstr>Layout consideration</vt:lpstr>
      <vt:lpstr>First Placement</vt:lpstr>
      <vt:lpstr>Mech </vt:lpstr>
      <vt:lpstr>מצגת של PowerPoint</vt:lpstr>
      <vt:lpstr>Schedule</vt:lpstr>
      <vt:lpstr>Mile stones</vt:lpstr>
      <vt:lpstr>RISK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2016-05-25T12:50:49Z</dcterms:created>
  <dcterms:modified xsi:type="dcterms:W3CDTF">2018-01-02T08:57:26Z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