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5406-AD0E-9D57-1B40-E76CDCC49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FD3221-AD5D-86B8-68BF-BA63554B0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5A649C-1135-8B45-0AF5-72057F2660C0}"/>
              </a:ext>
            </a:extLst>
          </p:cNvPr>
          <p:cNvSpPr>
            <a:spLocks noGrp="1"/>
          </p:cNvSpPr>
          <p:nvPr>
            <p:ph type="dt" sz="half" idx="10"/>
          </p:nvPr>
        </p:nvSpPr>
        <p:spPr/>
        <p:txBody>
          <a:bodyPr/>
          <a:lstStyle/>
          <a:p>
            <a:fld id="{15571034-A1BB-4912-8E74-CBA7F06AF7C1}" type="datetimeFigureOut">
              <a:rPr lang="en-US" smtClean="0"/>
              <a:t>12/3/2022</a:t>
            </a:fld>
            <a:endParaRPr lang="en-US"/>
          </a:p>
        </p:txBody>
      </p:sp>
      <p:sp>
        <p:nvSpPr>
          <p:cNvPr id="5" name="Footer Placeholder 4">
            <a:extLst>
              <a:ext uri="{FF2B5EF4-FFF2-40B4-BE49-F238E27FC236}">
                <a16:creationId xmlns:a16="http://schemas.microsoft.com/office/drawing/2014/main" id="{C92A0239-968D-EE73-AF4E-041D2CCA1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8F2AF-E7DC-FBA1-483A-228239B87526}"/>
              </a:ext>
            </a:extLst>
          </p:cNvPr>
          <p:cNvSpPr>
            <a:spLocks noGrp="1"/>
          </p:cNvSpPr>
          <p:nvPr>
            <p:ph type="sldNum" sz="quarter" idx="12"/>
          </p:nvPr>
        </p:nvSpPr>
        <p:spPr/>
        <p:txBody>
          <a:bodyPr/>
          <a:lstStyle/>
          <a:p>
            <a:fld id="{AEC180A6-5888-48E7-89C3-376605CD51B0}" type="slidenum">
              <a:rPr lang="en-US" smtClean="0"/>
              <a:t>‹#›</a:t>
            </a:fld>
            <a:endParaRPr lang="en-US"/>
          </a:p>
        </p:txBody>
      </p:sp>
    </p:spTree>
    <p:extLst>
      <p:ext uri="{BB962C8B-B14F-4D97-AF65-F5344CB8AC3E}">
        <p14:creationId xmlns:p14="http://schemas.microsoft.com/office/powerpoint/2010/main" val="374783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D6B9-5C66-20B5-B181-5315EAF37B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F9A2F8-056C-5022-FBD9-920DF3FA4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EA37E-5074-F3FF-AF93-AE5FB7020C07}"/>
              </a:ext>
            </a:extLst>
          </p:cNvPr>
          <p:cNvSpPr>
            <a:spLocks noGrp="1"/>
          </p:cNvSpPr>
          <p:nvPr>
            <p:ph type="dt" sz="half" idx="10"/>
          </p:nvPr>
        </p:nvSpPr>
        <p:spPr/>
        <p:txBody>
          <a:bodyPr/>
          <a:lstStyle/>
          <a:p>
            <a:fld id="{15571034-A1BB-4912-8E74-CBA7F06AF7C1}" type="datetimeFigureOut">
              <a:rPr lang="en-US" smtClean="0"/>
              <a:t>12/3/2022</a:t>
            </a:fld>
            <a:endParaRPr lang="en-US"/>
          </a:p>
        </p:txBody>
      </p:sp>
      <p:sp>
        <p:nvSpPr>
          <p:cNvPr id="5" name="Footer Placeholder 4">
            <a:extLst>
              <a:ext uri="{FF2B5EF4-FFF2-40B4-BE49-F238E27FC236}">
                <a16:creationId xmlns:a16="http://schemas.microsoft.com/office/drawing/2014/main" id="{1750F992-E106-E7A4-162F-7D47D1BA2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844406-4925-1FE7-73CA-41A10C9C2D17}"/>
              </a:ext>
            </a:extLst>
          </p:cNvPr>
          <p:cNvSpPr>
            <a:spLocks noGrp="1"/>
          </p:cNvSpPr>
          <p:nvPr>
            <p:ph type="sldNum" sz="quarter" idx="12"/>
          </p:nvPr>
        </p:nvSpPr>
        <p:spPr/>
        <p:txBody>
          <a:bodyPr/>
          <a:lstStyle/>
          <a:p>
            <a:fld id="{AEC180A6-5888-48E7-89C3-376605CD51B0}" type="slidenum">
              <a:rPr lang="en-US" smtClean="0"/>
              <a:t>‹#›</a:t>
            </a:fld>
            <a:endParaRPr lang="en-US"/>
          </a:p>
        </p:txBody>
      </p:sp>
    </p:spTree>
    <p:extLst>
      <p:ext uri="{BB962C8B-B14F-4D97-AF65-F5344CB8AC3E}">
        <p14:creationId xmlns:p14="http://schemas.microsoft.com/office/powerpoint/2010/main" val="117122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5F03D4-584D-EAB4-D352-0D86D3A92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CF97D-9CB1-8241-7E4A-4A5D0F1D8D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15289-1689-0408-7312-22E563A853F3}"/>
              </a:ext>
            </a:extLst>
          </p:cNvPr>
          <p:cNvSpPr>
            <a:spLocks noGrp="1"/>
          </p:cNvSpPr>
          <p:nvPr>
            <p:ph type="dt" sz="half" idx="10"/>
          </p:nvPr>
        </p:nvSpPr>
        <p:spPr/>
        <p:txBody>
          <a:bodyPr/>
          <a:lstStyle/>
          <a:p>
            <a:fld id="{15571034-A1BB-4912-8E74-CBA7F06AF7C1}" type="datetimeFigureOut">
              <a:rPr lang="en-US" smtClean="0"/>
              <a:t>12/3/2022</a:t>
            </a:fld>
            <a:endParaRPr lang="en-US"/>
          </a:p>
        </p:txBody>
      </p:sp>
      <p:sp>
        <p:nvSpPr>
          <p:cNvPr id="5" name="Footer Placeholder 4">
            <a:extLst>
              <a:ext uri="{FF2B5EF4-FFF2-40B4-BE49-F238E27FC236}">
                <a16:creationId xmlns:a16="http://schemas.microsoft.com/office/drawing/2014/main" id="{FD1E25AE-6E65-5316-B2D1-34347F3E8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0F9D2-A2F2-9A64-96F7-CDFEEF5EB9EA}"/>
              </a:ext>
            </a:extLst>
          </p:cNvPr>
          <p:cNvSpPr>
            <a:spLocks noGrp="1"/>
          </p:cNvSpPr>
          <p:nvPr>
            <p:ph type="sldNum" sz="quarter" idx="12"/>
          </p:nvPr>
        </p:nvSpPr>
        <p:spPr/>
        <p:txBody>
          <a:bodyPr/>
          <a:lstStyle/>
          <a:p>
            <a:fld id="{AEC180A6-5888-48E7-89C3-376605CD51B0}" type="slidenum">
              <a:rPr lang="en-US" smtClean="0"/>
              <a:t>‹#›</a:t>
            </a:fld>
            <a:endParaRPr lang="en-US"/>
          </a:p>
        </p:txBody>
      </p:sp>
    </p:spTree>
    <p:extLst>
      <p:ext uri="{BB962C8B-B14F-4D97-AF65-F5344CB8AC3E}">
        <p14:creationId xmlns:p14="http://schemas.microsoft.com/office/powerpoint/2010/main" val="247789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8824-5BAD-A4AB-FDB1-DA0AF5935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A394A3-0F8D-75D6-4CCC-5F5AFC4E6D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AF750-D012-908A-1E54-17E15E024A21}"/>
              </a:ext>
            </a:extLst>
          </p:cNvPr>
          <p:cNvSpPr>
            <a:spLocks noGrp="1"/>
          </p:cNvSpPr>
          <p:nvPr>
            <p:ph type="dt" sz="half" idx="10"/>
          </p:nvPr>
        </p:nvSpPr>
        <p:spPr/>
        <p:txBody>
          <a:bodyPr/>
          <a:lstStyle/>
          <a:p>
            <a:fld id="{15571034-A1BB-4912-8E74-CBA7F06AF7C1}" type="datetimeFigureOut">
              <a:rPr lang="en-US" smtClean="0"/>
              <a:t>12/3/2022</a:t>
            </a:fld>
            <a:endParaRPr lang="en-US"/>
          </a:p>
        </p:txBody>
      </p:sp>
      <p:sp>
        <p:nvSpPr>
          <p:cNvPr id="5" name="Footer Placeholder 4">
            <a:extLst>
              <a:ext uri="{FF2B5EF4-FFF2-40B4-BE49-F238E27FC236}">
                <a16:creationId xmlns:a16="http://schemas.microsoft.com/office/drawing/2014/main" id="{310E3477-F5C3-CB47-0C49-FB12868BD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4BECE-B655-8B8F-62D8-789771BE8164}"/>
              </a:ext>
            </a:extLst>
          </p:cNvPr>
          <p:cNvSpPr>
            <a:spLocks noGrp="1"/>
          </p:cNvSpPr>
          <p:nvPr>
            <p:ph type="sldNum" sz="quarter" idx="12"/>
          </p:nvPr>
        </p:nvSpPr>
        <p:spPr/>
        <p:txBody>
          <a:bodyPr/>
          <a:lstStyle/>
          <a:p>
            <a:fld id="{AEC180A6-5888-48E7-89C3-376605CD51B0}" type="slidenum">
              <a:rPr lang="en-US" smtClean="0"/>
              <a:t>‹#›</a:t>
            </a:fld>
            <a:endParaRPr lang="en-US"/>
          </a:p>
        </p:txBody>
      </p:sp>
    </p:spTree>
    <p:extLst>
      <p:ext uri="{BB962C8B-B14F-4D97-AF65-F5344CB8AC3E}">
        <p14:creationId xmlns:p14="http://schemas.microsoft.com/office/powerpoint/2010/main" val="313209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BDD3-3DF4-CC77-0221-EF09AF863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D6789-CEC3-2C7A-57D3-FA6BB7826B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815BD-B6A5-6B77-EA65-2246DE3DAA4B}"/>
              </a:ext>
            </a:extLst>
          </p:cNvPr>
          <p:cNvSpPr>
            <a:spLocks noGrp="1"/>
          </p:cNvSpPr>
          <p:nvPr>
            <p:ph type="dt" sz="half" idx="10"/>
          </p:nvPr>
        </p:nvSpPr>
        <p:spPr/>
        <p:txBody>
          <a:bodyPr/>
          <a:lstStyle/>
          <a:p>
            <a:fld id="{15571034-A1BB-4912-8E74-CBA7F06AF7C1}" type="datetimeFigureOut">
              <a:rPr lang="en-US" smtClean="0"/>
              <a:t>12/3/2022</a:t>
            </a:fld>
            <a:endParaRPr lang="en-US"/>
          </a:p>
        </p:txBody>
      </p:sp>
      <p:sp>
        <p:nvSpPr>
          <p:cNvPr id="5" name="Footer Placeholder 4">
            <a:extLst>
              <a:ext uri="{FF2B5EF4-FFF2-40B4-BE49-F238E27FC236}">
                <a16:creationId xmlns:a16="http://schemas.microsoft.com/office/drawing/2014/main" id="{08A3EEE3-B68D-B6D9-3DDA-E07E5A100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8337C-6F9D-C6AE-B8D1-665073FC48C4}"/>
              </a:ext>
            </a:extLst>
          </p:cNvPr>
          <p:cNvSpPr>
            <a:spLocks noGrp="1"/>
          </p:cNvSpPr>
          <p:nvPr>
            <p:ph type="sldNum" sz="quarter" idx="12"/>
          </p:nvPr>
        </p:nvSpPr>
        <p:spPr/>
        <p:txBody>
          <a:bodyPr/>
          <a:lstStyle/>
          <a:p>
            <a:fld id="{AEC180A6-5888-48E7-89C3-376605CD51B0}" type="slidenum">
              <a:rPr lang="en-US" smtClean="0"/>
              <a:t>‹#›</a:t>
            </a:fld>
            <a:endParaRPr lang="en-US"/>
          </a:p>
        </p:txBody>
      </p:sp>
    </p:spTree>
    <p:extLst>
      <p:ext uri="{BB962C8B-B14F-4D97-AF65-F5344CB8AC3E}">
        <p14:creationId xmlns:p14="http://schemas.microsoft.com/office/powerpoint/2010/main" val="42695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330C-B17D-BEC3-30A0-0DC0C5236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16D6CF-4BA6-B8CD-B3FB-A402905F3E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223641-D85C-AEFD-B1E1-8996F1F8D6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3BDDB7-B349-E034-641F-E26A040A168B}"/>
              </a:ext>
            </a:extLst>
          </p:cNvPr>
          <p:cNvSpPr>
            <a:spLocks noGrp="1"/>
          </p:cNvSpPr>
          <p:nvPr>
            <p:ph type="dt" sz="half" idx="10"/>
          </p:nvPr>
        </p:nvSpPr>
        <p:spPr/>
        <p:txBody>
          <a:bodyPr/>
          <a:lstStyle/>
          <a:p>
            <a:fld id="{15571034-A1BB-4912-8E74-CBA7F06AF7C1}" type="datetimeFigureOut">
              <a:rPr lang="en-US" smtClean="0"/>
              <a:t>12/3/2022</a:t>
            </a:fld>
            <a:endParaRPr lang="en-US"/>
          </a:p>
        </p:txBody>
      </p:sp>
      <p:sp>
        <p:nvSpPr>
          <p:cNvPr id="6" name="Footer Placeholder 5">
            <a:extLst>
              <a:ext uri="{FF2B5EF4-FFF2-40B4-BE49-F238E27FC236}">
                <a16:creationId xmlns:a16="http://schemas.microsoft.com/office/drawing/2014/main" id="{36B75502-CB44-3F6C-3291-2EF130A7A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0E025-9B59-5BBD-08F8-843EA146D0B7}"/>
              </a:ext>
            </a:extLst>
          </p:cNvPr>
          <p:cNvSpPr>
            <a:spLocks noGrp="1"/>
          </p:cNvSpPr>
          <p:nvPr>
            <p:ph type="sldNum" sz="quarter" idx="12"/>
          </p:nvPr>
        </p:nvSpPr>
        <p:spPr/>
        <p:txBody>
          <a:bodyPr/>
          <a:lstStyle/>
          <a:p>
            <a:fld id="{AEC180A6-5888-48E7-89C3-376605CD51B0}" type="slidenum">
              <a:rPr lang="en-US" smtClean="0"/>
              <a:t>‹#›</a:t>
            </a:fld>
            <a:endParaRPr lang="en-US"/>
          </a:p>
        </p:txBody>
      </p:sp>
    </p:spTree>
    <p:extLst>
      <p:ext uri="{BB962C8B-B14F-4D97-AF65-F5344CB8AC3E}">
        <p14:creationId xmlns:p14="http://schemas.microsoft.com/office/powerpoint/2010/main" val="231804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80C5-7422-7494-9DC1-701808FEA0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5B4EE6-3694-1A32-9E8D-F61A5B1A1A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FC3E75-ED06-B1E4-C063-6E3EF7B947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B67A5C-3551-0BD0-9E66-A330BA0AF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297756-6D61-D6F2-A2B6-2706CDBFEF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B1E4C8-5E37-C186-7B85-0539CC53B979}"/>
              </a:ext>
            </a:extLst>
          </p:cNvPr>
          <p:cNvSpPr>
            <a:spLocks noGrp="1"/>
          </p:cNvSpPr>
          <p:nvPr>
            <p:ph type="dt" sz="half" idx="10"/>
          </p:nvPr>
        </p:nvSpPr>
        <p:spPr/>
        <p:txBody>
          <a:bodyPr/>
          <a:lstStyle/>
          <a:p>
            <a:fld id="{15571034-A1BB-4912-8E74-CBA7F06AF7C1}" type="datetimeFigureOut">
              <a:rPr lang="en-US" smtClean="0"/>
              <a:t>12/3/2022</a:t>
            </a:fld>
            <a:endParaRPr lang="en-US"/>
          </a:p>
        </p:txBody>
      </p:sp>
      <p:sp>
        <p:nvSpPr>
          <p:cNvPr id="8" name="Footer Placeholder 7">
            <a:extLst>
              <a:ext uri="{FF2B5EF4-FFF2-40B4-BE49-F238E27FC236}">
                <a16:creationId xmlns:a16="http://schemas.microsoft.com/office/drawing/2014/main" id="{4866492E-005F-9195-13E2-49F133170A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D3BBA4-7CC0-ED8E-3276-D3D07067AAAB}"/>
              </a:ext>
            </a:extLst>
          </p:cNvPr>
          <p:cNvSpPr>
            <a:spLocks noGrp="1"/>
          </p:cNvSpPr>
          <p:nvPr>
            <p:ph type="sldNum" sz="quarter" idx="12"/>
          </p:nvPr>
        </p:nvSpPr>
        <p:spPr/>
        <p:txBody>
          <a:bodyPr/>
          <a:lstStyle/>
          <a:p>
            <a:fld id="{AEC180A6-5888-48E7-89C3-376605CD51B0}" type="slidenum">
              <a:rPr lang="en-US" smtClean="0"/>
              <a:t>‹#›</a:t>
            </a:fld>
            <a:endParaRPr lang="en-US"/>
          </a:p>
        </p:txBody>
      </p:sp>
    </p:spTree>
    <p:extLst>
      <p:ext uri="{BB962C8B-B14F-4D97-AF65-F5344CB8AC3E}">
        <p14:creationId xmlns:p14="http://schemas.microsoft.com/office/powerpoint/2010/main" val="38985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9681-780C-E804-11A3-5D4A93CC62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285074-4FAF-CC02-4F0B-0EC4166BAC83}"/>
              </a:ext>
            </a:extLst>
          </p:cNvPr>
          <p:cNvSpPr>
            <a:spLocks noGrp="1"/>
          </p:cNvSpPr>
          <p:nvPr>
            <p:ph type="dt" sz="half" idx="10"/>
          </p:nvPr>
        </p:nvSpPr>
        <p:spPr/>
        <p:txBody>
          <a:bodyPr/>
          <a:lstStyle/>
          <a:p>
            <a:fld id="{15571034-A1BB-4912-8E74-CBA7F06AF7C1}" type="datetimeFigureOut">
              <a:rPr lang="en-US" smtClean="0"/>
              <a:t>12/3/2022</a:t>
            </a:fld>
            <a:endParaRPr lang="en-US"/>
          </a:p>
        </p:txBody>
      </p:sp>
      <p:sp>
        <p:nvSpPr>
          <p:cNvPr id="4" name="Footer Placeholder 3">
            <a:extLst>
              <a:ext uri="{FF2B5EF4-FFF2-40B4-BE49-F238E27FC236}">
                <a16:creationId xmlns:a16="http://schemas.microsoft.com/office/drawing/2014/main" id="{20A02BCC-BDC1-7E58-D42C-5C8F7E5761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DBAEE7-7541-CF68-3134-6F855500EC39}"/>
              </a:ext>
            </a:extLst>
          </p:cNvPr>
          <p:cNvSpPr>
            <a:spLocks noGrp="1"/>
          </p:cNvSpPr>
          <p:nvPr>
            <p:ph type="sldNum" sz="quarter" idx="12"/>
          </p:nvPr>
        </p:nvSpPr>
        <p:spPr/>
        <p:txBody>
          <a:bodyPr/>
          <a:lstStyle/>
          <a:p>
            <a:fld id="{AEC180A6-5888-48E7-89C3-376605CD51B0}" type="slidenum">
              <a:rPr lang="en-US" smtClean="0"/>
              <a:t>‹#›</a:t>
            </a:fld>
            <a:endParaRPr lang="en-US"/>
          </a:p>
        </p:txBody>
      </p:sp>
    </p:spTree>
    <p:extLst>
      <p:ext uri="{BB962C8B-B14F-4D97-AF65-F5344CB8AC3E}">
        <p14:creationId xmlns:p14="http://schemas.microsoft.com/office/powerpoint/2010/main" val="116433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31386-493A-117E-528D-8A038C3116EF}"/>
              </a:ext>
            </a:extLst>
          </p:cNvPr>
          <p:cNvSpPr>
            <a:spLocks noGrp="1"/>
          </p:cNvSpPr>
          <p:nvPr>
            <p:ph type="dt" sz="half" idx="10"/>
          </p:nvPr>
        </p:nvSpPr>
        <p:spPr/>
        <p:txBody>
          <a:bodyPr/>
          <a:lstStyle/>
          <a:p>
            <a:fld id="{15571034-A1BB-4912-8E74-CBA7F06AF7C1}" type="datetimeFigureOut">
              <a:rPr lang="en-US" smtClean="0"/>
              <a:t>12/3/2022</a:t>
            </a:fld>
            <a:endParaRPr lang="en-US"/>
          </a:p>
        </p:txBody>
      </p:sp>
      <p:sp>
        <p:nvSpPr>
          <p:cNvPr id="3" name="Footer Placeholder 2">
            <a:extLst>
              <a:ext uri="{FF2B5EF4-FFF2-40B4-BE49-F238E27FC236}">
                <a16:creationId xmlns:a16="http://schemas.microsoft.com/office/drawing/2014/main" id="{81F54019-DC54-ED7F-412B-F3E6677B6C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FA61DF-F03D-1D90-B599-6FB8A2E8A5C8}"/>
              </a:ext>
            </a:extLst>
          </p:cNvPr>
          <p:cNvSpPr>
            <a:spLocks noGrp="1"/>
          </p:cNvSpPr>
          <p:nvPr>
            <p:ph type="sldNum" sz="quarter" idx="12"/>
          </p:nvPr>
        </p:nvSpPr>
        <p:spPr/>
        <p:txBody>
          <a:bodyPr/>
          <a:lstStyle/>
          <a:p>
            <a:fld id="{AEC180A6-5888-48E7-89C3-376605CD51B0}" type="slidenum">
              <a:rPr lang="en-US" smtClean="0"/>
              <a:t>‹#›</a:t>
            </a:fld>
            <a:endParaRPr lang="en-US"/>
          </a:p>
        </p:txBody>
      </p:sp>
    </p:spTree>
    <p:extLst>
      <p:ext uri="{BB962C8B-B14F-4D97-AF65-F5344CB8AC3E}">
        <p14:creationId xmlns:p14="http://schemas.microsoft.com/office/powerpoint/2010/main" val="267441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1A19-9D39-4F4F-B856-C7397A932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6C0445-9804-726A-6B95-80CE43637F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7A4D53-37A8-FB7F-EEDD-BA3F420E6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F93DF7-5340-84E1-243C-FE5498B6A66B}"/>
              </a:ext>
            </a:extLst>
          </p:cNvPr>
          <p:cNvSpPr>
            <a:spLocks noGrp="1"/>
          </p:cNvSpPr>
          <p:nvPr>
            <p:ph type="dt" sz="half" idx="10"/>
          </p:nvPr>
        </p:nvSpPr>
        <p:spPr/>
        <p:txBody>
          <a:bodyPr/>
          <a:lstStyle/>
          <a:p>
            <a:fld id="{15571034-A1BB-4912-8E74-CBA7F06AF7C1}" type="datetimeFigureOut">
              <a:rPr lang="en-US" smtClean="0"/>
              <a:t>12/3/2022</a:t>
            </a:fld>
            <a:endParaRPr lang="en-US"/>
          </a:p>
        </p:txBody>
      </p:sp>
      <p:sp>
        <p:nvSpPr>
          <p:cNvPr id="6" name="Footer Placeholder 5">
            <a:extLst>
              <a:ext uri="{FF2B5EF4-FFF2-40B4-BE49-F238E27FC236}">
                <a16:creationId xmlns:a16="http://schemas.microsoft.com/office/drawing/2014/main" id="{C528B3DA-87DE-6DB3-7607-3F59D3838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11C14-241B-2167-8CF0-F3F0EEABFA30}"/>
              </a:ext>
            </a:extLst>
          </p:cNvPr>
          <p:cNvSpPr>
            <a:spLocks noGrp="1"/>
          </p:cNvSpPr>
          <p:nvPr>
            <p:ph type="sldNum" sz="quarter" idx="12"/>
          </p:nvPr>
        </p:nvSpPr>
        <p:spPr/>
        <p:txBody>
          <a:bodyPr/>
          <a:lstStyle/>
          <a:p>
            <a:fld id="{AEC180A6-5888-48E7-89C3-376605CD51B0}" type="slidenum">
              <a:rPr lang="en-US" smtClean="0"/>
              <a:t>‹#›</a:t>
            </a:fld>
            <a:endParaRPr lang="en-US"/>
          </a:p>
        </p:txBody>
      </p:sp>
    </p:spTree>
    <p:extLst>
      <p:ext uri="{BB962C8B-B14F-4D97-AF65-F5344CB8AC3E}">
        <p14:creationId xmlns:p14="http://schemas.microsoft.com/office/powerpoint/2010/main" val="41715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E77E-D79E-21E3-8F33-6F4D320B0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259026-3FE9-EA3E-D551-3C91A2CFF8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2B49AF-B20C-9EC0-FFAB-C100C26E1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C659F-A1A3-0281-8F22-8878B3E25576}"/>
              </a:ext>
            </a:extLst>
          </p:cNvPr>
          <p:cNvSpPr>
            <a:spLocks noGrp="1"/>
          </p:cNvSpPr>
          <p:nvPr>
            <p:ph type="dt" sz="half" idx="10"/>
          </p:nvPr>
        </p:nvSpPr>
        <p:spPr/>
        <p:txBody>
          <a:bodyPr/>
          <a:lstStyle/>
          <a:p>
            <a:fld id="{15571034-A1BB-4912-8E74-CBA7F06AF7C1}" type="datetimeFigureOut">
              <a:rPr lang="en-US" smtClean="0"/>
              <a:t>12/3/2022</a:t>
            </a:fld>
            <a:endParaRPr lang="en-US"/>
          </a:p>
        </p:txBody>
      </p:sp>
      <p:sp>
        <p:nvSpPr>
          <p:cNvPr id="6" name="Footer Placeholder 5">
            <a:extLst>
              <a:ext uri="{FF2B5EF4-FFF2-40B4-BE49-F238E27FC236}">
                <a16:creationId xmlns:a16="http://schemas.microsoft.com/office/drawing/2014/main" id="{E9C88E4E-D4E8-059A-91F9-196AF2AED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3DF38-174D-3972-4E3C-D15ADFE84469}"/>
              </a:ext>
            </a:extLst>
          </p:cNvPr>
          <p:cNvSpPr>
            <a:spLocks noGrp="1"/>
          </p:cNvSpPr>
          <p:nvPr>
            <p:ph type="sldNum" sz="quarter" idx="12"/>
          </p:nvPr>
        </p:nvSpPr>
        <p:spPr/>
        <p:txBody>
          <a:bodyPr/>
          <a:lstStyle/>
          <a:p>
            <a:fld id="{AEC180A6-5888-48E7-89C3-376605CD51B0}" type="slidenum">
              <a:rPr lang="en-US" smtClean="0"/>
              <a:t>‹#›</a:t>
            </a:fld>
            <a:endParaRPr lang="en-US"/>
          </a:p>
        </p:txBody>
      </p:sp>
    </p:spTree>
    <p:extLst>
      <p:ext uri="{BB962C8B-B14F-4D97-AF65-F5344CB8AC3E}">
        <p14:creationId xmlns:p14="http://schemas.microsoft.com/office/powerpoint/2010/main" val="330668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504B3-FEA0-0290-A22B-91540398E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C39EA5-7883-E594-4DC2-E30D7231C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55177-37E4-138B-EDB0-D5103F473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1034-A1BB-4912-8E74-CBA7F06AF7C1}" type="datetimeFigureOut">
              <a:rPr lang="en-US" smtClean="0"/>
              <a:t>12/3/2022</a:t>
            </a:fld>
            <a:endParaRPr lang="en-US"/>
          </a:p>
        </p:txBody>
      </p:sp>
      <p:sp>
        <p:nvSpPr>
          <p:cNvPr id="5" name="Footer Placeholder 4">
            <a:extLst>
              <a:ext uri="{FF2B5EF4-FFF2-40B4-BE49-F238E27FC236}">
                <a16:creationId xmlns:a16="http://schemas.microsoft.com/office/drawing/2014/main" id="{2BBCDE6C-CC9A-BFE7-836E-95691E127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9D9124-FB62-F359-E804-158A55A9D7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180A6-5888-48E7-89C3-376605CD51B0}" type="slidenum">
              <a:rPr lang="en-US" smtClean="0"/>
              <a:t>‹#›</a:t>
            </a:fld>
            <a:endParaRPr lang="en-US"/>
          </a:p>
        </p:txBody>
      </p:sp>
    </p:spTree>
    <p:extLst>
      <p:ext uri="{BB962C8B-B14F-4D97-AF65-F5344CB8AC3E}">
        <p14:creationId xmlns:p14="http://schemas.microsoft.com/office/powerpoint/2010/main" val="28249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BOGOL2020/my_terraform_projec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6B9D-FE52-E0FB-5EA4-6DB2F4F4E047}"/>
              </a:ext>
            </a:extLst>
          </p:cNvPr>
          <p:cNvSpPr>
            <a:spLocks noGrp="1"/>
          </p:cNvSpPr>
          <p:nvPr>
            <p:ph type="ctrTitle"/>
          </p:nvPr>
        </p:nvSpPr>
        <p:spPr>
          <a:xfrm>
            <a:off x="2121159" y="335902"/>
            <a:ext cx="6602964" cy="793102"/>
          </a:xfrm>
        </p:spPr>
        <p:txBody>
          <a:bodyPr>
            <a:normAutofit fontScale="90000"/>
          </a:bodyPr>
          <a:lstStyle/>
          <a:p>
            <a:pPr algn="l"/>
            <a:r>
              <a:rPr lang="en-US" dirty="0">
                <a:solidFill>
                  <a:srgbClr val="00B050"/>
                </a:solidFill>
              </a:rPr>
              <a:t>Infrastructure As Code</a:t>
            </a:r>
          </a:p>
        </p:txBody>
      </p:sp>
      <p:sp>
        <p:nvSpPr>
          <p:cNvPr id="3" name="Subtitle 2">
            <a:extLst>
              <a:ext uri="{FF2B5EF4-FFF2-40B4-BE49-F238E27FC236}">
                <a16:creationId xmlns:a16="http://schemas.microsoft.com/office/drawing/2014/main" id="{7357EF2F-8F48-8FF6-790C-E4BD7C7AA244}"/>
              </a:ext>
            </a:extLst>
          </p:cNvPr>
          <p:cNvSpPr>
            <a:spLocks noGrp="1"/>
          </p:cNvSpPr>
          <p:nvPr>
            <p:ph type="subTitle" idx="1"/>
          </p:nvPr>
        </p:nvSpPr>
        <p:spPr>
          <a:xfrm>
            <a:off x="802432" y="1371601"/>
            <a:ext cx="9902890" cy="2174032"/>
          </a:xfrm>
        </p:spPr>
        <p:txBody>
          <a:bodyPr>
            <a:normAutofit/>
          </a:bodyPr>
          <a:lstStyle/>
          <a:p>
            <a:r>
              <a:rPr lang="en-US" dirty="0">
                <a:latin typeface="Calibri "/>
                <a:cs typeface="Calibri Light" panose="020F0302020204030204" pitchFamily="34" charset="0"/>
              </a:rPr>
              <a:t>In this video, we will talk about Infrastructure as code. Infrastructure as code is using code to define and manage your infrastructure either in cloud or on premise. Infrastructure as code is about bringing software engineering principles and approaches into your infrastructure space. Instead of using manual process (which is prone to mistake) to deploy or update your Infrastructure, you can use software to push your latest changes.</a:t>
            </a:r>
          </a:p>
        </p:txBody>
      </p:sp>
    </p:spTree>
    <p:extLst>
      <p:ext uri="{BB962C8B-B14F-4D97-AF65-F5344CB8AC3E}">
        <p14:creationId xmlns:p14="http://schemas.microsoft.com/office/powerpoint/2010/main" val="340992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399786-CB51-2965-EC8F-E2581863CF3A}"/>
              </a:ext>
            </a:extLst>
          </p:cNvPr>
          <p:cNvSpPr txBox="1"/>
          <p:nvPr/>
        </p:nvSpPr>
        <p:spPr>
          <a:xfrm>
            <a:off x="2199691" y="700104"/>
            <a:ext cx="7961345" cy="5225148"/>
          </a:xfrm>
          <a:prstGeom prst="rect">
            <a:avLst/>
          </a:prstGeom>
          <a:noFill/>
        </p:spPr>
        <p:txBody>
          <a:bodyPr wrap="square">
            <a:spAutoFit/>
          </a:bodyPr>
          <a:lstStyle/>
          <a:p>
            <a:pPr marL="0" marR="0">
              <a:lnSpc>
                <a:spcPct val="107000"/>
              </a:lnSpc>
              <a:spcBef>
                <a:spcPts val="0"/>
              </a:spcBef>
              <a:spcAft>
                <a:spcPts val="800"/>
              </a:spcAft>
            </a:pPr>
            <a:r>
              <a:rPr lang="en-US" sz="2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Key concepts of infrastructure as code: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Repeatable process - is a set of actions that can be easily duplicated.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Consistent environments – Thi</a:t>
            </a:r>
            <a:r>
              <a:rPr lang="en-US" dirty="0">
                <a:latin typeface="Calibri" panose="020F0502020204030204" pitchFamily="34" charset="0"/>
                <a:ea typeface="Calibri" panose="020F0502020204030204" pitchFamily="34" charset="0"/>
                <a:cs typeface="Times New Roman" panose="02020603050405020304" pitchFamily="18" charset="0"/>
              </a:rPr>
              <a:t>s means</a:t>
            </a:r>
            <a:r>
              <a:rPr lang="en-US" sz="1800" dirty="0">
                <a:effectLst/>
                <a:latin typeface="Calibri" panose="020F0502020204030204" pitchFamily="34" charset="0"/>
                <a:ea typeface="Calibri" panose="020F0502020204030204" pitchFamily="34" charset="0"/>
                <a:cs typeface="Times New Roman" panose="02020603050405020304" pitchFamily="18" charset="0"/>
              </a:rPr>
              <a:t> your prod/QA environments are the same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Reusable components – Ability to reuse the code for future deployments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Documented architecture – Your entire infrastructure is well documented for easy troubleshooting.</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Terraform: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tutorial, we are going to use Terraform – Terraform is vendor agonistic, that is you can use it in with any of the cloud provider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aws</a:t>
            </a:r>
            <a:r>
              <a:rPr lang="en-US" sz="1800" dirty="0">
                <a:effectLst/>
                <a:latin typeface="Calibri" panose="020F0502020204030204" pitchFamily="34" charset="0"/>
                <a:ea typeface="Calibri" panose="020F0502020204030204" pitchFamily="34" charset="0"/>
                <a:cs typeface="Times New Roman" panose="02020603050405020304" pitchFamily="18" charset="0"/>
              </a:rPr>
              <a:t>, google, azure</a:t>
            </a:r>
          </a:p>
          <a:p>
            <a:pPr marL="0" marR="0">
              <a:lnSpc>
                <a:spcPct val="107000"/>
              </a:lnSpc>
              <a:spcBef>
                <a:spcPts val="0"/>
              </a:spcBef>
              <a:spcAft>
                <a:spcPts val="800"/>
              </a:spcAft>
            </a:pP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We will discuss Terraform: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Core components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Workflow</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Installation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35585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D6E545-BD39-4056-F9EA-646C189F3FEE}"/>
              </a:ext>
            </a:extLst>
          </p:cNvPr>
          <p:cNvSpPr txBox="1"/>
          <p:nvPr/>
        </p:nvSpPr>
        <p:spPr>
          <a:xfrm>
            <a:off x="1589043" y="903276"/>
            <a:ext cx="8658807" cy="3358292"/>
          </a:xfrm>
          <a:prstGeom prst="rect">
            <a:avLst/>
          </a:prstGeom>
          <a:noFill/>
        </p:spPr>
        <p:txBody>
          <a:bodyPr wrap="square">
            <a:spAutoFit/>
          </a:bodyPr>
          <a:lstStyle/>
          <a:p>
            <a:pPr marL="0" marR="0">
              <a:lnSpc>
                <a:spcPct val="107000"/>
              </a:lnSpc>
              <a:spcBef>
                <a:spcPts val="0"/>
              </a:spcBef>
              <a:spcAft>
                <a:spcPts val="800"/>
              </a:spcAft>
            </a:pPr>
            <a:r>
              <a:rPr lang="en-US" sz="2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Core components –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Executable --- Configuration file (HCL) ---- Provider plugins ----- state data</a:t>
            </a:r>
          </a:p>
          <a:p>
            <a:pPr marL="0" marR="0">
              <a:lnSpc>
                <a:spcPct val="107000"/>
              </a:lnSpc>
              <a:spcBef>
                <a:spcPts val="0"/>
              </a:spcBef>
              <a:spcAft>
                <a:spcPts val="800"/>
              </a:spcAft>
            </a:pPr>
            <a:r>
              <a:rPr lang="en-US" sz="2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Tasks</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Install Terraform -- </a:t>
            </a:r>
            <a:r>
              <a:rPr lang="en-US"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https://developer.hashicorp.com/terraform/downloads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Tryout the CLI commands</a:t>
            </a: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Create free AWS account</a:t>
            </a:r>
          </a:p>
          <a:p>
            <a:pPr marL="0" marR="0">
              <a:lnSpc>
                <a:spcPct val="107000"/>
              </a:lnSpc>
              <a:spcBef>
                <a:spcPts val="0"/>
              </a:spcBef>
              <a:spcAft>
                <a:spcPts val="800"/>
              </a:spcAft>
            </a:pPr>
            <a:r>
              <a:rPr lang="en-US" sz="2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Prerequisites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Code editor </a:t>
            </a: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Exercise files</a:t>
            </a:r>
          </a:p>
        </p:txBody>
      </p:sp>
    </p:spTree>
    <p:extLst>
      <p:ext uri="{BB962C8B-B14F-4D97-AF65-F5344CB8AC3E}">
        <p14:creationId xmlns:p14="http://schemas.microsoft.com/office/powerpoint/2010/main" val="64524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2217B-E29F-527D-D473-93C3F8492658}"/>
              </a:ext>
            </a:extLst>
          </p:cNvPr>
          <p:cNvSpPr txBox="1"/>
          <p:nvPr/>
        </p:nvSpPr>
        <p:spPr>
          <a:xfrm>
            <a:off x="1048925" y="1338267"/>
            <a:ext cx="9227974" cy="3027495"/>
          </a:xfrm>
          <a:prstGeom prst="rect">
            <a:avLst/>
          </a:prstGeom>
          <a:noFill/>
        </p:spPr>
        <p:txBody>
          <a:bodyPr wrap="square">
            <a:spAutoFit/>
          </a:bodyPr>
          <a:lstStyle/>
          <a:p>
            <a:pPr marL="0" marR="0">
              <a:lnSpc>
                <a:spcPct val="107000"/>
              </a:lnSpc>
              <a:spcBef>
                <a:spcPts val="0"/>
              </a:spcBef>
              <a:spcAft>
                <a:spcPts val="800"/>
              </a:spcAft>
            </a:pPr>
            <a:r>
              <a:rPr lang="en-US" sz="2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Terraform – Three concepts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Providers &gt;&gt;&gt;&gt;&gt;&gt;&gt;&gt;&gt;&gt;&gt;&gt;&gt;&gt; Resources &gt;&gt;&gt;&gt;&gt;&gt;&gt;&gt;&gt;&gt; Data Sources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Providers - </a:t>
            </a:r>
            <a:r>
              <a:rPr lang="en-US" sz="1800" dirty="0">
                <a:effectLst/>
                <a:latin typeface="Calibri" panose="020F0502020204030204" pitchFamily="34" charset="0"/>
                <a:ea typeface="Calibri" panose="020F0502020204030204" pitchFamily="34" charset="0"/>
                <a:cs typeface="Times New Roman" panose="02020603050405020304" pitchFamily="18" charset="0"/>
              </a:rPr>
              <a:t>Information about the provider you want to use i.e., for instance, we will be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aws</a:t>
            </a:r>
            <a:r>
              <a:rPr lang="en-US" sz="1800" dirty="0">
                <a:effectLst/>
                <a:latin typeface="Calibri" panose="020F0502020204030204" pitchFamily="34" charset="0"/>
                <a:ea typeface="Calibri" panose="020F0502020204030204" pitchFamily="34" charset="0"/>
                <a:cs typeface="Times New Roman" panose="02020603050405020304" pitchFamily="18" charset="0"/>
              </a:rPr>
              <a:t>, terraform will need our account information to access AWS.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Resources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 what type of resource do we want to provision, i.e., do we want to provision a new EC2 or update existing configuration.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sources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 are ways to query information from provider, this is also associated with provider.</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hlinkClick r:id="rId2"/>
              </a:rPr>
              <a:t>https://github.com/ABOGOL2020/my_terraform_project</a:t>
            </a:r>
            <a:r>
              <a:rPr lang="en-US" sz="2000"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385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4D698D4-8ACC-E6E5-6381-FBB1FD8F2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85837"/>
            <a:ext cx="9753600" cy="4886325"/>
          </a:xfrm>
          <a:prstGeom prst="rect">
            <a:avLst/>
          </a:prstGeom>
        </p:spPr>
      </p:pic>
    </p:spTree>
    <p:extLst>
      <p:ext uri="{BB962C8B-B14F-4D97-AF65-F5344CB8AC3E}">
        <p14:creationId xmlns:p14="http://schemas.microsoft.com/office/powerpoint/2010/main" val="350613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0D0E17-9760-92CB-0629-CD648E12ABAB}"/>
              </a:ext>
            </a:extLst>
          </p:cNvPr>
          <p:cNvSpPr/>
          <p:nvPr/>
        </p:nvSpPr>
        <p:spPr>
          <a:xfrm>
            <a:off x="1408922" y="1222311"/>
            <a:ext cx="10086392" cy="47212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7" name="Picture 6">
            <a:extLst>
              <a:ext uri="{FF2B5EF4-FFF2-40B4-BE49-F238E27FC236}">
                <a16:creationId xmlns:a16="http://schemas.microsoft.com/office/drawing/2014/main" id="{6265E96F-DB4D-096F-D06F-99B56504C617}"/>
              </a:ext>
            </a:extLst>
          </p:cNvPr>
          <p:cNvPicPr>
            <a:picLocks noChangeAspect="1"/>
          </p:cNvPicPr>
          <p:nvPr/>
        </p:nvPicPr>
        <p:blipFill>
          <a:blip r:embed="rId2"/>
          <a:stretch>
            <a:fillRect/>
          </a:stretch>
        </p:blipFill>
        <p:spPr>
          <a:xfrm>
            <a:off x="1748323" y="3335695"/>
            <a:ext cx="2667778" cy="2733870"/>
          </a:xfrm>
          <a:prstGeom prst="rect">
            <a:avLst/>
          </a:prstGeom>
        </p:spPr>
      </p:pic>
      <p:sp>
        <p:nvSpPr>
          <p:cNvPr id="8" name="Rectangle: Rounded Corners 7">
            <a:extLst>
              <a:ext uri="{FF2B5EF4-FFF2-40B4-BE49-F238E27FC236}">
                <a16:creationId xmlns:a16="http://schemas.microsoft.com/office/drawing/2014/main" id="{5EB22AAD-15F5-B409-49BB-490D4B6586EB}"/>
              </a:ext>
            </a:extLst>
          </p:cNvPr>
          <p:cNvSpPr/>
          <p:nvPr/>
        </p:nvSpPr>
        <p:spPr>
          <a:xfrm>
            <a:off x="1872341" y="1371601"/>
            <a:ext cx="9118213" cy="28924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sz="2000" dirty="0">
                <a:ln w="0"/>
                <a:solidFill>
                  <a:srgbClr val="00B050"/>
                </a:solidFill>
                <a:effectLst>
                  <a:outerShdw blurRad="38100" dist="19050" dir="2700000" algn="tl" rotWithShape="0">
                    <a:schemeClr val="dk1">
                      <a:alpha val="40000"/>
                    </a:schemeClr>
                  </a:outerShdw>
                </a:effectLst>
              </a:rPr>
              <a:t>Inside the subnet, we will be creating a EC2 instance nginx as  web server. Also, we will create security and route table group to allow  web traffic to that web server </a:t>
            </a:r>
            <a:endParaRPr lang="en-US" sz="2000" dirty="0">
              <a:ln w="0"/>
              <a:solidFill>
                <a:srgbClr val="00B050"/>
              </a:solidFill>
              <a:effectLst>
                <a:outerShdw blurRad="38100" dist="25400" dir="5400000" algn="ctr" rotWithShape="0">
                  <a:srgbClr val="6E747A">
                    <a:alpha val="43000"/>
                  </a:srgbClr>
                </a:outerShdw>
              </a:effectLst>
            </a:endParaRPr>
          </a:p>
          <a:p>
            <a:pPr algn="ctr"/>
            <a:endParaRPr lang="en-US" sz="2000" dirty="0">
              <a:ln w="0"/>
              <a:noFill/>
              <a:effectLst>
                <a:outerShdw blurRad="38100" dist="25400" dir="5400000" algn="ctr" rotWithShape="0">
                  <a:srgbClr val="6E747A">
                    <a:alpha val="43000"/>
                  </a:srgbClr>
                </a:outerShdw>
              </a:effectLst>
            </a:endParaRPr>
          </a:p>
          <a:p>
            <a:pPr algn="ctr"/>
            <a:r>
              <a:rPr lang="en-US" sz="4000" dirty="0">
                <a:ln w="0"/>
                <a:solidFill>
                  <a:schemeClr val="accent1"/>
                </a:solidFill>
                <a:effectLst>
                  <a:outerShdw blurRad="38100" dist="25400" dir="5400000" algn="ctr" rotWithShape="0">
                    <a:srgbClr val="6E747A">
                      <a:alpha val="43000"/>
                    </a:srgbClr>
                  </a:outerShdw>
                </a:effectLst>
              </a:rPr>
              <a:t>subnet-1</a:t>
            </a:r>
            <a:endParaRPr lang="en-US" sz="4000" dirty="0">
              <a:noFill/>
            </a:endParaRPr>
          </a:p>
        </p:txBody>
      </p:sp>
    </p:spTree>
    <p:extLst>
      <p:ext uri="{BB962C8B-B14F-4D97-AF65-F5344CB8AC3E}">
        <p14:creationId xmlns:p14="http://schemas.microsoft.com/office/powerpoint/2010/main" val="222439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D4E84F-164F-B6DF-1682-82182DEAAAC7}"/>
              </a:ext>
            </a:extLst>
          </p:cNvPr>
          <p:cNvSpPr txBox="1"/>
          <p:nvPr/>
        </p:nvSpPr>
        <p:spPr>
          <a:xfrm>
            <a:off x="2967361" y="425901"/>
            <a:ext cx="6094520" cy="5126596"/>
          </a:xfrm>
          <a:prstGeom prst="rect">
            <a:avLst/>
          </a:prstGeom>
          <a:noFill/>
        </p:spPr>
        <p:txBody>
          <a:bodyPr wrap="square">
            <a:spAutoFit/>
          </a:bodyPr>
          <a:lstStyle/>
          <a:p>
            <a:pPr marL="0" marR="0">
              <a:lnSpc>
                <a:spcPct val="107000"/>
              </a:lnSpc>
              <a:spcBef>
                <a:spcPts val="0"/>
              </a:spcBef>
              <a:spcAft>
                <a:spcPts val="800"/>
              </a:spcAft>
            </a:pPr>
            <a:r>
              <a:rPr lang="en-US" sz="20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HCL configuration</a:t>
            </a:r>
          </a:p>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resource “</a:t>
            </a:r>
            <a:r>
              <a:rPr lang="en-US" sz="2000" b="1" dirty="0" err="1">
                <a:latin typeface="Calibri" panose="020F0502020204030204" pitchFamily="34" charset="0"/>
                <a:ea typeface="Calibri" panose="020F0502020204030204" pitchFamily="34" charset="0"/>
                <a:cs typeface="Times New Roman" panose="02020603050405020304" pitchFamily="18" charset="0"/>
              </a:rPr>
              <a:t>aws_instance</a:t>
            </a: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web_server</a:t>
            </a:r>
            <a:r>
              <a:rPr lang="en-US" sz="2000" b="1" dirty="0">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n</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ame = “web-server”</a:t>
            </a:r>
          </a:p>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 </a:t>
            </a:r>
            <a:r>
              <a:rPr lang="en-US" sz="2000" b="1" dirty="0" err="1">
                <a:latin typeface="Calibri" panose="020F0502020204030204" pitchFamily="34" charset="0"/>
                <a:ea typeface="Calibri" panose="020F0502020204030204" pitchFamily="34" charset="0"/>
                <a:cs typeface="Times New Roman" panose="02020603050405020304" pitchFamily="18" charset="0"/>
              </a:rPr>
              <a:t>ebs_volume</a:t>
            </a:r>
            <a:r>
              <a:rPr lang="en-US" sz="2000" b="1" dirty="0">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size = 40</a:t>
            </a:r>
          </a:p>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000" b="1"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Terraform Object Reference </a:t>
            </a:r>
          </a:p>
          <a:p>
            <a:pPr marL="0" marR="0">
              <a:lnSpc>
                <a:spcPct val="107000"/>
              </a:lnSpc>
              <a:spcBef>
                <a:spcPts val="0"/>
              </a:spcBef>
              <a:spcAft>
                <a:spcPts val="800"/>
              </a:spcAft>
            </a:pPr>
            <a:r>
              <a:rPr lang="en-US" sz="2000" b="1" dirty="0">
                <a:latin typeface="Calibri" panose="020F0502020204030204" pitchFamily="34" charset="0"/>
                <a:ea typeface="Calibri" panose="020F0502020204030204" pitchFamily="34" charset="0"/>
                <a:cs typeface="Times New Roman" panose="02020603050405020304" pitchFamily="18" charset="0"/>
              </a:rPr>
              <a:t>&lt;</a:t>
            </a:r>
            <a:r>
              <a:rPr lang="en-US" sz="2000" b="1" dirty="0" err="1">
                <a:latin typeface="Calibri" panose="020F0502020204030204" pitchFamily="34" charset="0"/>
                <a:ea typeface="Calibri" panose="020F0502020204030204" pitchFamily="34" charset="0"/>
                <a:cs typeface="Times New Roman" panose="02020603050405020304" pitchFamily="18" charset="0"/>
              </a:rPr>
              <a:t>resource_type</a:t>
            </a:r>
            <a:r>
              <a:rPr lang="en-US" sz="2000" b="1" dirty="0">
                <a:latin typeface="Calibri" panose="020F0502020204030204" pitchFamily="34" charset="0"/>
                <a:ea typeface="Calibri" panose="020F0502020204030204" pitchFamily="34" charset="0"/>
                <a:cs typeface="Times New Roman" panose="02020603050405020304" pitchFamily="18" charset="0"/>
              </a:rPr>
              <a:t>&gt;.&lt;</a:t>
            </a:r>
            <a:r>
              <a:rPr lang="en-US" sz="2000" b="1" dirty="0" err="1">
                <a:latin typeface="Calibri" panose="020F0502020204030204" pitchFamily="34" charset="0"/>
                <a:ea typeface="Calibri" panose="020F0502020204030204" pitchFamily="34" charset="0"/>
                <a:cs typeface="Times New Roman" panose="02020603050405020304" pitchFamily="18" charset="0"/>
              </a:rPr>
              <a:t>name_label</a:t>
            </a:r>
            <a:r>
              <a:rPr lang="en-US" sz="2000" b="1" dirty="0">
                <a:latin typeface="Calibri" panose="020F0502020204030204" pitchFamily="34" charset="0"/>
                <a:ea typeface="Calibri" panose="020F0502020204030204" pitchFamily="34" charset="0"/>
                <a:cs typeface="Times New Roman" panose="02020603050405020304" pitchFamily="18" charset="0"/>
              </a:rPr>
              <a:t>&gt;.&lt;attribute&gt;</a:t>
            </a:r>
          </a:p>
          <a:p>
            <a:pPr marL="0" marR="0">
              <a:lnSpc>
                <a:spcPct val="107000"/>
              </a:lnSpc>
              <a:spcBef>
                <a:spcPts val="0"/>
              </a:spcBef>
              <a:spcAft>
                <a:spcPts val="800"/>
              </a:spcAft>
            </a:pPr>
            <a:r>
              <a:rPr lang="en-US" sz="20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a</a:t>
            </a:r>
            <a:r>
              <a:rPr lang="en-US" sz="20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ws_instance.web_server.name</a:t>
            </a:r>
          </a:p>
          <a:p>
            <a:pPr marL="0" marR="0">
              <a:lnSpc>
                <a:spcPct val="107000"/>
              </a:lnSpc>
              <a:spcBef>
                <a:spcPts val="0"/>
              </a:spcBef>
              <a:spcAft>
                <a:spcPts val="800"/>
              </a:spcAft>
            </a:pPr>
            <a:endParaRPr lang="en-US" dirty="0"/>
          </a:p>
        </p:txBody>
      </p:sp>
    </p:spTree>
    <p:extLst>
      <p:ext uri="{BB962C8B-B14F-4D97-AF65-F5344CB8AC3E}">
        <p14:creationId xmlns:p14="http://schemas.microsoft.com/office/powerpoint/2010/main" val="176761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AEA4B4-1BC2-E618-8A04-3AD398DAEEA6}"/>
              </a:ext>
            </a:extLst>
          </p:cNvPr>
          <p:cNvSpPr txBox="1"/>
          <p:nvPr/>
        </p:nvSpPr>
        <p:spPr>
          <a:xfrm>
            <a:off x="3048740" y="1248666"/>
            <a:ext cx="6094520" cy="355578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Workflow:</a:t>
            </a:r>
          </a:p>
          <a:p>
            <a:pPr marL="0" marR="0">
              <a:lnSpc>
                <a:spcPct val="107000"/>
              </a:lnSpc>
              <a:spcBef>
                <a:spcPts val="0"/>
              </a:spcBef>
              <a:spcAft>
                <a:spcPts val="800"/>
              </a:spcAft>
            </a:pPr>
            <a:r>
              <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Terraform Init </a:t>
            </a:r>
            <a:r>
              <a:rPr lang="en-US" b="1" dirty="0">
                <a:latin typeface="Calibri" panose="020F0502020204030204" pitchFamily="34" charset="0"/>
                <a:ea typeface="Calibri" panose="020F0502020204030204" pitchFamily="34" charset="0"/>
                <a:cs typeface="Times New Roman" panose="02020603050405020304" pitchFamily="18" charset="0"/>
              </a:rPr>
              <a:t>– initiates provider plugins (i.e., AWS) by downloading all necessary plugins and create state data file.</a:t>
            </a:r>
          </a:p>
          <a:p>
            <a:pPr marL="0" marR="0">
              <a:lnSpc>
                <a:spcPct val="107000"/>
              </a:lnSpc>
              <a:spcBef>
                <a:spcPts val="0"/>
              </a:spcBef>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Terraform plan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print </a:t>
            </a:r>
            <a:r>
              <a:rPr lang="en-US" b="1" dirty="0">
                <a:latin typeface="Calibri" panose="020F0502020204030204" pitchFamily="34" charset="0"/>
                <a:ea typeface="Calibri" panose="020F0502020204030204" pitchFamily="34" charset="0"/>
                <a:cs typeface="Times New Roman" panose="02020603050405020304" pitchFamily="18" charset="0"/>
              </a:rPr>
              <a:t>out your changes to see what you want to deploy or modify. It compares your intended changes with your state data.</a:t>
            </a:r>
          </a:p>
          <a:p>
            <a:pPr marL="0" marR="0">
              <a:lnSpc>
                <a:spcPct val="107000"/>
              </a:lnSpc>
              <a:spcBef>
                <a:spcPts val="0"/>
              </a:spcBef>
              <a:spcAft>
                <a:spcPts val="800"/>
              </a:spcAft>
            </a:pP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Terraform </a:t>
            </a:r>
            <a:r>
              <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ap</a:t>
            </a: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ply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Resources will be created or modified.</a:t>
            </a:r>
          </a:p>
          <a:p>
            <a:pPr marL="0" marR="0">
              <a:lnSpc>
                <a:spcPct val="107000"/>
              </a:lnSpc>
              <a:spcBef>
                <a:spcPts val="0"/>
              </a:spcBef>
              <a:spcAft>
                <a:spcPts val="800"/>
              </a:spcAft>
            </a:pPr>
            <a:r>
              <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Terraform destroy  </a:t>
            </a:r>
            <a:r>
              <a:rPr lang="en-US" b="1" dirty="0">
                <a:latin typeface="Calibri" panose="020F0502020204030204" pitchFamily="34" charset="0"/>
                <a:ea typeface="Calibri" panose="020F0502020204030204" pitchFamily="34" charset="0"/>
                <a:cs typeface="Times New Roman" panose="02020603050405020304" pitchFamily="18" charset="0"/>
              </a:rPr>
              <a:t>-- This is very dangerous, in live </a:t>
            </a:r>
            <a:r>
              <a:rPr lang="en-US" b="1">
                <a:latin typeface="Calibri" panose="020F0502020204030204" pitchFamily="34" charset="0"/>
                <a:ea typeface="Calibri" panose="020F0502020204030204" pitchFamily="34" charset="0"/>
                <a:cs typeface="Times New Roman" panose="02020603050405020304" pitchFamily="18" charset="0"/>
              </a:rPr>
              <a:t>production environment, </a:t>
            </a:r>
            <a:r>
              <a:rPr lang="en-US" b="1" dirty="0">
                <a:latin typeface="Calibri" panose="020F0502020204030204" pitchFamily="34" charset="0"/>
                <a:ea typeface="Calibri" panose="020F0502020204030204" pitchFamily="34" charset="0"/>
                <a:cs typeface="Times New Roman" panose="02020603050405020304" pitchFamily="18" charset="0"/>
              </a:rPr>
              <a:t>please be careful</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6774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4283</TotalTime>
  <Words>500</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vt:lpstr>
      <vt:lpstr>Calibri Light</vt:lpstr>
      <vt:lpstr>Symbol</vt:lpstr>
      <vt:lpstr>Office Theme</vt:lpstr>
      <vt:lpstr>Infrastructure As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As Code</dc:title>
  <dc:creator>Mike Abayomi</dc:creator>
  <cp:lastModifiedBy>Mike Abayomi</cp:lastModifiedBy>
  <cp:revision>10</cp:revision>
  <dcterms:created xsi:type="dcterms:W3CDTF">2022-12-03T21:09:41Z</dcterms:created>
  <dcterms:modified xsi:type="dcterms:W3CDTF">2022-12-06T20:33:37Z</dcterms:modified>
</cp:coreProperties>
</file>