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6.png"/><Relationship Id="rId4" Type="http://schemas.openxmlformats.org/officeDocument/2006/relationships/image" Target="../media/image01.jpg"/><Relationship Id="rId5" Type="http://schemas.openxmlformats.org/officeDocument/2006/relationships/image" Target="../media/image07.png"/><Relationship Id="rId6" Type="http://schemas.openxmlformats.org/officeDocument/2006/relationships/image" Target="../media/image04.png"/><Relationship Id="rId7" Type="http://schemas.openxmlformats.org/officeDocument/2006/relationships/image" Target="../media/image0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3.png"/><Relationship Id="rId6" Type="http://schemas.openxmlformats.org/officeDocument/2006/relationships/image" Target="../media/image12.jpg"/><Relationship Id="rId7" Type="http://schemas.openxmlformats.org/officeDocument/2006/relationships/image" Target="../media/image14.png"/><Relationship Id="rId8"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0.png"/><Relationship Id="rId13" Type="http://schemas.openxmlformats.org/officeDocument/2006/relationships/image" Target="../media/image28.png"/><Relationship Id="rId12"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22.png"/><Relationship Id="rId15" Type="http://schemas.openxmlformats.org/officeDocument/2006/relationships/image" Target="../media/image25.jpg"/><Relationship Id="rId1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16.png"/><Relationship Id="rId7" Type="http://schemas.openxmlformats.org/officeDocument/2006/relationships/image" Target="../media/image15.jpg"/><Relationship Id="rId8" Type="http://schemas.openxmlformats.org/officeDocument/2006/relationships/image" Target="../media/image3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jpg"/><Relationship Id="rId4" Type="http://schemas.openxmlformats.org/officeDocument/2006/relationships/image" Target="../media/image34.jpg"/><Relationship Id="rId5" Type="http://schemas.openxmlformats.org/officeDocument/2006/relationships/image" Target="../media/image39.jpg"/><Relationship Id="rId6" Type="http://schemas.openxmlformats.org/officeDocument/2006/relationships/image" Target="../media/image37.jpg"/><Relationship Id="rId7"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6.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9.png"/><Relationship Id="rId5"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s"/>
              <a:t>Competencias profesionales.</a:t>
            </a:r>
          </a:p>
          <a:p>
            <a:pPr lvl="0">
              <a:spcBef>
                <a:spcPts val="0"/>
              </a:spcBef>
              <a:buNone/>
            </a:pPr>
            <a:r>
              <a:rPr lang="es"/>
              <a:t>Perfiles y competencias</a:t>
            </a:r>
          </a:p>
        </p:txBody>
      </p:sp>
      <p:sp>
        <p:nvSpPr>
          <p:cNvPr id="86" name="Shape 86"/>
          <p:cNvSpPr txBox="1"/>
          <p:nvPr>
            <p:ph idx="1" type="subTitle"/>
          </p:nvPr>
        </p:nvSpPr>
        <p:spPr>
          <a:xfrm>
            <a:off x="598088" y="2715912"/>
            <a:ext cx="8222100" cy="432900"/>
          </a:xfrm>
          <a:prstGeom prst="rect">
            <a:avLst/>
          </a:prstGeom>
        </p:spPr>
        <p:txBody>
          <a:bodyPr anchorCtr="0" anchor="t" bIns="91425" lIns="91425" rIns="91425" tIns="91425">
            <a:noAutofit/>
          </a:bodyPr>
          <a:lstStyle/>
          <a:p>
            <a:pPr lvl="0" algn="ctr">
              <a:spcBef>
                <a:spcPts val="0"/>
              </a:spcBef>
              <a:buNone/>
            </a:pPr>
            <a:r>
              <a:rPr lang="es"/>
              <a:t>Juan Sánchez Almendro</a:t>
            </a:r>
          </a:p>
          <a:p>
            <a:pPr lvl="0" algn="ctr">
              <a:spcBef>
                <a:spcPts val="0"/>
              </a:spcBef>
              <a:buNone/>
            </a:pPr>
            <a:r>
              <a:rPr lang="es"/>
              <a:t>Álvaro Mas Menendez</a:t>
            </a:r>
          </a:p>
          <a:p>
            <a:pPr lvl="0" algn="ctr">
              <a:spcBef>
                <a:spcPts val="0"/>
              </a:spcBef>
              <a:buNone/>
            </a:pPr>
            <a:r>
              <a:rPr lang="es"/>
              <a:t>Pablo Campos Albert</a:t>
            </a:r>
          </a:p>
          <a:p>
            <a:pPr lvl="0" algn="ctr">
              <a:spcBef>
                <a:spcPts val="0"/>
              </a:spcBef>
              <a:buNone/>
            </a:pPr>
            <a:r>
              <a:rPr lang="es"/>
              <a:t>Mateo Bernal Montoya</a:t>
            </a:r>
          </a:p>
          <a:p>
            <a:pPr lvl="0" algn="ctr">
              <a:spcBef>
                <a:spcPts val="0"/>
              </a:spcBef>
              <a:buNone/>
            </a:pPr>
            <a:r>
              <a:rPr lang="es"/>
              <a:t>Adrián González Herrera</a:t>
            </a:r>
          </a:p>
        </p:txBody>
      </p:sp>
      <p:sp>
        <p:nvSpPr>
          <p:cNvPr id="87" name="Shape 87"/>
          <p:cNvSpPr txBox="1"/>
          <p:nvPr>
            <p:ph type="ctrTitle"/>
          </p:nvPr>
        </p:nvSpPr>
        <p:spPr>
          <a:xfrm>
            <a:off x="598100" y="446397"/>
            <a:ext cx="8222100" cy="838800"/>
          </a:xfrm>
          <a:prstGeom prst="rect">
            <a:avLst/>
          </a:prstGeom>
        </p:spPr>
        <p:txBody>
          <a:bodyPr anchorCtr="0" anchor="b" bIns="91425" lIns="91425" rIns="91425" tIns="91425">
            <a:noAutofit/>
          </a:bodyPr>
          <a:lstStyle/>
          <a:p>
            <a:pPr lvl="0" rtl="0" algn="ctr">
              <a:spcBef>
                <a:spcPts val="0"/>
              </a:spcBef>
              <a:buNone/>
            </a:pPr>
            <a:r>
              <a:rPr lang="es" sz="4800"/>
              <a:t>IKIGAI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Competencias Específicas</a:t>
            </a:r>
          </a:p>
        </p:txBody>
      </p:sp>
      <p:sp>
        <p:nvSpPr>
          <p:cNvPr id="151" name="Shape 151"/>
          <p:cNvSpPr txBox="1"/>
          <p:nvPr>
            <p:ph idx="1" type="body"/>
          </p:nvPr>
        </p:nvSpPr>
        <p:spPr>
          <a:xfrm>
            <a:off x="311700" y="1017800"/>
            <a:ext cx="8520600" cy="3339000"/>
          </a:xfrm>
          <a:prstGeom prst="rect">
            <a:avLst/>
          </a:prstGeom>
        </p:spPr>
        <p:txBody>
          <a:bodyPr anchorCtr="0" anchor="t" bIns="91425" lIns="91425" rIns="91425" tIns="91425">
            <a:noAutofit/>
          </a:bodyPr>
          <a:lstStyle/>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C14:Diseñar, implementar, integrar e implantar las herramientas, aplicaciones y componentes necesarios para el almacenamiento, procesamiento, distribución y acceso a los sistemas de información basados en web.</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C15:Conocer, y aplicar los principios, metodologías y ciclos de vida de la ingeniería de software.</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C16:Crear, diseñar y evaluar interfaces persona computador que garanticen la accesibilidad y usabilidad.</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C17:Conocer y aplicar los fundamentos de la imagen y vídeo digital en sus diferentes formatos, así como las herramientas y técnicas de captación, producción, edición y postproducción de imagen en sus dimensiones técnica y creativa.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C18:Conocer y aplicar los fundamentos del sonido y la música digital en sus diferentes formatos, así como las herramientas y técnicas de captación, producción, edición y postproducción de sonido y música en sus dimensiones técnica y creativa.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C19:Conocer y aplicar las técnicas básicas de gráficos por computador, incluyendo 2D, 3D, render e iluminación.</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C20:Proyectar y producir elementos gráficos y procesos de comunicación visual que permitan contribuir en la construcción de entornos visuales eficaces con valores estéticos y culturales.</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C21:Diseñar, construir y animar modelos tridimensionales, incluyendo todas las etapas requeridas para la producción de una imagen o secuencia infográfica.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C22:Garantizar adecuados niveles de calidad (rendimiento, seguridad, continuidad, integridad, fiabilidad) en la distribución y almacenamiento de contenidos multimedia.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C23:Diseñar y desarrollar videojuegos y sistemas de simulación.</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C24:Desarrollar estructuras narrativas de productos multimedia.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C25:Diseñar, producir y gestionar sistemas multilingües y multimodales de contenidos multimedia con el objetivo de garantizar su internacionalización, localización, accesibilidad y usabilidad.</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C26:Conocer, diseñar, integrar e implantar sistemas de gestión de contenidos adecuados a los requisitos especificados.</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C27:Conocer y aplicar los distintos modelos de desarrollo en entorno web, así como las tecnologías empleadas en el desarrollo de aplicaciones en este entorno y los dispositivos en los que pueden ser ejecutadas.</a:t>
            </a:r>
          </a:p>
          <a:p>
            <a:pPr lvl="0" rtl="0">
              <a:spcBef>
                <a:spcPts val="0"/>
              </a:spcBef>
              <a:buNone/>
            </a:pPr>
            <a:r>
              <a:t/>
            </a:r>
            <a:endParaRPr/>
          </a:p>
        </p:txBody>
      </p:sp>
      <p:sp>
        <p:nvSpPr>
          <p:cNvPr id="152" name="Shape 152"/>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Competencias Específicas</a:t>
            </a:r>
          </a:p>
          <a:p>
            <a:pPr lvl="0">
              <a:spcBef>
                <a:spcPts val="0"/>
              </a:spcBef>
              <a:buNone/>
            </a:pPr>
            <a:r>
              <a:t/>
            </a:r>
            <a:endParaRPr/>
          </a:p>
        </p:txBody>
      </p:sp>
      <p:sp>
        <p:nvSpPr>
          <p:cNvPr id="158" name="Shape 158"/>
          <p:cNvSpPr txBox="1"/>
          <p:nvPr>
            <p:ph idx="1" type="body"/>
          </p:nvPr>
        </p:nvSpPr>
        <p:spPr>
          <a:xfrm>
            <a:off x="311700" y="1241200"/>
            <a:ext cx="8520600" cy="3339000"/>
          </a:xfrm>
          <a:prstGeom prst="rect">
            <a:avLst/>
          </a:prstGeom>
        </p:spPr>
        <p:txBody>
          <a:bodyPr anchorCtr="0" anchor="t" bIns="91425" lIns="91425" rIns="91425" tIns="91425">
            <a:noAutofit/>
          </a:bodyPr>
          <a:lstStyle/>
          <a:p>
            <a:pPr indent="-292100" lvl="0" marL="457200" rtl="0">
              <a:spcBef>
                <a:spcPts val="0"/>
              </a:spcBef>
              <a:buSzPct val="100000"/>
            </a:pPr>
            <a:r>
              <a:rPr lang="es" sz="1000">
                <a:solidFill>
                  <a:srgbClr val="434343"/>
                </a:solidFill>
              </a:rPr>
              <a:t>Elaborar y dirigir proyectos de ingeniería multimedia de forma eficiente y eficaz.</a:t>
            </a:r>
          </a:p>
          <a:p>
            <a:pPr indent="-292100" lvl="0" marL="457200" rtl="0">
              <a:spcBef>
                <a:spcPts val="0"/>
              </a:spcBef>
              <a:buSzPct val="100000"/>
            </a:pPr>
            <a:r>
              <a:rPr lang="es" sz="1000"/>
              <a:t>Programar aplicaciones de forma robusta, correcta y eficiente.</a:t>
            </a:r>
          </a:p>
          <a:p>
            <a:pPr indent="-292100" lvl="0" marL="457200" rtl="0">
              <a:spcBef>
                <a:spcPts val="0"/>
              </a:spcBef>
              <a:buSzPct val="100000"/>
            </a:pPr>
            <a:r>
              <a:rPr lang="es" sz="1000"/>
              <a:t>Sistemas operativos, sistemas distribuidos, bases de datos.</a:t>
            </a:r>
          </a:p>
          <a:p>
            <a:pPr indent="-292100" lvl="0" marL="457200" rtl="0">
              <a:spcBef>
                <a:spcPts val="0"/>
              </a:spcBef>
              <a:buSzPct val="100000"/>
            </a:pPr>
            <a:r>
              <a:rPr lang="es" sz="1000">
                <a:solidFill>
                  <a:srgbClr val="434343"/>
                </a:solidFill>
              </a:rPr>
              <a:t>Desarrollar las herramientas, aplicaciones y componentes necesarios para los sistemas de información basados en web.</a:t>
            </a:r>
          </a:p>
          <a:p>
            <a:pPr indent="-292100" lvl="0" marL="457200" rtl="0">
              <a:spcBef>
                <a:spcPts val="0"/>
              </a:spcBef>
              <a:buClr>
                <a:srgbClr val="434343"/>
              </a:buClr>
              <a:buSzPct val="100000"/>
            </a:pPr>
            <a:r>
              <a:rPr lang="es" sz="1000"/>
              <a:t>Conocer, diseñar, integrar e implantar sistemas de gestión de contenidos adecuados a los requisitos especificados.</a:t>
            </a:r>
          </a:p>
          <a:p>
            <a:pPr lvl="0" rtl="0">
              <a:spcBef>
                <a:spcPts val="0"/>
              </a:spcBef>
              <a:buNone/>
            </a:pPr>
            <a:r>
              <a:t/>
            </a:r>
            <a:endParaRPr sz="800"/>
          </a:p>
          <a:p>
            <a:pPr lvl="0" algn="just">
              <a:spcBef>
                <a:spcPts val="0"/>
              </a:spcBef>
              <a:spcAft>
                <a:spcPts val="1300"/>
              </a:spcAft>
              <a:buNone/>
            </a:pPr>
            <a:r>
              <a:t/>
            </a:r>
            <a:endParaRPr sz="800">
              <a:solidFill>
                <a:srgbClr val="005682"/>
              </a:solidFill>
              <a:latin typeface="Arial"/>
              <a:ea typeface="Arial"/>
              <a:cs typeface="Arial"/>
              <a:sym typeface="Arial"/>
            </a:endParaRPr>
          </a:p>
        </p:txBody>
      </p:sp>
      <p:pic>
        <p:nvPicPr>
          <p:cNvPr descr="Resultado de imagen de visual studio" id="159" name="Shape 159"/>
          <p:cNvPicPr preferRelativeResize="0"/>
          <p:nvPr/>
        </p:nvPicPr>
        <p:blipFill>
          <a:blip r:embed="rId3">
            <a:alphaModFix/>
          </a:blip>
          <a:stretch>
            <a:fillRect/>
          </a:stretch>
        </p:blipFill>
        <p:spPr>
          <a:xfrm>
            <a:off x="2753375" y="3478068"/>
            <a:ext cx="939650" cy="968268"/>
          </a:xfrm>
          <a:prstGeom prst="rect">
            <a:avLst/>
          </a:prstGeom>
          <a:noFill/>
          <a:ln>
            <a:noFill/>
          </a:ln>
        </p:spPr>
      </p:pic>
      <p:pic>
        <p:nvPicPr>
          <p:cNvPr descr="Resultado de imagen de eclipse android" id="160" name="Shape 160"/>
          <p:cNvPicPr preferRelativeResize="0"/>
          <p:nvPr/>
        </p:nvPicPr>
        <p:blipFill>
          <a:blip r:embed="rId4">
            <a:alphaModFix/>
          </a:blip>
          <a:stretch>
            <a:fillRect/>
          </a:stretch>
        </p:blipFill>
        <p:spPr>
          <a:xfrm>
            <a:off x="1322812" y="3657025"/>
            <a:ext cx="939650" cy="939650"/>
          </a:xfrm>
          <a:prstGeom prst="rect">
            <a:avLst/>
          </a:prstGeom>
          <a:noFill/>
          <a:ln>
            <a:noFill/>
          </a:ln>
        </p:spPr>
      </p:pic>
      <p:pic>
        <p:nvPicPr>
          <p:cNvPr descr="Resultado de imagen de c++" id="161" name="Shape 161"/>
          <p:cNvPicPr preferRelativeResize="0"/>
          <p:nvPr/>
        </p:nvPicPr>
        <p:blipFill>
          <a:blip r:embed="rId5">
            <a:alphaModFix/>
          </a:blip>
          <a:stretch>
            <a:fillRect/>
          </a:stretch>
        </p:blipFill>
        <p:spPr>
          <a:xfrm>
            <a:off x="416075" y="3673462"/>
            <a:ext cx="906750" cy="906750"/>
          </a:xfrm>
          <a:prstGeom prst="rect">
            <a:avLst/>
          </a:prstGeom>
          <a:noFill/>
          <a:ln>
            <a:noFill/>
          </a:ln>
        </p:spPr>
      </p:pic>
      <p:pic>
        <p:nvPicPr>
          <p:cNvPr descr="Resultado de imagen de js" id="162" name="Shape 162"/>
          <p:cNvPicPr preferRelativeResize="0"/>
          <p:nvPr/>
        </p:nvPicPr>
        <p:blipFill>
          <a:blip r:embed="rId6">
            <a:alphaModFix/>
          </a:blip>
          <a:stretch>
            <a:fillRect/>
          </a:stretch>
        </p:blipFill>
        <p:spPr>
          <a:xfrm>
            <a:off x="6471662" y="3717287"/>
            <a:ext cx="1606146" cy="939650"/>
          </a:xfrm>
          <a:prstGeom prst="rect">
            <a:avLst/>
          </a:prstGeom>
          <a:noFill/>
          <a:ln>
            <a:noFill/>
          </a:ln>
        </p:spPr>
      </p:pic>
      <p:pic>
        <p:nvPicPr>
          <p:cNvPr descr="Resultado de imagen de sql server" id="163" name="Shape 163"/>
          <p:cNvPicPr preferRelativeResize="0"/>
          <p:nvPr/>
        </p:nvPicPr>
        <p:blipFill rotWithShape="1">
          <a:blip r:embed="rId7">
            <a:alphaModFix/>
          </a:blip>
          <a:srcRect b="12526" l="0" r="0" t="13002"/>
          <a:stretch/>
        </p:blipFill>
        <p:spPr>
          <a:xfrm>
            <a:off x="4431337" y="3539392"/>
            <a:ext cx="1409512" cy="7861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Competencias Específicas</a:t>
            </a:r>
          </a:p>
        </p:txBody>
      </p:sp>
      <p:sp>
        <p:nvSpPr>
          <p:cNvPr id="169" name="Shape 16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92100" lvl="0" marL="457200" rtl="0">
              <a:spcBef>
                <a:spcPts val="0"/>
              </a:spcBef>
              <a:buSzPct val="100000"/>
            </a:pPr>
            <a:r>
              <a:rPr lang="es" sz="1000"/>
              <a:t>Conocer y aplicar los fundamentos de la imagen ,vídeo y sonido digital en sus diferentes formatos, así como las herramientas y técnicas de captación, producción, edición y postproducción.</a:t>
            </a:r>
          </a:p>
          <a:p>
            <a:pPr indent="-292100" lvl="0" marL="457200">
              <a:spcBef>
                <a:spcPts val="0"/>
              </a:spcBef>
              <a:buSzPct val="100000"/>
            </a:pPr>
            <a:r>
              <a:rPr lang="es" sz="1000"/>
              <a:t>Conocer y aplicar las técnicas básicas de gráficos por computador, incluyendo 2D, 3D, render e iluminación.</a:t>
            </a:r>
          </a:p>
          <a:p>
            <a:pPr indent="-292100" lvl="0" marL="457200" rtl="0">
              <a:spcBef>
                <a:spcPts val="0"/>
              </a:spcBef>
              <a:buSzPct val="100000"/>
            </a:pPr>
            <a:r>
              <a:rPr lang="es" sz="1000"/>
              <a:t>Diseñar y desarrollar videojuegos , sistemas de simulación y </a:t>
            </a:r>
            <a:r>
              <a:rPr lang="es" sz="1000">
                <a:solidFill>
                  <a:srgbClr val="434343"/>
                </a:solidFill>
              </a:rPr>
              <a:t>estructuras narrativas de productos multimedia</a:t>
            </a:r>
            <a:r>
              <a:rPr lang="es" sz="1000"/>
              <a:t>.</a:t>
            </a:r>
          </a:p>
          <a:p>
            <a:pPr indent="-292100" lvl="0" marL="457200" rtl="0" algn="just">
              <a:spcBef>
                <a:spcPts val="0"/>
              </a:spcBef>
              <a:spcAft>
                <a:spcPts val="1300"/>
              </a:spcAft>
              <a:buClr>
                <a:srgbClr val="434343"/>
              </a:buClr>
              <a:buSzPct val="100000"/>
            </a:pPr>
            <a:r>
              <a:rPr lang="es" sz="1000">
                <a:solidFill>
                  <a:srgbClr val="434343"/>
                </a:solidFill>
              </a:rPr>
              <a:t>Garantizar adecuados niveles de calidad en la distribución y almacenamiento de contenidos multimedia.</a:t>
            </a:r>
          </a:p>
          <a:p>
            <a:pPr lvl="0" algn="just">
              <a:spcBef>
                <a:spcPts val="0"/>
              </a:spcBef>
              <a:spcAft>
                <a:spcPts val="1300"/>
              </a:spcAft>
              <a:buNone/>
            </a:pPr>
            <a:r>
              <a:t/>
            </a:r>
            <a:endParaRPr sz="800">
              <a:solidFill>
                <a:srgbClr val="005682"/>
              </a:solidFill>
              <a:latin typeface="Arial"/>
              <a:ea typeface="Arial"/>
              <a:cs typeface="Arial"/>
              <a:sym typeface="Arial"/>
            </a:endParaRPr>
          </a:p>
          <a:p>
            <a:pPr lvl="0">
              <a:spcBef>
                <a:spcPts val="0"/>
              </a:spcBef>
              <a:buNone/>
            </a:pPr>
            <a:r>
              <a:t/>
            </a:r>
            <a:endParaRPr/>
          </a:p>
        </p:txBody>
      </p:sp>
      <p:pic>
        <p:nvPicPr>
          <p:cNvPr descr="Resultado de imagen de photoshop" id="170" name="Shape 170"/>
          <p:cNvPicPr preferRelativeResize="0"/>
          <p:nvPr/>
        </p:nvPicPr>
        <p:blipFill>
          <a:blip r:embed="rId3">
            <a:alphaModFix/>
          </a:blip>
          <a:stretch>
            <a:fillRect/>
          </a:stretch>
        </p:blipFill>
        <p:spPr>
          <a:xfrm>
            <a:off x="2192450" y="3932482"/>
            <a:ext cx="766349" cy="642700"/>
          </a:xfrm>
          <a:prstGeom prst="rect">
            <a:avLst/>
          </a:prstGeom>
          <a:noFill/>
          <a:ln>
            <a:noFill/>
          </a:ln>
        </p:spPr>
      </p:pic>
      <p:pic>
        <p:nvPicPr>
          <p:cNvPr descr="Resultado de imagen de adobe premiere" id="171" name="Shape 171"/>
          <p:cNvPicPr preferRelativeResize="0"/>
          <p:nvPr/>
        </p:nvPicPr>
        <p:blipFill>
          <a:blip r:embed="rId4">
            <a:alphaModFix/>
          </a:blip>
          <a:stretch>
            <a:fillRect/>
          </a:stretch>
        </p:blipFill>
        <p:spPr>
          <a:xfrm>
            <a:off x="1426088" y="3927474"/>
            <a:ext cx="766372" cy="652725"/>
          </a:xfrm>
          <a:prstGeom prst="rect">
            <a:avLst/>
          </a:prstGeom>
          <a:noFill/>
          <a:ln>
            <a:noFill/>
          </a:ln>
        </p:spPr>
      </p:pic>
      <p:pic>
        <p:nvPicPr>
          <p:cNvPr descr="Resultado de imagen de adobe ae" id="172" name="Shape 172"/>
          <p:cNvPicPr preferRelativeResize="0"/>
          <p:nvPr/>
        </p:nvPicPr>
        <p:blipFill>
          <a:blip r:embed="rId5">
            <a:alphaModFix/>
          </a:blip>
          <a:stretch>
            <a:fillRect/>
          </a:stretch>
        </p:blipFill>
        <p:spPr>
          <a:xfrm>
            <a:off x="659750" y="3927484"/>
            <a:ext cx="766349" cy="652706"/>
          </a:xfrm>
          <a:prstGeom prst="rect">
            <a:avLst/>
          </a:prstGeom>
          <a:noFill/>
          <a:ln>
            <a:noFill/>
          </a:ln>
        </p:spPr>
      </p:pic>
      <p:pic>
        <p:nvPicPr>
          <p:cNvPr descr="Resultado de imagen de code blocks" id="173" name="Shape 173"/>
          <p:cNvPicPr preferRelativeResize="0"/>
          <p:nvPr/>
        </p:nvPicPr>
        <p:blipFill>
          <a:blip r:embed="rId6">
            <a:alphaModFix/>
          </a:blip>
          <a:stretch>
            <a:fillRect/>
          </a:stretch>
        </p:blipFill>
        <p:spPr>
          <a:xfrm>
            <a:off x="6441450" y="3749362"/>
            <a:ext cx="1008950" cy="1008950"/>
          </a:xfrm>
          <a:prstGeom prst="rect">
            <a:avLst/>
          </a:prstGeom>
          <a:noFill/>
          <a:ln>
            <a:noFill/>
          </a:ln>
        </p:spPr>
      </p:pic>
      <p:pic>
        <p:nvPicPr>
          <p:cNvPr descr="Resultado de imagen de blender" id="174" name="Shape 174"/>
          <p:cNvPicPr preferRelativeResize="0"/>
          <p:nvPr/>
        </p:nvPicPr>
        <p:blipFill>
          <a:blip r:embed="rId7">
            <a:alphaModFix/>
          </a:blip>
          <a:stretch>
            <a:fillRect/>
          </a:stretch>
        </p:blipFill>
        <p:spPr>
          <a:xfrm>
            <a:off x="3451300" y="3709459"/>
            <a:ext cx="906749" cy="916015"/>
          </a:xfrm>
          <a:prstGeom prst="rect">
            <a:avLst/>
          </a:prstGeom>
          <a:noFill/>
          <a:ln>
            <a:noFill/>
          </a:ln>
        </p:spPr>
      </p:pic>
      <p:pic>
        <p:nvPicPr>
          <p:cNvPr descr="Resultado de imagen de 3ds max" id="175" name="Shape 175"/>
          <p:cNvPicPr preferRelativeResize="0"/>
          <p:nvPr/>
        </p:nvPicPr>
        <p:blipFill>
          <a:blip r:embed="rId8">
            <a:alphaModFix/>
          </a:blip>
          <a:stretch>
            <a:fillRect/>
          </a:stretch>
        </p:blipFill>
        <p:spPr>
          <a:xfrm>
            <a:off x="4358050" y="3697649"/>
            <a:ext cx="939650" cy="93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Perfiles Profesionales</a:t>
            </a:r>
          </a:p>
        </p:txBody>
      </p:sp>
      <p:sp>
        <p:nvSpPr>
          <p:cNvPr id="181" name="Shape 18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b="1" lang="es"/>
              <a:t>Ingeniero/a multimedia:</a:t>
            </a:r>
            <a:r>
              <a:rPr lang="es"/>
              <a:t> Profesional capaz de dirigir proyectos de desarrollo de productos multimedia enfocados principalmente en dos sectores:</a:t>
            </a:r>
          </a:p>
          <a:p>
            <a:pPr indent="-228600" lvl="0" marL="457200" rtl="0">
              <a:spcBef>
                <a:spcPts val="0"/>
              </a:spcBef>
              <a:buChar char="-"/>
            </a:pPr>
            <a:r>
              <a:rPr lang="es"/>
              <a:t>Sector del ocio digital.</a:t>
            </a:r>
          </a:p>
          <a:p>
            <a:pPr indent="-228600" lvl="0" marL="457200" rtl="0">
              <a:spcBef>
                <a:spcPts val="0"/>
              </a:spcBef>
              <a:buChar char="-"/>
            </a:pPr>
            <a:r>
              <a:rPr lang="es"/>
              <a:t>Sector de la producción y difusión de contenidos digitales enriquecidos.</a:t>
            </a:r>
          </a:p>
        </p:txBody>
      </p:sp>
      <p:sp>
        <p:nvSpPr>
          <p:cNvPr id="182" name="Shape 182"/>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Ocio Digital</a:t>
            </a:r>
          </a:p>
        </p:txBody>
      </p:sp>
      <p:sp>
        <p:nvSpPr>
          <p:cNvPr id="188" name="Shape 18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s" sz="1400"/>
              <a:t>Tejido productivo creado en torno a la producción de videojuegos y todas sus derivaciones tales como los denominados “serious games” o las dedicadas al entrenamiento y/o formación.</a:t>
            </a:r>
            <a:br>
              <a:rPr lang="es" sz="1400"/>
            </a:br>
            <a:br>
              <a:rPr lang="es" sz="1400"/>
            </a:br>
            <a:r>
              <a:rPr lang="es" sz="1400"/>
              <a:t>Además, el sector del ocio digital también comprendería la industria de producción de imagen sintética dedicada al cine, efectos especiales o televisión.</a:t>
            </a:r>
            <a:br>
              <a:rPr lang="es" sz="1400"/>
            </a:br>
            <a:br>
              <a:rPr lang="es" sz="1400"/>
            </a:br>
            <a:r>
              <a:rPr lang="es" sz="1400"/>
              <a:t>El ingeniero/a multimedia dominaría las habilidades necesarias para analizar y especificar las necesidades de los profesionales creativos de estos sectores y convertirlas en productos y sistemas multimedia.</a:t>
            </a:r>
          </a:p>
        </p:txBody>
      </p:sp>
      <p:sp>
        <p:nvSpPr>
          <p:cNvPr id="189" name="Shape 189"/>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Ocio Digital</a:t>
            </a:r>
          </a:p>
        </p:txBody>
      </p:sp>
      <p:sp>
        <p:nvSpPr>
          <p:cNvPr id="195" name="Shape 195"/>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pic>
        <p:nvPicPr>
          <p:cNvPr descr="Resultado de imagen de blizzard logo" id="196" name="Shape 196"/>
          <p:cNvPicPr preferRelativeResize="0"/>
          <p:nvPr/>
        </p:nvPicPr>
        <p:blipFill>
          <a:blip r:embed="rId3">
            <a:alphaModFix/>
          </a:blip>
          <a:stretch>
            <a:fillRect/>
          </a:stretch>
        </p:blipFill>
        <p:spPr>
          <a:xfrm>
            <a:off x="311700" y="1301524"/>
            <a:ext cx="1524000" cy="801325"/>
          </a:xfrm>
          <a:prstGeom prst="rect">
            <a:avLst/>
          </a:prstGeom>
          <a:noFill/>
          <a:ln>
            <a:noFill/>
          </a:ln>
        </p:spPr>
      </p:pic>
      <p:pic>
        <p:nvPicPr>
          <p:cNvPr descr="Resultado de imagen de pixar" id="197" name="Shape 197"/>
          <p:cNvPicPr preferRelativeResize="0"/>
          <p:nvPr/>
        </p:nvPicPr>
        <p:blipFill>
          <a:blip r:embed="rId4">
            <a:alphaModFix/>
          </a:blip>
          <a:stretch>
            <a:fillRect/>
          </a:stretch>
        </p:blipFill>
        <p:spPr>
          <a:xfrm>
            <a:off x="2582350" y="975625"/>
            <a:ext cx="2286000" cy="528624"/>
          </a:xfrm>
          <a:prstGeom prst="rect">
            <a:avLst/>
          </a:prstGeom>
          <a:noFill/>
          <a:ln>
            <a:noFill/>
          </a:ln>
        </p:spPr>
      </p:pic>
      <p:pic>
        <p:nvPicPr>
          <p:cNvPr descr="Resultado de imagen de dreamworks" id="198" name="Shape 198"/>
          <p:cNvPicPr preferRelativeResize="0"/>
          <p:nvPr/>
        </p:nvPicPr>
        <p:blipFill>
          <a:blip r:embed="rId5">
            <a:alphaModFix/>
          </a:blip>
          <a:stretch>
            <a:fillRect/>
          </a:stretch>
        </p:blipFill>
        <p:spPr>
          <a:xfrm>
            <a:off x="3675975" y="1708700"/>
            <a:ext cx="2194274" cy="286475"/>
          </a:xfrm>
          <a:prstGeom prst="rect">
            <a:avLst/>
          </a:prstGeom>
          <a:noFill/>
          <a:ln>
            <a:noFill/>
          </a:ln>
        </p:spPr>
      </p:pic>
      <p:pic>
        <p:nvPicPr>
          <p:cNvPr descr="Resultado de imagen de sony" id="199" name="Shape 199"/>
          <p:cNvPicPr preferRelativeResize="0"/>
          <p:nvPr/>
        </p:nvPicPr>
        <p:blipFill>
          <a:blip r:embed="rId6">
            <a:alphaModFix/>
          </a:blip>
          <a:stretch>
            <a:fillRect/>
          </a:stretch>
        </p:blipFill>
        <p:spPr>
          <a:xfrm>
            <a:off x="2860112" y="2686082"/>
            <a:ext cx="1523999" cy="279104"/>
          </a:xfrm>
          <a:prstGeom prst="rect">
            <a:avLst/>
          </a:prstGeom>
          <a:noFill/>
          <a:ln>
            <a:noFill/>
          </a:ln>
        </p:spPr>
      </p:pic>
      <p:pic>
        <p:nvPicPr>
          <p:cNvPr descr="Resultado de imagen de steam" id="200" name="Shape 200"/>
          <p:cNvPicPr preferRelativeResize="0"/>
          <p:nvPr/>
        </p:nvPicPr>
        <p:blipFill>
          <a:blip r:embed="rId7">
            <a:alphaModFix/>
          </a:blip>
          <a:stretch>
            <a:fillRect/>
          </a:stretch>
        </p:blipFill>
        <p:spPr>
          <a:xfrm>
            <a:off x="4648725" y="2335712"/>
            <a:ext cx="979774" cy="979774"/>
          </a:xfrm>
          <a:prstGeom prst="rect">
            <a:avLst/>
          </a:prstGeom>
          <a:noFill/>
          <a:ln>
            <a:noFill/>
          </a:ln>
        </p:spPr>
      </p:pic>
      <p:pic>
        <p:nvPicPr>
          <p:cNvPr descr="Resultado de imagen de league of legends" id="201" name="Shape 201"/>
          <p:cNvPicPr preferRelativeResize="0"/>
          <p:nvPr/>
        </p:nvPicPr>
        <p:blipFill>
          <a:blip r:embed="rId8">
            <a:alphaModFix/>
          </a:blip>
          <a:stretch>
            <a:fillRect/>
          </a:stretch>
        </p:blipFill>
        <p:spPr>
          <a:xfrm>
            <a:off x="594850" y="2681262"/>
            <a:ext cx="2028876" cy="801324"/>
          </a:xfrm>
          <a:prstGeom prst="rect">
            <a:avLst/>
          </a:prstGeom>
          <a:noFill/>
          <a:ln>
            <a:noFill/>
          </a:ln>
        </p:spPr>
      </p:pic>
      <p:pic>
        <p:nvPicPr>
          <p:cNvPr descr="Resultado de imagen de nintendo" id="202" name="Shape 202"/>
          <p:cNvPicPr preferRelativeResize="0"/>
          <p:nvPr/>
        </p:nvPicPr>
        <p:blipFill>
          <a:blip r:embed="rId9">
            <a:alphaModFix/>
          </a:blip>
          <a:stretch>
            <a:fillRect/>
          </a:stretch>
        </p:blipFill>
        <p:spPr>
          <a:xfrm>
            <a:off x="5235225" y="489125"/>
            <a:ext cx="2476785" cy="607799"/>
          </a:xfrm>
          <a:prstGeom prst="rect">
            <a:avLst/>
          </a:prstGeom>
          <a:noFill/>
          <a:ln>
            <a:noFill/>
          </a:ln>
        </p:spPr>
      </p:pic>
      <p:pic>
        <p:nvPicPr>
          <p:cNvPr descr="Resultado de imagen de disney" id="203" name="Shape 203"/>
          <p:cNvPicPr preferRelativeResize="0"/>
          <p:nvPr/>
        </p:nvPicPr>
        <p:blipFill>
          <a:blip r:embed="rId10">
            <a:alphaModFix/>
          </a:blip>
          <a:stretch>
            <a:fillRect/>
          </a:stretch>
        </p:blipFill>
        <p:spPr>
          <a:xfrm>
            <a:off x="6328825" y="1451275"/>
            <a:ext cx="1950077" cy="801325"/>
          </a:xfrm>
          <a:prstGeom prst="rect">
            <a:avLst/>
          </a:prstGeom>
          <a:noFill/>
          <a:ln>
            <a:noFill/>
          </a:ln>
        </p:spPr>
      </p:pic>
      <p:pic>
        <p:nvPicPr>
          <p:cNvPr descr="Resultado de imagen de video game company" id="204" name="Shape 204"/>
          <p:cNvPicPr preferRelativeResize="0"/>
          <p:nvPr/>
        </p:nvPicPr>
        <p:blipFill>
          <a:blip r:embed="rId11">
            <a:alphaModFix/>
          </a:blip>
          <a:stretch>
            <a:fillRect/>
          </a:stretch>
        </p:blipFill>
        <p:spPr>
          <a:xfrm>
            <a:off x="6247800" y="2573506"/>
            <a:ext cx="2285999" cy="420018"/>
          </a:xfrm>
          <a:prstGeom prst="rect">
            <a:avLst/>
          </a:prstGeom>
          <a:noFill/>
          <a:ln>
            <a:noFill/>
          </a:ln>
        </p:spPr>
      </p:pic>
      <p:pic>
        <p:nvPicPr>
          <p:cNvPr descr="Resultado de imagen de video game company" id="205" name="Shape 205"/>
          <p:cNvPicPr preferRelativeResize="0"/>
          <p:nvPr/>
        </p:nvPicPr>
        <p:blipFill>
          <a:blip r:embed="rId12">
            <a:alphaModFix/>
          </a:blip>
          <a:stretch>
            <a:fillRect/>
          </a:stretch>
        </p:blipFill>
        <p:spPr>
          <a:xfrm>
            <a:off x="2348550" y="3805424"/>
            <a:ext cx="2207465" cy="733424"/>
          </a:xfrm>
          <a:prstGeom prst="rect">
            <a:avLst/>
          </a:prstGeom>
          <a:noFill/>
          <a:ln>
            <a:noFill/>
          </a:ln>
        </p:spPr>
      </p:pic>
      <p:pic>
        <p:nvPicPr>
          <p:cNvPr descr="Resultado de imagen de video game company" id="206" name="Shape 206"/>
          <p:cNvPicPr preferRelativeResize="0"/>
          <p:nvPr/>
        </p:nvPicPr>
        <p:blipFill>
          <a:blip r:embed="rId13">
            <a:alphaModFix/>
          </a:blip>
          <a:stretch>
            <a:fillRect/>
          </a:stretch>
        </p:blipFill>
        <p:spPr>
          <a:xfrm>
            <a:off x="5235225" y="3557226"/>
            <a:ext cx="979774" cy="785473"/>
          </a:xfrm>
          <a:prstGeom prst="rect">
            <a:avLst/>
          </a:prstGeom>
          <a:noFill/>
          <a:ln>
            <a:noFill/>
          </a:ln>
        </p:spPr>
      </p:pic>
      <p:pic>
        <p:nvPicPr>
          <p:cNvPr descr="Resultado de imagen de video game company" id="207" name="Shape 207"/>
          <p:cNvPicPr preferRelativeResize="0"/>
          <p:nvPr/>
        </p:nvPicPr>
        <p:blipFill>
          <a:blip r:embed="rId14">
            <a:alphaModFix/>
          </a:blip>
          <a:stretch>
            <a:fillRect/>
          </a:stretch>
        </p:blipFill>
        <p:spPr>
          <a:xfrm>
            <a:off x="418450" y="3674324"/>
            <a:ext cx="1437224" cy="668375"/>
          </a:xfrm>
          <a:prstGeom prst="rect">
            <a:avLst/>
          </a:prstGeom>
          <a:noFill/>
          <a:ln>
            <a:noFill/>
          </a:ln>
        </p:spPr>
      </p:pic>
      <p:pic>
        <p:nvPicPr>
          <p:cNvPr descr="Resultado de imagen de ubisoft" id="208" name="Shape 208"/>
          <p:cNvPicPr preferRelativeResize="0"/>
          <p:nvPr/>
        </p:nvPicPr>
        <p:blipFill>
          <a:blip r:embed="rId15">
            <a:alphaModFix/>
          </a:blip>
          <a:stretch>
            <a:fillRect/>
          </a:stretch>
        </p:blipFill>
        <p:spPr>
          <a:xfrm>
            <a:off x="2168787" y="1610100"/>
            <a:ext cx="1174100" cy="879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Ocio Digital - Diseñador de Videojuegos</a:t>
            </a:r>
          </a:p>
        </p:txBody>
      </p:sp>
      <p:sp>
        <p:nvSpPr>
          <p:cNvPr id="214" name="Shape 21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ctr">
              <a:spcBef>
                <a:spcPts val="0"/>
              </a:spcBef>
              <a:buNone/>
            </a:pPr>
            <a:r>
              <a:rPr lang="es" sz="1600"/>
              <a:t>LOS DISEÑADORES HACEN REALIDAD NUESTROS SUEÑOS</a:t>
            </a:r>
          </a:p>
          <a:p>
            <a:pPr lvl="0" rtl="0" algn="ctr">
              <a:spcBef>
                <a:spcPts val="0"/>
              </a:spcBef>
              <a:buNone/>
            </a:pPr>
            <a:r>
              <a:rPr lang="es" sz="1400"/>
              <a:t>Los juegos deben ser fáciles de aprender y difíciles de dominar, por ello, su misión consiste en diseñar una mecánicas que se puedan </a:t>
            </a:r>
            <a:r>
              <a:rPr b="1" lang="es" sz="1400"/>
              <a:t>comprender sin un manual</a:t>
            </a:r>
            <a:r>
              <a:rPr lang="es" sz="1400"/>
              <a:t>.</a:t>
            </a:r>
          </a:p>
          <a:p>
            <a:pPr lvl="0" rtl="0" algn="ctr">
              <a:spcBef>
                <a:spcPts val="0"/>
              </a:spcBef>
              <a:buNone/>
            </a:pPr>
            <a:r>
              <a:rPr lang="es" sz="1400"/>
              <a:t>No solo se encargan de diseñar el videojuego, una labor muy importante que distingue a los buenos diseñadores de los malos es la labor de </a:t>
            </a:r>
            <a:r>
              <a:rPr b="1" lang="es" sz="1400"/>
              <a:t>investigación </a:t>
            </a:r>
            <a:r>
              <a:rPr lang="es" sz="1400"/>
              <a:t>centrado en los usuarios.</a:t>
            </a:r>
          </a:p>
          <a:p>
            <a:pPr lvl="0" rtl="0" algn="ctr">
              <a:spcBef>
                <a:spcPts val="0"/>
              </a:spcBef>
              <a:buNone/>
            </a:pPr>
            <a:r>
              <a:rPr lang="es" sz="1400"/>
              <a:t>Esta investigación se realiza en la mayoría de los casos de entrevistas sobre usabilidad, análisis web, minería de datos, etc.</a:t>
            </a:r>
          </a:p>
        </p:txBody>
      </p:sp>
      <p:sp>
        <p:nvSpPr>
          <p:cNvPr id="215" name="Shape 215"/>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Ocio Digital - Ingeniero de Software</a:t>
            </a:r>
          </a:p>
        </p:txBody>
      </p:sp>
      <p:sp>
        <p:nvSpPr>
          <p:cNvPr id="221" name="Shape 22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ctr">
              <a:spcBef>
                <a:spcPts val="0"/>
              </a:spcBef>
              <a:buNone/>
            </a:pPr>
            <a:r>
              <a:rPr lang="es" sz="1600"/>
              <a:t>LOS INGENIEROS CONSTRUYEN LOS CIMIENTOS DE LOS JUEGOS</a:t>
            </a:r>
          </a:p>
          <a:p>
            <a:pPr lvl="0" rtl="0" algn="ctr">
              <a:spcBef>
                <a:spcPts val="0"/>
              </a:spcBef>
              <a:buNone/>
            </a:pPr>
            <a:r>
              <a:rPr lang="es" sz="1400"/>
              <a:t>Los ingenieros son simplemente los </a:t>
            </a:r>
            <a:r>
              <a:rPr b="1" lang="es" sz="1400"/>
              <a:t>programadores</a:t>
            </a:r>
            <a:r>
              <a:rPr lang="es" sz="1400"/>
              <a:t> de los videojuegos.</a:t>
            </a:r>
          </a:p>
          <a:p>
            <a:pPr lvl="0" rtl="0" algn="ctr">
              <a:spcBef>
                <a:spcPts val="0"/>
              </a:spcBef>
              <a:buNone/>
            </a:pPr>
            <a:r>
              <a:rPr lang="es" sz="1400"/>
              <a:t>Los ingenieros crean y sustentan la infraestructura que permite crear los mundos de los videojuegos, suscitando el interés de millones de jugadores.</a:t>
            </a:r>
          </a:p>
          <a:p>
            <a:pPr lvl="0" rtl="0" algn="ctr">
              <a:spcBef>
                <a:spcPts val="0"/>
              </a:spcBef>
              <a:buNone/>
            </a:pPr>
            <a:r>
              <a:rPr lang="es" sz="1400"/>
              <a:t>Se encargan de transformar un código complejo en </a:t>
            </a:r>
            <a:r>
              <a:rPr b="1" lang="es" sz="1400"/>
              <a:t>procesos sencillos</a:t>
            </a:r>
            <a:r>
              <a:rPr lang="es" sz="1400"/>
              <a:t> que permitan crear contenido de manera eficiente.</a:t>
            </a:r>
          </a:p>
        </p:txBody>
      </p:sp>
      <p:sp>
        <p:nvSpPr>
          <p:cNvPr id="222" name="Shape 222"/>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Ocio Digital - Arte, animación y sonido</a:t>
            </a:r>
          </a:p>
        </p:txBody>
      </p:sp>
      <p:sp>
        <p:nvSpPr>
          <p:cNvPr id="228" name="Shape 22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ctr">
              <a:spcBef>
                <a:spcPts val="0"/>
              </a:spcBef>
              <a:buNone/>
            </a:pPr>
            <a:r>
              <a:rPr lang="es" sz="1600"/>
              <a:t>HACEN FALTA ARTISTAS DE TODA CLASE PARA MATERIALIZAR LA VISIÓN DE LOS JUEGOS</a:t>
            </a:r>
          </a:p>
          <a:p>
            <a:pPr lvl="0" rtl="0" algn="ctr">
              <a:spcBef>
                <a:spcPts val="0"/>
              </a:spcBef>
              <a:buNone/>
            </a:pPr>
            <a:r>
              <a:rPr lang="es" sz="1200"/>
              <a:t>Los artistas dotan de </a:t>
            </a:r>
            <a:r>
              <a:rPr b="1" lang="es" sz="1200"/>
              <a:t>estilo y color</a:t>
            </a:r>
            <a:r>
              <a:rPr lang="es" sz="1200"/>
              <a:t> a los personajes, entornos, secuencias, interfaces, etc. Sus hermosas o aterradoras creaciones definen y sustentan en última instancia la experiencia del juego.</a:t>
            </a:r>
          </a:p>
          <a:p>
            <a:pPr lvl="0" rtl="0" algn="ctr">
              <a:spcBef>
                <a:spcPts val="0"/>
              </a:spcBef>
              <a:buNone/>
            </a:pPr>
            <a:r>
              <a:rPr lang="es" sz="1200"/>
              <a:t>Los diseñadores sonoros colaboran con los diseñadores de juegos para crear una </a:t>
            </a:r>
            <a:r>
              <a:rPr b="1" lang="es" sz="1200"/>
              <a:t>experiencia sonora</a:t>
            </a:r>
            <a:r>
              <a:rPr lang="es" sz="1200"/>
              <a:t> complementaria, además de crear un conjunto sonoro que </a:t>
            </a:r>
            <a:r>
              <a:rPr b="1" lang="es" sz="1200"/>
              <a:t>impulse y ensalce</a:t>
            </a:r>
            <a:r>
              <a:rPr lang="es" sz="1200"/>
              <a:t> el desarrollo argumental</a:t>
            </a:r>
          </a:p>
          <a:p>
            <a:pPr lvl="0" rtl="0" algn="ctr">
              <a:spcBef>
                <a:spcPts val="0"/>
              </a:spcBef>
              <a:buNone/>
            </a:pPr>
            <a:r>
              <a:rPr lang="es" sz="1200"/>
              <a:t>Los equipos de vídeo y postproducción tienen la responsabilidad de </a:t>
            </a:r>
            <a:r>
              <a:rPr b="1" lang="es" sz="1200"/>
              <a:t>expandir el trasfondo y la narrativa</a:t>
            </a:r>
            <a:r>
              <a:rPr lang="es" sz="1200"/>
              <a:t> de los juegos por medio de secuencias cinematográficas, transiciones animadas y cortos, etc. </a:t>
            </a:r>
          </a:p>
        </p:txBody>
      </p:sp>
      <p:sp>
        <p:nvSpPr>
          <p:cNvPr id="229" name="Shape 229"/>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Gestión de Contenidos</a:t>
            </a:r>
          </a:p>
        </p:txBody>
      </p:sp>
      <p:sp>
        <p:nvSpPr>
          <p:cNvPr id="235" name="Shape 235"/>
          <p:cNvSpPr txBox="1"/>
          <p:nvPr>
            <p:ph idx="1" type="body"/>
          </p:nvPr>
        </p:nvSpPr>
        <p:spPr>
          <a:xfrm>
            <a:off x="311700" y="1229875"/>
            <a:ext cx="8520600" cy="1818000"/>
          </a:xfrm>
          <a:prstGeom prst="rect">
            <a:avLst/>
          </a:prstGeom>
        </p:spPr>
        <p:txBody>
          <a:bodyPr anchorCtr="0" anchor="t" bIns="91425" lIns="91425" rIns="91425" tIns="91425">
            <a:noAutofit/>
          </a:bodyPr>
          <a:lstStyle/>
          <a:p>
            <a:pPr lvl="0">
              <a:spcBef>
                <a:spcPts val="0"/>
              </a:spcBef>
              <a:buNone/>
            </a:pPr>
            <a:r>
              <a:rPr lang="es" sz="1400"/>
              <a:t>El ingeniero/a multimedia estaría capacitado para desarrollar productos relacionados con la creación, gestión y difusión de contenidos digitales de carácter enriquecido mediante las redes de telecomunicaciones.</a:t>
            </a:r>
          </a:p>
          <a:p>
            <a:pPr lvl="0" rtl="0">
              <a:spcBef>
                <a:spcPts val="0"/>
              </a:spcBef>
              <a:buNone/>
            </a:pPr>
            <a:r>
              <a:rPr lang="es" sz="1400"/>
              <a:t>Así, tendría competencias en la creación de sistemas de gestión de contenidos para las bibliotecas digitales, la prensa digital y, en general, las nuevas formas de difusión de información sin olvidar las relacionadas con la formación a distancia utilizando las nuevas tecnologías.</a:t>
            </a:r>
          </a:p>
        </p:txBody>
      </p:sp>
      <p:sp>
        <p:nvSpPr>
          <p:cNvPr id="236" name="Shape 236"/>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pic>
        <p:nvPicPr>
          <p:cNvPr descr="Resultado de imagen de google" id="237" name="Shape 237"/>
          <p:cNvPicPr preferRelativeResize="0"/>
          <p:nvPr/>
        </p:nvPicPr>
        <p:blipFill>
          <a:blip r:embed="rId3">
            <a:alphaModFix/>
          </a:blip>
          <a:stretch>
            <a:fillRect/>
          </a:stretch>
        </p:blipFill>
        <p:spPr>
          <a:xfrm>
            <a:off x="622149" y="3083220"/>
            <a:ext cx="2051349" cy="688375"/>
          </a:xfrm>
          <a:prstGeom prst="rect">
            <a:avLst/>
          </a:prstGeom>
          <a:noFill/>
          <a:ln>
            <a:noFill/>
          </a:ln>
        </p:spPr>
      </p:pic>
      <p:pic>
        <p:nvPicPr>
          <p:cNvPr descr="Resultado de imagen de twitter" id="238" name="Shape 238"/>
          <p:cNvPicPr preferRelativeResize="0"/>
          <p:nvPr/>
        </p:nvPicPr>
        <p:blipFill>
          <a:blip r:embed="rId4">
            <a:alphaModFix/>
          </a:blip>
          <a:stretch>
            <a:fillRect/>
          </a:stretch>
        </p:blipFill>
        <p:spPr>
          <a:xfrm>
            <a:off x="2137250" y="3817000"/>
            <a:ext cx="688375" cy="688375"/>
          </a:xfrm>
          <a:prstGeom prst="rect">
            <a:avLst/>
          </a:prstGeom>
          <a:noFill/>
          <a:ln>
            <a:noFill/>
          </a:ln>
        </p:spPr>
      </p:pic>
      <p:pic>
        <p:nvPicPr>
          <p:cNvPr descr="Resultado de imagen de facebook" id="239" name="Shape 239"/>
          <p:cNvPicPr preferRelativeResize="0"/>
          <p:nvPr/>
        </p:nvPicPr>
        <p:blipFill>
          <a:blip r:embed="rId5">
            <a:alphaModFix/>
          </a:blip>
          <a:stretch>
            <a:fillRect/>
          </a:stretch>
        </p:blipFill>
        <p:spPr>
          <a:xfrm>
            <a:off x="3009075" y="3816999"/>
            <a:ext cx="688375" cy="688375"/>
          </a:xfrm>
          <a:prstGeom prst="rect">
            <a:avLst/>
          </a:prstGeom>
          <a:noFill/>
          <a:ln>
            <a:noFill/>
          </a:ln>
        </p:spPr>
      </p:pic>
      <p:pic>
        <p:nvPicPr>
          <p:cNvPr descr="Resultado de imagen de youtube" id="240" name="Shape 240"/>
          <p:cNvPicPr preferRelativeResize="0"/>
          <p:nvPr/>
        </p:nvPicPr>
        <p:blipFill>
          <a:blip r:embed="rId6">
            <a:alphaModFix/>
          </a:blip>
          <a:stretch>
            <a:fillRect/>
          </a:stretch>
        </p:blipFill>
        <p:spPr>
          <a:xfrm>
            <a:off x="3937350" y="3816999"/>
            <a:ext cx="1376749" cy="688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Competencias</a:t>
            </a:r>
          </a:p>
        </p:txBody>
      </p:sp>
      <p:sp>
        <p:nvSpPr>
          <p:cNvPr id="93" name="Shape 9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Capacidad o conocimiento que se adquiere en el grado.</a:t>
            </a:r>
          </a:p>
          <a:p>
            <a:pPr indent="-228600" lvl="0" marL="457200">
              <a:spcBef>
                <a:spcPts val="0"/>
              </a:spcBef>
              <a:buChar char="-"/>
            </a:pPr>
            <a:r>
              <a:rPr lang="es"/>
              <a:t>Generales del título</a:t>
            </a:r>
          </a:p>
          <a:p>
            <a:pPr indent="-228600" lvl="0" marL="457200" rtl="0">
              <a:spcBef>
                <a:spcPts val="0"/>
              </a:spcBef>
              <a:buChar char="-"/>
            </a:pPr>
            <a:r>
              <a:rPr lang="es"/>
              <a:t>Específicas:</a:t>
            </a:r>
          </a:p>
          <a:p>
            <a:pPr indent="-228600" lvl="1" marL="914400" rtl="0">
              <a:spcBef>
                <a:spcPts val="0"/>
              </a:spcBef>
              <a:buChar char="-"/>
            </a:pPr>
            <a:r>
              <a:rPr lang="es"/>
              <a:t>Básicas</a:t>
            </a:r>
          </a:p>
          <a:p>
            <a:pPr indent="-228600" lvl="1" marL="914400" rtl="0">
              <a:spcBef>
                <a:spcPts val="0"/>
              </a:spcBef>
              <a:buChar char="-"/>
            </a:pPr>
            <a:r>
              <a:rPr lang="es"/>
              <a:t>Específicas</a:t>
            </a:r>
          </a:p>
          <a:p>
            <a:pPr indent="-228600" lvl="1" marL="914400" rtl="0">
              <a:spcBef>
                <a:spcPts val="0"/>
              </a:spcBef>
              <a:buChar char="-"/>
            </a:pPr>
            <a:r>
              <a:rPr lang="es"/>
              <a:t>Optativas</a:t>
            </a:r>
          </a:p>
          <a:p>
            <a:pPr lvl="0">
              <a:spcBef>
                <a:spcPts val="0"/>
              </a:spcBef>
              <a:buNone/>
            </a:pPr>
            <a:r>
              <a:t/>
            </a:r>
            <a:endParaRPr/>
          </a:p>
        </p:txBody>
      </p:sp>
      <p:sp>
        <p:nvSpPr>
          <p:cNvPr id="94" name="Shape 94"/>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Gestión de Contenidos - Web</a:t>
            </a:r>
          </a:p>
        </p:txBody>
      </p:sp>
      <p:sp>
        <p:nvSpPr>
          <p:cNvPr id="246" name="Shape 246"/>
          <p:cNvSpPr txBox="1"/>
          <p:nvPr>
            <p:ph idx="1" type="body"/>
          </p:nvPr>
        </p:nvSpPr>
        <p:spPr>
          <a:xfrm>
            <a:off x="311700" y="1229875"/>
            <a:ext cx="8520600" cy="2022600"/>
          </a:xfrm>
          <a:prstGeom prst="rect">
            <a:avLst/>
          </a:prstGeom>
        </p:spPr>
        <p:txBody>
          <a:bodyPr anchorCtr="0" anchor="t" bIns="91425" lIns="91425" rIns="91425" tIns="91425">
            <a:noAutofit/>
          </a:bodyPr>
          <a:lstStyle/>
          <a:p>
            <a:pPr indent="-317500" lvl="0" marL="457200">
              <a:spcBef>
                <a:spcPts val="0"/>
              </a:spcBef>
              <a:buSzPct val="100000"/>
              <a:buChar char="-"/>
            </a:pPr>
            <a:r>
              <a:rPr lang="es" sz="1400"/>
              <a:t>Especialista en información de la web</a:t>
            </a:r>
          </a:p>
          <a:p>
            <a:pPr indent="-317500" lvl="0" marL="457200" rtl="0">
              <a:spcBef>
                <a:spcPts val="0"/>
              </a:spcBef>
              <a:buSzPct val="100000"/>
              <a:buChar char="-"/>
            </a:pPr>
            <a:r>
              <a:rPr lang="es" sz="1400"/>
              <a:t>Diseñador gráfico</a:t>
            </a:r>
          </a:p>
          <a:p>
            <a:pPr indent="-317500" lvl="0" marL="457200" rtl="0">
              <a:spcBef>
                <a:spcPts val="0"/>
              </a:spcBef>
              <a:buSzPct val="100000"/>
              <a:buChar char="-"/>
            </a:pPr>
            <a:r>
              <a:rPr lang="es" sz="1400"/>
              <a:t>Programador de contenido</a:t>
            </a:r>
          </a:p>
          <a:p>
            <a:pPr indent="-317500" lvl="0" marL="457200" rtl="0">
              <a:spcBef>
                <a:spcPts val="0"/>
              </a:spcBef>
              <a:buSzPct val="100000"/>
              <a:buChar char="-"/>
            </a:pPr>
            <a:r>
              <a:rPr lang="es" sz="1400"/>
              <a:t>Especialista creativo</a:t>
            </a:r>
          </a:p>
          <a:p>
            <a:pPr indent="-317500" lvl="0" marL="457200" rtl="0">
              <a:spcBef>
                <a:spcPts val="0"/>
              </a:spcBef>
              <a:buSzPct val="100000"/>
              <a:buChar char="-"/>
            </a:pPr>
            <a:r>
              <a:rPr lang="es" sz="1400"/>
              <a:t>Estratega de contenido de la web</a:t>
            </a:r>
          </a:p>
        </p:txBody>
      </p:sp>
      <p:sp>
        <p:nvSpPr>
          <p:cNvPr id="247" name="Shape 247"/>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pic>
        <p:nvPicPr>
          <p:cNvPr descr="Resultado de imagen de mozilla firefox" id="248" name="Shape 248"/>
          <p:cNvPicPr preferRelativeResize="0"/>
          <p:nvPr/>
        </p:nvPicPr>
        <p:blipFill>
          <a:blip r:embed="rId3">
            <a:alphaModFix/>
          </a:blip>
          <a:stretch>
            <a:fillRect/>
          </a:stretch>
        </p:blipFill>
        <p:spPr>
          <a:xfrm>
            <a:off x="311700" y="3846025"/>
            <a:ext cx="754548" cy="722850"/>
          </a:xfrm>
          <a:prstGeom prst="rect">
            <a:avLst/>
          </a:prstGeom>
          <a:noFill/>
          <a:ln>
            <a:noFill/>
          </a:ln>
        </p:spPr>
      </p:pic>
      <p:pic>
        <p:nvPicPr>
          <p:cNvPr descr="Resultado de imagen de chrome" id="249" name="Shape 249"/>
          <p:cNvPicPr preferRelativeResize="0"/>
          <p:nvPr/>
        </p:nvPicPr>
        <p:blipFill>
          <a:blip r:embed="rId4">
            <a:alphaModFix/>
          </a:blip>
          <a:stretch>
            <a:fillRect/>
          </a:stretch>
        </p:blipFill>
        <p:spPr>
          <a:xfrm>
            <a:off x="1038025" y="3862987"/>
            <a:ext cx="688899" cy="688899"/>
          </a:xfrm>
          <a:prstGeom prst="rect">
            <a:avLst/>
          </a:prstGeom>
          <a:noFill/>
          <a:ln>
            <a:noFill/>
          </a:ln>
        </p:spPr>
      </p:pic>
      <p:pic>
        <p:nvPicPr>
          <p:cNvPr descr="Resultado de imagen de safari logo" id="250" name="Shape 250"/>
          <p:cNvPicPr preferRelativeResize="0"/>
          <p:nvPr/>
        </p:nvPicPr>
        <p:blipFill>
          <a:blip r:embed="rId5">
            <a:alphaModFix/>
          </a:blip>
          <a:stretch>
            <a:fillRect/>
          </a:stretch>
        </p:blipFill>
        <p:spPr>
          <a:xfrm>
            <a:off x="1774425" y="3846025"/>
            <a:ext cx="722850" cy="722850"/>
          </a:xfrm>
          <a:prstGeom prst="rect">
            <a:avLst/>
          </a:prstGeom>
          <a:noFill/>
          <a:ln>
            <a:noFill/>
          </a:ln>
        </p:spPr>
      </p:pic>
      <p:pic>
        <p:nvPicPr>
          <p:cNvPr descr="Resultado de imagen de wordpress" id="251" name="Shape 251"/>
          <p:cNvPicPr preferRelativeResize="0"/>
          <p:nvPr/>
        </p:nvPicPr>
        <p:blipFill>
          <a:blip r:embed="rId6">
            <a:alphaModFix/>
          </a:blip>
          <a:stretch>
            <a:fillRect/>
          </a:stretch>
        </p:blipFill>
        <p:spPr>
          <a:xfrm>
            <a:off x="2878298" y="3728248"/>
            <a:ext cx="845238" cy="840624"/>
          </a:xfrm>
          <a:prstGeom prst="rect">
            <a:avLst/>
          </a:prstGeom>
          <a:noFill/>
          <a:ln>
            <a:noFill/>
          </a:ln>
        </p:spPr>
      </p:pic>
      <p:pic>
        <p:nvPicPr>
          <p:cNvPr descr="Resultado de imagen de edge browser" id="252" name="Shape 252"/>
          <p:cNvPicPr preferRelativeResize="0"/>
          <p:nvPr/>
        </p:nvPicPr>
        <p:blipFill>
          <a:blip r:embed="rId7">
            <a:alphaModFix/>
          </a:blip>
          <a:stretch>
            <a:fillRect/>
          </a:stretch>
        </p:blipFill>
        <p:spPr>
          <a:xfrm>
            <a:off x="705550" y="3373324"/>
            <a:ext cx="645489" cy="6888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Gestión de Contenidos - Aplicaciones móviles</a:t>
            </a:r>
          </a:p>
        </p:txBody>
      </p:sp>
      <p:sp>
        <p:nvSpPr>
          <p:cNvPr id="258" name="Shape 258"/>
          <p:cNvSpPr txBox="1"/>
          <p:nvPr>
            <p:ph idx="1" type="body"/>
          </p:nvPr>
        </p:nvSpPr>
        <p:spPr>
          <a:xfrm>
            <a:off x="311700" y="1229875"/>
            <a:ext cx="8520600" cy="2015700"/>
          </a:xfrm>
          <a:prstGeom prst="rect">
            <a:avLst/>
          </a:prstGeom>
        </p:spPr>
        <p:txBody>
          <a:bodyPr anchorCtr="0" anchor="t" bIns="91425" lIns="91425" rIns="91425" tIns="91425">
            <a:noAutofit/>
          </a:bodyPr>
          <a:lstStyle/>
          <a:p>
            <a:pPr indent="-317500" lvl="0" marL="457200" rtl="0">
              <a:spcBef>
                <a:spcPts val="0"/>
              </a:spcBef>
              <a:buSzPct val="100000"/>
              <a:buChar char="-"/>
            </a:pPr>
            <a:r>
              <a:rPr lang="es" sz="1400"/>
              <a:t>Diseñador de aplicaciones</a:t>
            </a:r>
          </a:p>
          <a:p>
            <a:pPr indent="-317500" lvl="0" marL="457200" rtl="0">
              <a:spcBef>
                <a:spcPts val="0"/>
              </a:spcBef>
              <a:buSzPct val="100000"/>
              <a:buChar char="-"/>
            </a:pPr>
            <a:r>
              <a:rPr lang="es" sz="1400"/>
              <a:t>D</a:t>
            </a:r>
            <a:r>
              <a:rPr lang="es" sz="1400"/>
              <a:t>iseñador de interfaces Hombre-Máquina</a:t>
            </a:r>
          </a:p>
          <a:p>
            <a:pPr indent="-317500" lvl="0" marL="457200" rtl="0">
              <a:spcBef>
                <a:spcPts val="0"/>
              </a:spcBef>
              <a:buSzPct val="100000"/>
              <a:buChar char="-"/>
            </a:pPr>
            <a:r>
              <a:rPr lang="es" sz="1400"/>
              <a:t>Arquitecto de multimedia</a:t>
            </a:r>
          </a:p>
          <a:p>
            <a:pPr indent="-317500" lvl="0" marL="457200" rtl="0">
              <a:spcBef>
                <a:spcPts val="0"/>
              </a:spcBef>
              <a:buSzPct val="100000"/>
              <a:buChar char="-"/>
            </a:pPr>
            <a:r>
              <a:rPr lang="es" sz="1400"/>
              <a:t>Técnico de internet, audio o video</a:t>
            </a:r>
          </a:p>
          <a:p>
            <a:pPr indent="-317500" lvl="0" marL="457200" rtl="0">
              <a:spcBef>
                <a:spcPts val="0"/>
              </a:spcBef>
              <a:buSzPct val="100000"/>
              <a:buChar char="-"/>
            </a:pPr>
            <a:r>
              <a:rPr lang="es" sz="1400"/>
              <a:t>Programador Multimedia</a:t>
            </a:r>
          </a:p>
        </p:txBody>
      </p:sp>
      <p:sp>
        <p:nvSpPr>
          <p:cNvPr id="259" name="Shape 259"/>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pic>
        <p:nvPicPr>
          <p:cNvPr descr="Resultado de imagen de apple" id="260" name="Shape 260"/>
          <p:cNvPicPr preferRelativeResize="0"/>
          <p:nvPr/>
        </p:nvPicPr>
        <p:blipFill>
          <a:blip r:embed="rId3">
            <a:alphaModFix/>
          </a:blip>
          <a:stretch>
            <a:fillRect/>
          </a:stretch>
        </p:blipFill>
        <p:spPr>
          <a:xfrm>
            <a:off x="1969750" y="3781771"/>
            <a:ext cx="808274" cy="808274"/>
          </a:xfrm>
          <a:prstGeom prst="rect">
            <a:avLst/>
          </a:prstGeom>
          <a:noFill/>
          <a:ln>
            <a:noFill/>
          </a:ln>
        </p:spPr>
      </p:pic>
      <p:pic>
        <p:nvPicPr>
          <p:cNvPr descr="Resultado de imagen de android" id="261" name="Shape 261"/>
          <p:cNvPicPr preferRelativeResize="0"/>
          <p:nvPr/>
        </p:nvPicPr>
        <p:blipFill>
          <a:blip r:embed="rId4">
            <a:alphaModFix/>
          </a:blip>
          <a:stretch>
            <a:fillRect/>
          </a:stretch>
        </p:blipFill>
        <p:spPr>
          <a:xfrm>
            <a:off x="1119976" y="3802948"/>
            <a:ext cx="652125" cy="76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Competencias Generales</a:t>
            </a:r>
          </a:p>
        </p:txBody>
      </p:sp>
      <p:sp>
        <p:nvSpPr>
          <p:cNvPr id="100" name="Shape 100"/>
          <p:cNvSpPr txBox="1"/>
          <p:nvPr>
            <p:ph idx="1" type="body"/>
          </p:nvPr>
        </p:nvSpPr>
        <p:spPr>
          <a:xfrm>
            <a:off x="311700" y="1017800"/>
            <a:ext cx="8520600" cy="3339000"/>
          </a:xfrm>
          <a:prstGeom prst="rect">
            <a:avLst/>
          </a:prstGeom>
        </p:spPr>
        <p:txBody>
          <a:bodyPr anchorCtr="0" anchor="t" bIns="91425" lIns="91425" rIns="91425" tIns="91425">
            <a:noAutofit/>
          </a:bodyPr>
          <a:lstStyle/>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1:Capacidad para concebir, redactar, organizar, planificar, desarrollar y firmar proyectos en el ámbito de la ingeniería multimedia y la concepción, el desarrollo o la explotación de sistemas, servicios y aplicaciones multimedia.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2:Capacidad para dirigir las actividades objeto de los proyectos del ámbito de la ingeniería multimedia.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3:Capacidad para diseñar, desarrollar, evaluar y asegurar la accesibilidad, ergonomía, usabilidad y seguridad de los sistemas, servicios y aplicaciones multimedia, así como de la información que gestionan.</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4:Capacidad para definir, evaluar y seleccionar plataformas hardware y software para el desarrollo y la ejecución de sistemas, servicios y aplicaciones multimedia.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5:Capacidad para concebir, desarrollar y mantener sistemas, servicios y aplicaciones multimedia empleando los métodos de la ingeniería del software como instrumento para el aseguramiento de su calidad.</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6:Capacidad para concebir y desarrollar sistemas o arquitecturas informáticas centralizadas o distribuidas integrando hardware, software y redes.</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7:Capacidad para conocer la legislación específica nacional e internacional sobre la publicación de contenidos multimedia: derechos de autor, propiedad intelectual y distribución de material audiovisual y manejar especificaciones, reglamentos y normas de obligado cumplimiento.</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8:Conocimiento de las materias básicas y tecnologías, que capaciten para el aprendizaje y desarrollo de nuevos métodos y tecnologías, así como las que les doten de una gran versatilidad para adaptarse a nuevas situaciones.</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9:Capacidad para resolver problemas con iniciativa, toma de decisiones, autonomía y creatividad. Capacidad para saber comunicar y transmitir los conocimientos, habilidades y destrezas de la profesión de Ingeniero/a Multimedia.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10:Capacidad para analizar y valorar el impacto social y medioambiental de las soluciones técnicas, comprendiendo la responsabilidad ética y profesional de la actividad del Ingeniero/a Multimedia.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11:Conocimiento y aplicación de elementos básicos de economía y de gestión de recursos humanos, organización y planificación de proyectos, así como la legislación, regulación y normalización en el ámbito de los proyectos multimedia.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12:Capacidad de trabajar en un grupo multidisciplinar y en un entorno multilingüe y de comunicar, tanto por escrito como de forma oral, conocimientos, procedimientos, resultados e ideas relacionadas con las Tecnologías de la Información y de las Comunicaciones y, más concretamente, con los aspectos multimedia de dichas tecnologías.</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13:Capacidad de adoptar el método científico en el planteamiento y realización de trabajos diversos tanto a nivel académico como profesional.</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14:Capacidad de manejar cualquier fuente de información relacionada con la titulación, incluyendo bibliografía y materiales en línea en forma de texto, imagen, sonido o vídeo.</a:t>
            </a:r>
          </a:p>
          <a:p>
            <a:pPr lvl="0" rtl="0">
              <a:spcBef>
                <a:spcPts val="0"/>
              </a:spcBef>
              <a:buNone/>
            </a:pPr>
            <a:r>
              <a:t/>
            </a:r>
            <a:endParaRPr/>
          </a:p>
        </p:txBody>
      </p:sp>
      <p:sp>
        <p:nvSpPr>
          <p:cNvPr id="101" name="Shape 101"/>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Competencias Generales</a:t>
            </a:r>
          </a:p>
        </p:txBody>
      </p:sp>
      <p:sp>
        <p:nvSpPr>
          <p:cNvPr id="107" name="Shape 107"/>
          <p:cNvSpPr txBox="1"/>
          <p:nvPr>
            <p:ph idx="1" type="body"/>
          </p:nvPr>
        </p:nvSpPr>
        <p:spPr>
          <a:xfrm>
            <a:off x="311700" y="1229875"/>
            <a:ext cx="8520600" cy="2312100"/>
          </a:xfrm>
          <a:prstGeom prst="rect">
            <a:avLst/>
          </a:prstGeom>
        </p:spPr>
        <p:txBody>
          <a:bodyPr anchorCtr="0" anchor="t" bIns="91425" lIns="91425" rIns="91425" tIns="91425">
            <a:noAutofit/>
          </a:bodyPr>
          <a:lstStyle/>
          <a:p>
            <a:pPr indent="-228600" lvl="0" marL="457200" rtl="0">
              <a:spcBef>
                <a:spcPts val="0"/>
              </a:spcBef>
              <a:buChar char="-"/>
            </a:pPr>
            <a:r>
              <a:rPr lang="es"/>
              <a:t>Dirección de proyectos multimedia</a:t>
            </a:r>
          </a:p>
          <a:p>
            <a:pPr indent="-228600" lvl="0" marL="457200" rtl="0">
              <a:spcBef>
                <a:spcPts val="0"/>
              </a:spcBef>
              <a:buChar char="-"/>
            </a:pPr>
            <a:r>
              <a:rPr lang="es"/>
              <a:t>Evaluación y diseño de la usabilidad y accesibilidad, y la seguridad</a:t>
            </a:r>
          </a:p>
          <a:p>
            <a:pPr indent="-228600" lvl="0" marL="457200" rtl="0">
              <a:spcBef>
                <a:spcPts val="0"/>
              </a:spcBef>
              <a:buChar char="-"/>
            </a:pPr>
            <a:r>
              <a:rPr lang="es"/>
              <a:t>Conocimiento de la legislación sobre la publicación de contenidos</a:t>
            </a:r>
          </a:p>
          <a:p>
            <a:pPr indent="-228600" lvl="0" marL="457200" rtl="0">
              <a:spcBef>
                <a:spcPts val="0"/>
              </a:spcBef>
              <a:buChar char="-"/>
            </a:pPr>
            <a:r>
              <a:rPr lang="es"/>
              <a:t>Trabajo en grupo multidisciplinar</a:t>
            </a:r>
          </a:p>
          <a:p>
            <a:pPr indent="-228600" lvl="0" marL="457200" rtl="0">
              <a:spcBef>
                <a:spcPts val="0"/>
              </a:spcBef>
              <a:buChar char="-"/>
            </a:pPr>
            <a:r>
              <a:rPr lang="es"/>
              <a:t>Manejo de fuentes de información relacionadas con la multimedia</a:t>
            </a:r>
          </a:p>
          <a:p>
            <a:pPr indent="-228600" lvl="0" marL="457200" rtl="0">
              <a:spcBef>
                <a:spcPts val="0"/>
              </a:spcBef>
              <a:buChar char="-"/>
            </a:pPr>
            <a:r>
              <a:rPr lang="es"/>
              <a:t>Conocimiento de materias y tecnologías básicas</a:t>
            </a:r>
          </a:p>
          <a:p>
            <a:pPr indent="-228600" lvl="0" marL="457200" rtl="0">
              <a:spcBef>
                <a:spcPts val="0"/>
              </a:spcBef>
              <a:buChar char="-"/>
            </a:pPr>
            <a:r>
              <a:rPr lang="es"/>
              <a:t>Resolución de problemas y toma de decisiones</a:t>
            </a:r>
          </a:p>
        </p:txBody>
      </p:sp>
      <p:pic>
        <p:nvPicPr>
          <p:cNvPr descr="Resultado de imagen de project" id="108" name="Shape 108"/>
          <p:cNvPicPr preferRelativeResize="0"/>
          <p:nvPr/>
        </p:nvPicPr>
        <p:blipFill>
          <a:blip r:embed="rId3">
            <a:alphaModFix/>
          </a:blip>
          <a:stretch>
            <a:fillRect/>
          </a:stretch>
        </p:blipFill>
        <p:spPr>
          <a:xfrm>
            <a:off x="451550" y="3623399"/>
            <a:ext cx="853699" cy="853699"/>
          </a:xfrm>
          <a:prstGeom prst="rect">
            <a:avLst/>
          </a:prstGeom>
          <a:noFill/>
          <a:ln>
            <a:noFill/>
          </a:ln>
        </p:spPr>
      </p:pic>
      <p:pic>
        <p:nvPicPr>
          <p:cNvPr descr="Resultado de imagen de teamwork" id="109" name="Shape 109"/>
          <p:cNvPicPr preferRelativeResize="0"/>
          <p:nvPr/>
        </p:nvPicPr>
        <p:blipFill rotWithShape="1">
          <a:blip r:embed="rId4">
            <a:alphaModFix/>
          </a:blip>
          <a:srcRect b="0" l="8108" r="4325" t="0"/>
          <a:stretch/>
        </p:blipFill>
        <p:spPr>
          <a:xfrm>
            <a:off x="1396975" y="3518449"/>
            <a:ext cx="931349" cy="1063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Competencias Básicas</a:t>
            </a:r>
          </a:p>
        </p:txBody>
      </p:sp>
      <p:sp>
        <p:nvSpPr>
          <p:cNvPr id="115" name="Shape 11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B1:Resolver los problemas matemáticos que puedan plantearse en la ingeniería multimedia aplicando conocimientos sobre álgebra, geometría, cálculo diferencial e integral, métodos numéricos, estadística y optimización.</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B2:Comprender y dominar los conceptos básicos de matemática discreta, lógica y su aplicación para el tratamiento automático de la información por medio de sistemas computacionales y para la resolución de problemas propios de la ingeniería.</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B3:Conocer y comprender los fundamentos básicos sobre el uso y programación de los ordenadores, la algorítmica y la complejidad computacional.</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B4:Conocer y comprender la estructura, funcionamiento e interconexión de los sistemas informáticos multimedia.</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B5:Comprender y dominar los fundamentos básicos de la física y su aplicación a la informática y al tratamiento de la señal para la resolución de problemas propios de la ingeniería multimedia.</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B6:Conocer y comprender el concepto de empresa, su marco institucional y jurídico, así como su organización y gestión.</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B7:Conocer los fundamentos de la expresión gráfica y el diseño, aplicarlos a los contenidos multimedia y desarrollar la capacidad de visión espacial.</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B8:Conocer y comprender el concepto multimedia, las características del lenguaje multimedia, las tecnologías implicadas, la organización y gestión de sistemas multimedia y el impacto socio-cultural en la sociedad de la información y el conocimiento.</a:t>
            </a:r>
          </a:p>
          <a:p>
            <a:pPr lvl="0" rtl="0">
              <a:spcBef>
                <a:spcPts val="0"/>
              </a:spcBef>
              <a:buNone/>
            </a:pPr>
            <a:r>
              <a:t/>
            </a:r>
            <a:endParaRPr/>
          </a:p>
        </p:txBody>
      </p:sp>
      <p:sp>
        <p:nvSpPr>
          <p:cNvPr id="116" name="Shape 116"/>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Competencias Básicas</a:t>
            </a:r>
          </a:p>
        </p:txBody>
      </p:sp>
      <p:sp>
        <p:nvSpPr>
          <p:cNvPr id="122" name="Shape 122"/>
          <p:cNvSpPr txBox="1"/>
          <p:nvPr>
            <p:ph idx="1" type="body"/>
          </p:nvPr>
        </p:nvSpPr>
        <p:spPr>
          <a:xfrm>
            <a:off x="311700" y="1229875"/>
            <a:ext cx="8520600" cy="1953600"/>
          </a:xfrm>
          <a:prstGeom prst="rect">
            <a:avLst/>
          </a:prstGeom>
        </p:spPr>
        <p:txBody>
          <a:bodyPr anchorCtr="0" anchor="t" bIns="91425" lIns="91425" rIns="91425" tIns="91425">
            <a:noAutofit/>
          </a:bodyPr>
          <a:lstStyle/>
          <a:p>
            <a:pPr lvl="0" rtl="0">
              <a:spcBef>
                <a:spcPts val="0"/>
              </a:spcBef>
              <a:buNone/>
            </a:pPr>
            <a:r>
              <a:rPr lang="es"/>
              <a:t>Fundamentales que se obtienen en el primer año</a:t>
            </a:r>
          </a:p>
          <a:p>
            <a:pPr indent="-228600" lvl="0" marL="457200" rtl="0">
              <a:spcBef>
                <a:spcPts val="0"/>
              </a:spcBef>
              <a:buChar char="-"/>
            </a:pPr>
            <a:r>
              <a:rPr lang="es"/>
              <a:t>Aplicar y resolver problemas matemáticos en la ingeniería multimedia</a:t>
            </a:r>
          </a:p>
          <a:p>
            <a:pPr indent="-228600" lvl="0" marL="457200" rtl="0">
              <a:spcBef>
                <a:spcPts val="0"/>
              </a:spcBef>
              <a:buChar char="-"/>
            </a:pPr>
            <a:r>
              <a:rPr lang="es"/>
              <a:t>Fundamentos básicos de la programación</a:t>
            </a:r>
          </a:p>
          <a:p>
            <a:pPr indent="-228600" lvl="0" marL="457200" rtl="0">
              <a:spcBef>
                <a:spcPts val="0"/>
              </a:spcBef>
              <a:buChar char="-"/>
            </a:pPr>
            <a:r>
              <a:rPr lang="es"/>
              <a:t>Comprender el concepto multimedia, sus características, tecnologías, etc</a:t>
            </a:r>
          </a:p>
          <a:p>
            <a:pPr indent="-228600" lvl="0" marL="457200" rtl="0">
              <a:spcBef>
                <a:spcPts val="0"/>
              </a:spcBef>
              <a:buChar char="-"/>
            </a:pPr>
            <a:r>
              <a:rPr lang="es"/>
              <a:t>Conocer los fundamentos de la expresión gráfica</a:t>
            </a:r>
          </a:p>
        </p:txBody>
      </p:sp>
      <p:pic>
        <p:nvPicPr>
          <p:cNvPr descr="Resultado de imagen de maths" id="123" name="Shape 123"/>
          <p:cNvPicPr preferRelativeResize="0"/>
          <p:nvPr/>
        </p:nvPicPr>
        <p:blipFill>
          <a:blip r:embed="rId3">
            <a:alphaModFix/>
          </a:blip>
          <a:stretch>
            <a:fillRect/>
          </a:stretch>
        </p:blipFill>
        <p:spPr>
          <a:xfrm>
            <a:off x="399125" y="3411298"/>
            <a:ext cx="1409499" cy="939401"/>
          </a:xfrm>
          <a:prstGeom prst="rect">
            <a:avLst/>
          </a:prstGeom>
          <a:noFill/>
          <a:ln>
            <a:noFill/>
          </a:ln>
        </p:spPr>
      </p:pic>
      <p:pic>
        <p:nvPicPr>
          <p:cNvPr descr="Resultado de imagen de hello world" id="124" name="Shape 124"/>
          <p:cNvPicPr preferRelativeResize="0"/>
          <p:nvPr/>
        </p:nvPicPr>
        <p:blipFill>
          <a:blip r:embed="rId4">
            <a:alphaModFix/>
          </a:blip>
          <a:stretch>
            <a:fillRect/>
          </a:stretch>
        </p:blipFill>
        <p:spPr>
          <a:xfrm>
            <a:off x="3617325" y="4068487"/>
            <a:ext cx="2136550" cy="534137"/>
          </a:xfrm>
          <a:prstGeom prst="rect">
            <a:avLst/>
          </a:prstGeom>
          <a:noFill/>
          <a:ln>
            <a:noFill/>
          </a:ln>
        </p:spPr>
      </p:pic>
      <p:pic>
        <p:nvPicPr>
          <p:cNvPr descr="Resultado de imagen de physics" id="125" name="Shape 125"/>
          <p:cNvPicPr preferRelativeResize="0"/>
          <p:nvPr/>
        </p:nvPicPr>
        <p:blipFill>
          <a:blip r:embed="rId5">
            <a:alphaModFix/>
          </a:blip>
          <a:stretch>
            <a:fillRect/>
          </a:stretch>
        </p:blipFill>
        <p:spPr>
          <a:xfrm>
            <a:off x="2140250" y="3701612"/>
            <a:ext cx="1008949" cy="1008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Competencias Optativas</a:t>
            </a:r>
          </a:p>
        </p:txBody>
      </p:sp>
      <p:sp>
        <p:nvSpPr>
          <p:cNvPr id="131" name="Shape 13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CO1:Analizar, diseñar y construir sistemas y aplicaciones que requieran técnicas de programación paralela, concurrente, distribuida y de tiempo real.</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CO2:Adquirir y aplicar los principios, las técnicas y las tecnologías de la Realidad Virtual.</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CO3:Conocer, aplicar y optimizar técnicas para el desarrollo de juegos complejos incluyendo gráficos avanzados, motores físicos para videojuegos, inteligencia artificial y juegos en red.</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CO4:Conocer y aplicar técnicas de postproducción audiovisual avanzada que integren diferentes tipos de contenidos tanto los generados de forma sintética como los procedentes de fuentes de captura.</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CO5:Conocer y aplicar técnicas avanzadas de sonorización de contenidos audiovisuales.</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CO6:Conocer e implantar diferentes tipos de sistemas de broadcasting de audio y vídeo, y de desarrollar servicios interactivos sobre dichos sistemas.</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CO7:Diseño e implantación de sistemas multimedia de e-learning.</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CO8:Conocer, evaluar y aplicar modelos de negocio y técnicas de marketing orientados a la explotación de las tecnologías multimedia.</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CO9:Diseñar e implantar sistemas documentales multimedia.</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CO10:Diseñar, implantar y administrar sistemas de gestión de contenidos multimedia orientados a la difusión de información.</a:t>
            </a:r>
          </a:p>
          <a:p>
            <a:pPr indent="-288925" lvl="0" marL="457200" algn="just">
              <a:spcBef>
                <a:spcPts val="0"/>
              </a:spcBef>
              <a:spcAft>
                <a:spcPts val="1300"/>
              </a:spcAft>
              <a:buClr>
                <a:srgbClr val="005682"/>
              </a:buClr>
              <a:buSzPct val="95000"/>
              <a:buFont typeface="Arial"/>
            </a:pPr>
            <a:r>
              <a:rPr lang="es" sz="950">
                <a:solidFill>
                  <a:srgbClr val="005682"/>
                </a:solidFill>
                <a:highlight>
                  <a:srgbClr val="FFFFFF"/>
                </a:highlight>
                <a:latin typeface="Arial"/>
                <a:ea typeface="Arial"/>
                <a:cs typeface="Arial"/>
                <a:sym typeface="Arial"/>
              </a:rPr>
              <a:t>CO11:Conocer, implantar y administrar sistemas y servicios multimedia basados en Internet garantizando los niveles de calidad, seguridad y disponibilidad.</a:t>
            </a:r>
          </a:p>
          <a:p>
            <a:pPr lvl="0" rtl="0">
              <a:spcBef>
                <a:spcPts val="0"/>
              </a:spcBef>
              <a:buNone/>
            </a:pPr>
            <a:r>
              <a:t/>
            </a:r>
            <a:endParaRPr/>
          </a:p>
        </p:txBody>
      </p:sp>
      <p:sp>
        <p:nvSpPr>
          <p:cNvPr id="132" name="Shape 132"/>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Competencias Optativas</a:t>
            </a:r>
          </a:p>
        </p:txBody>
      </p:sp>
      <p:sp>
        <p:nvSpPr>
          <p:cNvPr id="138" name="Shape 138"/>
          <p:cNvSpPr txBox="1"/>
          <p:nvPr>
            <p:ph idx="1" type="body"/>
          </p:nvPr>
        </p:nvSpPr>
        <p:spPr>
          <a:xfrm>
            <a:off x="311700" y="1229875"/>
            <a:ext cx="8520600" cy="2269800"/>
          </a:xfrm>
          <a:prstGeom prst="rect">
            <a:avLst/>
          </a:prstGeom>
        </p:spPr>
        <p:txBody>
          <a:bodyPr anchorCtr="0" anchor="t" bIns="91425" lIns="91425" rIns="91425" tIns="91425">
            <a:noAutofit/>
          </a:bodyPr>
          <a:lstStyle/>
          <a:p>
            <a:pPr lvl="0" rtl="0">
              <a:spcBef>
                <a:spcPts val="0"/>
              </a:spcBef>
              <a:buNone/>
            </a:pPr>
            <a:r>
              <a:rPr lang="es"/>
              <a:t>Vienen dadas por las distintas asignaturas del último curso</a:t>
            </a:r>
          </a:p>
          <a:p>
            <a:pPr indent="-228600" lvl="0" marL="457200" rtl="0">
              <a:spcBef>
                <a:spcPts val="0"/>
              </a:spcBef>
              <a:buChar char="-"/>
            </a:pPr>
            <a:r>
              <a:rPr lang="es"/>
              <a:t>Diseño de sistemas orientados a la difusión de información</a:t>
            </a:r>
          </a:p>
          <a:p>
            <a:pPr indent="-228600" lvl="0" marL="457200" rtl="0">
              <a:spcBef>
                <a:spcPts val="0"/>
              </a:spcBef>
              <a:buChar char="-"/>
            </a:pPr>
            <a:r>
              <a:rPr lang="es"/>
              <a:t>Administración de sistemas y servicios garantizando los niveles de calidad, seguridad y disponibilidad</a:t>
            </a:r>
          </a:p>
          <a:p>
            <a:pPr indent="-228600" lvl="0" marL="457200" rtl="0">
              <a:spcBef>
                <a:spcPts val="0"/>
              </a:spcBef>
              <a:buChar char="-"/>
            </a:pPr>
            <a:r>
              <a:rPr lang="es"/>
              <a:t>Conocer y aplicar técnicas de postproducción audiovisual</a:t>
            </a:r>
          </a:p>
          <a:p>
            <a:pPr indent="-228600" lvl="0" marL="457200" rtl="0">
              <a:spcBef>
                <a:spcPts val="0"/>
              </a:spcBef>
              <a:buChar char="-"/>
            </a:pPr>
            <a:r>
              <a:rPr lang="es"/>
              <a:t>Técnicas para el desarrollo de videojuegos</a:t>
            </a:r>
          </a:p>
          <a:p>
            <a:pPr indent="-228600" lvl="0" marL="457200" rtl="0">
              <a:spcBef>
                <a:spcPts val="0"/>
              </a:spcBef>
              <a:buChar char="-"/>
            </a:pPr>
            <a:r>
              <a:rPr lang="es"/>
              <a:t>E-learning, diseño de sonido, etc</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Competencias Específicas</a:t>
            </a:r>
          </a:p>
        </p:txBody>
      </p:sp>
      <p:sp>
        <p:nvSpPr>
          <p:cNvPr id="144" name="Shape 144"/>
          <p:cNvSpPr txBox="1"/>
          <p:nvPr>
            <p:ph idx="1" type="body"/>
          </p:nvPr>
        </p:nvSpPr>
        <p:spPr>
          <a:xfrm>
            <a:off x="311700" y="1017800"/>
            <a:ext cx="8520600" cy="3339000"/>
          </a:xfrm>
          <a:prstGeom prst="rect">
            <a:avLst/>
          </a:prstGeom>
        </p:spPr>
        <p:txBody>
          <a:bodyPr anchorCtr="0" anchor="t" bIns="91425" lIns="91425" rIns="91425" tIns="91425">
            <a:noAutofit/>
          </a:bodyPr>
          <a:lstStyle/>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C1:Desarrollar, mantener, administrar y evaluar servicios y sistemas multimedia que satisfagan todos los requisitos del usuario y se comporten de forma fiable, eficiente y que cumplan normas de calidad.</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C2:Elaborar y dirigir proyectos de ingeniería multimedia de forma eficiente y eficaz, atendiendo a los aspectos de viabilidad, sostenibilidad, legislación, seguridad laboral, regulación, normalización y accesibilidad e igualdad de género relacionados con la sociedad de la información en el desarrollo de proyectos.</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C3:Conocer el marco legal en torno a la propiedad intelectual y aplicar correctamente las licencias de uso y explotación en la producción multimedia, reconociendo sus características principales, sus diferencias y las consecuencias que se derivan de su utilización, así como las tecnologías asociadas a su gestión.</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C4:Conocer y aplicar las técnicas de recuperación y extracción de información a partir de recursos multimedia, multilingües y multimodales.</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C5:Programar aplicaciones de forma robusta, correcta y eficiente, eligiendo el paradigma y los lenguajes de programación más adecuados aplicando los conocimientos sobre procedimientos algorítmicos básicos y usando los tipos y estructuras de datos más adecuados.</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C6:Identificar, gestionar, integrar e implantar sistemas e infraestructuras para la distribución, almacenamiento y soporte de contenidos multimedia.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C7:Seleccionar y utilizar la plataforma de desarrollo adecuada para programar conjuntos heterogéneos de dispositivos, con diferente hardware, sistema operativo, y distintos tipos de interfaces de entrada y salida.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C8:Conocer, comprender y evaluar la estructura y arquitectura de los sistemas y dispositivos que dan soporte a las aplicaciones multimedia.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C9:Conocer los conceptos fundamentales de la teoría de la información y ser capaz de elegir los sistemas de compresión y codificación óptimos para la transmisión, almacenaje y protección de contenidos multimedia.</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C10:Seleccionar y gestionar plataformas para dar soporte al contenido multimedia desde su creación hasta su distribución y consumo.</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C11:Conocer las características, funcionalidades y estructura de los sistemas operativos, que permitan su adecuado uso, administración y el diseño e implementación de aplicaciones multimedia basadas en sus servicios.</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C12:Conocer las características, funcionalidades y estructura de los sistemas distribuidos, las redes de computadores e Internet, que permitan su adecuado uso, administración y el diseño e implementación de sistemas multimedia basados en ellos.</a:t>
            </a:r>
          </a:p>
          <a:p>
            <a:pPr indent="-279400" lvl="0" marL="457200" algn="just">
              <a:spcBef>
                <a:spcPts val="0"/>
              </a:spcBef>
              <a:spcAft>
                <a:spcPts val="1300"/>
              </a:spcAft>
              <a:buClr>
                <a:srgbClr val="005682"/>
              </a:buClr>
              <a:buSzPct val="100000"/>
              <a:buFont typeface="Arial"/>
            </a:pPr>
            <a:r>
              <a:rPr lang="es" sz="800">
                <a:solidFill>
                  <a:srgbClr val="005682"/>
                </a:solidFill>
                <a:highlight>
                  <a:srgbClr val="FFFFFF"/>
                </a:highlight>
                <a:latin typeface="Arial"/>
                <a:ea typeface="Arial"/>
                <a:cs typeface="Arial"/>
                <a:sym typeface="Arial"/>
              </a:rPr>
              <a:t>C13:Conocer y saber aplicar los métodos y la tecnología de almacenamiento persistente, en especial ficheros y bases de datos, de información multimedia con el objeto de obtener sistemas de información que satisfagan los requerimientos de forma eficiente.</a:t>
            </a:r>
          </a:p>
          <a:p>
            <a:pPr lvl="0" rtl="0">
              <a:spcBef>
                <a:spcPts val="0"/>
              </a:spcBef>
              <a:buNone/>
            </a:pPr>
            <a:r>
              <a:t/>
            </a:r>
            <a:endParaRPr/>
          </a:p>
        </p:txBody>
      </p:sp>
      <p:sp>
        <p:nvSpPr>
          <p:cNvPr id="145" name="Shape 145"/>
          <p:cNvSpPr txBox="1"/>
          <p:nvPr>
            <p:ph idx="4294967295" type="subTitle"/>
          </p:nvPr>
        </p:nvSpPr>
        <p:spPr>
          <a:xfrm>
            <a:off x="311688" y="4505362"/>
            <a:ext cx="8222100" cy="432900"/>
          </a:xfrm>
          <a:prstGeom prst="rect">
            <a:avLst/>
          </a:prstGeom>
        </p:spPr>
        <p:txBody>
          <a:bodyPr anchorCtr="0" anchor="t" bIns="91425" lIns="91425" rIns="91425" tIns="91425">
            <a:noAutofit/>
          </a:bodyPr>
          <a:lstStyle/>
          <a:p>
            <a:pPr lvl="0" rtl="0">
              <a:spcBef>
                <a:spcPts val="0"/>
              </a:spcBef>
              <a:buNone/>
            </a:pPr>
            <a:r>
              <a:rPr lang="es"/>
              <a:t>Competencias profesionales. Perfiles y competencias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