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22"/>
  </p:notesMasterIdLst>
  <p:sldIdLst>
    <p:sldId id="256" r:id="rId2"/>
    <p:sldId id="257" r:id="rId3"/>
    <p:sldId id="258" r:id="rId4"/>
    <p:sldId id="276" r:id="rId5"/>
    <p:sldId id="277" r:id="rId6"/>
    <p:sldId id="259" r:id="rId7"/>
    <p:sldId id="261" r:id="rId8"/>
    <p:sldId id="278" r:id="rId9"/>
    <p:sldId id="262" r:id="rId10"/>
    <p:sldId id="263" r:id="rId11"/>
    <p:sldId id="271" r:id="rId12"/>
    <p:sldId id="270" r:id="rId13"/>
    <p:sldId id="266" r:id="rId14"/>
    <p:sldId id="272" r:id="rId15"/>
    <p:sldId id="273" r:id="rId16"/>
    <p:sldId id="274" r:id="rId17"/>
    <p:sldId id="269" r:id="rId18"/>
    <p:sldId id="279" r:id="rId19"/>
    <p:sldId id="280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-13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5823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461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416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96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607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680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486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486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486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5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5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776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790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4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983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50019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8887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7557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011579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448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989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124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8481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85861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972584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250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630471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968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68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32879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50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911764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833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pymesyautonomos.com/tecnologia/la-garantia-del-software" TargetMode="External"/><Relationship Id="rId12" Type="http://schemas.openxmlformats.org/officeDocument/2006/relationships/hyperlink" Target="http://www.monografias.com/trabajos56/etica-informatica/etica-informatica2.shtml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ticadelingenieroinformatico.blogspot.com.es/" TargetMode="External"/><Relationship Id="rId4" Type="http://schemas.openxmlformats.org/officeDocument/2006/relationships/hyperlink" Target="https://montymarq.es/empresas/seguro-sistemas-de-informacion/" TargetMode="External"/><Relationship Id="rId5" Type="http://schemas.openxmlformats.org/officeDocument/2006/relationships/hyperlink" Target="http://www.informaticosseguros.es/responsabilidad-civil" TargetMode="External"/><Relationship Id="rId6" Type="http://schemas.openxmlformats.org/officeDocument/2006/relationships/hyperlink" Target="http://www.seguroderesponsabilidadcivil.es/responsabilidad-civil-informatica/" TargetMode="External"/><Relationship Id="rId7" Type="http://schemas.openxmlformats.org/officeDocument/2006/relationships/hyperlink" Target="https://www.axa.es/seguros-empresas/sector-informatica-ventajas%23link3" TargetMode="External"/><Relationship Id="rId8" Type="http://schemas.openxmlformats.org/officeDocument/2006/relationships/hyperlink" Target="http://www.replicalia.com/casos-escandalosos-de-p%C3%A9rdidas-de-informaci%C3%B3n/" TargetMode="External"/><Relationship Id="rId9" Type="http://schemas.openxmlformats.org/officeDocument/2006/relationships/hyperlink" Target="http://cnebotyasociados.com/index.php/articulos/item/18-responsabilidad-penal-de-la-empresa-por-el-uso-de-software-sin-licencia" TargetMode="External"/><Relationship Id="rId10" Type="http://schemas.openxmlformats.org/officeDocument/2006/relationships/hyperlink" Target="http://www.prodastur.com/contenido/blog/admin/13/03/07/las-garant%C3%ADas-inform%C3%A1tic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800"/>
              <a:t>Responsabilidad y ética informática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019299" y="2657383"/>
            <a:ext cx="5111752" cy="990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/>
              <a:t>Antonio Candela Ibáñez</a:t>
            </a:r>
          </a:p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George Valentín Cristian </a:t>
            </a:r>
            <a:r>
              <a:rPr lang="es-ES_tradnl" dirty="0" err="1" smtClean="0"/>
              <a:t>Ututui</a:t>
            </a:r>
            <a:endParaRPr lang="es-ES_tradnl" dirty="0" smtClean="0"/>
          </a:p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Jesús </a:t>
            </a:r>
            <a:r>
              <a:rPr lang="es-ES_tradnl" dirty="0"/>
              <a:t>Sánchez de Pablo</a:t>
            </a:r>
          </a:p>
          <a:p>
            <a:pPr lvl="0">
              <a:spcBef>
                <a:spcPts val="0"/>
              </a:spcBef>
              <a:buNone/>
            </a:pPr>
            <a:r>
              <a:rPr lang="es-ES_tradnl" dirty="0"/>
              <a:t>Rubén </a:t>
            </a:r>
            <a:r>
              <a:rPr lang="es-ES_tradnl" dirty="0" smtClean="0"/>
              <a:t>S</a:t>
            </a:r>
            <a:r>
              <a:rPr lang="es-ES_tradnl" dirty="0" smtClean="0"/>
              <a:t>ánchez Cuenca</a:t>
            </a:r>
            <a:endParaRPr lang="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8781" y="67627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x-none" dirty="0">
                <a:solidFill>
                  <a:schemeClr val="tx1"/>
                </a:solidFill>
              </a:rPr>
              <a:t>Venta de software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78781" y="1407348"/>
            <a:ext cx="8521700" cy="5510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sz="2400" dirty="0" err="1">
                <a:solidFill>
                  <a:srgbClr val="2D7154"/>
                </a:solidFill>
              </a:rPr>
              <a:t>Responsabilidad</a:t>
            </a:r>
            <a:r>
              <a:rPr sz="2400" dirty="0">
                <a:solidFill>
                  <a:srgbClr val="2D7154"/>
                </a:solidFill>
              </a:rPr>
              <a:t> </a:t>
            </a:r>
            <a:r>
              <a:rPr sz="2400" dirty="0" err="1">
                <a:solidFill>
                  <a:srgbClr val="2D7154"/>
                </a:solidFill>
              </a:rPr>
              <a:t>depende</a:t>
            </a:r>
            <a:r>
              <a:rPr sz="2400" dirty="0">
                <a:solidFill>
                  <a:srgbClr val="2D7154"/>
                </a:solidFill>
              </a:rPr>
              <a:t> del </a:t>
            </a:r>
            <a:r>
              <a:rPr sz="2400" dirty="0" err="1">
                <a:solidFill>
                  <a:srgbClr val="2D7154"/>
                </a:solidFill>
              </a:rPr>
              <a:t>tipo</a:t>
            </a:r>
            <a:r>
              <a:rPr sz="2400" dirty="0">
                <a:solidFill>
                  <a:srgbClr val="2D7154"/>
                </a:solidFill>
              </a:rPr>
              <a:t> de </a:t>
            </a:r>
            <a:r>
              <a:rPr sz="2400" dirty="0" err="1">
                <a:solidFill>
                  <a:srgbClr val="2D7154"/>
                </a:solidFill>
              </a:rPr>
              <a:t>licencia</a:t>
            </a:r>
          </a:p>
        </p:txBody>
      </p:sp>
      <p:sp>
        <p:nvSpPr>
          <p:cNvPr id="5" name="Shape 104"/>
          <p:cNvSpPr txBox="1">
            <a:spLocks/>
          </p:cNvSpPr>
          <p:nvPr/>
        </p:nvSpPr>
        <p:spPr>
          <a:xfrm>
            <a:off x="1067984" y="2101278"/>
            <a:ext cx="3558199" cy="2557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x-none" sz="2000" u="sng" dirty="0"/>
              <a:t>Licencia código cerrado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Responsable del funcionamiento.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Responsable del mantenimiento.</a:t>
            </a:r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4622908" y="2101278"/>
            <a:ext cx="3558199" cy="2557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x-none" sz="2000" u="sng" dirty="0"/>
              <a:t>Licencia código abierto</a:t>
            </a:r>
            <a:endParaRPr lang="es-E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No es responsable ni del funcionamiento ni del mantenimiento.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Puede haber excepciones por acuerdo entre las partes.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8" y="909477"/>
            <a:ext cx="1193093" cy="11918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628" y="410000"/>
            <a:ext cx="1597651" cy="18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5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x-none" dirty="0">
                <a:solidFill>
                  <a:schemeClr val="tx1"/>
                </a:solidFill>
              </a:rPr>
              <a:t>Venta de software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150" y="1165021"/>
            <a:ext cx="8521700" cy="5510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sz="2400" dirty="0" err="1"/>
              <a:t>Formatos</a:t>
            </a:r>
            <a:r>
              <a:rPr sz="2400" dirty="0"/>
              <a:t> de </a:t>
            </a:r>
            <a:r>
              <a:rPr sz="2400" dirty="0" err="1"/>
              <a:t>venta</a:t>
            </a:r>
          </a:p>
        </p:txBody>
      </p:sp>
      <p:sp>
        <p:nvSpPr>
          <p:cNvPr id="5" name="Shape 104"/>
          <p:cNvSpPr txBox="1">
            <a:spLocks/>
          </p:cNvSpPr>
          <p:nvPr/>
        </p:nvSpPr>
        <p:spPr>
          <a:xfrm>
            <a:off x="1066800" y="1809750"/>
            <a:ext cx="3558199" cy="2557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x-none" sz="2000" u="sng" dirty="0"/>
              <a:t>Físico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Común hasta hace poco.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En cd o memoria </a:t>
            </a:r>
            <a:r>
              <a:rPr lang="x-none" dirty="0" err="1">
                <a:solidFill>
                  <a:schemeClr val="tx1"/>
                </a:solidFill>
              </a:rPr>
              <a:t>usb</a:t>
            </a:r>
            <a:r>
              <a:rPr lang="x-none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Tendencia a desaparecer</a:t>
            </a:r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4629150" y="1809750"/>
            <a:ext cx="3558199" cy="2557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x-none" sz="2000" u="sng" dirty="0"/>
              <a:t>Digital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Cada vez mas difundido.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Elegido por mas empresas.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Menor coste.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Mismas </a:t>
            </a:r>
            <a:r>
              <a:rPr lang="x-none" dirty="0" err="1">
                <a:solidFill>
                  <a:schemeClr val="tx1"/>
                </a:solidFill>
              </a:rPr>
              <a:t>garantias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2" y="590182"/>
            <a:ext cx="1816073" cy="169915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5" y="474908"/>
            <a:ext cx="1930722" cy="19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7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927" y="1716088"/>
            <a:ext cx="2330700" cy="1683931"/>
          </a:xfrm>
          <a:prstGeom prst="rect">
            <a:avLst/>
          </a:prstGeom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x-none" dirty="0">
                <a:solidFill>
                  <a:schemeClr val="tx1"/>
                </a:solidFill>
              </a:rPr>
              <a:t>Desarrollo de software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150" y="1165021"/>
            <a:ext cx="8521700" cy="5510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sz="2400" dirty="0">
                <a:solidFill>
                  <a:srgbClr val="000000"/>
                </a:solidFill>
              </a:rPr>
              <a:t>Responsable de desarrollo de software</a:t>
            </a:r>
            <a:endParaRPr lang="es-ES" sz="2400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chemeClr val="tx1"/>
              </a:solidFill>
            </a:endParaRPr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647700" y="1276350"/>
            <a:ext cx="5530258" cy="3303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Planificar y gestionar los recursos.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Reunirse con clientes, equipo, proveedores,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Coordinar al equipo de desarrollo.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Poner en marcha la creación del proyecto.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</a:rPr>
              <a:t>Satisfacer requerimientos y niveles de calidad.</a:t>
            </a:r>
          </a:p>
        </p:txBody>
      </p:sp>
    </p:spTree>
    <p:extLst>
      <p:ext uri="{BB962C8B-B14F-4D97-AF65-F5344CB8AC3E}">
        <p14:creationId xmlns:p14="http://schemas.microsoft.com/office/powerpoint/2010/main" val="11738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dirty="0">
                <a:solidFill>
                  <a:schemeClr val="tx1"/>
                </a:solidFill>
              </a:rPr>
              <a:t>Perdida de información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69510" y="1342926"/>
            <a:ext cx="8204979" cy="3215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s-ES" dirty="0"/>
          </a:p>
          <a:p>
            <a:pPr lvl="1"/>
            <a:r>
              <a:rPr lang="es-ES" sz="2500" dirty="0"/>
              <a:t>Responsabilidad Penal</a:t>
            </a:r>
          </a:p>
          <a:p>
            <a:pPr marL="342900" lvl="1" indent="0">
              <a:buNone/>
            </a:pPr>
            <a:endParaRPr lang="es-ES" sz="2500" dirty="0"/>
          </a:p>
          <a:p>
            <a:pPr lvl="1"/>
            <a:r>
              <a:rPr lang="es-ES" sz="2500" dirty="0"/>
              <a:t>Responsabilidad Civil</a:t>
            </a:r>
          </a:p>
          <a:p>
            <a:pPr marL="342900" lvl="1" indent="0">
              <a:buNone/>
            </a:pPr>
            <a:endParaRPr lang="es-ES" sz="2500" dirty="0"/>
          </a:p>
          <a:p>
            <a:pPr lvl="1"/>
            <a:r>
              <a:rPr lang="es-ES" sz="2500" dirty="0"/>
              <a:t>Responsabilidad Disciplinaria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72506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</a:rPr>
              <a:t>Seguros de Sistemas de Información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69510" y="1058971"/>
            <a:ext cx="8204979" cy="3215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s-ES" sz="2400" dirty="0"/>
          </a:p>
          <a:p>
            <a:pPr lvl="0" algn="ctr" rtl="0">
              <a:spcBef>
                <a:spcPts val="0"/>
              </a:spcBef>
              <a:buNone/>
            </a:pP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</a:rPr>
              <a:t>Aseguradora </a:t>
            </a:r>
            <a:r>
              <a:rPr lang="es-ES" sz="2800" b="1" dirty="0" err="1">
                <a:solidFill>
                  <a:schemeClr val="accent2">
                    <a:lumMod val="75000"/>
                  </a:schemeClr>
                </a:solidFill>
              </a:rPr>
              <a:t>Montymarq</a:t>
            </a:r>
            <a:endParaRPr lang="es-E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lang="es-ES" dirty="0"/>
          </a:p>
          <a:p>
            <a:pPr lvl="1"/>
            <a:r>
              <a:rPr lang="es-ES" b="1" dirty="0"/>
              <a:t>Seguro Data-</a:t>
            </a:r>
            <a:r>
              <a:rPr lang="es-ES" b="1" dirty="0" err="1"/>
              <a:t>Guard</a:t>
            </a:r>
            <a:r>
              <a:rPr lang="es-ES" b="1" dirty="0"/>
              <a:t> (Pérdida de Datos)</a:t>
            </a:r>
          </a:p>
          <a:p>
            <a:pPr marL="342900" lvl="1" indent="0">
              <a:buNone/>
            </a:pPr>
            <a:endParaRPr lang="es-ES" b="1" dirty="0"/>
          </a:p>
          <a:p>
            <a:pPr lvl="1"/>
            <a:r>
              <a:rPr lang="es-ES" b="1" dirty="0"/>
              <a:t>Seguro Responsabilidad Civil para empresas tecnológicas</a:t>
            </a:r>
            <a:endParaRPr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42" y="2817101"/>
            <a:ext cx="1533382" cy="12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3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</a:rPr>
              <a:t>Otras Aseguradoras</a:t>
            </a:r>
            <a:endParaRPr lang="x-none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823" y="1621061"/>
            <a:ext cx="5741027" cy="98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23" y="3104797"/>
            <a:ext cx="5741028" cy="10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</a:rPr>
              <a:t>Pérdida de información en una empresa. 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Casos</a:t>
            </a:r>
            <a:endParaRPr lang="x-none" sz="28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09" y="1563422"/>
            <a:ext cx="3631017" cy="13871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759" y="2021986"/>
            <a:ext cx="2734931" cy="971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64" y="2950584"/>
            <a:ext cx="2800270" cy="14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8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dirty="0">
                <a:solidFill>
                  <a:schemeClr val="tx1"/>
                </a:solidFill>
              </a:rPr>
              <a:t>Ética informática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86801" y="1218565"/>
            <a:ext cx="7328072" cy="3278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_tradnl" sz="2400" dirty="0" smtClean="0">
                <a:solidFill>
                  <a:schemeClr val="accent1">
                    <a:lumMod val="75000"/>
                  </a:schemeClr>
                </a:solidFill>
              </a:rPr>
              <a:t>Definición de Ética: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s-ES_tradnl" dirty="0" smtClean="0">
                <a:solidFill>
                  <a:srgbClr val="000000"/>
                </a:solidFill>
              </a:rPr>
              <a:t>“Principios directivos que orientan a las personas en cuanto a la concepción de la vida, el hombre, los juicios, los hechos, y la moral”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s-ES_tradnl" sz="2400" dirty="0" smtClean="0">
                <a:solidFill>
                  <a:schemeClr val="accent1">
                    <a:lumMod val="75000"/>
                  </a:schemeClr>
                </a:solidFill>
              </a:rPr>
              <a:t>Ética informática: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s-ES_tradnl" dirty="0" smtClean="0">
                <a:solidFill>
                  <a:schemeClr val="tx1"/>
                </a:solidFill>
              </a:rPr>
              <a:t>“Disciplina que analiza problemas éticos que son creados por la tecnología de los ordenadores o también los que son transformados o agravados por la misma, es decir, por las personas que utilizan los avances de las tecnologías de la información.”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2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h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37" y="1580970"/>
            <a:ext cx="2857500" cy="2114550"/>
          </a:xfrm>
          <a:prstGeom prst="rect">
            <a:avLst/>
          </a:prstGeom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dirty="0">
                <a:solidFill>
                  <a:schemeClr val="tx1"/>
                </a:solidFill>
              </a:rPr>
              <a:t>Ética informática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89311" y="1087582"/>
            <a:ext cx="7328072" cy="3278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sz="2400" b="1" dirty="0" smtClean="0">
                <a:solidFill>
                  <a:schemeClr val="accent1">
                    <a:lumMod val="75000"/>
                  </a:schemeClr>
                </a:solidFill>
              </a:rPr>
              <a:t>Los diez mandamientos de la ética informática: </a:t>
            </a:r>
          </a:p>
          <a:p>
            <a:r>
              <a:rPr lang="es-ES_tradnl" sz="1400" dirty="0" smtClean="0">
                <a:solidFill>
                  <a:schemeClr val="tx1"/>
                </a:solidFill>
              </a:rPr>
              <a:t>No usarás una computadora para dañar a otros.</a:t>
            </a:r>
          </a:p>
          <a:p>
            <a:r>
              <a:rPr lang="es-ES_tradnl" sz="1400" dirty="0" smtClean="0">
                <a:solidFill>
                  <a:schemeClr val="tx1"/>
                </a:solidFill>
              </a:rPr>
              <a:t>No interferirás con el trabajo ajeno.</a:t>
            </a:r>
          </a:p>
          <a:p>
            <a:r>
              <a:rPr lang="es-ES_tradnl" sz="1400" dirty="0" smtClean="0">
                <a:solidFill>
                  <a:schemeClr val="tx1"/>
                </a:solidFill>
              </a:rPr>
              <a:t>No indagarás en los archivos ajenos.</a:t>
            </a:r>
          </a:p>
          <a:p>
            <a:r>
              <a:rPr lang="es-ES_tradnl" sz="1400" dirty="0" smtClean="0">
                <a:solidFill>
                  <a:schemeClr val="tx1"/>
                </a:solidFill>
              </a:rPr>
              <a:t>No utilizarás una computadora para robar.</a:t>
            </a:r>
          </a:p>
          <a:p>
            <a:r>
              <a:rPr lang="es-ES_tradnl" sz="1400" dirty="0" smtClean="0">
                <a:solidFill>
                  <a:schemeClr val="tx1"/>
                </a:solidFill>
              </a:rPr>
              <a:t>No utilizarás la informática para realizar fraudes.</a:t>
            </a:r>
          </a:p>
          <a:p>
            <a:r>
              <a:rPr lang="es-ES_tradnl" sz="1400" dirty="0" smtClean="0">
                <a:solidFill>
                  <a:schemeClr val="tx1"/>
                </a:solidFill>
              </a:rPr>
              <a:t>No copiarás o utilizarás software que no hayas comprado.</a:t>
            </a:r>
          </a:p>
          <a:p>
            <a:r>
              <a:rPr lang="es-ES_tradnl" sz="1400" dirty="0" smtClean="0">
                <a:solidFill>
                  <a:schemeClr val="tx1"/>
                </a:solidFill>
              </a:rPr>
              <a:t>No utilizarás los recursos informáticos ajenos sin la debida autorización.</a:t>
            </a:r>
          </a:p>
          <a:p>
            <a:r>
              <a:rPr lang="es-ES_tradnl" sz="1400" dirty="0" smtClean="0">
                <a:solidFill>
                  <a:schemeClr val="tx1"/>
                </a:solidFill>
              </a:rPr>
              <a:t>No te apropiarás de los derechos intelectuales de otros.</a:t>
            </a:r>
          </a:p>
          <a:p>
            <a:r>
              <a:rPr lang="es-ES_tradnl" sz="1400" dirty="0" smtClean="0">
                <a:solidFill>
                  <a:schemeClr val="tx1"/>
                </a:solidFill>
              </a:rPr>
              <a:t>Deberás evaluar las consecuencias sociales de cualquier código que desarrolles.</a:t>
            </a:r>
          </a:p>
          <a:p>
            <a:r>
              <a:rPr lang="es-ES_tradnl" sz="1400" dirty="0" smtClean="0">
                <a:solidFill>
                  <a:schemeClr val="tx1"/>
                </a:solidFill>
              </a:rPr>
              <a:t>Siempre utilizarás las computadoras respetando los derechos de los demás.</a:t>
            </a:r>
            <a:endParaRPr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3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dirty="0">
                <a:solidFill>
                  <a:schemeClr val="tx1"/>
                </a:solidFill>
              </a:rPr>
              <a:t>Ética informática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716415" y="1252849"/>
            <a:ext cx="4598458" cy="32438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_tradnl" sz="3200" b="1" dirty="0" smtClean="0">
                <a:solidFill>
                  <a:schemeClr val="accent1">
                    <a:lumMod val="75000"/>
                  </a:schemeClr>
                </a:solidFill>
              </a:rPr>
              <a:t>No sólo el pirateo y el </a:t>
            </a:r>
            <a:r>
              <a:rPr lang="es-ES_tradnl" sz="3200" b="1" dirty="0" err="1" smtClean="0">
                <a:solidFill>
                  <a:schemeClr val="accent1">
                    <a:lumMod val="75000"/>
                  </a:schemeClr>
                </a:solidFill>
              </a:rPr>
              <a:t>crackeo</a:t>
            </a:r>
            <a:r>
              <a:rPr lang="es-ES_tradnl" sz="3200" b="1" dirty="0" smtClean="0">
                <a:solidFill>
                  <a:schemeClr val="accent1">
                    <a:lumMod val="75000"/>
                  </a:schemeClr>
                </a:solidFill>
              </a:rPr>
              <a:t> son delitos informáticos</a:t>
            </a:r>
            <a:endParaRPr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 descr="500px-Ung_Pirat_pirate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8" y="1619329"/>
            <a:ext cx="3548135" cy="28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Instalación y uso de software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900337" y="1321543"/>
            <a:ext cx="5268660" cy="31322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s-ES_tradnl" dirty="0">
              <a:solidFill>
                <a:schemeClr val="accent2">
                  <a:lumMod val="75000"/>
                </a:schemeClr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endParaRPr lang="es-ES_tradnl" dirty="0">
              <a:solidFill>
                <a:schemeClr val="accent2">
                  <a:lumMod val="75000"/>
                </a:schemeClr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s-ES_tradnl" sz="2800" b="1" dirty="0">
                <a:solidFill>
                  <a:schemeClr val="accent2">
                    <a:lumMod val="75000"/>
                  </a:schemeClr>
                </a:solidFill>
              </a:rPr>
              <a:t>Responsabilidad penal de la empresa por el uso del software sin licencia</a:t>
            </a:r>
            <a:endParaRPr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n 1" descr="abogado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7" y="1493320"/>
            <a:ext cx="2428054" cy="26978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</a:rPr>
              <a:t>Bibliografía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69510" y="1342926"/>
            <a:ext cx="8204979" cy="3215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s-ES" sz="11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http://eticadelingenieroinformatico.blogspot.com.es/</a:t>
            </a:r>
            <a:endParaRPr lang="es-E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s-ES" sz="11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https://montymarq.es/empresas/seguro-sistemas-de-informacion/</a:t>
            </a:r>
            <a:endParaRPr lang="es-E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s-ES" sz="11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/>
              </a:rPr>
              <a:t>http://www.informaticosseguros.es/responsabilidad-civil</a:t>
            </a:r>
            <a:endParaRPr lang="es-E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s-ES" sz="11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6"/>
              </a:rPr>
              <a:t>http://www.seguroderesponsabilidadcivil.es/responsabilidad-civil-informatica/</a:t>
            </a:r>
            <a:endParaRPr lang="es-E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s-ES" sz="11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7"/>
              </a:rPr>
              <a:t>https://www.axa.es/seguros-empresas/sector-informatica-ventajas#link3</a:t>
            </a:r>
            <a:endParaRPr lang="es-E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s-ES" sz="11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8"/>
              </a:rPr>
              <a:t>http://www.replicalia.com/casos-escandalosos-de-p%C3%A9rdidas-de-informaci%C3%B3n/</a:t>
            </a:r>
            <a:endParaRPr lang="es-ES" sz="11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9"/>
              </a:rPr>
              <a:t>http://cnebotyasociados.com/index.php/articulos/item/18-responsabilidad-penal-de-la-empresa-por-el-uso-de-software-sin-licencia</a:t>
            </a:r>
            <a:endParaRPr lang="es-E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0"/>
              </a:rPr>
              <a:t>http://www.prodastur.com/contenido/blog/admin/13/03/07/las-garant%C3%ADas-inform%C3%A1tica</a:t>
            </a:r>
            <a:endParaRPr lang="es-E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1"/>
              </a:rPr>
              <a:t>http://www.pymesyautonomos.com/tecnologia/la-garantia-del-</a:t>
            </a:r>
            <a:r>
              <a:rPr lang="es-E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11"/>
              </a:rPr>
              <a:t>software</a:t>
            </a:r>
            <a:endParaRPr lang="es-ES" sz="11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2"/>
              </a:rPr>
              <a:t>http://www.monografias.com/trabajos56/etica-informatica/etica-informatica2.</a:t>
            </a:r>
            <a:r>
              <a:rPr lang="es-E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12"/>
              </a:rPr>
              <a:t>shtml</a:t>
            </a:r>
            <a:endParaRPr lang="es-E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665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/>
              <a:t>Instalación y uso de software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46537" y="1304379"/>
            <a:ext cx="7774278" cy="32644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S_tradnl" dirty="0"/>
              <a:t>La Ley Orgánica 5/2010, de 22 de junio modificó el Código Penal 10/95, el 23 de noviembre.</a:t>
            </a:r>
          </a:p>
          <a:p>
            <a:r>
              <a:rPr lang="es-ES_tradnl" dirty="0"/>
              <a:t>La responsabilidad penal por el uso sin licencia y el plagio de este, recae en la empresa o persona jurídica, no en la persona física (empleado) que haya cometido la infracción como sucedía hasta el momento.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/>
              <a:t>Instalación y uso de software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82839" y="1304905"/>
            <a:ext cx="7706620" cy="3183968"/>
          </a:xfrm>
        </p:spPr>
        <p:txBody>
          <a:bodyPr/>
          <a:lstStyle/>
          <a:p>
            <a:r>
              <a:rPr lang="es-ES" dirty="0"/>
              <a:t>Las empresas no pueden cumplir penas de prisión, en su lugar podrán sufrir las siguientes penalizaciones:</a:t>
            </a:r>
          </a:p>
          <a:p>
            <a:pPr lvl="1"/>
            <a:r>
              <a:rPr lang="es-ES" dirty="0"/>
              <a:t>Multas que pueden llegar a un importe tres veces mayor del beneficio obtenido.</a:t>
            </a:r>
          </a:p>
          <a:p>
            <a:pPr lvl="1"/>
            <a:r>
              <a:rPr lang="es-ES" dirty="0"/>
              <a:t>Indemnización por daños y perjuicios a los fabricantes del software.</a:t>
            </a:r>
          </a:p>
          <a:p>
            <a:pPr lvl="1"/>
            <a:r>
              <a:rPr lang="es-ES" dirty="0"/>
              <a:t>Disolución de la empresa.</a:t>
            </a:r>
          </a:p>
          <a:p>
            <a:pPr lvl="1"/>
            <a:r>
              <a:rPr lang="es-ES" dirty="0"/>
              <a:t>Inhabilitación para obtención de subvenciones y ayudas públicas.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252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/>
              <a:t>Instalación y uso de software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82839" y="1304905"/>
            <a:ext cx="7706620" cy="3183968"/>
          </a:xfrm>
        </p:spPr>
        <p:txBody>
          <a:bodyPr/>
          <a:lstStyle/>
          <a:p>
            <a:r>
              <a:rPr lang="es-ES" dirty="0"/>
              <a:t>Para reducir la condena podrían considerarse las siguientes circunstancias atenuantes:</a:t>
            </a:r>
          </a:p>
          <a:p>
            <a:pPr lvl="1"/>
            <a:r>
              <a:rPr lang="es-ES" dirty="0"/>
              <a:t>Confesar la infracción a las autoridades antes de ser denunciados.</a:t>
            </a:r>
          </a:p>
          <a:p>
            <a:pPr lvl="1"/>
            <a:r>
              <a:rPr lang="es-ES" dirty="0"/>
              <a:t>Colaborar en la investigación aportando pruebas.</a:t>
            </a:r>
          </a:p>
          <a:p>
            <a:pPr lvl="1"/>
            <a:r>
              <a:rPr lang="es-ES" dirty="0"/>
              <a:t>Reparar el daño causado por el delito.</a:t>
            </a:r>
          </a:p>
          <a:p>
            <a:pPr lvl="1"/>
            <a:r>
              <a:rPr lang="es-ES" dirty="0"/>
              <a:t>Crear medidas eficaces para prevenir y descubrir futuros delitos.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919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dirty="0">
                <a:solidFill>
                  <a:schemeClr val="tx1"/>
                </a:solidFill>
              </a:rPr>
              <a:t>Garantía de software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74082" y="1270107"/>
            <a:ext cx="5184137" cy="31665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endParaRPr lang="es-ES_tradnl" sz="3200" b="1" dirty="0">
              <a:solidFill>
                <a:srgbClr val="2D7154"/>
              </a:solidFill>
            </a:endParaRPr>
          </a:p>
          <a:p>
            <a:pPr marL="0" indent="0" algn="ctr">
              <a:buNone/>
            </a:pPr>
            <a:r>
              <a:rPr lang="es-ES_tradnl" sz="3200" b="1" dirty="0">
                <a:solidFill>
                  <a:srgbClr val="2D7154"/>
                </a:solidFill>
              </a:rPr>
              <a:t>El plazo de la garantía son dos años </a:t>
            </a:r>
          </a:p>
          <a:p>
            <a:pPr marL="0" indent="0" algn="ctr">
              <a:buNone/>
            </a:pPr>
            <a:r>
              <a:rPr lang="es-ES_tradnl" sz="3200" b="1" dirty="0">
                <a:solidFill>
                  <a:srgbClr val="2D7154"/>
                </a:solidFill>
              </a:rPr>
              <a:t>¿Verdad?</a:t>
            </a:r>
          </a:p>
          <a:p>
            <a:pPr marL="0" indent="0" algn="ctr">
              <a:buNone/>
            </a:pPr>
            <a:endParaRPr lang="es-ES_tradnl" sz="3200" b="1" dirty="0">
              <a:solidFill>
                <a:srgbClr val="2D7154"/>
              </a:solidFill>
            </a:endParaRPr>
          </a:p>
          <a:p>
            <a:pPr marL="0" indent="0" algn="ctr">
              <a:buNone/>
            </a:pPr>
            <a:endParaRPr sz="3200" b="1" dirty="0">
              <a:solidFill>
                <a:srgbClr val="2D7154"/>
              </a:solidFill>
            </a:endParaRPr>
          </a:p>
        </p:txBody>
      </p:sp>
      <p:pic>
        <p:nvPicPr>
          <p:cNvPr id="2" name="Imagen 1" descr="199541reparacion-p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598" y="2007071"/>
            <a:ext cx="2428976" cy="24714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dirty="0">
                <a:solidFill>
                  <a:schemeClr val="tx1"/>
                </a:solidFill>
              </a:rPr>
              <a:t>Garantía de software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023275" y="1312509"/>
            <a:ext cx="4432422" cy="31108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sz="3200" b="1" dirty="0">
                <a:solidFill>
                  <a:schemeClr val="accent2">
                    <a:lumMod val="75000"/>
                  </a:schemeClr>
                </a:solidFill>
              </a:rPr>
              <a:t>¿Afecta esto al software</a:t>
            </a:r>
            <a:r>
              <a:rPr lang="es-ES_tradnl" sz="32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s-ES_tradnl" sz="2400" b="1" dirty="0" smtClean="0">
                <a:solidFill>
                  <a:schemeClr val="tx1"/>
                </a:solidFill>
              </a:rPr>
              <a:t>Confiabilidad</a:t>
            </a:r>
          </a:p>
          <a:p>
            <a:r>
              <a:rPr lang="es-ES_tradnl" sz="2400" b="1" dirty="0" smtClean="0">
                <a:solidFill>
                  <a:schemeClr val="tx1"/>
                </a:solidFill>
              </a:rPr>
              <a:t>Ejecuci</a:t>
            </a:r>
            <a:r>
              <a:rPr lang="es-ES_tradnl" sz="2400" b="1" dirty="0" smtClean="0">
                <a:solidFill>
                  <a:schemeClr val="tx1"/>
                </a:solidFill>
              </a:rPr>
              <a:t>ón predecible</a:t>
            </a:r>
          </a:p>
          <a:p>
            <a:r>
              <a:rPr lang="es-ES_tradnl" sz="2400" b="1" dirty="0" smtClean="0">
                <a:solidFill>
                  <a:schemeClr val="tx1"/>
                </a:solidFill>
              </a:rPr>
              <a:t>Conformidad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pic>
        <p:nvPicPr>
          <p:cNvPr id="2" name="Imagen 1" descr="monito garanti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48" y="1827779"/>
            <a:ext cx="2108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6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dirty="0">
                <a:solidFill>
                  <a:schemeClr val="tx1"/>
                </a:solidFill>
              </a:rPr>
              <a:t>Garantía de software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346774" y="1440351"/>
            <a:ext cx="6162770" cy="31108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_tradnl" sz="3200" b="1" dirty="0">
                <a:solidFill>
                  <a:srgbClr val="2D7154"/>
                </a:solidFill>
              </a:rPr>
              <a:t>¿Incluye esto al software libre?</a:t>
            </a:r>
          </a:p>
          <a:p>
            <a:pPr lvl="0" algn="ctr" rtl="0">
              <a:spcBef>
                <a:spcPts val="0"/>
              </a:spcBef>
              <a:buNone/>
            </a:pPr>
            <a:endParaRPr lang="es-ES_tradnl" sz="3200" b="1" dirty="0">
              <a:solidFill>
                <a:srgbClr val="2D7154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s-ES_tradnl" sz="3200" b="1" dirty="0">
                <a:solidFill>
                  <a:srgbClr val="2D7154"/>
                </a:solidFill>
              </a:rPr>
              <a:t>¿Perjudica a la innovación?</a:t>
            </a:r>
          </a:p>
          <a:p>
            <a:pPr lvl="0" algn="ctr" rtl="0">
              <a:spcBef>
                <a:spcPts val="0"/>
              </a:spcBef>
              <a:buNone/>
            </a:pPr>
            <a:endParaRPr lang="es-ES_tradnl" sz="3200" b="1" dirty="0">
              <a:solidFill>
                <a:srgbClr val="2D7154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lang="es-ES_tradnl" sz="3200" b="1" dirty="0">
              <a:solidFill>
                <a:srgbClr val="2D7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8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4" y="558572"/>
            <a:ext cx="1923121" cy="192312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80000">
            <a:off x="6289599" y="878067"/>
            <a:ext cx="2097543" cy="1471229"/>
          </a:xfrm>
          <a:prstGeom prst="rect">
            <a:avLst/>
          </a:prstGeom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x-none" dirty="0">
                <a:solidFill>
                  <a:schemeClr val="tx1"/>
                </a:solidFill>
              </a:rPr>
              <a:t>Venta de software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19347" y="1704975"/>
            <a:ext cx="4027854" cy="33385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s-ES" sz="2000" u="sng" dirty="0"/>
          </a:p>
          <a:p>
            <a:pPr lvl="0" algn="ctr" rtl="0">
              <a:spcBef>
                <a:spcPts val="0"/>
              </a:spcBef>
              <a:buNone/>
            </a:pPr>
            <a:endParaRPr lang="es-ES" sz="2000" u="sng" dirty="0"/>
          </a:p>
          <a:p>
            <a:pPr lvl="0" algn="ctr" rtl="0">
              <a:spcBef>
                <a:spcPts val="0"/>
              </a:spcBef>
              <a:buNone/>
            </a:pPr>
            <a:r>
              <a:rPr sz="2400" b="1" u="sng" dirty="0" err="1">
                <a:solidFill>
                  <a:srgbClr val="2D7154"/>
                </a:solidFill>
                <a:latin typeface="+mj-lt"/>
              </a:rPr>
              <a:t>Venta</a:t>
            </a:r>
            <a:endParaRPr sz="2400" b="1" u="sng" dirty="0">
              <a:solidFill>
                <a:srgbClr val="2D7154"/>
              </a:solidFill>
              <a:latin typeface="+mj-lt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  <a:latin typeface="+mj-lt"/>
              </a:rPr>
              <a:t>Perdida de derechos</a:t>
            </a:r>
            <a:r>
              <a:rPr lang="es-ES_tradnl" dirty="0">
                <a:solidFill>
                  <a:schemeClr val="tx1"/>
                </a:solidFill>
                <a:latin typeface="+mj-lt"/>
              </a:rPr>
              <a:t>.</a:t>
            </a:r>
            <a:endParaRPr dirty="0">
              <a:solidFill>
                <a:schemeClr val="tx1"/>
              </a:solidFill>
              <a:latin typeface="+mj-lt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x-none" dirty="0">
                <a:solidFill>
                  <a:schemeClr val="tx1"/>
                </a:solidFill>
                <a:latin typeface="+mj-lt"/>
              </a:rPr>
              <a:t>El comprador puede modificar</a:t>
            </a:r>
            <a:r>
              <a:rPr lang="es-ES_tradnl" dirty="0">
                <a:solidFill>
                  <a:schemeClr val="tx1"/>
                </a:solidFill>
                <a:latin typeface="+mj-lt"/>
              </a:rPr>
              <a:t>.</a:t>
            </a:r>
            <a:endParaRPr lang="x-none" dirty="0">
              <a:latin typeface="+mj-lt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x-none" dirty="0">
                <a:solidFill>
                  <a:schemeClr val="tx1"/>
                </a:solidFill>
                <a:latin typeface="+mj-lt"/>
              </a:rPr>
              <a:t>     el código fuente y venderlo</a:t>
            </a:r>
            <a:r>
              <a:rPr lang="es-ES_tradnl" dirty="0">
                <a:solidFill>
                  <a:schemeClr val="tx1"/>
                </a:solidFill>
                <a:latin typeface="+mj-lt"/>
              </a:rPr>
              <a:t>.</a:t>
            </a:r>
            <a:endParaRPr lang="x-none" dirty="0">
              <a:solidFill>
                <a:schemeClr val="tx1"/>
              </a:solidFill>
              <a:latin typeface="+mj-lt"/>
            </a:endParaRPr>
          </a:p>
          <a:p>
            <a:pPr lvl="0" algn="ctr" rtl="0">
              <a:spcBef>
                <a:spcPts val="0"/>
              </a:spcBef>
            </a:pP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hape 104"/>
          <p:cNvSpPr txBox="1">
            <a:spLocks noGrp="1"/>
          </p:cNvSpPr>
          <p:nvPr>
            <p:ph type="body" idx="4294967295"/>
          </p:nvPr>
        </p:nvSpPr>
        <p:spPr>
          <a:xfrm>
            <a:off x="5116513" y="1704975"/>
            <a:ext cx="3481529" cy="33385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s-ES" sz="2000" u="sng" dirty="0"/>
          </a:p>
          <a:p>
            <a:pPr lvl="0" algn="ctr" rtl="0">
              <a:spcBef>
                <a:spcPts val="0"/>
              </a:spcBef>
              <a:buNone/>
            </a:pPr>
            <a:endParaRPr lang="es-ES" sz="2000" u="sng" dirty="0"/>
          </a:p>
          <a:p>
            <a:pPr lvl="0" algn="ctr" rtl="0">
              <a:spcBef>
                <a:spcPts val="0"/>
              </a:spcBef>
              <a:buNone/>
            </a:pPr>
            <a:r>
              <a:rPr sz="2400" b="1" u="sng" dirty="0" err="1">
                <a:solidFill>
                  <a:srgbClr val="2D7154"/>
                </a:solidFill>
                <a:latin typeface="+mj-lt"/>
              </a:rPr>
              <a:t>Licencia</a:t>
            </a:r>
            <a:endParaRPr sz="2400" b="1" u="sng" dirty="0">
              <a:solidFill>
                <a:srgbClr val="2D7154"/>
              </a:solidFill>
              <a:latin typeface="+mj-lt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  <a:latin typeface="+mj-lt"/>
              </a:rPr>
              <a:t>Derecho de uso</a:t>
            </a:r>
            <a:r>
              <a:rPr lang="es-ES_tradnl" dirty="0">
                <a:solidFill>
                  <a:schemeClr val="tx1"/>
                </a:solidFill>
                <a:latin typeface="+mj-lt"/>
              </a:rPr>
              <a:t>.</a:t>
            </a:r>
            <a:endParaRPr dirty="0" err="1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dirty="0">
                <a:solidFill>
                  <a:schemeClr val="tx1"/>
                </a:solidFill>
                <a:latin typeface="+mj-lt"/>
              </a:rPr>
              <a:t>No permiso para realizar </a:t>
            </a:r>
            <a:r>
              <a:rPr lang="x-none" dirty="0">
                <a:solidFill>
                  <a:schemeClr val="tx1"/>
                </a:solidFill>
                <a:latin typeface="+mj-lt"/>
              </a:rPr>
              <a:t>modificaciones</a:t>
            </a:r>
            <a:r>
              <a:rPr dirty="0">
                <a:solidFill>
                  <a:schemeClr val="tx1"/>
                </a:solidFill>
                <a:latin typeface="+mj-lt"/>
              </a:rPr>
              <a:t> ni distribuirlo.</a:t>
            </a:r>
            <a:endParaRPr lang="es-ES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105895" y="1311156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x-none" dirty="0">
                <a:solidFill>
                  <a:srgbClr val="2D7154"/>
                </a:solidFill>
              </a:rPr>
              <a:t>Diferencias entre venta y licencia de uso</a:t>
            </a:r>
          </a:p>
        </p:txBody>
      </p:sp>
    </p:spTree>
    <p:extLst>
      <p:ext uri="{BB962C8B-B14F-4D97-AF65-F5344CB8AC3E}">
        <p14:creationId xmlns:p14="http://schemas.microsoft.com/office/powerpoint/2010/main" val="200534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267</TotalTime>
  <Words>843</Words>
  <Application>Microsoft Macintosh PowerPoint</Application>
  <PresentationFormat>Presentación en pantalla (16:9)</PresentationFormat>
  <Paragraphs>124</Paragraphs>
  <Slides>20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Orgánico</vt:lpstr>
      <vt:lpstr>Responsabilidad y ética informática</vt:lpstr>
      <vt:lpstr>Instalación y uso de software</vt:lpstr>
      <vt:lpstr>Instalación y uso de software</vt:lpstr>
      <vt:lpstr>Instalación y uso de software</vt:lpstr>
      <vt:lpstr>Instalación y uso de software</vt:lpstr>
      <vt:lpstr>Garantía de software</vt:lpstr>
      <vt:lpstr>Garantía de software</vt:lpstr>
      <vt:lpstr>Garantía de software</vt:lpstr>
      <vt:lpstr>Venta de software</vt:lpstr>
      <vt:lpstr>Venta de software</vt:lpstr>
      <vt:lpstr>Venta de software</vt:lpstr>
      <vt:lpstr>Desarrollo de software</vt:lpstr>
      <vt:lpstr>Perdida de información</vt:lpstr>
      <vt:lpstr>Seguros de Sistemas de Información</vt:lpstr>
      <vt:lpstr>Otras Aseguradoras</vt:lpstr>
      <vt:lpstr>Pérdida de información en una empresa.  Casos</vt:lpstr>
      <vt:lpstr>Ética informática</vt:lpstr>
      <vt:lpstr>Ética informática</vt:lpstr>
      <vt:lpstr>Ética informática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Responsabilidad y ética informática</dc:title>
  <cp:lastModifiedBy>Antonio Candela Ibáñez</cp:lastModifiedBy>
  <cp:revision>65</cp:revision>
  <dcterms:modified xsi:type="dcterms:W3CDTF">2016-12-12T17:02:51Z</dcterms:modified>
</cp:coreProperties>
</file>