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6" r:id="rId2"/>
    <p:sldId id="277" r:id="rId3"/>
    <p:sldId id="414" r:id="rId4"/>
    <p:sldId id="416" r:id="rId5"/>
    <p:sldId id="441" r:id="rId6"/>
    <p:sldId id="439" r:id="rId7"/>
    <p:sldId id="442" r:id="rId8"/>
    <p:sldId id="440" r:id="rId9"/>
    <p:sldId id="430" r:id="rId10"/>
    <p:sldId id="431" r:id="rId11"/>
    <p:sldId id="432" r:id="rId12"/>
    <p:sldId id="435" r:id="rId13"/>
    <p:sldId id="433" r:id="rId14"/>
    <p:sldId id="437" r:id="rId15"/>
    <p:sldId id="438" r:id="rId16"/>
    <p:sldId id="443" r:id="rId17"/>
    <p:sldId id="444" r:id="rId18"/>
    <p:sldId id="446" r:id="rId19"/>
    <p:sldId id="445" r:id="rId20"/>
    <p:sldId id="447" r:id="rId21"/>
    <p:sldId id="449" r:id="rId22"/>
    <p:sldId id="448" r:id="rId23"/>
    <p:sldId id="450" r:id="rId24"/>
    <p:sldId id="452" r:id="rId25"/>
    <p:sldId id="451"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autoAdjust="0"/>
  </p:normalViewPr>
  <p:slideViewPr>
    <p:cSldViewPr>
      <p:cViewPr varScale="1">
        <p:scale>
          <a:sx n="89" d="100"/>
          <a:sy n="89" d="100"/>
        </p:scale>
        <p:origin x="1267" y="101"/>
      </p:cViewPr>
      <p:guideLst>
        <p:guide orient="horz" pos="2160"/>
        <p:guide pos="2880"/>
      </p:guideLst>
    </p:cSldViewPr>
  </p:slideViewPr>
  <p:outlineViewPr>
    <p:cViewPr>
      <p:scale>
        <a:sx n="33" d="100"/>
        <a:sy n="33" d="100"/>
      </p:scale>
      <p:origin x="0" y="8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8ED332-A637-472E-BC7E-9E8FB0F5E62F}" type="datetimeFigureOut">
              <a:rPr lang="es-ES" smtClean="0"/>
              <a:t>13/11/2016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C8781F-200D-4AC8-9178-2EC3C28EACBC}" type="slidenum">
              <a:rPr lang="es-ES" smtClean="0"/>
              <a:t>‹Nº›</a:t>
            </a:fld>
            <a:endParaRPr lang="es-ES"/>
          </a:p>
        </p:txBody>
      </p:sp>
    </p:spTree>
    <p:extLst>
      <p:ext uri="{BB962C8B-B14F-4D97-AF65-F5344CB8AC3E}">
        <p14:creationId xmlns:p14="http://schemas.microsoft.com/office/powerpoint/2010/main" val="255494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a:t>
            </a:fld>
            <a:endParaRPr lang="es-ES" dirty="0"/>
          </a:p>
        </p:txBody>
      </p:sp>
    </p:spTree>
    <p:extLst>
      <p:ext uri="{BB962C8B-B14F-4D97-AF65-F5344CB8AC3E}">
        <p14:creationId xmlns:p14="http://schemas.microsoft.com/office/powerpoint/2010/main" val="3066479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11</a:t>
            </a:fld>
            <a:endParaRPr lang="es-ES" dirty="0"/>
          </a:p>
        </p:txBody>
      </p:sp>
    </p:spTree>
    <p:extLst>
      <p:ext uri="{BB962C8B-B14F-4D97-AF65-F5344CB8AC3E}">
        <p14:creationId xmlns:p14="http://schemas.microsoft.com/office/powerpoint/2010/main" val="3350587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12</a:t>
            </a:fld>
            <a:endParaRPr lang="es-ES" dirty="0"/>
          </a:p>
        </p:txBody>
      </p:sp>
    </p:spTree>
    <p:extLst>
      <p:ext uri="{BB962C8B-B14F-4D97-AF65-F5344CB8AC3E}">
        <p14:creationId xmlns:p14="http://schemas.microsoft.com/office/powerpoint/2010/main" val="564610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13</a:t>
            </a:fld>
            <a:endParaRPr lang="es-ES" dirty="0"/>
          </a:p>
        </p:txBody>
      </p:sp>
    </p:spTree>
    <p:extLst>
      <p:ext uri="{BB962C8B-B14F-4D97-AF65-F5344CB8AC3E}">
        <p14:creationId xmlns:p14="http://schemas.microsoft.com/office/powerpoint/2010/main" val="167256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14</a:t>
            </a:fld>
            <a:endParaRPr lang="es-ES" dirty="0"/>
          </a:p>
        </p:txBody>
      </p:sp>
    </p:spTree>
    <p:extLst>
      <p:ext uri="{BB962C8B-B14F-4D97-AF65-F5344CB8AC3E}">
        <p14:creationId xmlns:p14="http://schemas.microsoft.com/office/powerpoint/2010/main" val="3808305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15</a:t>
            </a:fld>
            <a:endParaRPr lang="es-ES" dirty="0"/>
          </a:p>
        </p:txBody>
      </p:sp>
    </p:spTree>
    <p:extLst>
      <p:ext uri="{BB962C8B-B14F-4D97-AF65-F5344CB8AC3E}">
        <p14:creationId xmlns:p14="http://schemas.microsoft.com/office/powerpoint/2010/main" val="2913688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16</a:t>
            </a:fld>
            <a:endParaRPr lang="es-ES" dirty="0"/>
          </a:p>
        </p:txBody>
      </p:sp>
    </p:spTree>
    <p:extLst>
      <p:ext uri="{BB962C8B-B14F-4D97-AF65-F5344CB8AC3E}">
        <p14:creationId xmlns:p14="http://schemas.microsoft.com/office/powerpoint/2010/main" val="3313852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17</a:t>
            </a:fld>
            <a:endParaRPr lang="es-ES" dirty="0"/>
          </a:p>
        </p:txBody>
      </p:sp>
    </p:spTree>
    <p:extLst>
      <p:ext uri="{BB962C8B-B14F-4D97-AF65-F5344CB8AC3E}">
        <p14:creationId xmlns:p14="http://schemas.microsoft.com/office/powerpoint/2010/main" val="275095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18</a:t>
            </a:fld>
            <a:endParaRPr lang="es-ES" dirty="0"/>
          </a:p>
        </p:txBody>
      </p:sp>
    </p:spTree>
    <p:extLst>
      <p:ext uri="{BB962C8B-B14F-4D97-AF65-F5344CB8AC3E}">
        <p14:creationId xmlns:p14="http://schemas.microsoft.com/office/powerpoint/2010/main" val="3054044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19</a:t>
            </a:fld>
            <a:endParaRPr lang="es-ES" dirty="0"/>
          </a:p>
        </p:txBody>
      </p:sp>
    </p:spTree>
    <p:extLst>
      <p:ext uri="{BB962C8B-B14F-4D97-AF65-F5344CB8AC3E}">
        <p14:creationId xmlns:p14="http://schemas.microsoft.com/office/powerpoint/2010/main" val="13029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20</a:t>
            </a:fld>
            <a:endParaRPr lang="es-ES" dirty="0"/>
          </a:p>
        </p:txBody>
      </p:sp>
    </p:spTree>
    <p:extLst>
      <p:ext uri="{BB962C8B-B14F-4D97-AF65-F5344CB8AC3E}">
        <p14:creationId xmlns:p14="http://schemas.microsoft.com/office/powerpoint/2010/main" val="3071785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a:t>
            </a:fld>
            <a:endParaRPr lang="es-ES" dirty="0"/>
          </a:p>
        </p:txBody>
      </p:sp>
    </p:spTree>
    <p:extLst>
      <p:ext uri="{BB962C8B-B14F-4D97-AF65-F5344CB8AC3E}">
        <p14:creationId xmlns:p14="http://schemas.microsoft.com/office/powerpoint/2010/main" val="212676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21</a:t>
            </a:fld>
            <a:endParaRPr lang="es-ES" dirty="0"/>
          </a:p>
        </p:txBody>
      </p:sp>
    </p:spTree>
    <p:extLst>
      <p:ext uri="{BB962C8B-B14F-4D97-AF65-F5344CB8AC3E}">
        <p14:creationId xmlns:p14="http://schemas.microsoft.com/office/powerpoint/2010/main" val="729764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22</a:t>
            </a:fld>
            <a:endParaRPr lang="es-ES" dirty="0"/>
          </a:p>
        </p:txBody>
      </p:sp>
    </p:spTree>
    <p:extLst>
      <p:ext uri="{BB962C8B-B14F-4D97-AF65-F5344CB8AC3E}">
        <p14:creationId xmlns:p14="http://schemas.microsoft.com/office/powerpoint/2010/main" val="3626693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23</a:t>
            </a:fld>
            <a:endParaRPr lang="es-ES" dirty="0"/>
          </a:p>
        </p:txBody>
      </p:sp>
    </p:spTree>
    <p:extLst>
      <p:ext uri="{BB962C8B-B14F-4D97-AF65-F5344CB8AC3E}">
        <p14:creationId xmlns:p14="http://schemas.microsoft.com/office/powerpoint/2010/main" val="188809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24</a:t>
            </a:fld>
            <a:endParaRPr lang="es-ES" dirty="0"/>
          </a:p>
        </p:txBody>
      </p:sp>
    </p:spTree>
    <p:extLst>
      <p:ext uri="{BB962C8B-B14F-4D97-AF65-F5344CB8AC3E}">
        <p14:creationId xmlns:p14="http://schemas.microsoft.com/office/powerpoint/2010/main" val="1877699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25</a:t>
            </a:fld>
            <a:endParaRPr lang="es-ES" dirty="0"/>
          </a:p>
        </p:txBody>
      </p:sp>
    </p:spTree>
    <p:extLst>
      <p:ext uri="{BB962C8B-B14F-4D97-AF65-F5344CB8AC3E}">
        <p14:creationId xmlns:p14="http://schemas.microsoft.com/office/powerpoint/2010/main" val="310938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4</a:t>
            </a:fld>
            <a:endParaRPr lang="es-ES" dirty="0"/>
          </a:p>
        </p:txBody>
      </p:sp>
    </p:spTree>
    <p:extLst>
      <p:ext uri="{BB962C8B-B14F-4D97-AF65-F5344CB8AC3E}">
        <p14:creationId xmlns:p14="http://schemas.microsoft.com/office/powerpoint/2010/main" val="2656927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5</a:t>
            </a:fld>
            <a:endParaRPr lang="es-ES" dirty="0"/>
          </a:p>
        </p:txBody>
      </p:sp>
    </p:spTree>
    <p:extLst>
      <p:ext uri="{BB962C8B-B14F-4D97-AF65-F5344CB8AC3E}">
        <p14:creationId xmlns:p14="http://schemas.microsoft.com/office/powerpoint/2010/main" val="58055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6</a:t>
            </a:fld>
            <a:endParaRPr lang="es-ES" dirty="0"/>
          </a:p>
        </p:txBody>
      </p:sp>
    </p:spTree>
    <p:extLst>
      <p:ext uri="{BB962C8B-B14F-4D97-AF65-F5344CB8AC3E}">
        <p14:creationId xmlns:p14="http://schemas.microsoft.com/office/powerpoint/2010/main" val="146590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7</a:t>
            </a:fld>
            <a:endParaRPr lang="es-ES" dirty="0"/>
          </a:p>
        </p:txBody>
      </p:sp>
    </p:spTree>
    <p:extLst>
      <p:ext uri="{BB962C8B-B14F-4D97-AF65-F5344CB8AC3E}">
        <p14:creationId xmlns:p14="http://schemas.microsoft.com/office/powerpoint/2010/main" val="109340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8</a:t>
            </a:fld>
            <a:endParaRPr lang="es-ES" dirty="0"/>
          </a:p>
        </p:txBody>
      </p:sp>
    </p:spTree>
    <p:extLst>
      <p:ext uri="{BB962C8B-B14F-4D97-AF65-F5344CB8AC3E}">
        <p14:creationId xmlns:p14="http://schemas.microsoft.com/office/powerpoint/2010/main" val="3211490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a:t>
            </a:fld>
            <a:endParaRPr lang="es-ES" dirty="0"/>
          </a:p>
        </p:txBody>
      </p:sp>
    </p:spTree>
    <p:extLst>
      <p:ext uri="{BB962C8B-B14F-4D97-AF65-F5344CB8AC3E}">
        <p14:creationId xmlns:p14="http://schemas.microsoft.com/office/powerpoint/2010/main" val="134649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10</a:t>
            </a:fld>
            <a:endParaRPr lang="es-ES" dirty="0"/>
          </a:p>
        </p:txBody>
      </p:sp>
    </p:spTree>
    <p:extLst>
      <p:ext uri="{BB962C8B-B14F-4D97-AF65-F5344CB8AC3E}">
        <p14:creationId xmlns:p14="http://schemas.microsoft.com/office/powerpoint/2010/main" val="71746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13/11/2016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13/11/2016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13/11/2016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6"/>
            <a:ext cx="5635780" cy="4005065"/>
          </a:xfrm>
          <a:prstGeom prst="rect">
            <a:avLst/>
          </a:prstGeom>
        </p:spPr>
      </p:pic>
      <p:pic>
        <p:nvPicPr>
          <p:cNvPr id="8" name="7 Imag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2" y="6160219"/>
            <a:ext cx="586408" cy="365125"/>
          </a:xfrm>
        </p:spPr>
        <p:txBody>
          <a:bodyPr/>
          <a:lstStyle/>
          <a:p>
            <a:fld id="{E60061AB-E3E3-4B82-98B1-945D99ABF5FB}" type="slidenum">
              <a:rPr lang="es-ES" smtClean="0"/>
              <a:t>‹Nº›</a:t>
            </a:fld>
            <a:endParaRPr lang="es-ES" dirty="0"/>
          </a:p>
        </p:txBody>
      </p:sp>
      <p:sp>
        <p:nvSpPr>
          <p:cNvPr id="5" name="4 Rectángulo"/>
          <p:cNvSpPr/>
          <p:nvPr userDrawn="1"/>
        </p:nvSpPr>
        <p:spPr>
          <a:xfrm>
            <a:off x="-72008" y="2060848"/>
            <a:ext cx="9216008" cy="2016224"/>
          </a:xfrm>
          <a:prstGeom prst="rect">
            <a:avLst/>
          </a:prstGeom>
          <a:solidFill>
            <a:srgbClr val="9AAE0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Tree>
    <p:extLst>
      <p:ext uri="{BB962C8B-B14F-4D97-AF65-F5344CB8AC3E}">
        <p14:creationId xmlns:p14="http://schemas.microsoft.com/office/powerpoint/2010/main" val="4032903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12"/>
            <a:ext cx="2050814" cy="6846188"/>
          </a:xfrm>
          <a:prstGeom prst="rect">
            <a:avLst/>
          </a:prstGeom>
        </p:spPr>
      </p:pic>
      <p:pic>
        <p:nvPicPr>
          <p:cNvPr id="14" name="13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6710400" y="270000"/>
            <a:ext cx="2124000" cy="1176751"/>
          </a:xfrm>
          <a:prstGeom prst="rect">
            <a:avLst/>
          </a:prstGeom>
        </p:spPr>
      </p:pic>
      <p:sp>
        <p:nvSpPr>
          <p:cNvPr id="4" name="3 Título"/>
          <p:cNvSpPr>
            <a:spLocks noGrp="1"/>
          </p:cNvSpPr>
          <p:nvPr>
            <p:ph type="title" hasCustomPrompt="1"/>
          </p:nvPr>
        </p:nvSpPr>
        <p:spPr>
          <a:xfrm>
            <a:off x="2987824" y="2204864"/>
            <a:ext cx="5616624"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es-ES" dirty="0"/>
              <a:t>Índice (</a:t>
            </a:r>
            <a:r>
              <a:rPr lang="es-ES" dirty="0" err="1"/>
              <a:t>arial</a:t>
            </a:r>
            <a:r>
              <a:rPr lang="es-ES" dirty="0"/>
              <a:t> </a:t>
            </a:r>
            <a:r>
              <a:rPr lang="es-ES" dirty="0" err="1"/>
              <a:t>bold</a:t>
            </a:r>
            <a:r>
              <a:rPr lang="es-ES" dirty="0"/>
              <a:t> 22, verde)</a:t>
            </a:r>
          </a:p>
        </p:txBody>
      </p:sp>
      <p:sp>
        <p:nvSpPr>
          <p:cNvPr id="20" name="19 Marcador de número de diapositiva"/>
          <p:cNvSpPr>
            <a:spLocks noGrp="1"/>
          </p:cNvSpPr>
          <p:nvPr>
            <p:ph type="sldNum" sz="quarter" idx="12"/>
          </p:nvPr>
        </p:nvSpPr>
        <p:spPr/>
        <p:txBody>
          <a:bodyPr/>
          <a:lstStyle/>
          <a:p>
            <a:fld id="{E60061AB-E3E3-4B82-98B1-945D99ABF5FB}" type="slidenum">
              <a:rPr lang="es-ES" smtClean="0"/>
              <a:t>‹Nº›</a:t>
            </a:fld>
            <a:endParaRPr lang="es-ES" dirty="0"/>
          </a:p>
        </p:txBody>
      </p:sp>
      <p:sp>
        <p:nvSpPr>
          <p:cNvPr id="22" name="21 Marcador de texto"/>
          <p:cNvSpPr>
            <a:spLocks noGrp="1"/>
          </p:cNvSpPr>
          <p:nvPr>
            <p:ph type="body" sz="quarter" idx="13" hasCustomPrompt="1"/>
          </p:nvPr>
        </p:nvSpPr>
        <p:spPr>
          <a:xfrm>
            <a:off x="2987824" y="2780928"/>
            <a:ext cx="5616624" cy="2376264"/>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es-ES" dirty="0"/>
              <a:t>Capítulo (</a:t>
            </a:r>
            <a:r>
              <a:rPr lang="es-ES" dirty="0" err="1"/>
              <a:t>arial</a:t>
            </a:r>
            <a:r>
              <a:rPr lang="es-ES" dirty="0"/>
              <a:t> </a:t>
            </a:r>
            <a:r>
              <a:rPr lang="es-ES" dirty="0" err="1"/>
              <a:t>bold</a:t>
            </a:r>
            <a:r>
              <a:rPr lang="es-ES" dirty="0"/>
              <a:t> 18, gris oscuro)</a:t>
            </a:r>
          </a:p>
          <a:p>
            <a:pPr lvl="1"/>
            <a:r>
              <a:rPr lang="es-ES" dirty="0"/>
              <a:t>Subcapítulo (</a:t>
            </a:r>
            <a:r>
              <a:rPr lang="es-ES" dirty="0" err="1"/>
              <a:t>arial</a:t>
            </a:r>
            <a:r>
              <a:rPr lang="es-ES" dirty="0"/>
              <a:t> 14, gris oscuro)</a:t>
            </a:r>
          </a:p>
          <a:p>
            <a:pPr lvl="1"/>
            <a:r>
              <a:rPr lang="es-ES" dirty="0"/>
              <a:t>Subcapítulo (</a:t>
            </a:r>
            <a:r>
              <a:rPr lang="es-ES" dirty="0" err="1"/>
              <a:t>arial</a:t>
            </a:r>
            <a:r>
              <a:rPr lang="es-ES" dirty="0"/>
              <a:t> 14, gris oscuro)</a:t>
            </a:r>
          </a:p>
          <a:p>
            <a:pPr lvl="2"/>
            <a:r>
              <a:rPr lang="es-ES" dirty="0"/>
              <a:t>Tercer nivel (</a:t>
            </a:r>
            <a:r>
              <a:rPr lang="es-ES" dirty="0" err="1"/>
              <a:t>arial</a:t>
            </a:r>
            <a:r>
              <a:rPr lang="es-ES" dirty="0"/>
              <a:t> 12, gris oscuro)</a:t>
            </a:r>
          </a:p>
          <a:p>
            <a:pPr lvl="0"/>
            <a:r>
              <a:rPr lang="es-ES" dirty="0"/>
              <a:t>Capítulo (</a:t>
            </a:r>
            <a:r>
              <a:rPr lang="es-ES" dirty="0" err="1"/>
              <a:t>arial</a:t>
            </a:r>
            <a:r>
              <a:rPr lang="es-ES" dirty="0"/>
              <a:t> </a:t>
            </a:r>
            <a:r>
              <a:rPr lang="es-ES" dirty="0" err="1"/>
              <a:t>bold</a:t>
            </a:r>
            <a:r>
              <a:rPr lang="es-ES" dirty="0"/>
              <a:t> 18, gris oscuro)</a:t>
            </a:r>
          </a:p>
          <a:p>
            <a:pPr lvl="0"/>
            <a:r>
              <a:rPr lang="es-ES" dirty="0"/>
              <a:t>Capítulo (</a:t>
            </a:r>
            <a:r>
              <a:rPr lang="es-ES" dirty="0" err="1"/>
              <a:t>arial</a:t>
            </a:r>
            <a:r>
              <a:rPr lang="es-ES" dirty="0"/>
              <a:t> </a:t>
            </a:r>
            <a:r>
              <a:rPr lang="es-ES" dirty="0" err="1"/>
              <a:t>bold</a:t>
            </a:r>
            <a:r>
              <a:rPr lang="es-ES" dirty="0"/>
              <a:t> 18, gris oscuro)</a:t>
            </a:r>
          </a:p>
          <a:p>
            <a:pPr lvl="0"/>
            <a:r>
              <a:rPr lang="es-ES" dirty="0"/>
              <a:t>Capítulo (</a:t>
            </a:r>
            <a:r>
              <a:rPr lang="es-ES" dirty="0" err="1"/>
              <a:t>arial</a:t>
            </a:r>
            <a:r>
              <a:rPr lang="es-ES" dirty="0"/>
              <a:t> </a:t>
            </a:r>
            <a:r>
              <a:rPr lang="es-ES" dirty="0" err="1"/>
              <a:t>bold</a:t>
            </a:r>
            <a:r>
              <a:rPr lang="es-ES" dirty="0"/>
              <a:t> 18, gris oscuro)</a:t>
            </a:r>
          </a:p>
        </p:txBody>
      </p:sp>
    </p:spTree>
    <p:extLst>
      <p:ext uri="{BB962C8B-B14F-4D97-AF65-F5344CB8AC3E}">
        <p14:creationId xmlns:p14="http://schemas.microsoft.com/office/powerpoint/2010/main" val="557909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ido">
    <p:spTree>
      <p:nvGrpSpPr>
        <p:cNvPr id="1" name=""/>
        <p:cNvGrpSpPr/>
        <p:nvPr/>
      </p:nvGrpSpPr>
      <p:grpSpPr>
        <a:xfrm>
          <a:off x="0" y="0"/>
          <a:ext cx="0" cy="0"/>
          <a:chOff x="0" y="0"/>
          <a:chExt cx="0" cy="0"/>
        </a:xfrm>
      </p:grpSpPr>
      <p:pic>
        <p:nvPicPr>
          <p:cNvPr id="2" name="1 Imagen"/>
          <p:cNvPicPr>
            <a:picLocks noChangeAspect="1"/>
          </p:cNvPicPr>
          <p:nvPr userDrawn="1"/>
        </p:nvPicPr>
        <p:blipFill rotWithShape="1">
          <a:blip r:embed="rId2">
            <a:extLst>
              <a:ext uri="{28A0092B-C50C-407E-A947-70E740481C1C}">
                <a14:useLocalDpi xmlns:a14="http://schemas.microsoft.com/office/drawing/2010/main" val="0"/>
              </a:ext>
            </a:extLst>
          </a:blip>
          <a:srcRect t="6248"/>
          <a:stretch/>
        </p:blipFill>
        <p:spPr>
          <a:xfrm>
            <a:off x="377" y="0"/>
            <a:ext cx="9143245" cy="1491533"/>
          </a:xfrm>
          <a:prstGeom prst="rect">
            <a:avLst/>
          </a:prstGeom>
        </p:spPr>
      </p:pic>
      <p:sp>
        <p:nvSpPr>
          <p:cNvPr id="3" name="8 Marcador de número de diapositiva"/>
          <p:cNvSpPr>
            <a:spLocks noGrp="1"/>
          </p:cNvSpPr>
          <p:nvPr>
            <p:ph type="sldNum" sz="quarter" idx="12"/>
          </p:nvPr>
        </p:nvSpPr>
        <p:spPr>
          <a:xfrm>
            <a:off x="8028384" y="6356350"/>
            <a:ext cx="658416" cy="365125"/>
          </a:xfrm>
        </p:spPr>
        <p:txBody>
          <a:bodyPr/>
          <a:lstStyle>
            <a:lvl1pPr>
              <a:defRPr>
                <a:solidFill>
                  <a:schemeClr val="bg2"/>
                </a:solidFill>
              </a:defRPr>
            </a:lvl1pPr>
          </a:lstStyle>
          <a:p>
            <a:fld id="{E60061AB-E3E3-4B82-98B1-945D99ABF5FB}" type="slidenum">
              <a:rPr lang="es-ES" smtClean="0"/>
              <a:pPr/>
              <a:t>‹Nº›</a:t>
            </a:fld>
            <a:endParaRPr lang="es-ES" dirty="0"/>
          </a:p>
        </p:txBody>
      </p:sp>
    </p:spTree>
    <p:extLst>
      <p:ext uri="{BB962C8B-B14F-4D97-AF65-F5344CB8AC3E}">
        <p14:creationId xmlns:p14="http://schemas.microsoft.com/office/powerpoint/2010/main" val="3700846041"/>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13/11/2016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13/11/2016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13/11/2016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2E700DB3-DBF0-4086-B675-117E7A9610B8}" type="datetimeFigureOut">
              <a:rPr lang="pt-BR" smtClean="0"/>
              <a:t>13/11/2016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2E700DB3-DBF0-4086-B675-117E7A9610B8}" type="datetimeFigureOut">
              <a:rPr lang="pt-BR" smtClean="0"/>
              <a:t>13/11/2016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13/11/2016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13/11/2016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13/11/2016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t>13/11/2016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hyperlink" Target="http://www.sonarqube.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pmd.sourceforge.net/"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checkstyle.sourceforge.ne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findbugs.sourceforge.net/"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hyperlink" Target="http://findbugs.sourceforge.net/bugDescriptions.html"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checkstyle.sourceforge.ne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cobertura.sourceforge.net/"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cobertura.sourceforge.net/"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dbunit.sourceforge.net/"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hyperlink" Target="http://site.mockito.org/"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6 CuadroTexto"/>
          <p:cNvSpPr txBox="1">
            <a:spLocks noChangeArrowheads="1"/>
          </p:cNvSpPr>
          <p:nvPr/>
        </p:nvSpPr>
        <p:spPr bwMode="auto">
          <a:xfrm>
            <a:off x="524942" y="3352711"/>
            <a:ext cx="5256213" cy="427037"/>
          </a:xfrm>
          <a:prstGeom prst="rect">
            <a:avLst/>
          </a:prstGeom>
          <a:noFill/>
          <a:ln w="9525">
            <a:noFill/>
            <a:miter lim="800000"/>
            <a:headEnd/>
            <a:tailEnd/>
          </a:ln>
        </p:spPr>
        <p:txBody>
          <a:bodyPr>
            <a:spAutoFit/>
          </a:bodyPr>
          <a:lstStyle/>
          <a:p>
            <a:r>
              <a:rPr lang="es-ES" sz="2200" dirty="0">
                <a:solidFill>
                  <a:schemeClr val="bg1"/>
                </a:solidFill>
                <a:cs typeface="Arial" charset="0"/>
              </a:rPr>
              <a:t>Noviembre 2016</a:t>
            </a:r>
          </a:p>
        </p:txBody>
      </p:sp>
      <p:pic>
        <p:nvPicPr>
          <p:cNvPr id="129027" name="3 Imagen"/>
          <p:cNvPicPr>
            <a:picLocks noChangeAspect="1"/>
          </p:cNvPicPr>
          <p:nvPr/>
        </p:nvPicPr>
        <p:blipFill>
          <a:blip r:embed="rId2"/>
          <a:srcRect/>
          <a:stretch>
            <a:fillRect/>
          </a:stretch>
        </p:blipFill>
        <p:spPr bwMode="auto">
          <a:xfrm>
            <a:off x="5346700" y="3213100"/>
            <a:ext cx="3833813" cy="1152525"/>
          </a:xfrm>
          <a:prstGeom prst="rect">
            <a:avLst/>
          </a:prstGeom>
          <a:noFill/>
          <a:ln w="9525">
            <a:noFill/>
            <a:miter lim="800000"/>
            <a:headEnd/>
            <a:tailEnd/>
          </a:ln>
        </p:spPr>
      </p:pic>
      <p:sp>
        <p:nvSpPr>
          <p:cNvPr id="2" name="1 Marcador de número de diapositiva"/>
          <p:cNvSpPr>
            <a:spLocks noGrp="1"/>
          </p:cNvSpPr>
          <p:nvPr>
            <p:ph type="sldNum" sz="quarter" idx="4294967295"/>
          </p:nvPr>
        </p:nvSpPr>
        <p:spPr>
          <a:xfrm>
            <a:off x="8101013" y="6159500"/>
            <a:ext cx="585787" cy="365125"/>
          </a:xfrm>
          <a:prstGeom prst="rect">
            <a:avLst/>
          </a:prstGeom>
        </p:spPr>
        <p:txBody>
          <a:bodyPr/>
          <a:lstStyle/>
          <a:p>
            <a:pPr>
              <a:defRPr/>
            </a:pPr>
            <a:fld id="{E624DB42-ABF1-44B6-9071-232E034C93FB}" type="slidenum">
              <a:rPr lang="es-ES"/>
              <a:pPr>
                <a:defRPr/>
              </a:pPr>
              <a:t>1</a:t>
            </a:fld>
            <a:endParaRPr lang="es-ES" dirty="0"/>
          </a:p>
        </p:txBody>
      </p:sp>
      <p:sp>
        <p:nvSpPr>
          <p:cNvPr id="8" name="5 CuadroTexto"/>
          <p:cNvSpPr txBox="1">
            <a:spLocks noChangeArrowheads="1"/>
          </p:cNvSpPr>
          <p:nvPr/>
        </p:nvSpPr>
        <p:spPr bwMode="auto">
          <a:xfrm>
            <a:off x="539750" y="2205038"/>
            <a:ext cx="8424863" cy="861774"/>
          </a:xfrm>
          <a:prstGeom prst="rect">
            <a:avLst/>
          </a:prstGeom>
          <a:noFill/>
          <a:ln w="9525">
            <a:noFill/>
            <a:miter lim="800000"/>
            <a:headEnd/>
            <a:tailEnd/>
          </a:ln>
        </p:spPr>
        <p:txBody>
          <a:bodyPr>
            <a:spAutoFit/>
          </a:bodyPr>
          <a:lstStyle/>
          <a:p>
            <a:r>
              <a:rPr lang="es-ES" sz="3000" b="1" dirty="0">
                <a:solidFill>
                  <a:schemeClr val="bg1"/>
                </a:solidFill>
                <a:latin typeface="Arial" pitchFamily="34" charset="0"/>
                <a:cs typeface="Arial" pitchFamily="34" charset="0"/>
              </a:rPr>
              <a:t>Java</a:t>
            </a:r>
          </a:p>
          <a:p>
            <a:r>
              <a:rPr lang="es-ES" sz="2000" b="1" dirty="0" smtClean="0">
                <a:solidFill>
                  <a:schemeClr val="bg1"/>
                </a:solidFill>
                <a:latin typeface="Arial" pitchFamily="34" charset="0"/>
                <a:cs typeface="Arial" pitchFamily="34" charset="0"/>
              </a:rPr>
              <a:t>Calidad del software</a:t>
            </a:r>
            <a:endParaRPr lang="es-ES" sz="2000" b="1" dirty="0">
              <a:solidFill>
                <a:schemeClr val="bg1"/>
              </a:solidFill>
              <a:latin typeface="Arial" pitchFamily="34" charset="0"/>
              <a:cs typeface="Arial" pitchFamily="34" charset="0"/>
            </a:endParaRPr>
          </a:p>
        </p:txBody>
      </p:sp>
      <p:pic>
        <p:nvPicPr>
          <p:cNvPr id="1026" name="Picture 2" descr="C:\Users\yduartep\Desktop\jav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6364" y="332656"/>
            <a:ext cx="2597884" cy="159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1208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2</a:t>
            </a:r>
            <a:r>
              <a:rPr lang="es-ES" sz="2200" b="1" dirty="0" smtClean="0">
                <a:solidFill>
                  <a:schemeClr val="bg1"/>
                </a:solidFill>
                <a:latin typeface="Arial" pitchFamily="34" charset="0"/>
                <a:cs typeface="Arial" pitchFamily="34" charset="0"/>
              </a:rPr>
              <a:t>. Herramientas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765175" y="1489430"/>
            <a:ext cx="7839274" cy="38884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000" dirty="0" smtClean="0">
                <a:solidFill>
                  <a:schemeClr val="tx1">
                    <a:lumMod val="65000"/>
                    <a:lumOff val="35000"/>
                  </a:schemeClr>
                </a:solidFill>
                <a:latin typeface="Arial" pitchFamily="34" charset="0"/>
                <a:cs typeface="Arial" pitchFamily="34" charset="0"/>
              </a:rPr>
              <a:t>Para asegurar la calidad de código de nuestras aplicaciones Java, existen una gran diversidad de herramientas que nos facilitan esta tarea.</a:t>
            </a:r>
          </a:p>
          <a:p>
            <a:pPr marL="0" indent="0">
              <a:buNone/>
            </a:pPr>
            <a:endParaRPr lang="es-ES" sz="2000" dirty="0" smtClean="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A continuación podemos ver alguna de ellas. Además de poder utilizarlas directamente desde nuestro IDE (Eclipse, IntelliJIDEA…) con sus plugins correspondientes,  también se pueden configurar para poder usarlas en conjunto dentro de herramientas de integración continua (Jenkins) y plataformas de evaluación/inspección de código fuente continua (SonarQube (conocido anteriormente como Sonar)). </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2.1 Introducción</a:t>
            </a:r>
            <a:endParaRPr lang="es-ES" dirty="0">
              <a:solidFill>
                <a:schemeClr val="bg1"/>
              </a:solidFill>
              <a:latin typeface="Arial" pitchFamily="34" charset="0"/>
              <a:cs typeface="Arial" pitchFamily="34" charset="0"/>
            </a:endParaRPr>
          </a:p>
        </p:txBody>
      </p:sp>
      <p:sp>
        <p:nvSpPr>
          <p:cNvPr id="6" name="CuadroTexto 5"/>
          <p:cNvSpPr txBox="1"/>
          <p:nvPr/>
        </p:nvSpPr>
        <p:spPr>
          <a:xfrm>
            <a:off x="765175" y="5451321"/>
            <a:ext cx="4612417" cy="707886"/>
          </a:xfrm>
          <a:prstGeom prst="rect">
            <a:avLst/>
          </a:prstGeom>
          <a:noFill/>
        </p:spPr>
        <p:txBody>
          <a:bodyPr wrap="none" rtlCol="0">
            <a:spAutoFit/>
          </a:bodyPr>
          <a:lstStyle/>
          <a:p>
            <a:r>
              <a:rPr lang="es-ES" sz="2000" dirty="0">
                <a:solidFill>
                  <a:schemeClr val="tx1">
                    <a:lumMod val="65000"/>
                    <a:lumOff val="35000"/>
                  </a:schemeClr>
                </a:solidFill>
                <a:latin typeface="Arial" pitchFamily="34" charset="0"/>
                <a:cs typeface="Arial" pitchFamily="34" charset="0"/>
              </a:rPr>
              <a:t>Jenkins: </a:t>
            </a:r>
            <a:r>
              <a:rPr lang="es-ES" sz="2000" dirty="0">
                <a:solidFill>
                  <a:schemeClr val="tx1">
                    <a:lumMod val="65000"/>
                    <a:lumOff val="35000"/>
                  </a:schemeClr>
                </a:solidFill>
                <a:latin typeface="Arial" pitchFamily="34" charset="0"/>
                <a:cs typeface="Arial" pitchFamily="34" charset="0"/>
                <a:hlinkClick r:id="rId3"/>
              </a:rPr>
              <a:t>https://jenkins.io/</a:t>
            </a:r>
            <a:endParaRPr lang="es-ES" sz="2000" dirty="0" smtClean="0">
              <a:solidFill>
                <a:schemeClr val="tx1">
                  <a:lumMod val="65000"/>
                  <a:lumOff val="35000"/>
                </a:schemeClr>
              </a:solidFill>
              <a:latin typeface="Arial" pitchFamily="34" charset="0"/>
              <a:cs typeface="Arial" pitchFamily="34" charset="0"/>
            </a:endParaRPr>
          </a:p>
          <a:p>
            <a:r>
              <a:rPr lang="es-ES" sz="2000" dirty="0">
                <a:solidFill>
                  <a:schemeClr val="tx1">
                    <a:lumMod val="65000"/>
                    <a:lumOff val="35000"/>
                  </a:schemeClr>
                </a:solidFill>
                <a:latin typeface="Arial" pitchFamily="34" charset="0"/>
                <a:cs typeface="Arial" pitchFamily="34" charset="0"/>
              </a:rPr>
              <a:t>SonarQube: </a:t>
            </a:r>
            <a:r>
              <a:rPr lang="es-ES" sz="2000" dirty="0">
                <a:solidFill>
                  <a:schemeClr val="tx1">
                    <a:lumMod val="65000"/>
                    <a:lumOff val="35000"/>
                  </a:schemeClr>
                </a:solidFill>
                <a:latin typeface="Arial" pitchFamily="34" charset="0"/>
                <a:cs typeface="Arial" pitchFamily="34" charset="0"/>
                <a:hlinkClick r:id="rId4"/>
              </a:rPr>
              <a:t>http://www.sonarqube.org/</a:t>
            </a:r>
            <a:endParaRPr lang="es-E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8163175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2</a:t>
            </a:r>
            <a:r>
              <a:rPr lang="es-ES" sz="2200" b="1" dirty="0" smtClean="0">
                <a:solidFill>
                  <a:schemeClr val="bg1"/>
                </a:solidFill>
                <a:latin typeface="Arial" pitchFamily="34" charset="0"/>
                <a:cs typeface="Arial" pitchFamily="34" charset="0"/>
              </a:rPr>
              <a:t>. Herramientas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2843808" y="1844825"/>
            <a:ext cx="6057664"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latin typeface="Arial" panose="020B0604020202020204" pitchFamily="34" charset="0"/>
                <a:cs typeface="Arial" panose="020B0604020202020204" pitchFamily="34" charset="0"/>
              </a:rPr>
              <a:t>Analizador </a:t>
            </a:r>
            <a:r>
              <a:rPr lang="es-ES" sz="2000" dirty="0">
                <a:latin typeface="Arial" panose="020B0604020202020204" pitchFamily="34" charset="0"/>
                <a:cs typeface="Arial" panose="020B0604020202020204" pitchFamily="34" charset="0"/>
              </a:rPr>
              <a:t>estático de código que utiliza unos conjuntos de reglas para identificar problemas dentro del </a:t>
            </a:r>
            <a:r>
              <a:rPr lang="es-ES" sz="2000" dirty="0" smtClean="0">
                <a:latin typeface="Arial" panose="020B0604020202020204" pitchFamily="34" charset="0"/>
                <a:cs typeface="Arial" panose="020B0604020202020204" pitchFamily="34" charset="0"/>
              </a:rPr>
              <a:t>software (</a:t>
            </a:r>
            <a:r>
              <a:rPr lang="es-ES" sz="2000" i="1" dirty="0" smtClean="0">
                <a:latin typeface="Arial" panose="020B0604020202020204" pitchFamily="34" charset="0"/>
                <a:cs typeface="Arial" panose="020B0604020202020204" pitchFamily="34" charset="0"/>
              </a:rPr>
              <a:t>Programming Mistake Detector</a:t>
            </a:r>
            <a:r>
              <a:rPr lang="es-ES" sz="2000" dirty="0" smtClean="0">
                <a:latin typeface="Arial" panose="020B0604020202020204" pitchFamily="34" charset="0"/>
                <a:cs typeface="Arial" panose="020B0604020202020204" pitchFamily="34" charset="0"/>
              </a:rPr>
              <a:t>). </a:t>
            </a:r>
            <a:endParaRPr lang="es-ES" sz="20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2.2 PMD</a:t>
            </a:r>
            <a:endParaRPr lang="es-ES" dirty="0">
              <a:solidFill>
                <a:schemeClr val="bg1"/>
              </a:solidFill>
              <a:latin typeface="Arial" pitchFamily="34" charset="0"/>
              <a:cs typeface="Arial" pitchFamily="34" charset="0"/>
            </a:endParaRPr>
          </a:p>
        </p:txBody>
      </p:sp>
      <p:pic>
        <p:nvPicPr>
          <p:cNvPr id="12" name="Picture 8" descr="http://pmd.github.io/pmd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766" y="1628800"/>
            <a:ext cx="1963854" cy="144016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546766" y="3429000"/>
            <a:ext cx="8201698" cy="2585323"/>
          </a:xfrm>
          <a:prstGeom prst="rect">
            <a:avLst/>
          </a:prstGeom>
          <a:noFill/>
        </p:spPr>
        <p:txBody>
          <a:bodyPr wrap="square" rtlCol="0">
            <a:spAutoFit/>
          </a:bodyPr>
          <a:lstStyle/>
          <a:p>
            <a:pPr algn="just"/>
            <a:r>
              <a:rPr lang="es-ES" dirty="0" smtClean="0">
                <a:latin typeface="Arial" panose="020B0604020202020204" pitchFamily="34" charset="0"/>
                <a:cs typeface="Arial" panose="020B0604020202020204" pitchFamily="34" charset="0"/>
              </a:rPr>
              <a:t>Detecta, entre otras:</a:t>
            </a:r>
          </a:p>
          <a:p>
            <a:pPr algn="just"/>
            <a:endParaRPr lang="es-ES" dirty="0" smtClean="0">
              <a:latin typeface="Arial" panose="020B0604020202020204" pitchFamily="34" charset="0"/>
              <a:cs typeface="Arial" panose="020B0604020202020204" pitchFamily="34" charset="0"/>
            </a:endParaRPr>
          </a:p>
          <a:p>
            <a:pPr marL="742950" lvl="1" indent="-285750" algn="just">
              <a:buFontTx/>
              <a:buChar char="-"/>
            </a:pPr>
            <a:r>
              <a:rPr lang="es-ES" dirty="0">
                <a:latin typeface="Arial" panose="020B0604020202020204" pitchFamily="34" charset="0"/>
                <a:cs typeface="Arial" panose="020B0604020202020204" pitchFamily="34" charset="0"/>
              </a:rPr>
              <a:t>Código duplicado.</a:t>
            </a:r>
          </a:p>
          <a:p>
            <a:pPr marL="742950" lvl="1" indent="-285750" algn="just">
              <a:buFontTx/>
              <a:buChar char="-"/>
            </a:pPr>
            <a:r>
              <a:rPr lang="es-ES" dirty="0">
                <a:latin typeface="Arial" panose="020B0604020202020204" pitchFamily="34" charset="0"/>
                <a:cs typeface="Arial" panose="020B0604020202020204" pitchFamily="34" charset="0"/>
              </a:rPr>
              <a:t>Código muerto (variables, parámetros o métodos sin usar).</a:t>
            </a:r>
          </a:p>
          <a:p>
            <a:pPr marL="742950" lvl="1" indent="-285750" algn="just">
              <a:buFontTx/>
              <a:buChar char="-"/>
            </a:pPr>
            <a:r>
              <a:rPr lang="es-ES" dirty="0">
                <a:latin typeface="Arial" panose="020B0604020202020204" pitchFamily="34" charset="0"/>
                <a:cs typeface="Arial" panose="020B0604020202020204" pitchFamily="34" charset="0"/>
              </a:rPr>
              <a:t>Complejidad de métodos (</a:t>
            </a:r>
            <a:r>
              <a:rPr lang="es-ES" dirty="0" err="1">
                <a:latin typeface="Arial" panose="020B0604020202020204" pitchFamily="34" charset="0"/>
                <a:cs typeface="Arial" panose="020B0604020202020204" pitchFamily="34" charset="0"/>
              </a:rPr>
              <a:t>if</a:t>
            </a:r>
            <a:r>
              <a:rPr lang="es-ES" dirty="0">
                <a:latin typeface="Arial" panose="020B0604020202020204" pitchFamily="34" charset="0"/>
                <a:cs typeface="Arial" panose="020B0604020202020204" pitchFamily="34" charset="0"/>
              </a:rPr>
              <a:t> innecesarios, etc.).</a:t>
            </a:r>
          </a:p>
          <a:p>
            <a:pPr algn="just"/>
            <a:endParaRPr lang="es-ES" dirty="0" smtClean="0">
              <a:latin typeface="Arial" panose="020B0604020202020204" pitchFamily="34" charset="0"/>
              <a:cs typeface="Arial" panose="020B0604020202020204" pitchFamily="34" charset="0"/>
            </a:endParaRPr>
          </a:p>
          <a:p>
            <a:pPr marL="0" lvl="1" algn="just"/>
            <a:r>
              <a:rPr lang="es-ES" dirty="0">
                <a:latin typeface="Arial" panose="020B0604020202020204" pitchFamily="34" charset="0"/>
                <a:cs typeface="Arial" panose="020B0604020202020204" pitchFamily="34" charset="0"/>
              </a:rPr>
              <a:t>Trabaja principalmente con lenguaje Java, aunque, con menos soporte, también posee conjuntos de reglas para JavaScript, , PL SQL, Apache Velocity, XML y XSL.</a:t>
            </a:r>
            <a:endParaRPr lang="es-ES" b="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8178572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2</a:t>
            </a:r>
            <a:r>
              <a:rPr lang="es-ES" sz="2200" b="1" dirty="0" smtClean="0">
                <a:solidFill>
                  <a:schemeClr val="bg1"/>
                </a:solidFill>
                <a:latin typeface="Arial" pitchFamily="34" charset="0"/>
                <a:cs typeface="Arial" pitchFamily="34" charset="0"/>
              </a:rPr>
              <a:t>. Herramientas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2845714" y="2132856"/>
            <a:ext cx="6057664"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a:latin typeface="Arial" panose="020B0604020202020204" pitchFamily="34" charset="0"/>
                <a:cs typeface="Arial" panose="020B0604020202020204" pitchFamily="34" charset="0"/>
              </a:rPr>
              <a:t>Página oficial: </a:t>
            </a:r>
            <a:r>
              <a:rPr lang="es-ES" sz="2000" u="sng" dirty="0">
                <a:latin typeface="Arial" panose="020B0604020202020204" pitchFamily="34" charset="0"/>
                <a:cs typeface="Arial" panose="020B0604020202020204" pitchFamily="34" charset="0"/>
                <a:hlinkClick r:id="rId3"/>
              </a:rPr>
              <a:t>http://pmd.sourceforge.net/</a:t>
            </a:r>
            <a:endParaRPr lang="es-ES" sz="20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2.2 PMD</a:t>
            </a:r>
            <a:endParaRPr lang="es-ES" dirty="0">
              <a:solidFill>
                <a:schemeClr val="bg1"/>
              </a:solidFill>
              <a:latin typeface="Arial" pitchFamily="34" charset="0"/>
              <a:cs typeface="Arial" pitchFamily="34" charset="0"/>
            </a:endParaRPr>
          </a:p>
        </p:txBody>
      </p:sp>
      <p:pic>
        <p:nvPicPr>
          <p:cNvPr id="12" name="Picture 8" descr="http://pmd.github.io/pmd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766" y="1628800"/>
            <a:ext cx="1963854" cy="144016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546766" y="3429000"/>
            <a:ext cx="8201698" cy="2585323"/>
          </a:xfrm>
          <a:prstGeom prst="rect">
            <a:avLst/>
          </a:prstGeom>
          <a:noFill/>
        </p:spPr>
        <p:txBody>
          <a:bodyPr wrap="square" rtlCol="0">
            <a:spAutoFit/>
          </a:bodyPr>
          <a:lstStyle/>
          <a:p>
            <a:pPr algn="just"/>
            <a:r>
              <a:rPr lang="es-ES" dirty="0">
                <a:latin typeface="Arial" panose="020B0604020202020204" pitchFamily="34" charset="0"/>
                <a:cs typeface="Arial" panose="020B0604020202020204" pitchFamily="34" charset="0"/>
              </a:rPr>
              <a:t>Típicamente, los problemas informados por PMD no son errores verdaderos, sino código ineficiente, es decir, la aplicación podría funcionar correctamente aunque no se hayan corregido</a:t>
            </a:r>
            <a:r>
              <a:rPr lang="es-ES" dirty="0" smtClean="0">
                <a:latin typeface="Arial" panose="020B0604020202020204" pitchFamily="34" charset="0"/>
                <a:cs typeface="Arial" panose="020B0604020202020204" pitchFamily="34" charset="0"/>
              </a:rPr>
              <a:t>. Código que puede ser optimizado. Posibilidad de personalizar las reglas.</a:t>
            </a:r>
          </a:p>
          <a:p>
            <a:pPr algn="just"/>
            <a:endParaRPr lang="es-ES" dirty="0" smtClean="0">
              <a:latin typeface="Arial" panose="020B0604020202020204" pitchFamily="34" charset="0"/>
              <a:cs typeface="Arial" panose="020B0604020202020204" pitchFamily="34" charset="0"/>
            </a:endParaRPr>
          </a:p>
          <a:p>
            <a:pPr algn="just"/>
            <a:r>
              <a:rPr lang="es-ES" dirty="0" smtClean="0">
                <a:latin typeface="Arial" panose="020B0604020202020204" pitchFamily="34" charset="0"/>
                <a:cs typeface="Arial" panose="020B0604020202020204" pitchFamily="34" charset="0"/>
              </a:rPr>
              <a:t>Además, incluye CPD (Copy </a:t>
            </a:r>
            <a:r>
              <a:rPr lang="es-ES" dirty="0">
                <a:latin typeface="Arial" panose="020B0604020202020204" pitchFamily="34" charset="0"/>
                <a:cs typeface="Arial" panose="020B0604020202020204" pitchFamily="34" charset="0"/>
              </a:rPr>
              <a:t>Paste Detector). CPD encuentra código duplicado en Java, C, C ++, C #, Groovy, PHP, Ruby, Fortran, JavaScript, PLSQL, Apache Velocity, Ruby, Scala, Objetivo C, Matlab, Python, Go, Swift y Salesforce.com Apex.</a:t>
            </a:r>
          </a:p>
        </p:txBody>
      </p:sp>
    </p:spTree>
    <p:extLst>
      <p:ext uri="{BB962C8B-B14F-4D97-AF65-F5344CB8AC3E}">
        <p14:creationId xmlns:p14="http://schemas.microsoft.com/office/powerpoint/2010/main" val="5077111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2</a:t>
            </a:r>
            <a:r>
              <a:rPr lang="es-ES" sz="2200" b="1" dirty="0" smtClean="0">
                <a:solidFill>
                  <a:schemeClr val="bg1"/>
                </a:solidFill>
                <a:latin typeface="Arial" pitchFamily="34" charset="0"/>
                <a:cs typeface="Arial" pitchFamily="34" charset="0"/>
              </a:rPr>
              <a:t>. Herramientas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3635896" y="1667740"/>
            <a:ext cx="5265577" cy="12768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000" dirty="0" smtClean="0">
                <a:solidFill>
                  <a:schemeClr val="tx1">
                    <a:lumMod val="65000"/>
                    <a:lumOff val="35000"/>
                  </a:schemeClr>
                </a:solidFill>
                <a:latin typeface="Arial" pitchFamily="34" charset="0"/>
                <a:cs typeface="Arial" pitchFamily="34" charset="0"/>
              </a:rPr>
              <a:t>Herramienta </a:t>
            </a:r>
            <a:r>
              <a:rPr lang="es-ES" sz="2000" dirty="0">
                <a:solidFill>
                  <a:schemeClr val="tx1">
                    <a:lumMod val="65000"/>
                    <a:lumOff val="35000"/>
                  </a:schemeClr>
                </a:solidFill>
                <a:latin typeface="Arial" pitchFamily="34" charset="0"/>
                <a:cs typeface="Arial" pitchFamily="34" charset="0"/>
              </a:rPr>
              <a:t>de desarrollo para ayudar a los programadores a escribir código Java que se adhiere a un estándar de codificación. </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2.3 Checkstyle</a:t>
            </a:r>
            <a:endParaRPr lang="es-ES" dirty="0">
              <a:solidFill>
                <a:schemeClr val="bg1"/>
              </a:solidFill>
              <a:latin typeface="Arial" pitchFamily="34" charset="0"/>
              <a:cs typeface="Arial" pitchFamily="34" charset="0"/>
            </a:endParaRPr>
          </a:p>
        </p:txBody>
      </p:sp>
      <p:pic>
        <p:nvPicPr>
          <p:cNvPr id="12" name="Picture 4" descr="http://checkstyle.sourceforge.net/images/header-checkstyl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64" y="1667740"/>
            <a:ext cx="2772940" cy="104118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25664" y="3085306"/>
            <a:ext cx="8194808" cy="1015663"/>
          </a:xfrm>
          <a:prstGeom prst="rect">
            <a:avLst/>
          </a:prstGeom>
          <a:noFill/>
        </p:spPr>
        <p:txBody>
          <a:bodyPr wrap="square" rtlCol="0">
            <a:spAutoFit/>
          </a:bodyPr>
          <a:lstStyle/>
          <a:p>
            <a:pPr algn="just"/>
            <a:r>
              <a:rPr lang="es-ES" sz="2000" dirty="0">
                <a:solidFill>
                  <a:schemeClr val="tx1">
                    <a:lumMod val="65000"/>
                    <a:lumOff val="35000"/>
                  </a:schemeClr>
                </a:solidFill>
                <a:latin typeface="Arial" pitchFamily="34" charset="0"/>
                <a:cs typeface="Arial" pitchFamily="34" charset="0"/>
              </a:rPr>
              <a:t>Automatiza el proceso de revisar el código Java para ahorrar a los humanos esta tarea aburrida (pero importante). Esto lo hace ideal para proyectos que quieren hacer cumplir un estándar de </a:t>
            </a:r>
            <a:r>
              <a:rPr lang="es-ES" sz="2000" dirty="0" smtClean="0">
                <a:solidFill>
                  <a:schemeClr val="tx1">
                    <a:lumMod val="65000"/>
                    <a:lumOff val="35000"/>
                  </a:schemeClr>
                </a:solidFill>
                <a:latin typeface="Arial" pitchFamily="34" charset="0"/>
                <a:cs typeface="Arial" pitchFamily="34" charset="0"/>
              </a:rPr>
              <a:t>codificación.</a:t>
            </a:r>
            <a:endParaRPr lang="es-ES" sz="2000" b="1" dirty="0">
              <a:solidFill>
                <a:schemeClr val="tx1">
                  <a:lumMod val="65000"/>
                  <a:lumOff val="35000"/>
                </a:schemeClr>
              </a:solidFill>
              <a:latin typeface="Arial" pitchFamily="34" charset="0"/>
              <a:cs typeface="Arial" pitchFamily="34" charset="0"/>
            </a:endParaRPr>
          </a:p>
        </p:txBody>
      </p:sp>
      <p:sp>
        <p:nvSpPr>
          <p:cNvPr id="7" name="CuadroTexto 6"/>
          <p:cNvSpPr txBox="1"/>
          <p:nvPr/>
        </p:nvSpPr>
        <p:spPr>
          <a:xfrm>
            <a:off x="625664" y="4460009"/>
            <a:ext cx="8122800" cy="1015663"/>
          </a:xfrm>
          <a:prstGeom prst="rect">
            <a:avLst/>
          </a:prstGeom>
          <a:noFill/>
        </p:spPr>
        <p:txBody>
          <a:bodyPr wrap="square" rtlCol="0">
            <a:spAutoFit/>
          </a:bodyPr>
          <a:lstStyle/>
          <a:p>
            <a:pPr algn="just"/>
            <a:r>
              <a:rPr lang="es-ES" sz="2000" dirty="0">
                <a:solidFill>
                  <a:schemeClr val="tx1">
                    <a:lumMod val="65000"/>
                    <a:lumOff val="35000"/>
                  </a:schemeClr>
                </a:solidFill>
                <a:latin typeface="Arial" pitchFamily="34" charset="0"/>
                <a:cs typeface="Arial" pitchFamily="34" charset="0"/>
              </a:rPr>
              <a:t>Puede encontrar problemas de diseño de clase, problemas de diseño de métodos. También tiene la capacidad de comprobar el diseño del código y los problemas de formato.</a:t>
            </a:r>
          </a:p>
        </p:txBody>
      </p:sp>
      <p:sp>
        <p:nvSpPr>
          <p:cNvPr id="14" name="Marcador de contenido 2"/>
          <p:cNvSpPr txBox="1">
            <a:spLocks/>
          </p:cNvSpPr>
          <p:nvPr/>
        </p:nvSpPr>
        <p:spPr>
          <a:xfrm>
            <a:off x="612775" y="5834712"/>
            <a:ext cx="6057664"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a:latin typeface="Arial" panose="020B0604020202020204" pitchFamily="34" charset="0"/>
                <a:cs typeface="Arial" panose="020B0604020202020204" pitchFamily="34" charset="0"/>
              </a:rPr>
              <a:t>Página oficial: </a:t>
            </a:r>
            <a:r>
              <a:rPr lang="es-ES" sz="2000" u="sng" dirty="0" smtClean="0">
                <a:latin typeface="Arial" panose="020B0604020202020204" pitchFamily="34" charset="0"/>
                <a:cs typeface="Arial" panose="020B0604020202020204" pitchFamily="34" charset="0"/>
                <a:hlinkClick r:id="rId4"/>
              </a:rPr>
              <a:t>http</a:t>
            </a:r>
            <a:r>
              <a:rPr lang="es-ES" sz="2000" u="sng" dirty="0">
                <a:latin typeface="Arial" panose="020B0604020202020204" pitchFamily="34" charset="0"/>
                <a:cs typeface="Arial" panose="020B0604020202020204" pitchFamily="34" charset="0"/>
                <a:hlinkClick r:id="rId4"/>
              </a:rPr>
              <a:t>://</a:t>
            </a:r>
            <a:r>
              <a:rPr lang="es-ES" sz="2000" u="sng" dirty="0" smtClean="0">
                <a:latin typeface="Arial" panose="020B0604020202020204" pitchFamily="34" charset="0"/>
                <a:cs typeface="Arial" panose="020B0604020202020204" pitchFamily="34" charset="0"/>
                <a:hlinkClick r:id="rId4"/>
              </a:rPr>
              <a:t>checkstyle.sourceforge.net/</a:t>
            </a:r>
            <a:r>
              <a:rPr lang="es-ES" sz="2000" u="sng" dirty="0" smtClean="0">
                <a:latin typeface="Arial" panose="020B0604020202020204" pitchFamily="34" charset="0"/>
                <a:cs typeface="Arial" panose="020B0604020202020204" pitchFamily="34" charset="0"/>
              </a:rPr>
              <a:t> </a:t>
            </a:r>
            <a:endParaRPr lang="es-ES" sz="2000" b="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5274867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2</a:t>
            </a:r>
            <a:r>
              <a:rPr lang="es-ES" sz="2200" b="1" dirty="0" smtClean="0">
                <a:solidFill>
                  <a:schemeClr val="bg1"/>
                </a:solidFill>
                <a:latin typeface="Arial" pitchFamily="34" charset="0"/>
                <a:cs typeface="Arial" pitchFamily="34" charset="0"/>
              </a:rPr>
              <a:t>. Herramientas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3635896" y="1667740"/>
            <a:ext cx="5265577" cy="12768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Programa </a:t>
            </a:r>
            <a:r>
              <a:rPr lang="es-ES" sz="2000" dirty="0">
                <a:solidFill>
                  <a:schemeClr val="tx1">
                    <a:lumMod val="65000"/>
                    <a:lumOff val="35000"/>
                  </a:schemeClr>
                </a:solidFill>
                <a:latin typeface="Arial" pitchFamily="34" charset="0"/>
                <a:cs typeface="Arial" pitchFamily="34" charset="0"/>
              </a:rPr>
              <a:t>de tipo código abierto </a:t>
            </a:r>
            <a:r>
              <a:rPr lang="es-ES" sz="2000" dirty="0" smtClean="0">
                <a:solidFill>
                  <a:schemeClr val="tx1">
                    <a:lumMod val="65000"/>
                    <a:lumOff val="35000"/>
                  </a:schemeClr>
                </a:solidFill>
                <a:latin typeface="Arial" pitchFamily="34" charset="0"/>
                <a:cs typeface="Arial" pitchFamily="34" charset="0"/>
              </a:rPr>
              <a:t>que </a:t>
            </a:r>
            <a:r>
              <a:rPr lang="es-ES" sz="2000" dirty="0">
                <a:solidFill>
                  <a:schemeClr val="tx1">
                    <a:lumMod val="65000"/>
                    <a:lumOff val="35000"/>
                  </a:schemeClr>
                </a:solidFill>
                <a:latin typeface="Arial" pitchFamily="34" charset="0"/>
                <a:cs typeface="Arial" pitchFamily="34" charset="0"/>
              </a:rPr>
              <a:t>busca errores en </a:t>
            </a:r>
            <a:r>
              <a:rPr lang="es-ES" sz="2000" dirty="0" smtClean="0">
                <a:solidFill>
                  <a:schemeClr val="tx1">
                    <a:lumMod val="65000"/>
                    <a:lumOff val="35000"/>
                  </a:schemeClr>
                </a:solidFill>
                <a:latin typeface="Arial" pitchFamily="34" charset="0"/>
                <a:cs typeface="Arial" pitchFamily="34" charset="0"/>
              </a:rPr>
              <a:t>programas Java, utilizando </a:t>
            </a:r>
            <a:r>
              <a:rPr lang="es-ES" sz="2000" dirty="0">
                <a:solidFill>
                  <a:schemeClr val="tx1">
                    <a:lumMod val="65000"/>
                    <a:lumOff val="35000"/>
                  </a:schemeClr>
                </a:solidFill>
                <a:latin typeface="Arial" pitchFamily="34" charset="0"/>
                <a:cs typeface="Arial" pitchFamily="34" charset="0"/>
              </a:rPr>
              <a:t>análisis estático  para identificar cientos de tipos de errores </a:t>
            </a:r>
            <a:r>
              <a:rPr lang="es-ES" sz="2000" dirty="0" smtClean="0">
                <a:solidFill>
                  <a:schemeClr val="tx1">
                    <a:lumMod val="65000"/>
                    <a:lumOff val="35000"/>
                  </a:schemeClr>
                </a:solidFill>
                <a:latin typeface="Arial" pitchFamily="34" charset="0"/>
                <a:cs typeface="Arial" pitchFamily="34" charset="0"/>
              </a:rPr>
              <a:t>potenciales.</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2.4 Findbugs</a:t>
            </a:r>
            <a:endParaRPr lang="es-ES" dirty="0">
              <a:solidFill>
                <a:schemeClr val="bg1"/>
              </a:solidFill>
              <a:latin typeface="Arial" pitchFamily="34" charset="0"/>
              <a:cs typeface="Arial" pitchFamily="34" charset="0"/>
            </a:endParaRPr>
          </a:p>
        </p:txBody>
      </p:sp>
      <p:sp>
        <p:nvSpPr>
          <p:cNvPr id="7" name="CuadroTexto 6"/>
          <p:cNvSpPr txBox="1"/>
          <p:nvPr/>
        </p:nvSpPr>
        <p:spPr>
          <a:xfrm>
            <a:off x="539552" y="3444345"/>
            <a:ext cx="8122800" cy="707886"/>
          </a:xfrm>
          <a:prstGeom prst="rect">
            <a:avLst/>
          </a:prstGeom>
          <a:noFill/>
        </p:spPr>
        <p:txBody>
          <a:bodyPr wrap="square" rtlCol="0">
            <a:spAutoFit/>
          </a:bodyPr>
          <a:lstStyle/>
          <a:p>
            <a:pPr algn="just"/>
            <a:r>
              <a:rPr lang="es-ES" sz="2000" dirty="0" smtClean="0">
                <a:solidFill>
                  <a:schemeClr val="tx1">
                    <a:lumMod val="65000"/>
                    <a:lumOff val="35000"/>
                  </a:schemeClr>
                </a:solidFill>
                <a:latin typeface="Arial" pitchFamily="34" charset="0"/>
                <a:cs typeface="Arial" pitchFamily="34" charset="0"/>
              </a:rPr>
              <a:t>FindBugs opera en Java bytecode (.class files), en lugar de hacerlo con el código fuente.</a:t>
            </a:r>
            <a:endParaRPr lang="es-ES" sz="2000" dirty="0">
              <a:solidFill>
                <a:schemeClr val="tx1">
                  <a:lumMod val="65000"/>
                  <a:lumOff val="35000"/>
                </a:schemeClr>
              </a:solidFill>
              <a:latin typeface="Arial" pitchFamily="34" charset="0"/>
              <a:cs typeface="Arial" pitchFamily="34" charset="0"/>
            </a:endParaRPr>
          </a:p>
        </p:txBody>
      </p:sp>
      <p:sp>
        <p:nvSpPr>
          <p:cNvPr id="14" name="Marcador de contenido 2"/>
          <p:cNvSpPr txBox="1">
            <a:spLocks/>
          </p:cNvSpPr>
          <p:nvPr/>
        </p:nvSpPr>
        <p:spPr>
          <a:xfrm>
            <a:off x="607064" y="4534792"/>
            <a:ext cx="6057664"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a:latin typeface="Arial" panose="020B0604020202020204" pitchFamily="34" charset="0"/>
                <a:cs typeface="Arial" panose="020B0604020202020204" pitchFamily="34" charset="0"/>
              </a:rPr>
              <a:t>Página oficial: </a:t>
            </a:r>
            <a:r>
              <a:rPr lang="es-ES" sz="2000" u="sng" dirty="0" smtClean="0">
                <a:latin typeface="Arial" panose="020B0604020202020204" pitchFamily="34" charset="0"/>
                <a:cs typeface="Arial" panose="020B0604020202020204" pitchFamily="34" charset="0"/>
                <a:hlinkClick r:id="rId3"/>
              </a:rPr>
              <a:t>http://findbugs.sourceforge.net/</a:t>
            </a:r>
            <a:r>
              <a:rPr lang="es-ES" sz="2000" u="sng" dirty="0" smtClean="0">
                <a:latin typeface="Arial" panose="020B0604020202020204" pitchFamily="34" charset="0"/>
                <a:cs typeface="Arial" panose="020B0604020202020204" pitchFamily="34" charset="0"/>
              </a:rPr>
              <a:t> </a:t>
            </a:r>
            <a:endParaRPr lang="es-ES" sz="2000" b="1" dirty="0">
              <a:solidFill>
                <a:schemeClr val="tx1">
                  <a:lumMod val="65000"/>
                  <a:lumOff val="35000"/>
                </a:schemeClr>
              </a:solidFill>
              <a:latin typeface="Arial" pitchFamily="34" charset="0"/>
              <a:cs typeface="Arial" pitchFamily="34" charset="0"/>
            </a:endParaRPr>
          </a:p>
        </p:txBody>
      </p:sp>
      <p:pic>
        <p:nvPicPr>
          <p:cNvPr id="15" name="Picture 6" descr="http://1.bp.blogspot.com/-iFOjEpVddM8/VZLNilzRS-I/AAAAAAAAAWw/B5pwx2t6iSU/s1600/findbug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07" y="1407676"/>
            <a:ext cx="2037556" cy="1385539"/>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contenido 2"/>
          <p:cNvSpPr txBox="1">
            <a:spLocks/>
          </p:cNvSpPr>
          <p:nvPr/>
        </p:nvSpPr>
        <p:spPr>
          <a:xfrm>
            <a:off x="607063" y="5070860"/>
            <a:ext cx="8294409"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smtClean="0">
                <a:latin typeface="Arial" panose="020B0604020202020204" pitchFamily="34" charset="0"/>
                <a:cs typeface="Arial" panose="020B0604020202020204" pitchFamily="34" charset="0"/>
              </a:rPr>
              <a:t>Definición de bugs:</a:t>
            </a:r>
            <a:r>
              <a:rPr lang="es-ES" sz="2000" dirty="0">
                <a:latin typeface="Arial" panose="020B0604020202020204" pitchFamily="34" charset="0"/>
                <a:cs typeface="Arial" panose="020B0604020202020204" pitchFamily="34" charset="0"/>
              </a:rPr>
              <a:t> </a:t>
            </a:r>
            <a:r>
              <a:rPr lang="es-ES" sz="2000" u="sng" dirty="0" smtClean="0">
                <a:latin typeface="Arial" panose="020B0604020202020204" pitchFamily="34" charset="0"/>
                <a:cs typeface="Arial" panose="020B0604020202020204" pitchFamily="34" charset="0"/>
                <a:hlinkClick r:id="rId5"/>
              </a:rPr>
              <a:t>http://findbugs.sourceforge.net/bugDescriptions.html </a:t>
            </a:r>
            <a:endParaRPr lang="es-ES" sz="2000" b="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5262177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4" grpId="0" build="p"/>
      <p:bldP spid="1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2</a:t>
            </a:r>
            <a:r>
              <a:rPr lang="es-ES" sz="2200" b="1" dirty="0" smtClean="0">
                <a:solidFill>
                  <a:schemeClr val="bg1"/>
                </a:solidFill>
                <a:latin typeface="Arial" pitchFamily="34" charset="0"/>
                <a:cs typeface="Arial" pitchFamily="34" charset="0"/>
              </a:rPr>
              <a:t>. Herramientas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3635896" y="1667740"/>
            <a:ext cx="5265577" cy="12768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Herramienta </a:t>
            </a:r>
            <a:r>
              <a:rPr lang="es-ES" sz="2000" dirty="0">
                <a:solidFill>
                  <a:schemeClr val="tx1">
                    <a:lumMod val="65000"/>
                    <a:lumOff val="35000"/>
                  </a:schemeClr>
                </a:solidFill>
                <a:latin typeface="Arial" pitchFamily="34" charset="0"/>
                <a:cs typeface="Arial" pitchFamily="34" charset="0"/>
              </a:rPr>
              <a:t>gratuita de Java que calcula el porcentaje de código accedido por las pruebas. </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2.5 Cobertura</a:t>
            </a:r>
            <a:endParaRPr lang="es-ES" dirty="0">
              <a:solidFill>
                <a:schemeClr val="bg1"/>
              </a:solidFill>
              <a:latin typeface="Arial" pitchFamily="34" charset="0"/>
              <a:cs typeface="Arial" pitchFamily="34" charset="0"/>
            </a:endParaRPr>
          </a:p>
        </p:txBody>
      </p:sp>
      <p:sp>
        <p:nvSpPr>
          <p:cNvPr id="7" name="CuadroTexto 6"/>
          <p:cNvSpPr txBox="1"/>
          <p:nvPr/>
        </p:nvSpPr>
        <p:spPr>
          <a:xfrm>
            <a:off x="539552" y="3444345"/>
            <a:ext cx="8122800" cy="707886"/>
          </a:xfrm>
          <a:prstGeom prst="rect">
            <a:avLst/>
          </a:prstGeom>
          <a:noFill/>
        </p:spPr>
        <p:txBody>
          <a:bodyPr wrap="square" rtlCol="0">
            <a:spAutoFit/>
          </a:bodyPr>
          <a:lstStyle/>
          <a:p>
            <a:pPr algn="just"/>
            <a:r>
              <a:rPr lang="es-ES" sz="2000" dirty="0">
                <a:solidFill>
                  <a:schemeClr val="tx1">
                    <a:lumMod val="65000"/>
                    <a:lumOff val="35000"/>
                  </a:schemeClr>
                </a:solidFill>
                <a:latin typeface="Arial" pitchFamily="34" charset="0"/>
                <a:cs typeface="Arial" pitchFamily="34" charset="0"/>
              </a:rPr>
              <a:t>Puede utilizarse para identificar qué partes de su programa Java carecen de cobertura de prueba. Se basa en </a:t>
            </a:r>
            <a:r>
              <a:rPr lang="es-ES" sz="2000" dirty="0" smtClean="0">
                <a:solidFill>
                  <a:schemeClr val="tx1">
                    <a:lumMod val="65000"/>
                    <a:lumOff val="35000"/>
                  </a:schemeClr>
                </a:solidFill>
                <a:latin typeface="Arial" pitchFamily="34" charset="0"/>
                <a:cs typeface="Arial" pitchFamily="34" charset="0"/>
              </a:rPr>
              <a:t>jcoverage.</a:t>
            </a:r>
            <a:endParaRPr lang="es-ES" sz="1600" b="1" dirty="0">
              <a:solidFill>
                <a:schemeClr val="tx1">
                  <a:lumMod val="65000"/>
                  <a:lumOff val="35000"/>
                </a:schemeClr>
              </a:solidFill>
              <a:latin typeface="Arial" pitchFamily="34" charset="0"/>
              <a:cs typeface="Arial" pitchFamily="34" charset="0"/>
            </a:endParaRPr>
          </a:p>
        </p:txBody>
      </p:sp>
      <p:sp>
        <p:nvSpPr>
          <p:cNvPr id="14" name="Marcador de contenido 2"/>
          <p:cNvSpPr txBox="1">
            <a:spLocks/>
          </p:cNvSpPr>
          <p:nvPr/>
        </p:nvSpPr>
        <p:spPr>
          <a:xfrm>
            <a:off x="631658" y="5071578"/>
            <a:ext cx="6057664"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a:latin typeface="Arial" panose="020B0604020202020204" pitchFamily="34" charset="0"/>
                <a:cs typeface="Arial" panose="020B0604020202020204" pitchFamily="34" charset="0"/>
              </a:rPr>
              <a:t>Página oficial: </a:t>
            </a:r>
            <a:r>
              <a:rPr lang="es-ES" sz="2000" u="sng" dirty="0" smtClean="0">
                <a:latin typeface="Arial" panose="020B0604020202020204" pitchFamily="34" charset="0"/>
                <a:cs typeface="Arial" panose="020B0604020202020204" pitchFamily="34" charset="0"/>
                <a:hlinkClick r:id="rId3"/>
              </a:rPr>
              <a:t>http://cobertura.sourceforge.net/</a:t>
            </a:r>
            <a:r>
              <a:rPr lang="es-ES" sz="2000" u="sng" dirty="0" smtClean="0">
                <a:latin typeface="Arial" panose="020B0604020202020204" pitchFamily="34" charset="0"/>
                <a:cs typeface="Arial" panose="020B0604020202020204" pitchFamily="34" charset="0"/>
              </a:rPr>
              <a:t> </a:t>
            </a:r>
            <a:endParaRPr lang="es-ES" sz="2000" b="1" dirty="0">
              <a:solidFill>
                <a:schemeClr val="tx1">
                  <a:lumMod val="65000"/>
                  <a:lumOff val="35000"/>
                </a:schemeClr>
              </a:solidFill>
              <a:latin typeface="Arial" pitchFamily="34" charset="0"/>
              <a:cs typeface="Arial" pitchFamily="34" charset="0"/>
            </a:endParaRPr>
          </a:p>
        </p:txBody>
      </p:sp>
      <p:pic>
        <p:nvPicPr>
          <p:cNvPr id="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58" y="1791098"/>
            <a:ext cx="25431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723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13"/>
          </p:nvPr>
        </p:nvSpPr>
        <p:spPr>
          <a:xfrm>
            <a:off x="2123728" y="2204864"/>
            <a:ext cx="7020272" cy="4176463"/>
          </a:xfrm>
        </p:spPr>
        <p:txBody>
          <a:bodyPr>
            <a:normAutofit/>
          </a:bodyPr>
          <a:lstStyle/>
          <a:p>
            <a:pPr marL="0" indent="0">
              <a:buNone/>
            </a:pPr>
            <a:endParaRPr lang="es-ES" dirty="0"/>
          </a:p>
          <a:p>
            <a:pPr marL="0" indent="0">
              <a:lnSpc>
                <a:spcPct val="120000"/>
              </a:lnSpc>
              <a:buNone/>
              <a:tabLst>
                <a:tab pos="354013" algn="l"/>
              </a:tabLst>
            </a:pPr>
            <a:endParaRPr lang="es-ES" sz="1600" dirty="0">
              <a:solidFill>
                <a:schemeClr val="tx1"/>
              </a:solidFill>
            </a:endParaRPr>
          </a:p>
        </p:txBody>
      </p:sp>
      <p:sp>
        <p:nvSpPr>
          <p:cNvPr id="4" name="3 Marcador de número de diapositiva"/>
          <p:cNvSpPr>
            <a:spLocks noGrp="1"/>
          </p:cNvSpPr>
          <p:nvPr>
            <p:ph type="sldNum" sz="quarter" idx="12"/>
          </p:nvPr>
        </p:nvSpPr>
        <p:spPr/>
        <p:txBody>
          <a:bodyPr/>
          <a:lstStyle/>
          <a:p>
            <a:fld id="{E60061AB-E3E3-4B82-98B1-945D99ABF5FB}" type="slidenum">
              <a:rPr lang="es-ES" smtClean="0"/>
              <a:t>16</a:t>
            </a:fld>
            <a:endParaRPr lang="es-ES" dirty="0"/>
          </a:p>
        </p:txBody>
      </p:sp>
      <p:sp>
        <p:nvSpPr>
          <p:cNvPr id="5" name="2 Marcador de contenido"/>
          <p:cNvSpPr txBox="1">
            <a:spLocks/>
          </p:cNvSpPr>
          <p:nvPr/>
        </p:nvSpPr>
        <p:spPr>
          <a:xfrm>
            <a:off x="2987823" y="3933056"/>
            <a:ext cx="5616624" cy="2423294"/>
          </a:xfrm>
          <a:prstGeom prst="rect">
            <a:avLst/>
          </a:prstGeom>
        </p:spPr>
        <p:txBody>
          <a:bodyPr>
            <a:no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kern="1200">
                <a:solidFill>
                  <a:schemeClr val="tx1">
                    <a:lumMod val="50000"/>
                    <a:lumOff val="50000"/>
                  </a:schemeClr>
                </a:solidFill>
                <a:latin typeface="Arial" pitchFamily="34" charset="0"/>
                <a:ea typeface="+mn-ea"/>
                <a:cs typeface="Arial" pitchFamily="34" charset="0"/>
              </a:defRPr>
            </a:lvl1pPr>
            <a:lvl2pPr marL="531813" indent="-176213" algn="l" defTabSz="914400" rtl="0" eaLnBrk="1" latinLnBrk="0" hangingPunct="1">
              <a:spcBef>
                <a:spcPct val="20000"/>
              </a:spcBef>
              <a:buFont typeface="Arial" pitchFamily="34" charset="0"/>
              <a:buChar char="•"/>
              <a:defRPr sz="1600" kern="1200" baseline="0">
                <a:solidFill>
                  <a:schemeClr val="tx1">
                    <a:lumMod val="50000"/>
                    <a:lumOff val="50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marL="355600" lvl="1" indent="0">
              <a:buNone/>
            </a:pPr>
            <a:r>
              <a:rPr lang="es-ES" b="1" dirty="0" smtClean="0"/>
              <a:t>3.1 Introducción</a:t>
            </a:r>
          </a:p>
          <a:p>
            <a:pPr marL="355600" lvl="1" indent="0">
              <a:buNone/>
            </a:pPr>
            <a:r>
              <a:rPr lang="es-ES" b="1" dirty="0" smtClean="0"/>
              <a:t>3.2 Tipos</a:t>
            </a:r>
          </a:p>
          <a:p>
            <a:pPr marL="355600" lvl="1" indent="0">
              <a:buNone/>
            </a:pPr>
            <a:r>
              <a:rPr lang="es-ES" b="1" dirty="0" smtClean="0"/>
              <a:t>3.3 Estrategias</a:t>
            </a:r>
          </a:p>
          <a:p>
            <a:pPr marL="355600" lvl="1" indent="0">
              <a:buNone/>
            </a:pPr>
            <a:r>
              <a:rPr lang="es-ES" b="1" dirty="0" smtClean="0"/>
              <a:t>3.4 Pruebas unitarias</a:t>
            </a:r>
          </a:p>
          <a:p>
            <a:pPr marL="355600" lvl="1" indent="0">
              <a:buNone/>
            </a:pPr>
            <a:r>
              <a:rPr lang="es-ES" b="1" dirty="0" smtClean="0"/>
              <a:t>3.5 Herramientas</a:t>
            </a:r>
          </a:p>
        </p:txBody>
      </p:sp>
      <p:sp>
        <p:nvSpPr>
          <p:cNvPr id="6" name="5 CuadroTexto"/>
          <p:cNvSpPr txBox="1"/>
          <p:nvPr/>
        </p:nvSpPr>
        <p:spPr>
          <a:xfrm>
            <a:off x="2771800" y="2204864"/>
            <a:ext cx="1440160" cy="1938992"/>
          </a:xfrm>
          <a:prstGeom prst="rect">
            <a:avLst/>
          </a:prstGeom>
          <a:noFill/>
        </p:spPr>
        <p:txBody>
          <a:bodyPr wrap="square" rtlCol="0">
            <a:spAutoFit/>
          </a:bodyPr>
          <a:lstStyle/>
          <a:p>
            <a:r>
              <a:rPr lang="en-US" sz="12000" b="1" dirty="0">
                <a:solidFill>
                  <a:srgbClr val="9AAE04"/>
                </a:solidFill>
                <a:latin typeface="Arial" pitchFamily="34" charset="0"/>
                <a:ea typeface="+mj-ea"/>
                <a:cs typeface="Arial" pitchFamily="34" charset="0"/>
              </a:rPr>
              <a:t>3</a:t>
            </a:r>
            <a:endParaRPr lang="es-ES" sz="12000" b="1" dirty="0">
              <a:solidFill>
                <a:srgbClr val="9AAE04"/>
              </a:solidFill>
              <a:latin typeface="Arial" pitchFamily="34" charset="0"/>
              <a:ea typeface="+mj-ea"/>
              <a:cs typeface="Arial" pitchFamily="34" charset="0"/>
            </a:endParaRPr>
          </a:p>
        </p:txBody>
      </p:sp>
      <p:sp>
        <p:nvSpPr>
          <p:cNvPr id="7" name="6 CuadroTexto"/>
          <p:cNvSpPr txBox="1"/>
          <p:nvPr/>
        </p:nvSpPr>
        <p:spPr>
          <a:xfrm>
            <a:off x="3672475" y="2926685"/>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AAE04"/>
                </a:solidFill>
                <a:latin typeface="Arial" pitchFamily="34" charset="0"/>
                <a:ea typeface="+mj-ea"/>
                <a:cs typeface="Arial" pitchFamily="34" charset="0"/>
              </a:rPr>
              <a:t>Pruebas</a:t>
            </a:r>
            <a:endParaRPr lang="es-ES" dirty="0"/>
          </a:p>
        </p:txBody>
      </p:sp>
    </p:spTree>
    <p:extLst>
      <p:ext uri="{BB962C8B-B14F-4D97-AF65-F5344CB8AC3E}">
        <p14:creationId xmlns:p14="http://schemas.microsoft.com/office/powerpoint/2010/main" val="294716673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765175" y="1916832"/>
            <a:ext cx="7839274" cy="38884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000" dirty="0" smtClean="0">
                <a:solidFill>
                  <a:schemeClr val="tx1">
                    <a:lumMod val="65000"/>
                    <a:lumOff val="35000"/>
                  </a:schemeClr>
                </a:solidFill>
                <a:latin typeface="Arial" pitchFamily="34" charset="0"/>
                <a:cs typeface="Arial" pitchFamily="34" charset="0"/>
              </a:rPr>
              <a:t>El test en ingeniería del software es un proceso de validación que asegura que el software cumple con los requisitos funcionales y no funcionales. </a:t>
            </a:r>
          </a:p>
          <a:p>
            <a:pPr marL="0" indent="0">
              <a:buNone/>
            </a:pPr>
            <a:endParaRPr lang="es-ES" sz="2000" dirty="0">
              <a:solidFill>
                <a:schemeClr val="tx1">
                  <a:lumMod val="65000"/>
                  <a:lumOff val="35000"/>
                </a:schemeClr>
              </a:solidFill>
              <a:latin typeface="Arial" pitchFamily="34" charset="0"/>
              <a:cs typeface="Arial" pitchFamily="34" charset="0"/>
            </a:endParaRPr>
          </a:p>
          <a:p>
            <a:pPr marL="0" indent="0">
              <a:buNone/>
            </a:pPr>
            <a:r>
              <a:rPr lang="es-ES" sz="2000" dirty="0" smtClean="0">
                <a:solidFill>
                  <a:schemeClr val="tx1">
                    <a:lumMod val="65000"/>
                    <a:lumOff val="35000"/>
                  </a:schemeClr>
                </a:solidFill>
                <a:latin typeface="Arial" pitchFamily="34" charset="0"/>
                <a:cs typeface="Arial" pitchFamily="34" charset="0"/>
              </a:rPr>
              <a:t>Se entiende como requisito funcional aquel requisito que define una funcionalidad del sistema. Es el “qué”.</a:t>
            </a:r>
          </a:p>
          <a:p>
            <a:pPr marL="0" indent="0">
              <a:buNone/>
            </a:pPr>
            <a:endParaRPr lang="es-ES" sz="2000" dirty="0">
              <a:solidFill>
                <a:schemeClr val="tx1">
                  <a:lumMod val="65000"/>
                  <a:lumOff val="35000"/>
                </a:schemeClr>
              </a:solidFill>
              <a:latin typeface="Arial" pitchFamily="34" charset="0"/>
              <a:cs typeface="Arial" pitchFamily="34" charset="0"/>
            </a:endParaRPr>
          </a:p>
          <a:p>
            <a:pPr marL="0" indent="0">
              <a:buNone/>
            </a:pPr>
            <a:r>
              <a:rPr lang="es-ES" sz="2000" dirty="0" smtClean="0">
                <a:solidFill>
                  <a:schemeClr val="tx1">
                    <a:lumMod val="65000"/>
                    <a:lumOff val="35000"/>
                  </a:schemeClr>
                </a:solidFill>
                <a:latin typeface="Arial" pitchFamily="34" charset="0"/>
                <a:cs typeface="Arial" pitchFamily="34" charset="0"/>
              </a:rPr>
              <a:t>Se entiende como requisito no funcional como una característica que tiene que cumplir el sistema. Es el “cómo”.</a:t>
            </a: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a:solidFill>
                  <a:schemeClr val="bg1"/>
                </a:solidFill>
                <a:latin typeface="Arial" pitchFamily="34" charset="0"/>
                <a:cs typeface="Arial" pitchFamily="34" charset="0"/>
              </a:rPr>
              <a:t>3</a:t>
            </a:r>
            <a:r>
              <a:rPr lang="es-ES" dirty="0" smtClean="0">
                <a:solidFill>
                  <a:schemeClr val="bg1"/>
                </a:solidFill>
                <a:latin typeface="Arial" pitchFamily="34" charset="0"/>
                <a:cs typeface="Arial" pitchFamily="34" charset="0"/>
              </a:rPr>
              <a:t>.1 Introducción</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244049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fade">
                                      <p:cBhvr>
                                        <p:cTn id="1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765175" y="1916832"/>
            <a:ext cx="7839274" cy="38884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Char char="-"/>
            </a:pPr>
            <a:r>
              <a:rPr lang="es-ES" sz="2000" b="1" dirty="0" smtClean="0">
                <a:solidFill>
                  <a:schemeClr val="tx1">
                    <a:lumMod val="65000"/>
                    <a:lumOff val="35000"/>
                  </a:schemeClr>
                </a:solidFill>
                <a:latin typeface="Arial" pitchFamily="34" charset="0"/>
                <a:cs typeface="Arial" pitchFamily="34" charset="0"/>
              </a:rPr>
              <a:t>Caja negra:</a:t>
            </a:r>
            <a:r>
              <a:rPr lang="es-ES" sz="2000" dirty="0" smtClean="0">
                <a:solidFill>
                  <a:schemeClr val="tx1">
                    <a:lumMod val="65000"/>
                    <a:lumOff val="35000"/>
                  </a:schemeClr>
                </a:solidFill>
                <a:latin typeface="Arial" pitchFamily="34" charset="0"/>
                <a:cs typeface="Arial" pitchFamily="34" charset="0"/>
              </a:rPr>
              <a:t> realizar pruebas de forma que se compruebe que cada función es operativa.</a:t>
            </a:r>
          </a:p>
          <a:p>
            <a:pPr>
              <a:buFontTx/>
              <a:buChar char="-"/>
            </a:pPr>
            <a:endParaRPr lang="es-ES" sz="2000" dirty="0">
              <a:solidFill>
                <a:schemeClr val="tx1">
                  <a:lumMod val="65000"/>
                  <a:lumOff val="35000"/>
                </a:schemeClr>
              </a:solidFill>
              <a:latin typeface="Arial" pitchFamily="34" charset="0"/>
              <a:cs typeface="Arial" pitchFamily="34" charset="0"/>
            </a:endParaRPr>
          </a:p>
          <a:p>
            <a:pPr algn="just">
              <a:buFontTx/>
              <a:buChar char="-"/>
            </a:pPr>
            <a:r>
              <a:rPr lang="es-ES" sz="2000" b="1" dirty="0" smtClean="0">
                <a:solidFill>
                  <a:schemeClr val="tx1">
                    <a:lumMod val="65000"/>
                    <a:lumOff val="35000"/>
                  </a:schemeClr>
                </a:solidFill>
                <a:latin typeface="Arial" pitchFamily="34" charset="0"/>
                <a:cs typeface="Arial" pitchFamily="34" charset="0"/>
              </a:rPr>
              <a:t>Caja blanca</a:t>
            </a:r>
            <a:r>
              <a:rPr lang="es-ES" sz="2000" dirty="0" smtClean="0">
                <a:solidFill>
                  <a:schemeClr val="tx1">
                    <a:lumMod val="65000"/>
                    <a:lumOff val="35000"/>
                  </a:schemeClr>
                </a:solidFill>
                <a:latin typeface="Arial" pitchFamily="34" charset="0"/>
                <a:cs typeface="Arial" pitchFamily="34" charset="0"/>
              </a:rPr>
              <a:t>:  desarrollar pruebas de forma que se asegure que la operación interna se ajusta a las especificaciones, y que todos los componentes internos se han probado de forma adecuada. </a:t>
            </a:r>
          </a:p>
          <a:p>
            <a:pPr>
              <a:buFontTx/>
              <a:buChar char="-"/>
            </a:pPr>
            <a:endParaRPr lang="es-ES" sz="2000" dirty="0">
              <a:solidFill>
                <a:schemeClr val="tx1">
                  <a:lumMod val="65000"/>
                  <a:lumOff val="35000"/>
                </a:schemeClr>
              </a:solidFill>
              <a:latin typeface="Arial" pitchFamily="34" charset="0"/>
              <a:cs typeface="Arial" pitchFamily="34" charset="0"/>
            </a:endParaRPr>
          </a:p>
          <a:p>
            <a:pPr algn="just">
              <a:buFontTx/>
              <a:buChar char="-"/>
            </a:pPr>
            <a:r>
              <a:rPr lang="es-ES" sz="2000" dirty="0" smtClean="0">
                <a:solidFill>
                  <a:schemeClr val="tx1">
                    <a:lumMod val="65000"/>
                    <a:lumOff val="35000"/>
                  </a:schemeClr>
                </a:solidFill>
                <a:latin typeface="Arial" pitchFamily="34" charset="0"/>
                <a:cs typeface="Arial" pitchFamily="34" charset="0"/>
              </a:rPr>
              <a:t>Las pruebas pueden definirse de manera que se pase por todos los posibles caminos dentro del flujo de ejecución.</a:t>
            </a: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3.2 Estrategias</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4601117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fade">
                                      <p:cBhvr>
                                        <p:cTn id="1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765175" y="1916832"/>
            <a:ext cx="7839274" cy="38884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Existen varios tipos de tests. Entre ellas:</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algn="just">
              <a:buFontTx/>
              <a:buChar char="-"/>
            </a:pPr>
            <a:r>
              <a:rPr lang="es-ES" sz="2000" b="1" dirty="0" smtClean="0">
                <a:solidFill>
                  <a:schemeClr val="tx1">
                    <a:lumMod val="65000"/>
                    <a:lumOff val="35000"/>
                  </a:schemeClr>
                </a:solidFill>
                <a:latin typeface="Arial" pitchFamily="34" charset="0"/>
                <a:cs typeface="Arial" pitchFamily="34" charset="0"/>
              </a:rPr>
              <a:t>Pruebas unitarias</a:t>
            </a:r>
            <a:r>
              <a:rPr lang="es-ES" sz="2000" dirty="0" smtClean="0">
                <a:solidFill>
                  <a:schemeClr val="tx1">
                    <a:lumMod val="65000"/>
                    <a:lumOff val="35000"/>
                  </a:schemeClr>
                </a:solidFill>
                <a:latin typeface="Arial" pitchFamily="34" charset="0"/>
                <a:cs typeface="Arial" pitchFamily="34" charset="0"/>
              </a:rPr>
              <a:t>: consisten en probar el correcto funcionamiento de un módulo de código.</a:t>
            </a:r>
          </a:p>
          <a:p>
            <a:pPr algn="just">
              <a:buFontTx/>
              <a:buChar char="-"/>
            </a:pPr>
            <a:endParaRPr lang="es-ES" sz="2000" dirty="0">
              <a:solidFill>
                <a:schemeClr val="tx1">
                  <a:lumMod val="65000"/>
                  <a:lumOff val="35000"/>
                </a:schemeClr>
              </a:solidFill>
              <a:latin typeface="Arial" pitchFamily="34" charset="0"/>
              <a:cs typeface="Arial" pitchFamily="34" charset="0"/>
            </a:endParaRPr>
          </a:p>
          <a:p>
            <a:pPr algn="just">
              <a:buFontTx/>
              <a:buChar char="-"/>
            </a:pPr>
            <a:r>
              <a:rPr lang="es-ES" sz="2000" b="1" dirty="0" smtClean="0">
                <a:solidFill>
                  <a:schemeClr val="tx1">
                    <a:lumMod val="65000"/>
                    <a:lumOff val="35000"/>
                  </a:schemeClr>
                </a:solidFill>
                <a:latin typeface="Arial" pitchFamily="34" charset="0"/>
                <a:cs typeface="Arial" pitchFamily="34" charset="0"/>
              </a:rPr>
              <a:t>Pruebas integradas</a:t>
            </a:r>
            <a:r>
              <a:rPr lang="es-ES" sz="2000" dirty="0" smtClean="0">
                <a:solidFill>
                  <a:schemeClr val="tx1">
                    <a:lumMod val="65000"/>
                    <a:lumOff val="35000"/>
                  </a:schemeClr>
                </a:solidFill>
                <a:latin typeface="Arial" pitchFamily="34" charset="0"/>
                <a:cs typeface="Arial" pitchFamily="34" charset="0"/>
              </a:rPr>
              <a:t>:  consisten en verificar el funcionamiento de los módulos al interactuar entre sí. </a:t>
            </a:r>
          </a:p>
          <a:p>
            <a:pPr algn="just">
              <a:buFontTx/>
              <a:buChar char="-"/>
            </a:pPr>
            <a:endParaRPr lang="es-ES" sz="2000" dirty="0">
              <a:solidFill>
                <a:schemeClr val="tx1">
                  <a:lumMod val="65000"/>
                  <a:lumOff val="35000"/>
                </a:schemeClr>
              </a:solidFill>
              <a:latin typeface="Arial" pitchFamily="34" charset="0"/>
              <a:cs typeface="Arial" pitchFamily="34" charset="0"/>
            </a:endParaRPr>
          </a:p>
          <a:p>
            <a:pPr algn="just">
              <a:buFontTx/>
              <a:buChar char="-"/>
            </a:pPr>
            <a:r>
              <a:rPr lang="es-ES" sz="2000" b="1" dirty="0" smtClean="0">
                <a:solidFill>
                  <a:schemeClr val="tx1">
                    <a:lumMod val="65000"/>
                    <a:lumOff val="35000"/>
                  </a:schemeClr>
                </a:solidFill>
                <a:latin typeface="Arial" pitchFamily="34" charset="0"/>
                <a:cs typeface="Arial" pitchFamily="34" charset="0"/>
              </a:rPr>
              <a:t>Pruebas de regresión</a:t>
            </a:r>
            <a:r>
              <a:rPr lang="es-ES" sz="2000" dirty="0" smtClean="0">
                <a:solidFill>
                  <a:schemeClr val="tx1">
                    <a:lumMod val="65000"/>
                    <a:lumOff val="35000"/>
                  </a:schemeClr>
                </a:solidFill>
                <a:latin typeface="Arial" pitchFamily="34" charset="0"/>
                <a:cs typeface="Arial" pitchFamily="34" charset="0"/>
              </a:rPr>
              <a:t>: consisten en validar que los cambios producidos en el sistema no tengan efecto adverso.</a:t>
            </a: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3.3 Tipos</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724854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fade">
                                      <p:cBhvr>
                                        <p:cTn id="17" dur="500"/>
                                        <p:tgtEl>
                                          <p:spTgt spid="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xEl>
                                              <p:pRg st="6" end="6"/>
                                            </p:txEl>
                                          </p:spTgt>
                                        </p:tgtEl>
                                        <p:attrNameLst>
                                          <p:attrName>style.visibility</p:attrName>
                                        </p:attrNameLst>
                                      </p:cBhvr>
                                      <p:to>
                                        <p:strVal val="visible"/>
                                      </p:to>
                                    </p:set>
                                    <p:animEffect transition="in" filter="fade">
                                      <p:cBhvr>
                                        <p:cTn id="22"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2120032" y="1628800"/>
            <a:ext cx="6786747" cy="679172"/>
          </a:xfrm>
        </p:spPr>
        <p:txBody>
          <a:bodyPr/>
          <a:lstStyle/>
          <a:p>
            <a:r>
              <a:rPr lang="es-ES" dirty="0"/>
              <a:t>Índice </a:t>
            </a:r>
          </a:p>
        </p:txBody>
      </p:sp>
      <p:sp>
        <p:nvSpPr>
          <p:cNvPr id="3" name="2 Marcador de texto"/>
          <p:cNvSpPr>
            <a:spLocks noGrp="1"/>
          </p:cNvSpPr>
          <p:nvPr>
            <p:ph type="body" sz="quarter" idx="13"/>
          </p:nvPr>
        </p:nvSpPr>
        <p:spPr>
          <a:xfrm>
            <a:off x="2483768" y="2583218"/>
            <a:ext cx="7020272" cy="1152128"/>
          </a:xfrm>
        </p:spPr>
        <p:txBody>
          <a:bodyPr>
            <a:normAutofit/>
          </a:bodyPr>
          <a:lstStyle/>
          <a:p>
            <a:pPr lvl="0"/>
            <a:r>
              <a:rPr lang="es-ES" dirty="0" smtClean="0"/>
              <a:t>Definición</a:t>
            </a:r>
          </a:p>
          <a:p>
            <a:pPr lvl="0"/>
            <a:r>
              <a:rPr lang="es-ES" dirty="0" smtClean="0"/>
              <a:t>Herramientas</a:t>
            </a:r>
            <a:endParaRPr lang="es-ES" dirty="0"/>
          </a:p>
          <a:p>
            <a:pPr lvl="0"/>
            <a:r>
              <a:rPr lang="es-ES" dirty="0" smtClean="0"/>
              <a:t>Pruebas</a:t>
            </a:r>
            <a:endParaRPr lang="es-ES" dirty="0"/>
          </a:p>
        </p:txBody>
      </p:sp>
      <p:sp>
        <p:nvSpPr>
          <p:cNvPr id="4" name="3 Marcador de número de diapositiva"/>
          <p:cNvSpPr>
            <a:spLocks noGrp="1"/>
          </p:cNvSpPr>
          <p:nvPr>
            <p:ph type="sldNum" sz="quarter" idx="12"/>
          </p:nvPr>
        </p:nvSpPr>
        <p:spPr/>
        <p:txBody>
          <a:bodyPr/>
          <a:lstStyle/>
          <a:p>
            <a:fld id="{E60061AB-E3E3-4B82-98B1-945D99ABF5FB}" type="slidenum">
              <a:rPr lang="es-ES" smtClean="0"/>
              <a:t>2</a:t>
            </a:fld>
            <a:endParaRPr lang="es-ES" dirty="0"/>
          </a:p>
        </p:txBody>
      </p:sp>
    </p:spTree>
    <p:extLst>
      <p:ext uri="{BB962C8B-B14F-4D97-AF65-F5344CB8AC3E}">
        <p14:creationId xmlns:p14="http://schemas.microsoft.com/office/powerpoint/2010/main" val="4029974942"/>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765175" y="1916832"/>
            <a:ext cx="7839274" cy="38884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a:solidFill>
                  <a:schemeClr val="tx1">
                    <a:lumMod val="65000"/>
                    <a:lumOff val="35000"/>
                  </a:schemeClr>
                </a:solidFill>
                <a:latin typeface="Arial" pitchFamily="34" charset="0"/>
                <a:cs typeface="Arial" pitchFamily="34" charset="0"/>
              </a:rPr>
              <a:t>Las </a:t>
            </a:r>
            <a:r>
              <a:rPr lang="es-ES" sz="2000" dirty="0" smtClean="0">
                <a:solidFill>
                  <a:schemeClr val="tx1">
                    <a:lumMod val="65000"/>
                    <a:lumOff val="35000"/>
                  </a:schemeClr>
                </a:solidFill>
                <a:latin typeface="Arial" pitchFamily="34" charset="0"/>
                <a:cs typeface="Arial" pitchFamily="34" charset="0"/>
              </a:rPr>
              <a:t>características de las pruebas unitarias son:</a:t>
            </a:r>
            <a:endParaRPr lang="es-ES" sz="2000" dirty="0">
              <a:solidFill>
                <a:schemeClr val="tx1">
                  <a:lumMod val="65000"/>
                  <a:lumOff val="35000"/>
                </a:schemeClr>
              </a:solidFill>
              <a:latin typeface="Arial" pitchFamily="34" charset="0"/>
              <a:cs typeface="Arial" pitchFamily="34" charset="0"/>
            </a:endParaRPr>
          </a:p>
          <a:p>
            <a:pPr algn="just">
              <a:buFontTx/>
              <a:buChar char="-"/>
            </a:pPr>
            <a:endParaRPr lang="es-ES" sz="2000" b="1" dirty="0" smtClean="0">
              <a:solidFill>
                <a:schemeClr val="tx1">
                  <a:lumMod val="65000"/>
                  <a:lumOff val="35000"/>
                </a:schemeClr>
              </a:solidFill>
              <a:latin typeface="Arial" pitchFamily="34" charset="0"/>
              <a:cs typeface="Arial" pitchFamily="34" charset="0"/>
            </a:endParaRPr>
          </a:p>
          <a:p>
            <a:pPr algn="just">
              <a:buFontTx/>
              <a:buChar char="-"/>
            </a:pPr>
            <a:r>
              <a:rPr lang="es-ES" sz="2000" b="1" dirty="0" smtClean="0">
                <a:solidFill>
                  <a:schemeClr val="tx1">
                    <a:lumMod val="65000"/>
                    <a:lumOff val="35000"/>
                  </a:schemeClr>
                </a:solidFill>
                <a:latin typeface="Arial" pitchFamily="34" charset="0"/>
                <a:cs typeface="Arial" pitchFamily="34" charset="0"/>
              </a:rPr>
              <a:t>Automatizable:</a:t>
            </a:r>
            <a:r>
              <a:rPr lang="es-ES" sz="2000" dirty="0" smtClean="0">
                <a:solidFill>
                  <a:schemeClr val="tx1">
                    <a:lumMod val="65000"/>
                    <a:lumOff val="35000"/>
                  </a:schemeClr>
                </a:solidFill>
                <a:latin typeface="Arial" pitchFamily="34" charset="0"/>
                <a:cs typeface="Arial" pitchFamily="34" charset="0"/>
              </a:rPr>
              <a:t> no debería requerirse una intervención manual.</a:t>
            </a:r>
            <a:endParaRPr lang="es-ES" sz="2000" dirty="0">
              <a:solidFill>
                <a:schemeClr val="tx1">
                  <a:lumMod val="65000"/>
                  <a:lumOff val="35000"/>
                </a:schemeClr>
              </a:solidFill>
              <a:latin typeface="Arial" pitchFamily="34" charset="0"/>
              <a:cs typeface="Arial" pitchFamily="34" charset="0"/>
            </a:endParaRPr>
          </a:p>
          <a:p>
            <a:pPr algn="just">
              <a:buFontTx/>
              <a:buChar char="-"/>
            </a:pPr>
            <a:r>
              <a:rPr lang="es-ES" sz="2000" b="1" dirty="0" smtClean="0">
                <a:solidFill>
                  <a:schemeClr val="tx1">
                    <a:lumMod val="65000"/>
                    <a:lumOff val="35000"/>
                  </a:schemeClr>
                </a:solidFill>
                <a:latin typeface="Arial" pitchFamily="34" charset="0"/>
                <a:cs typeface="Arial" pitchFamily="34" charset="0"/>
              </a:rPr>
              <a:t>Completas</a:t>
            </a:r>
            <a:r>
              <a:rPr lang="es-ES" sz="2000" dirty="0" smtClean="0">
                <a:solidFill>
                  <a:schemeClr val="tx1">
                    <a:lumMod val="65000"/>
                    <a:lumOff val="35000"/>
                  </a:schemeClr>
                </a:solidFill>
                <a:latin typeface="Arial" pitchFamily="34" charset="0"/>
                <a:cs typeface="Arial" pitchFamily="34" charset="0"/>
              </a:rPr>
              <a:t>:  deben cubrir la mayor parte del código.</a:t>
            </a:r>
          </a:p>
          <a:p>
            <a:pPr algn="just">
              <a:buFontTx/>
              <a:buChar char="-"/>
            </a:pPr>
            <a:r>
              <a:rPr lang="es-ES" sz="2000" b="1" dirty="0" smtClean="0">
                <a:solidFill>
                  <a:schemeClr val="tx1">
                    <a:lumMod val="65000"/>
                    <a:lumOff val="35000"/>
                  </a:schemeClr>
                </a:solidFill>
                <a:latin typeface="Arial" pitchFamily="34" charset="0"/>
                <a:cs typeface="Arial" pitchFamily="34" charset="0"/>
              </a:rPr>
              <a:t>Repetibles y reutilizables</a:t>
            </a:r>
            <a:r>
              <a:rPr lang="es-ES" sz="2000" dirty="0" smtClean="0">
                <a:solidFill>
                  <a:schemeClr val="tx1">
                    <a:lumMod val="65000"/>
                    <a:lumOff val="35000"/>
                  </a:schemeClr>
                </a:solidFill>
                <a:latin typeface="Arial" pitchFamily="34" charset="0"/>
                <a:cs typeface="Arial" pitchFamily="34" charset="0"/>
              </a:rPr>
              <a:t>: No se deben crear pruebas que sólo puedan ser ejecutadas una sola vez.</a:t>
            </a:r>
          </a:p>
          <a:p>
            <a:pPr>
              <a:buFontTx/>
              <a:buChar char="-"/>
            </a:pPr>
            <a:r>
              <a:rPr lang="es-ES" sz="2000" b="1" dirty="0" smtClean="0">
                <a:solidFill>
                  <a:schemeClr val="tx1">
                    <a:lumMod val="65000"/>
                    <a:lumOff val="35000"/>
                  </a:schemeClr>
                </a:solidFill>
                <a:latin typeface="Arial" pitchFamily="34" charset="0"/>
                <a:cs typeface="Arial" pitchFamily="34" charset="0"/>
              </a:rPr>
              <a:t>Independientes:</a:t>
            </a:r>
            <a:r>
              <a:rPr lang="es-ES" sz="2000" dirty="0" smtClean="0">
                <a:solidFill>
                  <a:schemeClr val="tx1">
                    <a:lumMod val="65000"/>
                    <a:lumOff val="35000"/>
                  </a:schemeClr>
                </a:solidFill>
                <a:latin typeface="Arial" pitchFamily="34" charset="0"/>
                <a:cs typeface="Arial" pitchFamily="34" charset="0"/>
              </a:rPr>
              <a:t> la ejecución de una prueba no debe afectar a la ejecución de otra.</a:t>
            </a:r>
            <a:endParaRPr lang="es-ES" sz="2000" dirty="0">
              <a:solidFill>
                <a:schemeClr val="tx1">
                  <a:lumMod val="65000"/>
                  <a:lumOff val="35000"/>
                </a:schemeClr>
              </a:solidFill>
              <a:latin typeface="Arial" pitchFamily="34" charset="0"/>
              <a:cs typeface="Arial" pitchFamily="34" charset="0"/>
            </a:endParaRPr>
          </a:p>
          <a:p>
            <a:pPr algn="just">
              <a:buFontTx/>
              <a:buChar char="-"/>
            </a:pPr>
            <a:r>
              <a:rPr lang="es-ES" sz="2000" b="1" dirty="0" smtClean="0">
                <a:solidFill>
                  <a:schemeClr val="tx1">
                    <a:lumMod val="65000"/>
                    <a:lumOff val="35000"/>
                  </a:schemeClr>
                </a:solidFill>
                <a:latin typeface="Arial" pitchFamily="34" charset="0"/>
                <a:cs typeface="Arial" pitchFamily="34" charset="0"/>
              </a:rPr>
              <a:t>Profesionales</a:t>
            </a:r>
            <a:r>
              <a:rPr lang="es-ES" sz="2000" dirty="0" smtClean="0">
                <a:solidFill>
                  <a:schemeClr val="tx1">
                    <a:lumMod val="65000"/>
                    <a:lumOff val="35000"/>
                  </a:schemeClr>
                </a:solidFill>
                <a:latin typeface="Arial" pitchFamily="34" charset="0"/>
                <a:cs typeface="Arial" pitchFamily="34" charset="0"/>
              </a:rPr>
              <a:t>: las pruebas deben ser consideradas igual que el código, con la misma profesionalidad, documentación, etc.</a:t>
            </a: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3.4 Pruebas unitarias</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807688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animEffect transition="in" filter="fade">
                                      <p:cBhvr>
                                        <p:cTn id="17" dur="500"/>
                                        <p:tgtEl>
                                          <p:spTgt spid="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xEl>
                                              <p:pRg st="4" end="4"/>
                                            </p:txEl>
                                          </p:spTgt>
                                        </p:tgtEl>
                                        <p:attrNameLst>
                                          <p:attrName>style.visibility</p:attrName>
                                        </p:attrNameLst>
                                      </p:cBhvr>
                                      <p:to>
                                        <p:strVal val="visible"/>
                                      </p:to>
                                    </p:set>
                                    <p:animEffect transition="in" filter="fade">
                                      <p:cBhvr>
                                        <p:cTn id="22" dur="500"/>
                                        <p:tgtEl>
                                          <p:spTgt spid="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animEffect transition="in" filter="fade">
                                      <p:cBhvr>
                                        <p:cTn id="27" dur="500"/>
                                        <p:tgtEl>
                                          <p:spTgt spid="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xEl>
                                              <p:pRg st="6" end="6"/>
                                            </p:txEl>
                                          </p:spTgt>
                                        </p:tgtEl>
                                        <p:attrNameLst>
                                          <p:attrName>style.visibility</p:attrName>
                                        </p:attrNameLst>
                                      </p:cBhvr>
                                      <p:to>
                                        <p:strVal val="visible"/>
                                      </p:to>
                                    </p:set>
                                    <p:animEffect transition="in" filter="fade">
                                      <p:cBhvr>
                                        <p:cTn id="32"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765175" y="1916832"/>
            <a:ext cx="7839274" cy="38884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Existe una variedad de herramientas para realizar las pruebas unitarias. Todas ellas se puede integrar en diferentes entornos de desarrollo (Eclipse, IntelliJIDEA…) Entre ellas, podemos destacar:</a:t>
            </a:r>
          </a:p>
          <a:p>
            <a:pPr marL="0" indent="0" algn="just">
              <a:buNone/>
            </a:pPr>
            <a:endParaRPr lang="es-ES" sz="2000" dirty="0" smtClean="0">
              <a:solidFill>
                <a:schemeClr val="tx1">
                  <a:lumMod val="65000"/>
                  <a:lumOff val="35000"/>
                </a:schemeClr>
              </a:solidFill>
              <a:latin typeface="Arial" pitchFamily="34" charset="0"/>
              <a:cs typeface="Arial" pitchFamily="34" charset="0"/>
            </a:endParaRPr>
          </a:p>
          <a:p>
            <a:pPr algn="just">
              <a:buFontTx/>
              <a:buChar char="-"/>
            </a:pPr>
            <a:r>
              <a:rPr lang="es-ES" sz="2000" dirty="0" smtClean="0">
                <a:solidFill>
                  <a:schemeClr val="tx1">
                    <a:lumMod val="65000"/>
                    <a:lumOff val="35000"/>
                  </a:schemeClr>
                </a:solidFill>
                <a:latin typeface="Arial" pitchFamily="34" charset="0"/>
                <a:cs typeface="Arial" pitchFamily="34" charset="0"/>
              </a:rPr>
              <a:t>Junit</a:t>
            </a:r>
          </a:p>
          <a:p>
            <a:pPr algn="just">
              <a:buFontTx/>
              <a:buChar char="-"/>
            </a:pPr>
            <a:r>
              <a:rPr lang="es-ES" sz="2000" dirty="0" smtClean="0">
                <a:solidFill>
                  <a:schemeClr val="tx1">
                    <a:lumMod val="65000"/>
                    <a:lumOff val="35000"/>
                  </a:schemeClr>
                </a:solidFill>
                <a:latin typeface="Arial" pitchFamily="34" charset="0"/>
                <a:cs typeface="Arial" pitchFamily="34" charset="0"/>
              </a:rPr>
              <a:t>TestNG</a:t>
            </a:r>
          </a:p>
          <a:p>
            <a:pPr algn="just">
              <a:buFontTx/>
              <a:buChar char="-"/>
            </a:pPr>
            <a:r>
              <a:rPr lang="es-ES" sz="2000" dirty="0" smtClean="0">
                <a:solidFill>
                  <a:schemeClr val="tx1">
                    <a:lumMod val="65000"/>
                    <a:lumOff val="35000"/>
                  </a:schemeClr>
                </a:solidFill>
                <a:latin typeface="Arial" pitchFamily="34" charset="0"/>
                <a:cs typeface="Arial" pitchFamily="34" charset="0"/>
              </a:rPr>
              <a:t>DBUnit</a:t>
            </a:r>
          </a:p>
          <a:p>
            <a:pPr algn="just">
              <a:buFontTx/>
              <a:buChar char="-"/>
            </a:pPr>
            <a:r>
              <a:rPr lang="es-ES" sz="2000" dirty="0" smtClean="0">
                <a:solidFill>
                  <a:schemeClr val="tx1">
                    <a:lumMod val="65000"/>
                    <a:lumOff val="35000"/>
                  </a:schemeClr>
                </a:solidFill>
                <a:latin typeface="Arial" pitchFamily="34" charset="0"/>
                <a:cs typeface="Arial" pitchFamily="34" charset="0"/>
              </a:rPr>
              <a:t>Mockito</a:t>
            </a:r>
          </a:p>
          <a:p>
            <a:pPr algn="just">
              <a:buFontTx/>
              <a:buChar char="-"/>
            </a:pPr>
            <a:endParaRPr lang="es-ES" sz="2000" dirty="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 </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3.5 Herramientas</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5809390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animEffect transition="in" filter="fade">
                                      <p:cBhvr>
                                        <p:cTn id="17" dur="500"/>
                                        <p:tgtEl>
                                          <p:spTgt spid="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xEl>
                                              <p:pRg st="4" end="4"/>
                                            </p:txEl>
                                          </p:spTgt>
                                        </p:tgtEl>
                                        <p:attrNameLst>
                                          <p:attrName>style.visibility</p:attrName>
                                        </p:attrNameLst>
                                      </p:cBhvr>
                                      <p:to>
                                        <p:strVal val="visible"/>
                                      </p:to>
                                    </p:set>
                                    <p:animEffect transition="in" filter="fade">
                                      <p:cBhvr>
                                        <p:cTn id="22" dur="500"/>
                                        <p:tgtEl>
                                          <p:spTgt spid="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animEffect transition="in" filter="fade">
                                      <p:cBhvr>
                                        <p:cTn id="27" dur="500"/>
                                        <p:tgtEl>
                                          <p:spTgt spid="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xEl>
                                              <p:pRg st="7" end="7"/>
                                            </p:txEl>
                                          </p:spTgt>
                                        </p:tgtEl>
                                        <p:attrNameLst>
                                          <p:attrName>style.visibility</p:attrName>
                                        </p:attrNameLst>
                                      </p:cBhvr>
                                      <p:to>
                                        <p:strVal val="visible"/>
                                      </p:to>
                                    </p:set>
                                    <p:animEffect transition="in" filter="fade">
                                      <p:cBhvr>
                                        <p:cTn id="32"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3635896" y="1667740"/>
            <a:ext cx="5265577" cy="12768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Framework que permite realizar la ejecución de clases Java de manera controlada, para poder evaluar si el funcionamiento de cada uno de los métodos de la clase se comporta como se espera.</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3.5 Herramientas</a:t>
            </a:r>
            <a:endParaRPr lang="es-ES" dirty="0">
              <a:solidFill>
                <a:schemeClr val="bg1"/>
              </a:solidFill>
              <a:latin typeface="Arial" pitchFamily="34" charset="0"/>
              <a:cs typeface="Arial" pitchFamily="34" charset="0"/>
            </a:endParaRPr>
          </a:p>
        </p:txBody>
      </p:sp>
      <p:sp>
        <p:nvSpPr>
          <p:cNvPr id="7" name="CuadroTexto 6"/>
          <p:cNvSpPr txBox="1"/>
          <p:nvPr/>
        </p:nvSpPr>
        <p:spPr>
          <a:xfrm>
            <a:off x="547902" y="3658440"/>
            <a:ext cx="8122800" cy="1631216"/>
          </a:xfrm>
          <a:prstGeom prst="rect">
            <a:avLst/>
          </a:prstGeom>
          <a:noFill/>
        </p:spPr>
        <p:txBody>
          <a:bodyPr wrap="square" rtlCol="0">
            <a:spAutoFit/>
          </a:bodyPr>
          <a:lstStyle/>
          <a:p>
            <a:pPr algn="just"/>
            <a:r>
              <a:rPr lang="es-ES" sz="2000" dirty="0" smtClean="0">
                <a:solidFill>
                  <a:schemeClr val="tx1">
                    <a:lumMod val="65000"/>
                    <a:lumOff val="35000"/>
                  </a:schemeClr>
                </a:solidFill>
                <a:latin typeface="Arial" pitchFamily="34" charset="0"/>
                <a:cs typeface="Arial" pitchFamily="34" charset="0"/>
              </a:rPr>
              <a:t>JUnit es también un medio de controlar las pruebas de regresión. Necesarias cuando una parte del código ha sido modificado y se desea ver que el nuevo código cumple con los requerimientos anteriores, y que no se ha alterado su funcionamiento después de la nueva modificación.</a:t>
            </a:r>
            <a:endParaRPr lang="es-ES" sz="1600" b="1" dirty="0">
              <a:solidFill>
                <a:schemeClr val="tx1">
                  <a:lumMod val="65000"/>
                  <a:lumOff val="35000"/>
                </a:schemeClr>
              </a:solidFill>
              <a:latin typeface="Arial" pitchFamily="34" charset="0"/>
              <a:cs typeface="Arial" pitchFamily="34" charset="0"/>
            </a:endParaRPr>
          </a:p>
        </p:txBody>
      </p:sp>
      <p:sp>
        <p:nvSpPr>
          <p:cNvPr id="14" name="Marcador de contenido 2"/>
          <p:cNvSpPr txBox="1">
            <a:spLocks/>
          </p:cNvSpPr>
          <p:nvPr/>
        </p:nvSpPr>
        <p:spPr>
          <a:xfrm>
            <a:off x="547902" y="5445224"/>
            <a:ext cx="6057664"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a:latin typeface="Arial" panose="020B0604020202020204" pitchFamily="34" charset="0"/>
                <a:cs typeface="Arial" panose="020B0604020202020204" pitchFamily="34" charset="0"/>
              </a:rPr>
              <a:t>Página oficial: </a:t>
            </a:r>
            <a:r>
              <a:rPr lang="es-ES" sz="2000" u="sng" dirty="0">
                <a:latin typeface="Arial" panose="020B0604020202020204" pitchFamily="34" charset="0"/>
                <a:cs typeface="Arial" panose="020B0604020202020204" pitchFamily="34" charset="0"/>
                <a:hlinkClick r:id="rId3"/>
              </a:rPr>
              <a:t>http</a:t>
            </a:r>
            <a:r>
              <a:rPr lang="es-ES" sz="2000" u="sng" dirty="0" smtClean="0">
                <a:latin typeface="Arial" panose="020B0604020202020204" pitchFamily="34" charset="0"/>
                <a:cs typeface="Arial" panose="020B0604020202020204" pitchFamily="34" charset="0"/>
                <a:hlinkClick r:id="rId3"/>
              </a:rPr>
              <a:t>://junit.org/</a:t>
            </a:r>
            <a:endParaRPr lang="es-ES" sz="2000" b="1" dirty="0">
              <a:solidFill>
                <a:schemeClr val="tx1">
                  <a:lumMod val="65000"/>
                  <a:lumOff val="35000"/>
                </a:schemeClr>
              </a:solidFill>
              <a:latin typeface="Arial" pitchFamily="34" charset="0"/>
              <a:cs typeface="Arial" pitchFamily="34" charset="0"/>
            </a:endParaRPr>
          </a:p>
        </p:txBody>
      </p:sp>
      <p:pic>
        <p:nvPicPr>
          <p:cNvPr id="1026" name="Picture 2" descr="JUn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57" y="1600646"/>
            <a:ext cx="2590665" cy="103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6059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3635896" y="1667740"/>
            <a:ext cx="5265577" cy="12768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Framework de pruebas que trabaja con Java basado en JUnit. Introduce nuevas funcionalidades que los hacen más poderosos y fáciles de usar. </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3.5 Herramientas</a:t>
            </a:r>
            <a:endParaRPr lang="es-ES" dirty="0">
              <a:solidFill>
                <a:schemeClr val="bg1"/>
              </a:solidFill>
              <a:latin typeface="Arial" pitchFamily="34" charset="0"/>
              <a:cs typeface="Arial" pitchFamily="34" charset="0"/>
            </a:endParaRPr>
          </a:p>
        </p:txBody>
      </p:sp>
      <p:sp>
        <p:nvSpPr>
          <p:cNvPr id="7" name="CuadroTexto 6"/>
          <p:cNvSpPr txBox="1"/>
          <p:nvPr/>
        </p:nvSpPr>
        <p:spPr>
          <a:xfrm>
            <a:off x="547902" y="3064718"/>
            <a:ext cx="8122800" cy="2862322"/>
          </a:xfrm>
          <a:prstGeom prst="rect">
            <a:avLst/>
          </a:prstGeom>
          <a:noFill/>
        </p:spPr>
        <p:txBody>
          <a:bodyPr wrap="square" rtlCol="0">
            <a:spAutoFit/>
          </a:bodyPr>
          <a:lstStyle/>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Anotaciones.</a:t>
            </a: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Configuración flexible de pruebas.</a:t>
            </a: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Soporte para pruebas para data-</a:t>
            </a:r>
            <a:r>
              <a:rPr lang="es-ES" sz="2000" dirty="0" err="1" smtClean="0">
                <a:solidFill>
                  <a:schemeClr val="tx1">
                    <a:lumMod val="65000"/>
                    <a:lumOff val="35000"/>
                  </a:schemeClr>
                </a:solidFill>
                <a:latin typeface="Arial" pitchFamily="34" charset="0"/>
                <a:cs typeface="Arial" pitchFamily="34" charset="0"/>
              </a:rPr>
              <a:t>driven</a:t>
            </a:r>
            <a:r>
              <a:rPr lang="es-ES" sz="2000" dirty="0" smtClean="0">
                <a:solidFill>
                  <a:schemeClr val="tx1">
                    <a:lumMod val="65000"/>
                    <a:lumOff val="35000"/>
                  </a:schemeClr>
                </a:solidFill>
                <a:latin typeface="Arial" pitchFamily="34" charset="0"/>
                <a:cs typeface="Arial" pitchFamily="34" charset="0"/>
              </a:rPr>
              <a:t> testing.</a:t>
            </a: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Permite distribución de las pruebas en máquinas esclavas.</a:t>
            </a: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Soportado por herramientas y plugins importantes y variados como Eclipse, IDEA, Maven…</a:t>
            </a:r>
          </a:p>
          <a:p>
            <a:pPr algn="just"/>
            <a:endParaRPr lang="es-ES" sz="2000" dirty="0" smtClean="0">
              <a:solidFill>
                <a:schemeClr val="tx1">
                  <a:lumMod val="65000"/>
                  <a:lumOff val="35000"/>
                </a:schemeClr>
              </a:solidFill>
              <a:latin typeface="Arial" pitchFamily="34" charset="0"/>
              <a:cs typeface="Arial" pitchFamily="34" charset="0"/>
            </a:endParaRPr>
          </a:p>
          <a:p>
            <a:pPr algn="just"/>
            <a:r>
              <a:rPr lang="es-ES" sz="2000" dirty="0" smtClean="0">
                <a:solidFill>
                  <a:schemeClr val="tx1">
                    <a:lumMod val="65000"/>
                    <a:lumOff val="35000"/>
                  </a:schemeClr>
                </a:solidFill>
                <a:latin typeface="Arial" pitchFamily="34" charset="0"/>
                <a:cs typeface="Arial" pitchFamily="34" charset="0"/>
              </a:rPr>
              <a:t>TestNG está diseñado para cubrir todas las categorías de las pruebas: unitarias, funcionales, integración…</a:t>
            </a:r>
          </a:p>
        </p:txBody>
      </p:sp>
      <p:sp>
        <p:nvSpPr>
          <p:cNvPr id="14" name="Marcador de contenido 2"/>
          <p:cNvSpPr txBox="1">
            <a:spLocks/>
          </p:cNvSpPr>
          <p:nvPr/>
        </p:nvSpPr>
        <p:spPr>
          <a:xfrm>
            <a:off x="607064" y="5936444"/>
            <a:ext cx="6057664"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a:latin typeface="Arial" panose="020B0604020202020204" pitchFamily="34" charset="0"/>
                <a:cs typeface="Arial" panose="020B0604020202020204" pitchFamily="34" charset="0"/>
              </a:rPr>
              <a:t>Página oficial: </a:t>
            </a:r>
            <a:r>
              <a:rPr lang="es-ES" sz="2000" u="sng" dirty="0">
                <a:latin typeface="Arial" panose="020B0604020202020204" pitchFamily="34" charset="0"/>
                <a:cs typeface="Arial" panose="020B0604020202020204" pitchFamily="34" charset="0"/>
                <a:hlinkClick r:id="rId3"/>
              </a:rPr>
              <a:t>http</a:t>
            </a:r>
            <a:r>
              <a:rPr lang="es-ES" sz="2000" u="sng" dirty="0" smtClean="0">
                <a:latin typeface="Arial" panose="020B0604020202020204" pitchFamily="34" charset="0"/>
                <a:cs typeface="Arial" panose="020B0604020202020204" pitchFamily="34" charset="0"/>
                <a:hlinkClick r:id="rId3"/>
              </a:rPr>
              <a:t>://testng.org/</a:t>
            </a:r>
            <a:endParaRPr lang="es-ES" sz="2000" b="1" dirty="0">
              <a:solidFill>
                <a:schemeClr val="tx1">
                  <a:lumMod val="65000"/>
                  <a:lumOff val="35000"/>
                </a:schemeClr>
              </a:solidFill>
              <a:latin typeface="Arial" pitchFamily="34" charset="0"/>
              <a:cs typeface="Arial" pitchFamily="34" charset="0"/>
            </a:endParaRPr>
          </a:p>
        </p:txBody>
      </p:sp>
      <p:sp>
        <p:nvSpPr>
          <p:cNvPr id="6" name="Rectángulo 5"/>
          <p:cNvSpPr/>
          <p:nvPr/>
        </p:nvSpPr>
        <p:spPr>
          <a:xfrm>
            <a:off x="765175" y="1988840"/>
            <a:ext cx="2401534" cy="861774"/>
          </a:xfrm>
          <a:prstGeom prst="rect">
            <a:avLst/>
          </a:prstGeom>
        </p:spPr>
        <p:txBody>
          <a:bodyPr wrap="square">
            <a:spAutoFit/>
          </a:bodyPr>
          <a:lstStyle/>
          <a:p>
            <a:r>
              <a:rPr lang="es-ES" sz="5000" b="1" dirty="0" smtClean="0">
                <a:solidFill>
                  <a:srgbClr val="000000"/>
                </a:solidFill>
                <a:latin typeface="Linux Libertine"/>
              </a:rPr>
              <a:t>TestNG</a:t>
            </a:r>
            <a:endParaRPr lang="es-ES" sz="5000" b="1" i="0" dirty="0">
              <a:solidFill>
                <a:srgbClr val="000000"/>
              </a:solidFill>
              <a:effectLst/>
              <a:latin typeface="Linux Libertine"/>
            </a:endParaRPr>
          </a:p>
        </p:txBody>
      </p:sp>
    </p:spTree>
    <p:extLst>
      <p:ext uri="{BB962C8B-B14F-4D97-AF65-F5344CB8AC3E}">
        <p14:creationId xmlns:p14="http://schemas.microsoft.com/office/powerpoint/2010/main" val="14992109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3635897" y="1667740"/>
            <a:ext cx="4968552" cy="12768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Extensión de JUnit dirigida </a:t>
            </a:r>
            <a:r>
              <a:rPr lang="es-ES" sz="2000" dirty="0">
                <a:solidFill>
                  <a:schemeClr val="tx1">
                    <a:lumMod val="65000"/>
                    <a:lumOff val="35000"/>
                  </a:schemeClr>
                </a:solidFill>
                <a:latin typeface="Arial" pitchFamily="34" charset="0"/>
                <a:cs typeface="Arial" pitchFamily="34" charset="0"/>
              </a:rPr>
              <a:t>a proyectos basados en bases de datos que, entre otras cosas, pone su base de datos en un estado </a:t>
            </a:r>
            <a:r>
              <a:rPr lang="es-ES" sz="2000" dirty="0" smtClean="0">
                <a:solidFill>
                  <a:schemeClr val="tx1">
                    <a:lumMod val="65000"/>
                    <a:lumOff val="35000"/>
                  </a:schemeClr>
                </a:solidFill>
                <a:latin typeface="Arial" pitchFamily="34" charset="0"/>
                <a:cs typeface="Arial" pitchFamily="34" charset="0"/>
              </a:rPr>
              <a:t>correcto entre las diferentes pruebas</a:t>
            </a:r>
            <a:r>
              <a:rPr lang="es-ES" sz="2000" dirty="0">
                <a:solidFill>
                  <a:schemeClr val="tx1">
                    <a:lumMod val="65000"/>
                    <a:lumOff val="35000"/>
                  </a:schemeClr>
                </a:solidFill>
                <a:latin typeface="Arial" pitchFamily="34" charset="0"/>
                <a:cs typeface="Arial" pitchFamily="34" charset="0"/>
              </a:rPr>
              <a:t>. </a:t>
            </a:r>
          </a:p>
          <a:p>
            <a:pPr marL="0" indent="0" algn="just">
              <a:buNone/>
            </a:pPr>
            <a:endParaRPr lang="es-ES" sz="2000" dirty="0" smtClean="0">
              <a:solidFill>
                <a:schemeClr val="tx1">
                  <a:lumMod val="65000"/>
                  <a:lumOff val="35000"/>
                </a:schemeClr>
              </a:solidFill>
              <a:latin typeface="Arial" pitchFamily="34" charset="0"/>
              <a:cs typeface="Arial" pitchFamily="34" charset="0"/>
            </a:endParaRP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 </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3.5 Herramientas</a:t>
            </a:r>
            <a:endParaRPr lang="es-ES" dirty="0">
              <a:solidFill>
                <a:schemeClr val="bg1"/>
              </a:solidFill>
              <a:latin typeface="Arial" pitchFamily="34" charset="0"/>
              <a:cs typeface="Arial" pitchFamily="34" charset="0"/>
            </a:endParaRPr>
          </a:p>
        </p:txBody>
      </p:sp>
      <p:sp>
        <p:nvSpPr>
          <p:cNvPr id="14" name="Marcador de contenido 2"/>
          <p:cNvSpPr txBox="1">
            <a:spLocks/>
          </p:cNvSpPr>
          <p:nvPr/>
        </p:nvSpPr>
        <p:spPr>
          <a:xfrm>
            <a:off x="539552" y="5949280"/>
            <a:ext cx="6057664"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a:latin typeface="Arial" panose="020B0604020202020204" pitchFamily="34" charset="0"/>
                <a:cs typeface="Arial" panose="020B0604020202020204" pitchFamily="34" charset="0"/>
              </a:rPr>
              <a:t>Página oficial: </a:t>
            </a:r>
            <a:r>
              <a:rPr lang="es-ES" sz="2000" dirty="0">
                <a:latin typeface="Arial" panose="020B0604020202020204" pitchFamily="34" charset="0"/>
                <a:cs typeface="Arial" panose="020B0604020202020204" pitchFamily="34" charset="0"/>
                <a:hlinkClick r:id="rId3"/>
              </a:rPr>
              <a:t>http://dbunit.sourceforge.net</a:t>
            </a:r>
            <a:r>
              <a:rPr lang="es-ES" sz="2000" dirty="0" smtClean="0">
                <a:latin typeface="Arial" panose="020B0604020202020204" pitchFamily="34" charset="0"/>
                <a:cs typeface="Arial" panose="020B0604020202020204" pitchFamily="34" charset="0"/>
                <a:hlinkClick r:id="rId3"/>
              </a:rPr>
              <a:t>/</a:t>
            </a:r>
            <a:endParaRPr lang="es-ES" sz="2000" b="1" dirty="0">
              <a:solidFill>
                <a:schemeClr val="tx1">
                  <a:lumMod val="65000"/>
                  <a:lumOff val="35000"/>
                </a:schemeClr>
              </a:solidFill>
              <a:latin typeface="Arial" pitchFamily="34" charset="0"/>
              <a:cs typeface="Arial" pitchFamily="34" charset="0"/>
            </a:endParaRPr>
          </a:p>
        </p:txBody>
      </p:sp>
      <p:pic>
        <p:nvPicPr>
          <p:cNvPr id="4098" name="Picture 2" descr="dbUnit Exten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08" y="1576097"/>
            <a:ext cx="2920216" cy="146010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12775" y="3469854"/>
            <a:ext cx="8063681" cy="1631216"/>
          </a:xfrm>
          <a:prstGeom prst="rect">
            <a:avLst/>
          </a:prstGeom>
          <a:noFill/>
        </p:spPr>
        <p:txBody>
          <a:bodyPr wrap="square" rtlCol="0">
            <a:spAutoFit/>
          </a:bodyPr>
          <a:lstStyle/>
          <a:p>
            <a:pPr algn="just"/>
            <a:r>
              <a:rPr lang="es-ES" sz="2000" dirty="0">
                <a:solidFill>
                  <a:schemeClr val="tx1">
                    <a:lumMod val="65000"/>
                    <a:lumOff val="35000"/>
                  </a:schemeClr>
                </a:solidFill>
                <a:latin typeface="Arial" pitchFamily="34" charset="0"/>
                <a:cs typeface="Arial" pitchFamily="34" charset="0"/>
              </a:rPr>
              <a:t>Esta es una excelente manera de evitar la multitud de problemas que pueden ocurrir cuando un caso de prueba daña la base de datos y hace que las pruebas posteriores fallen. DbUnit también puede </a:t>
            </a:r>
            <a:r>
              <a:rPr lang="es-ES" sz="2000" dirty="0" smtClean="0">
                <a:solidFill>
                  <a:schemeClr val="tx1">
                    <a:lumMod val="65000"/>
                    <a:lumOff val="35000"/>
                  </a:schemeClr>
                </a:solidFill>
                <a:latin typeface="Arial" pitchFamily="34" charset="0"/>
                <a:cs typeface="Arial" pitchFamily="34" charset="0"/>
              </a:rPr>
              <a:t>ayudar </a:t>
            </a:r>
            <a:r>
              <a:rPr lang="es-ES" sz="2000" dirty="0">
                <a:solidFill>
                  <a:schemeClr val="tx1">
                    <a:lumMod val="65000"/>
                    <a:lumOff val="35000"/>
                  </a:schemeClr>
                </a:solidFill>
                <a:latin typeface="Arial" pitchFamily="34" charset="0"/>
                <a:cs typeface="Arial" pitchFamily="34" charset="0"/>
              </a:rPr>
              <a:t>a verificar que los datos de la base de datos coinciden con un conjunto de valores esperado.</a:t>
            </a:r>
            <a:endParaRPr lang="es-ES" sz="2000" dirty="0"/>
          </a:p>
        </p:txBody>
      </p:sp>
    </p:spTree>
    <p:extLst>
      <p:ext uri="{BB962C8B-B14F-4D97-AF65-F5344CB8AC3E}">
        <p14:creationId xmlns:p14="http://schemas.microsoft.com/office/powerpoint/2010/main" val="15796755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3" end="3"/>
                                            </p:txEl>
                                          </p:spTgt>
                                        </p:tgtEl>
                                        <p:attrNameLst>
                                          <p:attrName>style.visibility</p:attrName>
                                        </p:attrNameLst>
                                      </p:cBhvr>
                                      <p:to>
                                        <p:strVal val="visible"/>
                                      </p:to>
                                    </p:set>
                                    <p:animEffect transition="in" filter="fade">
                                      <p:cBhvr>
                                        <p:cTn id="12" dur="500"/>
                                        <p:tgtEl>
                                          <p:spTgt spid="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fade">
                                      <p:cBhvr>
                                        <p:cTn id="1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3</a:t>
            </a:r>
            <a:r>
              <a:rPr lang="es-ES" sz="2200" b="1" dirty="0" smtClean="0">
                <a:solidFill>
                  <a:schemeClr val="bg1"/>
                </a:solidFill>
                <a:latin typeface="Arial" pitchFamily="34" charset="0"/>
                <a:cs typeface="Arial" pitchFamily="34" charset="0"/>
              </a:rPr>
              <a:t>. Pruebas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3635896" y="1667740"/>
            <a:ext cx="5265577" cy="12768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Framework </a:t>
            </a:r>
            <a:r>
              <a:rPr lang="es-ES" sz="2000" dirty="0">
                <a:solidFill>
                  <a:schemeClr val="tx1">
                    <a:lumMod val="65000"/>
                    <a:lumOff val="35000"/>
                  </a:schemeClr>
                </a:solidFill>
                <a:latin typeface="Arial" pitchFamily="34" charset="0"/>
                <a:cs typeface="Arial" pitchFamily="34" charset="0"/>
              </a:rPr>
              <a:t>de prueba de código abierto para Java </a:t>
            </a:r>
            <a:r>
              <a:rPr lang="es-ES" sz="2000" dirty="0" smtClean="0">
                <a:solidFill>
                  <a:schemeClr val="tx1">
                    <a:lumMod val="65000"/>
                    <a:lumOff val="35000"/>
                  </a:schemeClr>
                </a:solidFill>
                <a:latin typeface="Arial" pitchFamily="34" charset="0"/>
                <a:cs typeface="Arial" pitchFamily="34" charset="0"/>
              </a:rPr>
              <a:t>que permite </a:t>
            </a:r>
            <a:r>
              <a:rPr lang="es-ES" sz="2000" dirty="0">
                <a:solidFill>
                  <a:schemeClr val="tx1">
                    <a:lumMod val="65000"/>
                    <a:lumOff val="35000"/>
                  </a:schemeClr>
                </a:solidFill>
                <a:latin typeface="Arial" pitchFamily="34" charset="0"/>
                <a:cs typeface="Arial" pitchFamily="34" charset="0"/>
              </a:rPr>
              <a:t>la creación de objetos dobles de prueba (</a:t>
            </a:r>
            <a:r>
              <a:rPr lang="es-ES" sz="2000" dirty="0" smtClean="0">
                <a:solidFill>
                  <a:schemeClr val="tx1">
                    <a:lumMod val="65000"/>
                    <a:lumOff val="35000"/>
                  </a:schemeClr>
                </a:solidFill>
                <a:latin typeface="Arial" pitchFamily="34" charset="0"/>
                <a:cs typeface="Arial" pitchFamily="34" charset="0"/>
              </a:rPr>
              <a:t>simulación </a:t>
            </a:r>
            <a:r>
              <a:rPr lang="es-ES" sz="2000" dirty="0">
                <a:solidFill>
                  <a:schemeClr val="tx1">
                    <a:lumMod val="65000"/>
                    <a:lumOff val="35000"/>
                  </a:schemeClr>
                </a:solidFill>
                <a:latin typeface="Arial" pitchFamily="34" charset="0"/>
                <a:cs typeface="Arial" pitchFamily="34" charset="0"/>
              </a:rPr>
              <a:t>de objetos) en pruebas unitarias automatizadas con el propósito de desarrollo </a:t>
            </a:r>
            <a:r>
              <a:rPr lang="es-ES" sz="2000" dirty="0" smtClean="0">
                <a:solidFill>
                  <a:schemeClr val="tx1">
                    <a:lumMod val="65000"/>
                    <a:lumOff val="35000"/>
                  </a:schemeClr>
                </a:solidFill>
                <a:latin typeface="Arial" pitchFamily="34" charset="0"/>
                <a:cs typeface="Arial" pitchFamily="34" charset="0"/>
              </a:rPr>
              <a:t>dirigido por </a:t>
            </a:r>
            <a:r>
              <a:rPr lang="es-ES" sz="2000" dirty="0">
                <a:solidFill>
                  <a:schemeClr val="tx1">
                    <a:lumMod val="65000"/>
                    <a:lumOff val="35000"/>
                  </a:schemeClr>
                </a:solidFill>
                <a:latin typeface="Arial" pitchFamily="34" charset="0"/>
                <a:cs typeface="Arial" pitchFamily="34" charset="0"/>
              </a:rPr>
              <a:t>pruebas (TDD) o desarrollo </a:t>
            </a:r>
            <a:r>
              <a:rPr lang="es-ES" sz="2000" dirty="0" smtClean="0">
                <a:solidFill>
                  <a:schemeClr val="tx1">
                    <a:lumMod val="65000"/>
                    <a:lumOff val="35000"/>
                  </a:schemeClr>
                </a:solidFill>
                <a:latin typeface="Arial" pitchFamily="34" charset="0"/>
                <a:cs typeface="Arial" pitchFamily="34" charset="0"/>
              </a:rPr>
              <a:t>dirigido </a:t>
            </a:r>
            <a:r>
              <a:rPr lang="es-ES" sz="2000" dirty="0">
                <a:solidFill>
                  <a:schemeClr val="tx1">
                    <a:lumMod val="65000"/>
                    <a:lumOff val="35000"/>
                  </a:schemeClr>
                </a:solidFill>
                <a:latin typeface="Arial" pitchFamily="34" charset="0"/>
                <a:cs typeface="Arial" pitchFamily="34" charset="0"/>
              </a:rPr>
              <a:t>por comportamientos (BDD</a:t>
            </a:r>
            <a:r>
              <a:rPr lang="es-ES" sz="2000" dirty="0" smtClean="0">
                <a:solidFill>
                  <a:schemeClr val="tx1">
                    <a:lumMod val="65000"/>
                    <a:lumOff val="35000"/>
                  </a:schemeClr>
                </a:solidFill>
                <a:latin typeface="Arial" pitchFamily="34" charset="0"/>
                <a:cs typeface="Arial" pitchFamily="34" charset="0"/>
              </a:rPr>
              <a:t>). </a:t>
            </a:r>
            <a:endParaRPr lang="es-ES" sz="1600" b="1"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3.5 Herramientas</a:t>
            </a:r>
            <a:endParaRPr lang="es-ES" dirty="0">
              <a:solidFill>
                <a:schemeClr val="bg1"/>
              </a:solidFill>
              <a:latin typeface="Arial" pitchFamily="34" charset="0"/>
              <a:cs typeface="Arial" pitchFamily="34" charset="0"/>
            </a:endParaRPr>
          </a:p>
        </p:txBody>
      </p:sp>
      <p:sp>
        <p:nvSpPr>
          <p:cNvPr id="14" name="Marcador de contenido 2"/>
          <p:cNvSpPr txBox="1">
            <a:spLocks/>
          </p:cNvSpPr>
          <p:nvPr/>
        </p:nvSpPr>
        <p:spPr>
          <a:xfrm>
            <a:off x="638033" y="5013176"/>
            <a:ext cx="6057664"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es-ES" sz="2000" dirty="0">
                <a:latin typeface="Arial" panose="020B0604020202020204" pitchFamily="34" charset="0"/>
                <a:cs typeface="Arial" panose="020B0604020202020204" pitchFamily="34" charset="0"/>
              </a:rPr>
              <a:t>Página oficial: </a:t>
            </a:r>
            <a:r>
              <a:rPr lang="es-ES" sz="2000" u="sng" dirty="0" smtClean="0">
                <a:latin typeface="Arial" panose="020B0604020202020204" pitchFamily="34" charset="0"/>
                <a:cs typeface="Arial" panose="020B0604020202020204" pitchFamily="34" charset="0"/>
                <a:hlinkClick r:id="rId3"/>
              </a:rPr>
              <a:t>http</a:t>
            </a:r>
            <a:r>
              <a:rPr lang="es-ES" sz="2000" u="sng" dirty="0">
                <a:latin typeface="Arial" panose="020B0604020202020204" pitchFamily="34" charset="0"/>
                <a:cs typeface="Arial" panose="020B0604020202020204" pitchFamily="34" charset="0"/>
                <a:hlinkClick r:id="rId3"/>
              </a:rPr>
              <a:t>://</a:t>
            </a:r>
            <a:r>
              <a:rPr lang="es-ES" sz="2000" u="sng" dirty="0" smtClean="0">
                <a:latin typeface="Arial" panose="020B0604020202020204" pitchFamily="34" charset="0"/>
                <a:cs typeface="Arial" panose="020B0604020202020204" pitchFamily="34" charset="0"/>
                <a:hlinkClick r:id="rId3"/>
              </a:rPr>
              <a:t>site.mockito.org/</a:t>
            </a:r>
            <a:endParaRPr lang="es-ES" sz="2000" b="1" dirty="0">
              <a:solidFill>
                <a:schemeClr val="tx1">
                  <a:lumMod val="65000"/>
                  <a:lumOff val="35000"/>
                </a:schemeClr>
              </a:solidFill>
              <a:latin typeface="Arial" pitchFamily="34" charset="0"/>
              <a:cs typeface="Arial" pitchFamily="34" charset="0"/>
            </a:endParaRPr>
          </a:p>
        </p:txBody>
      </p:sp>
      <p:pic>
        <p:nvPicPr>
          <p:cNvPr id="2054" name="Picture 6" descr="Mocki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563004"/>
            <a:ext cx="3483230" cy="174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320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13"/>
          </p:nvPr>
        </p:nvSpPr>
        <p:spPr>
          <a:xfrm>
            <a:off x="2123728" y="2204864"/>
            <a:ext cx="7020272" cy="4176463"/>
          </a:xfrm>
        </p:spPr>
        <p:txBody>
          <a:bodyPr>
            <a:normAutofit/>
          </a:bodyPr>
          <a:lstStyle/>
          <a:p>
            <a:pPr marL="0" indent="0">
              <a:buNone/>
            </a:pPr>
            <a:endParaRPr lang="es-ES" dirty="0"/>
          </a:p>
          <a:p>
            <a:pPr marL="0" indent="0">
              <a:lnSpc>
                <a:spcPct val="120000"/>
              </a:lnSpc>
              <a:buNone/>
              <a:tabLst>
                <a:tab pos="354013" algn="l"/>
              </a:tabLst>
            </a:pPr>
            <a:endParaRPr lang="es-ES" sz="1600" dirty="0">
              <a:solidFill>
                <a:schemeClr val="tx1"/>
              </a:solidFill>
            </a:endParaRPr>
          </a:p>
        </p:txBody>
      </p:sp>
      <p:sp>
        <p:nvSpPr>
          <p:cNvPr id="4" name="3 Marcador de número de diapositiva"/>
          <p:cNvSpPr>
            <a:spLocks noGrp="1"/>
          </p:cNvSpPr>
          <p:nvPr>
            <p:ph type="sldNum" sz="quarter" idx="12"/>
          </p:nvPr>
        </p:nvSpPr>
        <p:spPr/>
        <p:txBody>
          <a:bodyPr/>
          <a:lstStyle/>
          <a:p>
            <a:fld id="{E60061AB-E3E3-4B82-98B1-945D99ABF5FB}" type="slidenum">
              <a:rPr lang="es-ES" smtClean="0"/>
              <a:t>3</a:t>
            </a:fld>
            <a:endParaRPr lang="es-ES" dirty="0"/>
          </a:p>
        </p:txBody>
      </p:sp>
      <p:sp>
        <p:nvSpPr>
          <p:cNvPr id="5" name="2 Marcador de contenido"/>
          <p:cNvSpPr txBox="1">
            <a:spLocks/>
          </p:cNvSpPr>
          <p:nvPr/>
        </p:nvSpPr>
        <p:spPr>
          <a:xfrm>
            <a:off x="2987823" y="3933056"/>
            <a:ext cx="5616624" cy="1800200"/>
          </a:xfrm>
          <a:prstGeom prst="rect">
            <a:avLst/>
          </a:prstGeom>
        </p:spPr>
        <p:txBody>
          <a:bodyPr>
            <a:no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kern="1200">
                <a:solidFill>
                  <a:schemeClr val="tx1">
                    <a:lumMod val="50000"/>
                    <a:lumOff val="50000"/>
                  </a:schemeClr>
                </a:solidFill>
                <a:latin typeface="Arial" pitchFamily="34" charset="0"/>
                <a:ea typeface="+mn-ea"/>
                <a:cs typeface="Arial" pitchFamily="34" charset="0"/>
              </a:defRPr>
            </a:lvl1pPr>
            <a:lvl2pPr marL="531813" indent="-176213" algn="l" defTabSz="914400" rtl="0" eaLnBrk="1" latinLnBrk="0" hangingPunct="1">
              <a:spcBef>
                <a:spcPct val="20000"/>
              </a:spcBef>
              <a:buFont typeface="Arial" pitchFamily="34" charset="0"/>
              <a:buChar char="•"/>
              <a:defRPr sz="1600" kern="1200" baseline="0">
                <a:solidFill>
                  <a:schemeClr val="tx1">
                    <a:lumMod val="50000"/>
                    <a:lumOff val="50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marL="0" indent="0">
              <a:buNone/>
            </a:pPr>
            <a:r>
              <a:rPr lang="es-ES" sz="1600" dirty="0">
                <a:solidFill>
                  <a:schemeClr val="bg1">
                    <a:lumMod val="50000"/>
                  </a:schemeClr>
                </a:solidFill>
              </a:rPr>
              <a:t>1</a:t>
            </a:r>
            <a:r>
              <a:rPr lang="es-ES" sz="1600" dirty="0" smtClean="0">
                <a:solidFill>
                  <a:schemeClr val="bg1">
                    <a:lumMod val="50000"/>
                  </a:schemeClr>
                </a:solidFill>
              </a:rPr>
              <a:t>.1 Definición</a:t>
            </a:r>
          </a:p>
          <a:p>
            <a:pPr marL="0" indent="0">
              <a:buNone/>
            </a:pPr>
            <a:r>
              <a:rPr lang="es-ES" sz="1600" dirty="0" smtClean="0">
                <a:solidFill>
                  <a:schemeClr val="bg1">
                    <a:lumMod val="50000"/>
                  </a:schemeClr>
                </a:solidFill>
              </a:rPr>
              <a:t>1.2 Métricas</a:t>
            </a:r>
          </a:p>
          <a:p>
            <a:pPr marL="0" indent="0">
              <a:buNone/>
            </a:pPr>
            <a:r>
              <a:rPr lang="es-ES" sz="1600" dirty="0" smtClean="0">
                <a:solidFill>
                  <a:schemeClr val="bg1">
                    <a:lumMod val="50000"/>
                  </a:schemeClr>
                </a:solidFill>
              </a:rPr>
              <a:t>1.3 CMMi</a:t>
            </a:r>
            <a:endParaRPr lang="es-ES" sz="1600" dirty="0">
              <a:solidFill>
                <a:schemeClr val="bg1">
                  <a:lumMod val="50000"/>
                </a:schemeClr>
              </a:solidFill>
            </a:endParaRPr>
          </a:p>
          <a:p>
            <a:pPr marL="0" indent="0">
              <a:buNone/>
            </a:pPr>
            <a:endParaRPr lang="es-ES" sz="1600" dirty="0">
              <a:solidFill>
                <a:schemeClr val="bg1">
                  <a:lumMod val="50000"/>
                </a:schemeClr>
              </a:solidFill>
            </a:endParaRPr>
          </a:p>
        </p:txBody>
      </p:sp>
      <p:sp>
        <p:nvSpPr>
          <p:cNvPr id="6" name="5 CuadroTexto"/>
          <p:cNvSpPr txBox="1"/>
          <p:nvPr/>
        </p:nvSpPr>
        <p:spPr>
          <a:xfrm>
            <a:off x="2771800" y="2204864"/>
            <a:ext cx="1440160" cy="1938992"/>
          </a:xfrm>
          <a:prstGeom prst="rect">
            <a:avLst/>
          </a:prstGeom>
          <a:noFill/>
        </p:spPr>
        <p:txBody>
          <a:bodyPr wrap="square" rtlCol="0">
            <a:spAutoFit/>
          </a:bodyPr>
          <a:lstStyle/>
          <a:p>
            <a:r>
              <a:rPr lang="en-US" sz="12000" b="1" dirty="0">
                <a:solidFill>
                  <a:srgbClr val="9AAE04"/>
                </a:solidFill>
                <a:latin typeface="Arial" pitchFamily="34" charset="0"/>
                <a:ea typeface="+mj-ea"/>
                <a:cs typeface="Arial" pitchFamily="34" charset="0"/>
              </a:rPr>
              <a:t>1</a:t>
            </a:r>
            <a:endParaRPr lang="es-ES" sz="12000" b="1" dirty="0">
              <a:solidFill>
                <a:srgbClr val="9AAE04"/>
              </a:solidFill>
              <a:latin typeface="Arial" pitchFamily="34" charset="0"/>
              <a:ea typeface="+mj-ea"/>
              <a:cs typeface="Arial" pitchFamily="34" charset="0"/>
            </a:endParaRPr>
          </a:p>
        </p:txBody>
      </p:sp>
      <p:sp>
        <p:nvSpPr>
          <p:cNvPr id="7" name="6 CuadroTexto"/>
          <p:cNvSpPr txBox="1"/>
          <p:nvPr/>
        </p:nvSpPr>
        <p:spPr>
          <a:xfrm>
            <a:off x="3672475" y="2926685"/>
            <a:ext cx="5075989" cy="461665"/>
          </a:xfrm>
          <a:prstGeom prst="rect">
            <a:avLst/>
          </a:prstGeom>
          <a:noFill/>
        </p:spPr>
        <p:txBody>
          <a:bodyPr wrap="square" rtlCol="0">
            <a:spAutoFit/>
          </a:bodyPr>
          <a:lstStyle/>
          <a:p>
            <a:pPr>
              <a:spcBef>
                <a:spcPct val="20000"/>
              </a:spcBef>
              <a:buClr>
                <a:srgbClr val="9AAE04"/>
              </a:buClr>
            </a:pPr>
            <a:r>
              <a:rPr lang="es-ES" sz="2400" b="1" dirty="0">
                <a:solidFill>
                  <a:srgbClr val="9AAE04"/>
                </a:solidFill>
                <a:latin typeface="Arial" pitchFamily="34" charset="0"/>
                <a:ea typeface="+mj-ea"/>
                <a:cs typeface="Arial" pitchFamily="34" charset="0"/>
              </a:rPr>
              <a:t>C</a:t>
            </a:r>
            <a:r>
              <a:rPr lang="es-ES" sz="2400" b="1" dirty="0" smtClean="0">
                <a:solidFill>
                  <a:srgbClr val="9AAE04"/>
                </a:solidFill>
                <a:latin typeface="Arial" pitchFamily="34" charset="0"/>
                <a:ea typeface="+mj-ea"/>
                <a:cs typeface="Arial" pitchFamily="34" charset="0"/>
              </a:rPr>
              <a:t>alidad del software</a:t>
            </a:r>
            <a:endParaRPr lang="es-ES" dirty="0"/>
          </a:p>
        </p:txBody>
      </p:sp>
    </p:spTree>
    <p:extLst>
      <p:ext uri="{BB962C8B-B14F-4D97-AF65-F5344CB8AC3E}">
        <p14:creationId xmlns:p14="http://schemas.microsoft.com/office/powerpoint/2010/main" val="683764980"/>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a:t>
            </a:r>
            <a:r>
              <a:rPr lang="es-ES" sz="2200" b="1" dirty="0">
                <a:solidFill>
                  <a:schemeClr val="bg1"/>
                </a:solidFill>
                <a:latin typeface="Arial" pitchFamily="34" charset="0"/>
                <a:cs typeface="Arial" pitchFamily="34" charset="0"/>
              </a:rPr>
              <a:t>C</a:t>
            </a:r>
            <a:r>
              <a:rPr lang="es-ES" sz="2200" b="1" dirty="0" smtClean="0">
                <a:solidFill>
                  <a:schemeClr val="bg1"/>
                </a:solidFill>
                <a:latin typeface="Arial" pitchFamily="34" charset="0"/>
                <a:cs typeface="Arial" pitchFamily="34" charset="0"/>
              </a:rPr>
              <a:t>alidad del software</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569331" y="1772816"/>
            <a:ext cx="8084421" cy="453650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La calidad se podría definir como la aptitud de un producto o servicio para satisfacer las necesidades del usuario, y como la cualidad de todos los productos, no solamente de equipos sino también de programas. </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En el desarrollo de software, la calidad de diseño acompaña a los requerimientos, especificaciones y diseño del sistema. La calidad de concordancia es un aspecto centrado principalmente en la implementación. Si la implementación sigue el diseño, y el sistema resultante cumple con los objetivos de requisitos y de rendimiento, la calidad de concordancia es alta.</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1600"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1.1 Definición</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671591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a:t>
            </a:r>
            <a:r>
              <a:rPr lang="es-ES" sz="2200" b="1" dirty="0">
                <a:solidFill>
                  <a:schemeClr val="bg1"/>
                </a:solidFill>
                <a:latin typeface="Arial" pitchFamily="34" charset="0"/>
                <a:cs typeface="Arial" pitchFamily="34" charset="0"/>
              </a:rPr>
              <a:t>C</a:t>
            </a:r>
            <a:r>
              <a:rPr lang="es-ES" sz="2200" b="1" dirty="0" smtClean="0">
                <a:solidFill>
                  <a:schemeClr val="bg1"/>
                </a:solidFill>
                <a:latin typeface="Arial" pitchFamily="34" charset="0"/>
                <a:cs typeface="Arial" pitchFamily="34" charset="0"/>
              </a:rPr>
              <a:t>alidad del software</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569331" y="2276872"/>
            <a:ext cx="8084421" cy="30243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La obtención de un software con calidad implica la utilización de metodologías o procedimientos estándares para el análisis, diseño programación y prueba de software que permitan uniformar la filosofía de trabajo, en aras de lograr una mayor confiabilidad, mantenibilidad y facilidad de prueba, a la vez que eleven la productividad, tanto para la labor de desarrollo como para el control de la calidad del software. </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Los requisitos del software son la base de las medidas de calidad. La falta de concordancia con los requisitos es una falta de calidad.</a:t>
            </a:r>
            <a:endParaRPr lang="es-ES" sz="1600"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1.1 Definición</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785339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a:t>
            </a:r>
            <a:r>
              <a:rPr lang="es-ES" sz="2200" b="1" dirty="0">
                <a:solidFill>
                  <a:schemeClr val="bg1"/>
                </a:solidFill>
                <a:latin typeface="Arial" pitchFamily="34" charset="0"/>
                <a:cs typeface="Arial" pitchFamily="34" charset="0"/>
              </a:rPr>
              <a:t>C</a:t>
            </a:r>
            <a:r>
              <a:rPr lang="es-ES" sz="2200" b="1" dirty="0" smtClean="0">
                <a:solidFill>
                  <a:schemeClr val="bg1"/>
                </a:solidFill>
                <a:latin typeface="Arial" pitchFamily="34" charset="0"/>
                <a:cs typeface="Arial" pitchFamily="34" charset="0"/>
              </a:rPr>
              <a:t>alidad del software</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765175" y="1844824"/>
            <a:ext cx="8136298" cy="35283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000" dirty="0" smtClean="0">
                <a:solidFill>
                  <a:schemeClr val="tx1">
                    <a:lumMod val="65000"/>
                    <a:lumOff val="35000"/>
                  </a:schemeClr>
                </a:solidFill>
                <a:latin typeface="Arial" pitchFamily="34" charset="0"/>
                <a:cs typeface="Arial" pitchFamily="34" charset="0"/>
              </a:rPr>
              <a:t>Las actividades para el aseguramiento de la calidad del software se pueden detallar en:</a:t>
            </a:r>
          </a:p>
          <a:p>
            <a:pPr marL="0" indent="0">
              <a:buNone/>
            </a:pPr>
            <a:endParaRPr lang="es-ES" sz="2000" dirty="0">
              <a:solidFill>
                <a:schemeClr val="tx1">
                  <a:lumMod val="65000"/>
                  <a:lumOff val="35000"/>
                </a:schemeClr>
              </a:solidFill>
              <a:latin typeface="Arial" pitchFamily="34" charset="0"/>
              <a:cs typeface="Arial" pitchFamily="34" charset="0"/>
            </a:endParaRPr>
          </a:p>
          <a:p>
            <a:r>
              <a:rPr lang="es-ES" sz="2000" dirty="0" smtClean="0">
                <a:solidFill>
                  <a:schemeClr val="tx1">
                    <a:lumMod val="65000"/>
                    <a:lumOff val="35000"/>
                  </a:schemeClr>
                </a:solidFill>
                <a:latin typeface="Arial" pitchFamily="34" charset="0"/>
                <a:cs typeface="Arial" pitchFamily="34" charset="0"/>
              </a:rPr>
              <a:t>Métricas de software para el control del proyecto.</a:t>
            </a:r>
          </a:p>
          <a:p>
            <a:pPr marL="0" indent="0">
              <a:buNone/>
            </a:pPr>
            <a:endParaRPr lang="es-ES" sz="2000" dirty="0">
              <a:solidFill>
                <a:schemeClr val="tx1">
                  <a:lumMod val="65000"/>
                  <a:lumOff val="35000"/>
                </a:schemeClr>
              </a:solidFill>
              <a:latin typeface="Arial" pitchFamily="34" charset="0"/>
              <a:cs typeface="Arial" pitchFamily="34" charset="0"/>
            </a:endParaRPr>
          </a:p>
          <a:p>
            <a:r>
              <a:rPr lang="es-ES" sz="2000" dirty="0" smtClean="0">
                <a:solidFill>
                  <a:schemeClr val="tx1">
                    <a:lumMod val="65000"/>
                    <a:lumOff val="35000"/>
                  </a:schemeClr>
                </a:solidFill>
                <a:latin typeface="Arial" pitchFamily="34" charset="0"/>
                <a:cs typeface="Arial" pitchFamily="34" charset="0"/>
              </a:rPr>
              <a:t>Verificación y validación del software a lo largo del ciclo de vida (incluyendo pruebas y procesos de revisión e inspección).</a:t>
            </a:r>
          </a:p>
          <a:p>
            <a:pPr marL="0" indent="0">
              <a:buNone/>
            </a:pPr>
            <a:endParaRPr lang="es-ES" sz="2000" dirty="0">
              <a:solidFill>
                <a:schemeClr val="tx1">
                  <a:lumMod val="65000"/>
                  <a:lumOff val="35000"/>
                </a:schemeClr>
              </a:solidFill>
              <a:latin typeface="Arial" pitchFamily="34" charset="0"/>
              <a:cs typeface="Arial" pitchFamily="34" charset="0"/>
            </a:endParaRPr>
          </a:p>
          <a:p>
            <a:r>
              <a:rPr lang="es-ES" sz="2000" dirty="0" smtClean="0">
                <a:solidFill>
                  <a:schemeClr val="tx1">
                    <a:lumMod val="65000"/>
                    <a:lumOff val="35000"/>
                  </a:schemeClr>
                </a:solidFill>
                <a:latin typeface="Arial" pitchFamily="34" charset="0"/>
                <a:cs typeface="Arial" pitchFamily="34" charset="0"/>
              </a:rPr>
              <a:t>Gestión de la configuración del software.</a:t>
            </a:r>
            <a:endParaRPr lang="es-ES" sz="1600"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1.1 Definición</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2840485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fade">
                                      <p:cBhvr>
                                        <p:cTn id="17" dur="500"/>
                                        <p:tgtEl>
                                          <p:spTgt spid="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xEl>
                                              <p:pRg st="6" end="6"/>
                                            </p:txEl>
                                          </p:spTgt>
                                        </p:tgtEl>
                                        <p:attrNameLst>
                                          <p:attrName>style.visibility</p:attrName>
                                        </p:attrNameLst>
                                      </p:cBhvr>
                                      <p:to>
                                        <p:strVal val="visible"/>
                                      </p:to>
                                    </p:set>
                                    <p:animEffect transition="in" filter="fade">
                                      <p:cBhvr>
                                        <p:cTn id="22"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a:t>
            </a:r>
            <a:r>
              <a:rPr lang="es-ES" sz="2200" b="1" dirty="0">
                <a:solidFill>
                  <a:schemeClr val="bg1"/>
                </a:solidFill>
                <a:latin typeface="Arial" pitchFamily="34" charset="0"/>
                <a:cs typeface="Arial" pitchFamily="34" charset="0"/>
              </a:rPr>
              <a:t>C</a:t>
            </a:r>
            <a:r>
              <a:rPr lang="es-ES" sz="2200" b="1" dirty="0" smtClean="0">
                <a:solidFill>
                  <a:schemeClr val="bg1"/>
                </a:solidFill>
                <a:latin typeface="Arial" pitchFamily="34" charset="0"/>
                <a:cs typeface="Arial" pitchFamily="34" charset="0"/>
              </a:rPr>
              <a:t>alidad del software</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765175" y="1844824"/>
            <a:ext cx="8136298" cy="35283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Una </a:t>
            </a:r>
            <a:r>
              <a:rPr lang="es-ES" sz="2000" i="1" dirty="0" smtClean="0">
                <a:solidFill>
                  <a:schemeClr val="tx1">
                    <a:lumMod val="65000"/>
                    <a:lumOff val="35000"/>
                  </a:schemeClr>
                </a:solidFill>
                <a:latin typeface="Arial" pitchFamily="34" charset="0"/>
                <a:cs typeface="Arial" pitchFamily="34" charset="0"/>
              </a:rPr>
              <a:t>métrica</a:t>
            </a:r>
            <a:r>
              <a:rPr lang="es-ES" sz="2000" dirty="0" smtClean="0">
                <a:solidFill>
                  <a:schemeClr val="tx1">
                    <a:lumMod val="65000"/>
                    <a:lumOff val="35000"/>
                  </a:schemeClr>
                </a:solidFill>
                <a:latin typeface="Arial" pitchFamily="34" charset="0"/>
                <a:cs typeface="Arial" pitchFamily="34" charset="0"/>
              </a:rPr>
              <a:t> es cualquier medida o conjunto de medidas destinadas a conocer o estimar el tamaño u otra característica de un software o un sistema de información. El concepto de medida va de más a menos, de lo general a lo concreto, y lo concreto es asociado a la métrica, cuya combinación daría le nivel de calidad del producto. </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Algunas de estas métricas podrían ser: el número de errores durante un tiempo predeterminado, el fallo en la codificación que cause el error del programa, el tamaño de la aplicación (clases con un número elevado de líneas de código tienen mayor riesgo de errores y es menos mantenible)…</a:t>
            </a:r>
            <a:endParaRPr lang="es-ES" sz="1600" dirty="0">
              <a:solidFill>
                <a:schemeClr val="tx1">
                  <a:lumMod val="65000"/>
                  <a:lumOff val="35000"/>
                </a:schemeClr>
              </a:solidFill>
              <a:latin typeface="Arial" pitchFamily="34" charset="0"/>
              <a:cs typeface="Arial" pitchFamily="34" charset="0"/>
            </a:endParaRP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1.2 Métricas</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0780716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a:t>
            </a:r>
            <a:r>
              <a:rPr lang="es-ES" sz="2200" b="1" dirty="0">
                <a:solidFill>
                  <a:schemeClr val="bg1"/>
                </a:solidFill>
                <a:latin typeface="Arial" pitchFamily="34" charset="0"/>
                <a:cs typeface="Arial" pitchFamily="34" charset="0"/>
              </a:rPr>
              <a:t>C</a:t>
            </a:r>
            <a:r>
              <a:rPr lang="es-ES" sz="2200" b="1" dirty="0" smtClean="0">
                <a:solidFill>
                  <a:schemeClr val="bg1"/>
                </a:solidFill>
                <a:latin typeface="Arial" pitchFamily="34" charset="0"/>
                <a:cs typeface="Arial" pitchFamily="34" charset="0"/>
              </a:rPr>
              <a:t>alidad del software</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Marcador de contenido 2"/>
          <p:cNvSpPr txBox="1">
            <a:spLocks/>
          </p:cNvSpPr>
          <p:nvPr/>
        </p:nvSpPr>
        <p:spPr>
          <a:xfrm>
            <a:off x="539552" y="1700808"/>
            <a:ext cx="8136298" cy="453650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Existen varios modelos de calidad de software. Uno de los más populares es </a:t>
            </a:r>
            <a:r>
              <a:rPr lang="es-ES" sz="2000" b="1" dirty="0" smtClean="0">
                <a:solidFill>
                  <a:schemeClr val="tx1">
                    <a:lumMod val="65000"/>
                    <a:lumOff val="35000"/>
                  </a:schemeClr>
                </a:solidFill>
                <a:latin typeface="Arial" pitchFamily="34" charset="0"/>
                <a:cs typeface="Arial" pitchFamily="34" charset="0"/>
              </a:rPr>
              <a:t>CMMi</a:t>
            </a:r>
            <a:r>
              <a:rPr lang="es-ES" sz="2000" dirty="0" smtClean="0">
                <a:solidFill>
                  <a:schemeClr val="tx1">
                    <a:lumMod val="65000"/>
                    <a:lumOff val="35000"/>
                  </a:schemeClr>
                </a:solidFill>
                <a:latin typeface="Arial" pitchFamily="34" charset="0"/>
                <a:cs typeface="Arial" pitchFamily="34" charset="0"/>
              </a:rPr>
              <a:t> (Capability Maturity Model Integrator). CMMi es un modelo para la mejora y evaluación de procesos para el desarrollo, mantenimiento y operaciones de software, el cual clasifica las empresas en niveles de madurez. Estos niveles sirven para conocer la madurez de los procesos que se realizan para producir el software. </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Existen tres áreas de interés cubiertas por los modelos de CMMi: Desarrollo, Adquisición y Servicios.</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Actualmente, el HPC (High Performance Center) de Alicante posee la certificación Level 5 </a:t>
            </a:r>
            <a:r>
              <a:rPr lang="es-ES" sz="2000" dirty="0">
                <a:solidFill>
                  <a:schemeClr val="tx1">
                    <a:lumMod val="65000"/>
                    <a:lumOff val="35000"/>
                  </a:schemeClr>
                </a:solidFill>
                <a:latin typeface="Arial" pitchFamily="34" charset="0"/>
                <a:cs typeface="Arial" pitchFamily="34" charset="0"/>
              </a:rPr>
              <a:t>(máximo nivel)</a:t>
            </a:r>
            <a:r>
              <a:rPr lang="es-ES" sz="2000" dirty="0" smtClean="0">
                <a:solidFill>
                  <a:schemeClr val="tx1">
                    <a:lumMod val="65000"/>
                    <a:lumOff val="35000"/>
                  </a:schemeClr>
                </a:solidFill>
                <a:latin typeface="Arial" pitchFamily="34" charset="0"/>
                <a:cs typeface="Arial" pitchFamily="34" charset="0"/>
              </a:rPr>
              <a:t> de Desarrollo.</a:t>
            </a:r>
          </a:p>
          <a:p>
            <a:pPr marL="0" indent="0" algn="just">
              <a:buNone/>
            </a:pPr>
            <a:r>
              <a:rPr lang="es-ES" sz="2000" dirty="0" smtClean="0">
                <a:solidFill>
                  <a:schemeClr val="tx1">
                    <a:lumMod val="65000"/>
                    <a:lumOff val="35000"/>
                  </a:schemeClr>
                </a:solidFill>
                <a:latin typeface="Arial" pitchFamily="34" charset="0"/>
                <a:cs typeface="Arial" pitchFamily="34" charset="0"/>
              </a:rPr>
              <a:t>Como objetivo del 2017, se pretende obtener la certificación CMMi de Servicios.</a:t>
            </a:r>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1.3 CMMi</a:t>
            </a:r>
            <a:endParaRPr lang="es-E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7663063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fade">
                                      <p:cBhvr>
                                        <p:cTn id="17" dur="500"/>
                                        <p:tgtEl>
                                          <p:spTgt spid="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xEl>
                                              <p:pRg st="5" end="5"/>
                                            </p:txEl>
                                          </p:spTgt>
                                        </p:tgtEl>
                                        <p:attrNameLst>
                                          <p:attrName>style.visibility</p:attrName>
                                        </p:attrNameLst>
                                      </p:cBhvr>
                                      <p:to>
                                        <p:strVal val="visible"/>
                                      </p:to>
                                    </p:set>
                                    <p:animEffect transition="in" filter="fade">
                                      <p:cBhvr>
                                        <p:cTn id="22"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13"/>
          </p:nvPr>
        </p:nvSpPr>
        <p:spPr>
          <a:xfrm>
            <a:off x="2123728" y="2204864"/>
            <a:ext cx="7020272" cy="4176463"/>
          </a:xfrm>
        </p:spPr>
        <p:txBody>
          <a:bodyPr>
            <a:normAutofit/>
          </a:bodyPr>
          <a:lstStyle/>
          <a:p>
            <a:pPr marL="0" indent="0">
              <a:buNone/>
            </a:pPr>
            <a:endParaRPr lang="es-ES" dirty="0"/>
          </a:p>
          <a:p>
            <a:pPr marL="0" indent="0">
              <a:lnSpc>
                <a:spcPct val="120000"/>
              </a:lnSpc>
              <a:buNone/>
              <a:tabLst>
                <a:tab pos="354013" algn="l"/>
              </a:tabLst>
            </a:pPr>
            <a:endParaRPr lang="es-ES" sz="1600" dirty="0">
              <a:solidFill>
                <a:schemeClr val="tx1"/>
              </a:solidFill>
            </a:endParaRPr>
          </a:p>
        </p:txBody>
      </p:sp>
      <p:sp>
        <p:nvSpPr>
          <p:cNvPr id="4" name="3 Marcador de número de diapositiva"/>
          <p:cNvSpPr>
            <a:spLocks noGrp="1"/>
          </p:cNvSpPr>
          <p:nvPr>
            <p:ph type="sldNum" sz="quarter" idx="12"/>
          </p:nvPr>
        </p:nvSpPr>
        <p:spPr/>
        <p:txBody>
          <a:bodyPr/>
          <a:lstStyle/>
          <a:p>
            <a:fld id="{E60061AB-E3E3-4B82-98B1-945D99ABF5FB}" type="slidenum">
              <a:rPr lang="es-ES" smtClean="0"/>
              <a:t>9</a:t>
            </a:fld>
            <a:endParaRPr lang="es-ES" dirty="0"/>
          </a:p>
        </p:txBody>
      </p:sp>
      <p:sp>
        <p:nvSpPr>
          <p:cNvPr id="5" name="2 Marcador de contenido"/>
          <p:cNvSpPr txBox="1">
            <a:spLocks/>
          </p:cNvSpPr>
          <p:nvPr/>
        </p:nvSpPr>
        <p:spPr>
          <a:xfrm>
            <a:off x="2987823" y="3933056"/>
            <a:ext cx="5616624" cy="2423294"/>
          </a:xfrm>
          <a:prstGeom prst="rect">
            <a:avLst/>
          </a:prstGeom>
        </p:spPr>
        <p:txBody>
          <a:bodyPr>
            <a:no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kern="1200">
                <a:solidFill>
                  <a:schemeClr val="tx1">
                    <a:lumMod val="50000"/>
                    <a:lumOff val="50000"/>
                  </a:schemeClr>
                </a:solidFill>
                <a:latin typeface="Arial" pitchFamily="34" charset="0"/>
                <a:ea typeface="+mn-ea"/>
                <a:cs typeface="Arial" pitchFamily="34" charset="0"/>
              </a:defRPr>
            </a:lvl1pPr>
            <a:lvl2pPr marL="531813" indent="-176213" algn="l" defTabSz="914400" rtl="0" eaLnBrk="1" latinLnBrk="0" hangingPunct="1">
              <a:spcBef>
                <a:spcPct val="20000"/>
              </a:spcBef>
              <a:buFont typeface="Arial" pitchFamily="34" charset="0"/>
              <a:buChar char="•"/>
              <a:defRPr sz="1600" kern="1200" baseline="0">
                <a:solidFill>
                  <a:schemeClr val="tx1">
                    <a:lumMod val="50000"/>
                    <a:lumOff val="50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marL="355600" lvl="1" indent="0">
              <a:buNone/>
            </a:pPr>
            <a:r>
              <a:rPr lang="es-ES" b="1" dirty="0" smtClean="0"/>
              <a:t>2.1 Introducción</a:t>
            </a:r>
          </a:p>
          <a:p>
            <a:pPr marL="355600" lvl="1" indent="0">
              <a:buNone/>
            </a:pPr>
            <a:r>
              <a:rPr lang="es-ES" b="1" dirty="0" smtClean="0"/>
              <a:t>2.2 PMD</a:t>
            </a:r>
          </a:p>
          <a:p>
            <a:pPr marL="355600" lvl="1" indent="0">
              <a:buNone/>
            </a:pPr>
            <a:r>
              <a:rPr lang="es-ES" b="1" dirty="0" smtClean="0"/>
              <a:t>2.3 Checkstyle</a:t>
            </a:r>
          </a:p>
          <a:p>
            <a:pPr marL="355600" lvl="1" indent="0">
              <a:buNone/>
            </a:pPr>
            <a:r>
              <a:rPr lang="es-ES" b="1" dirty="0" smtClean="0"/>
              <a:t>2.4 Findbugs</a:t>
            </a:r>
          </a:p>
          <a:p>
            <a:pPr marL="355600" lvl="1" indent="0">
              <a:buNone/>
            </a:pPr>
            <a:r>
              <a:rPr lang="es-ES" b="1" dirty="0" smtClean="0"/>
              <a:t>2.5 Cobertura</a:t>
            </a:r>
          </a:p>
        </p:txBody>
      </p:sp>
      <p:sp>
        <p:nvSpPr>
          <p:cNvPr id="6" name="5 CuadroTexto"/>
          <p:cNvSpPr txBox="1"/>
          <p:nvPr/>
        </p:nvSpPr>
        <p:spPr>
          <a:xfrm>
            <a:off x="2771800" y="2204864"/>
            <a:ext cx="1440160" cy="1938992"/>
          </a:xfrm>
          <a:prstGeom prst="rect">
            <a:avLst/>
          </a:prstGeom>
          <a:noFill/>
        </p:spPr>
        <p:txBody>
          <a:bodyPr wrap="square" rtlCol="0">
            <a:spAutoFit/>
          </a:bodyPr>
          <a:lstStyle/>
          <a:p>
            <a:r>
              <a:rPr lang="en-US" sz="12000" b="1" dirty="0">
                <a:solidFill>
                  <a:srgbClr val="9AAE04"/>
                </a:solidFill>
                <a:latin typeface="Arial" pitchFamily="34" charset="0"/>
                <a:ea typeface="+mj-ea"/>
                <a:cs typeface="Arial" pitchFamily="34" charset="0"/>
              </a:rPr>
              <a:t>2</a:t>
            </a:r>
            <a:endParaRPr lang="es-ES" sz="12000" b="1" dirty="0">
              <a:solidFill>
                <a:srgbClr val="9AAE04"/>
              </a:solidFill>
              <a:latin typeface="Arial" pitchFamily="34" charset="0"/>
              <a:ea typeface="+mj-ea"/>
              <a:cs typeface="Arial" pitchFamily="34" charset="0"/>
            </a:endParaRPr>
          </a:p>
        </p:txBody>
      </p:sp>
      <p:sp>
        <p:nvSpPr>
          <p:cNvPr id="7" name="6 CuadroTexto"/>
          <p:cNvSpPr txBox="1"/>
          <p:nvPr/>
        </p:nvSpPr>
        <p:spPr>
          <a:xfrm>
            <a:off x="3672475" y="2926685"/>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AAE04"/>
                </a:solidFill>
                <a:latin typeface="Arial" pitchFamily="34" charset="0"/>
                <a:ea typeface="+mj-ea"/>
                <a:cs typeface="Arial" pitchFamily="34" charset="0"/>
              </a:rPr>
              <a:t>Herramientas</a:t>
            </a:r>
            <a:endParaRPr lang="es-ES" dirty="0"/>
          </a:p>
        </p:txBody>
      </p:sp>
    </p:spTree>
    <p:extLst>
      <p:ext uri="{BB962C8B-B14F-4D97-AF65-F5344CB8AC3E}">
        <p14:creationId xmlns:p14="http://schemas.microsoft.com/office/powerpoint/2010/main" val="969806120"/>
      </p:ext>
    </p:extLst>
  </p:cSld>
  <p:clrMapOvr>
    <a:masterClrMapping/>
  </p:clrMapOvr>
  <p:transition spd="slow">
    <p:wipe dir="r"/>
  </p:transition>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19855</TotalTime>
  <Words>1748</Words>
  <Application>Microsoft Office PowerPoint</Application>
  <PresentationFormat>Presentación en pantalla (4:3)</PresentationFormat>
  <Paragraphs>198</Paragraphs>
  <Slides>25</Slides>
  <Notes>24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Linux Libertine</vt:lpstr>
      <vt:lpstr>Tema do Office</vt:lpstr>
      <vt:lpstr>Presentación de PowerPoint</vt:lpstr>
      <vt:lpstr>Índice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Marcos Ramos</dc:creator>
  <cp:lastModifiedBy>Daniel Cano Reina</cp:lastModifiedBy>
  <cp:revision>585</cp:revision>
  <dcterms:created xsi:type="dcterms:W3CDTF">2014-10-15T09:04:05Z</dcterms:created>
  <dcterms:modified xsi:type="dcterms:W3CDTF">2016-11-13T19:59:55Z</dcterms:modified>
</cp:coreProperties>
</file>