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6" autoAdjust="0"/>
  </p:normalViewPr>
  <p:slideViewPr>
    <p:cSldViewPr snapToGrid="0">
      <p:cViewPr varScale="1">
        <p:scale>
          <a:sx n="53" d="100"/>
          <a:sy n="53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56B00-01A2-437B-9901-6B29ED5E3B28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9B59E-DFA8-4683-B302-7AF018350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Servicio que ofrecemos a web, ya sea una aplicación</a:t>
            </a:r>
            <a:r>
              <a:rPr lang="es-ES" baseline="0" dirty="0"/>
              <a:t> web, Android, </a:t>
            </a:r>
            <a:r>
              <a:rPr lang="es-ES" baseline="0" dirty="0" err="1"/>
              <a:t>ios</a:t>
            </a:r>
            <a:r>
              <a:rPr lang="es-ES" baseline="0" dirty="0"/>
              <a:t>. Los clientes consumen esos servicios.</a:t>
            </a:r>
          </a:p>
          <a:p>
            <a:endParaRPr lang="es-ES" baseline="0" dirty="0"/>
          </a:p>
          <a:p>
            <a:r>
              <a:rPr lang="es-ES" baseline="0" dirty="0"/>
              <a:t>2 Servicios (maneras diferentes de configuración, pero son lo mismo)</a:t>
            </a:r>
          </a:p>
          <a:p>
            <a:r>
              <a:rPr lang="es-ES" baseline="0" dirty="0"/>
              <a:t>	SOAP</a:t>
            </a:r>
          </a:p>
          <a:p>
            <a:r>
              <a:rPr lang="es-ES" baseline="0" dirty="0"/>
              <a:t>	REST(los que más se usan)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0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42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en la URL en la cabecera ponemos un REMOVE,</a:t>
            </a:r>
            <a:r>
              <a:rPr lang="es-ES" baseline="0" dirty="0"/>
              <a:t> estaremos diciendo al servicio que elimine esta new</a:t>
            </a:r>
          </a:p>
          <a:p>
            <a:r>
              <a:rPr lang="es-ES" baseline="0" dirty="0"/>
              <a:t>Operaciones de borrar. Puedes tener en el cuerpo un JSON con las listas de las URL que quieres borrar.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0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toda petición tendremos Cabecera y Puerto</a:t>
            </a:r>
          </a:p>
          <a:p>
            <a:r>
              <a:rPr lang="es-ES" dirty="0"/>
              <a:t>En</a:t>
            </a:r>
            <a:r>
              <a:rPr lang="es-ES" baseline="0" dirty="0"/>
              <a:t> cabecera tendremos que definir todo lo de arriba. Podemos definir si es un TXT, HTML, JSON…</a:t>
            </a:r>
          </a:p>
          <a:p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En el caso de enviar XML, tendríamos que cambiar por </a:t>
            </a:r>
            <a:r>
              <a:rPr lang="es-ES" baseline="0" dirty="0" err="1"/>
              <a:t>application</a:t>
            </a:r>
            <a:r>
              <a:rPr lang="es-ES" baseline="0" dirty="0"/>
              <a:t>/</a:t>
            </a:r>
            <a:r>
              <a:rPr lang="es-ES" baseline="0" dirty="0" err="1"/>
              <a:t>xml</a:t>
            </a:r>
            <a:r>
              <a:rPr lang="es-ES" baseline="0" dirty="0"/>
              <a:t> en la cabecera, para que lo entienda el servicio.</a:t>
            </a:r>
          </a:p>
          <a:p>
            <a:endParaRPr lang="es-ES" baseline="0" dirty="0"/>
          </a:p>
          <a:p>
            <a:r>
              <a:rPr lang="es-ES" baseline="0" dirty="0"/>
              <a:t>Partes del mensaje REST: 	URL</a:t>
            </a:r>
          </a:p>
          <a:p>
            <a:r>
              <a:rPr lang="es-ES" baseline="0" dirty="0"/>
              <a:t>		Cabecera </a:t>
            </a:r>
            <a:r>
              <a:rPr lang="es-ES" baseline="0" dirty="0">
                <a:sym typeface="Wingdings" panose="05000000000000000000" pitchFamily="2" charset="2"/>
              </a:rPr>
              <a:t> tipos de datos, </a:t>
            </a:r>
            <a:r>
              <a:rPr lang="es-ES" baseline="0" dirty="0" err="1">
                <a:sym typeface="Wingdings" panose="05000000000000000000" pitchFamily="2" charset="2"/>
              </a:rPr>
              <a:t>tokens</a:t>
            </a:r>
            <a:r>
              <a:rPr lang="es-ES" baseline="0" dirty="0">
                <a:sym typeface="Wingdings" panose="05000000000000000000" pitchFamily="2" charset="2"/>
              </a:rPr>
              <a:t>,</a:t>
            </a:r>
            <a:endParaRPr lang="es-ES" baseline="0" dirty="0"/>
          </a:p>
          <a:p>
            <a:r>
              <a:rPr lang="es-ES" baseline="0" dirty="0"/>
              <a:t>		Cuerpo </a:t>
            </a:r>
            <a:r>
              <a:rPr lang="es-ES" baseline="0" dirty="0">
                <a:sym typeface="Wingdings" panose="05000000000000000000" pitchFamily="2" charset="2"/>
              </a:rPr>
              <a:t> cualquier formato JSON, </a:t>
            </a:r>
            <a:r>
              <a:rPr lang="es-ES" baseline="0" dirty="0" err="1">
                <a:sym typeface="Wingdings" panose="05000000000000000000" pitchFamily="2" charset="2"/>
              </a:rPr>
              <a:t>ets</a:t>
            </a:r>
            <a:r>
              <a:rPr lang="es-ES" baseline="0" dirty="0">
                <a:sym typeface="Wingdings" panose="05000000000000000000" pitchFamily="2" charset="2"/>
              </a:rPr>
              <a:t>… o </a:t>
            </a:r>
            <a:r>
              <a:rPr lang="es-ES" baseline="0" dirty="0" err="1">
                <a:sym typeface="Wingdings" panose="05000000000000000000" pitchFamily="2" charset="2"/>
              </a:rPr>
              <a:t>vacio</a:t>
            </a:r>
            <a:r>
              <a:rPr lang="es-ES" baseline="0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51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Parte Servidor. </a:t>
            </a:r>
          </a:p>
          <a:p>
            <a:r>
              <a:rPr lang="es-ES" dirty="0"/>
              <a:t>Definimos qué</a:t>
            </a:r>
            <a:r>
              <a:rPr lang="es-ES" baseline="0" dirty="0"/>
              <a:t> servicios voy a ofrecer</a:t>
            </a:r>
          </a:p>
          <a:p>
            <a:endParaRPr lang="es-ES" baseline="0" dirty="0"/>
          </a:p>
          <a:p>
            <a:r>
              <a:rPr lang="es-ES" baseline="0" dirty="0"/>
              <a:t>Podemos enviarlos a terceros. Se utilizaban con SOAP y REST implementó algo parecido. No se suelen utilizar</a:t>
            </a:r>
          </a:p>
          <a:p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8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Tenemos</a:t>
            </a:r>
            <a:r>
              <a:rPr lang="es-ES" baseline="0" dirty="0"/>
              <a:t> la gramática y definimos los elementos. El elemento estudiante a su vez tiene mayor estructura -&gt; es de tipo complejo, que tiene más elementos. Tiene dirección, id con diferentes tipos básicos, para ser capaz de reconocer.</a:t>
            </a:r>
          </a:p>
          <a:p>
            <a:endParaRPr lang="es-ES" baseline="0" dirty="0"/>
          </a:p>
          <a:p>
            <a:r>
              <a:rPr lang="es-ES" baseline="0" dirty="0"/>
              <a:t>Aquí definimos el servicio web, con los elementos.</a:t>
            </a:r>
          </a:p>
          <a:p>
            <a:endParaRPr lang="es-ES" baseline="0" dirty="0"/>
          </a:p>
          <a:p>
            <a:r>
              <a:rPr lang="es-ES" baseline="0" dirty="0"/>
              <a:t>Esto es la gramática de todos los tipos de elementos que voy a usar. Se definen en la siguiente diapositiva.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30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anterior diapositiva definíamos la gramática, que definía los tipos de elementos que vamos a utilizar.</a:t>
            </a:r>
          </a:p>
          <a:p>
            <a:endParaRPr lang="es-ES" dirty="0"/>
          </a:p>
          <a:p>
            <a:r>
              <a:rPr lang="es-ES" baseline="0" dirty="0"/>
              <a:t>/</a:t>
            </a:r>
            <a:r>
              <a:rPr lang="es-ES" baseline="0" dirty="0" err="1"/>
              <a:t>student</a:t>
            </a:r>
            <a:r>
              <a:rPr lang="es-ES" baseline="0" dirty="0">
                <a:sym typeface="Wingdings" panose="05000000000000000000" pitchFamily="2" charset="2"/>
              </a:rPr>
              <a:t> define el </a:t>
            </a:r>
            <a:r>
              <a:rPr lang="es-ES" baseline="0" dirty="0" err="1">
                <a:sym typeface="Wingdings" panose="05000000000000000000" pitchFamily="2" charset="2"/>
              </a:rPr>
              <a:t>path</a:t>
            </a:r>
            <a:r>
              <a:rPr lang="es-ES" baseline="0" dirty="0">
                <a:sym typeface="Wingdings" panose="05000000000000000000" pitchFamily="2" charset="2"/>
              </a:rPr>
              <a:t>. A continuación</a:t>
            </a:r>
            <a:r>
              <a:rPr lang="es-ES" baseline="0" dirty="0"/>
              <a:t> podemos definir el tipo de operación, que en este caso es POST. Tenemos que definir que tipo de fichero va a soportar. </a:t>
            </a:r>
          </a:p>
          <a:p>
            <a:endParaRPr lang="es-ES" baseline="0" dirty="0"/>
          </a:p>
          <a:p>
            <a:r>
              <a:rPr lang="es-ES" baseline="0" dirty="0"/>
              <a:t>Definimos recursos y </a:t>
            </a:r>
            <a:r>
              <a:rPr lang="es-ES" baseline="0" dirty="0" err="1"/>
              <a:t>path</a:t>
            </a:r>
            <a:r>
              <a:rPr lang="es-ES" baseline="0" dirty="0"/>
              <a:t> que puede acceder el cliente, y dentro de cada uno la operación que va a realizar indicando el tipo de dato.</a:t>
            </a:r>
          </a:p>
          <a:p>
            <a:endParaRPr lang="es-ES" baseline="0" dirty="0"/>
          </a:p>
          <a:p>
            <a:r>
              <a:rPr lang="es-ES" dirty="0"/>
              <a:t>La</a:t>
            </a:r>
            <a:r>
              <a:rPr lang="es-ES" baseline="0" dirty="0"/>
              <a:t> definición del WADL es la combinación de las dos diapositivas.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990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Servidores app, cada uno puede tener distintos tipos de implementación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JAX-RS, CXF, Spring, </a:t>
            </a:r>
            <a:r>
              <a:rPr lang="es-ES" baseline="0" dirty="0" err="1">
                <a:sym typeface="Wingdings" panose="05000000000000000000" pitchFamily="2" charset="2"/>
              </a:rPr>
              <a:t>Resteasy</a:t>
            </a:r>
            <a:r>
              <a:rPr lang="es-ES" baseline="0" dirty="0">
                <a:sym typeface="Wingdings" panose="05000000000000000000" pitchFamily="2" charset="2"/>
              </a:rPr>
              <a:t>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API </a:t>
            </a:r>
            <a:r>
              <a:rPr lang="es-ES" baseline="0" dirty="0" err="1">
                <a:sym typeface="Wingdings" panose="05000000000000000000" pitchFamily="2" charset="2"/>
              </a:rPr>
              <a:t>Rest</a:t>
            </a:r>
            <a:r>
              <a:rPr lang="es-ES" baseline="0" dirty="0">
                <a:sym typeface="Wingdings" panose="05000000000000000000" pitchFamily="2" charset="2"/>
              </a:rPr>
              <a:t>/</a:t>
            </a:r>
            <a:r>
              <a:rPr lang="es-ES" baseline="0" dirty="0" err="1">
                <a:sym typeface="Wingdings" panose="05000000000000000000" pitchFamily="2" charset="2"/>
              </a:rPr>
              <a:t>Restfull</a:t>
            </a:r>
            <a:r>
              <a:rPr lang="es-ES" baseline="0" dirty="0">
                <a:sym typeface="Wingdings" panose="05000000000000000000" pitchFamily="2" charset="2"/>
              </a:rPr>
              <a:t>  ofrecer un contrato modelo-servicio que se le ofrece al cliente. Aquí suele estar el WADL. Suele ser un POJO(</a:t>
            </a:r>
            <a:r>
              <a:rPr lang="es-ES" baseline="0" dirty="0" err="1">
                <a:sym typeface="Wingdings" panose="05000000000000000000" pitchFamily="2" charset="2"/>
              </a:rPr>
              <a:t>plain</a:t>
            </a:r>
            <a:r>
              <a:rPr lang="es-ES" baseline="0" dirty="0">
                <a:sym typeface="Wingdings" panose="05000000000000000000" pitchFamily="2" charset="2"/>
              </a:rPr>
              <a:t> </a:t>
            </a:r>
            <a:r>
              <a:rPr lang="es-ES" baseline="0" dirty="0" err="1">
                <a:sym typeface="Wingdings" panose="05000000000000000000" pitchFamily="2" charset="2"/>
              </a:rPr>
              <a:t>object</a:t>
            </a:r>
            <a:r>
              <a:rPr lang="es-ES" baseline="0" dirty="0">
                <a:sym typeface="Wingdings" panose="05000000000000000000" pitchFamily="2" charset="2"/>
              </a:rPr>
              <a:t> de JAVA)(sin anotaciones persistentes)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Es una especificación, y cada uno la puede implementar. Todos la cumplen.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22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Importante,</a:t>
            </a:r>
            <a:r>
              <a:rPr lang="es-ES" baseline="0" dirty="0"/>
              <a:t> que los </a:t>
            </a:r>
            <a:r>
              <a:rPr lang="es-ES" baseline="0" dirty="0" err="1"/>
              <a:t>POJOs</a:t>
            </a:r>
            <a:r>
              <a:rPr lang="es-ES" baseline="0" dirty="0"/>
              <a:t> implementen de </a:t>
            </a:r>
            <a:r>
              <a:rPr lang="es-ES" baseline="0" dirty="0" err="1"/>
              <a:t>Serializable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/>
              <a:t>Es una clase normal, plana. Usar ciertas anotaciones para indicarle algunas propiedades.</a:t>
            </a:r>
          </a:p>
          <a:p>
            <a:endParaRPr lang="es-ES" baseline="0" dirty="0"/>
          </a:p>
          <a:p>
            <a:r>
              <a:rPr lang="es-ES" baseline="0" dirty="0"/>
              <a:t>Si queremos que este POJO aparezca en el fichero de configuración WADL </a:t>
            </a:r>
            <a:r>
              <a:rPr lang="es-ES" baseline="0" dirty="0">
                <a:sym typeface="Wingdings" panose="05000000000000000000" pitchFamily="2" charset="2"/>
              </a:rPr>
              <a:t> en cabecera poner </a:t>
            </a:r>
            <a:r>
              <a:rPr lang="es-ES" baseline="0" dirty="0" err="1">
                <a:sym typeface="Wingdings" panose="05000000000000000000" pitchFamily="2" charset="2"/>
              </a:rPr>
              <a:t>XmlRootElement</a:t>
            </a:r>
            <a:r>
              <a:rPr lang="es-ES" baseline="0" dirty="0">
                <a:sym typeface="Wingdings" panose="05000000000000000000" pitchFamily="2" charset="2"/>
              </a:rPr>
              <a:t>  aparecerá en el fichero WADL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Podemos indicar alguna propiedad dentro de los atributos, en este caso JSON que será </a:t>
            </a:r>
            <a:r>
              <a:rPr lang="es-ES" baseline="0" dirty="0" err="1">
                <a:sym typeface="Wingdings" panose="05000000000000000000" pitchFamily="2" charset="2"/>
              </a:rPr>
              <a:t>statusStudent</a:t>
            </a:r>
            <a:r>
              <a:rPr lang="es-ES" baseline="0" dirty="0">
                <a:sym typeface="Wingdings" panose="05000000000000000000" pitchFamily="2" charset="2"/>
              </a:rPr>
              <a:t> dentro del JSON.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Esto sería la definición de el modelo, del contrato. El cliente ve esto, el resto no.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@</a:t>
            </a:r>
            <a:r>
              <a:rPr lang="es-ES" baseline="0" dirty="0" err="1">
                <a:sym typeface="Wingdings" panose="05000000000000000000" pitchFamily="2" charset="2"/>
              </a:rPr>
              <a:t>XmlRootElement</a:t>
            </a:r>
            <a:r>
              <a:rPr lang="es-ES" baseline="0" dirty="0">
                <a:sym typeface="Wingdings" panose="05000000000000000000" pitchFamily="2" charset="2"/>
              </a:rPr>
              <a:t>  no hace falta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@</a:t>
            </a:r>
            <a:r>
              <a:rPr lang="es-ES" baseline="0" dirty="0" err="1">
                <a:sym typeface="Wingdings" panose="05000000000000000000" pitchFamily="2" charset="2"/>
              </a:rPr>
              <a:t>JsonProperti</a:t>
            </a:r>
            <a:r>
              <a:rPr lang="es-ES" baseline="0" dirty="0">
                <a:sym typeface="Wingdings" panose="05000000000000000000" pitchFamily="2" charset="2"/>
              </a:rPr>
              <a:t>  evalúa status y pasa status </a:t>
            </a:r>
            <a:r>
              <a:rPr lang="es-ES" baseline="0" dirty="0" err="1">
                <a:sym typeface="Wingdings" panose="05000000000000000000" pitchFamily="2" charset="2"/>
              </a:rPr>
              <a:t>student</a:t>
            </a:r>
            <a:endParaRPr lang="es-ES" baseline="0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79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es más compleja, es</a:t>
            </a:r>
            <a:r>
              <a:rPr lang="es-ES" baseline="0" dirty="0"/>
              <a:t> la interface del servicio. (En el esquema es lo que hemos llamado </a:t>
            </a:r>
            <a:r>
              <a:rPr lang="es-ES" baseline="0" dirty="0" err="1"/>
              <a:t>Service</a:t>
            </a:r>
            <a:r>
              <a:rPr lang="es-ES" baseline="0" dirty="0"/>
              <a:t>)</a:t>
            </a:r>
          </a:p>
          <a:p>
            <a:endParaRPr lang="es-ES" baseline="0" dirty="0"/>
          </a:p>
          <a:p>
            <a:r>
              <a:rPr lang="es-ES" baseline="0" dirty="0"/>
              <a:t>En la cabecera de la clase le indicamos el </a:t>
            </a:r>
            <a:r>
              <a:rPr lang="es-ES" baseline="0" dirty="0" err="1"/>
              <a:t>Path</a:t>
            </a:r>
            <a:r>
              <a:rPr lang="es-ES" baseline="0" dirty="0"/>
              <a:t> donde recoge las peticiones. Todo lo que sea  http://----------/miApp/student </a:t>
            </a:r>
            <a:r>
              <a:rPr lang="es-ES" baseline="0" dirty="0">
                <a:sym typeface="Wingdings" panose="05000000000000000000" pitchFamily="2" charset="2"/>
              </a:rPr>
              <a:t> va a entrar por el WS.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El @</a:t>
            </a:r>
            <a:r>
              <a:rPr lang="es-ES" baseline="0" dirty="0" err="1">
                <a:sym typeface="Wingdings" panose="05000000000000000000" pitchFamily="2" charset="2"/>
              </a:rPr>
              <a:t>Path</a:t>
            </a:r>
            <a:r>
              <a:rPr lang="es-ES" baseline="0" dirty="0">
                <a:sym typeface="Wingdings" panose="05000000000000000000" pitchFamily="2" charset="2"/>
              </a:rPr>
              <a:t>(“/</a:t>
            </a:r>
            <a:r>
              <a:rPr lang="es-ES" baseline="0" dirty="0" err="1">
                <a:sym typeface="Wingdings" panose="05000000000000000000" pitchFamily="2" charset="2"/>
              </a:rPr>
              <a:t>student</a:t>
            </a:r>
            <a:r>
              <a:rPr lang="es-ES" baseline="0" dirty="0">
                <a:sym typeface="Wingdings" panose="05000000000000000000" pitchFamily="2" charset="2"/>
              </a:rPr>
              <a:t>”) afecta a todas las anotaciones.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dirty="0"/>
              <a:t>Puede</a:t>
            </a:r>
            <a:r>
              <a:rPr lang="es-ES" baseline="0" dirty="0"/>
              <a:t> recibir JSON o producirlos con las anotaciones @Produces y @Consumes. Puede recibir un XML y producir un JSON.</a:t>
            </a:r>
          </a:p>
          <a:p>
            <a:endParaRPr lang="es-ES" baseline="0" dirty="0"/>
          </a:p>
          <a:p>
            <a:r>
              <a:rPr lang="es-ES" baseline="0" dirty="0"/>
              <a:t>Por cada una de las operaciones que podemos hacer tenemos que definirlas. Si nos llega a nuestro </a:t>
            </a:r>
            <a:r>
              <a:rPr lang="es-ES" baseline="0" dirty="0" err="1"/>
              <a:t>path</a:t>
            </a:r>
            <a:r>
              <a:rPr lang="es-ES" baseline="0" dirty="0"/>
              <a:t> cualquier GET tenemos dos posibilidades. Si nos llega con </a:t>
            </a:r>
            <a:r>
              <a:rPr lang="es-ES" baseline="0" dirty="0" err="1"/>
              <a:t>student</a:t>
            </a:r>
            <a:r>
              <a:rPr lang="es-ES" baseline="0" dirty="0"/>
              <a:t> y un ID, ejecutamos el segundo @GET. Si por el contrario recibimos </a:t>
            </a:r>
            <a:r>
              <a:rPr lang="es-ES" baseline="0" dirty="0" err="1"/>
              <a:t>student;universityId</a:t>
            </a:r>
            <a:r>
              <a:rPr lang="es-ES" baseline="0" dirty="0"/>
              <a:t>=X </a:t>
            </a:r>
            <a:r>
              <a:rPr lang="es-ES" baseline="0" dirty="0">
                <a:sym typeface="Wingdings" panose="05000000000000000000" pitchFamily="2" charset="2"/>
              </a:rPr>
              <a:t> irá al primer @GET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La forma de definir los WS es por medio de esta interfaz.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Definimos el servicio o recurso.</a:t>
            </a:r>
          </a:p>
          <a:p>
            <a:r>
              <a:rPr lang="es-ES" baseline="0" dirty="0" err="1">
                <a:sym typeface="Wingdings" panose="05000000000000000000" pitchFamily="2" charset="2"/>
              </a:rPr>
              <a:t>Extend</a:t>
            </a:r>
            <a:r>
              <a:rPr lang="es-ES" baseline="0" dirty="0">
                <a:sym typeface="Wingdings" panose="05000000000000000000" pitchFamily="2" charset="2"/>
              </a:rPr>
              <a:t> </a:t>
            </a:r>
            <a:r>
              <a:rPr lang="es-ES" baseline="0" dirty="0" err="1">
                <a:sym typeface="Wingdings" panose="05000000000000000000" pitchFamily="2" charset="2"/>
              </a:rPr>
              <a:t>serializable</a:t>
            </a:r>
            <a:r>
              <a:rPr lang="es-ES" baseline="0" dirty="0">
                <a:sym typeface="Wingdings" panose="05000000000000000000" pitchFamily="2" charset="2"/>
              </a:rPr>
              <a:t> no hace falta ponerlo.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@Produces  cualquier </a:t>
            </a:r>
            <a:r>
              <a:rPr lang="es-ES" baseline="0" dirty="0" err="1">
                <a:sym typeface="Wingdings" panose="05000000000000000000" pitchFamily="2" charset="2"/>
              </a:rPr>
              <a:t>info</a:t>
            </a:r>
            <a:r>
              <a:rPr lang="es-ES" baseline="0" dirty="0">
                <a:sym typeface="Wingdings" panose="05000000000000000000" pitchFamily="2" charset="2"/>
              </a:rPr>
              <a:t> que queramos devolver, se transforma a JSON con codificación UTF-8.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@Consumes  solo recibimos </a:t>
            </a:r>
            <a:r>
              <a:rPr lang="es-ES" baseline="0" dirty="0" err="1">
                <a:sym typeface="Wingdings" panose="05000000000000000000" pitchFamily="2" charset="2"/>
              </a:rPr>
              <a:t>info</a:t>
            </a:r>
            <a:r>
              <a:rPr lang="es-ES" baseline="0" dirty="0">
                <a:sym typeface="Wingdings" panose="05000000000000000000" pitchFamily="2" charset="2"/>
              </a:rPr>
              <a:t> en JSON con codificación UTF-8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@</a:t>
            </a:r>
            <a:r>
              <a:rPr lang="es-ES" baseline="0" dirty="0" err="1">
                <a:sym typeface="Wingdings" panose="05000000000000000000" pitchFamily="2" charset="2"/>
              </a:rPr>
              <a:t>Path</a:t>
            </a:r>
            <a:r>
              <a:rPr lang="es-ES" baseline="0" dirty="0">
                <a:sym typeface="Wingdings" panose="05000000000000000000" pitchFamily="2" charset="2"/>
              </a:rPr>
              <a:t> importante. Cuando se haga una petición sobre el recurso, la clase de la implementación es la que la va a implementar la interfaz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Primer @GET  recibes una petición de tipo MATRIX y se mete en la variable el parámetro que recibe con </a:t>
            </a:r>
            <a:r>
              <a:rPr lang="es-ES" baseline="0" dirty="0" err="1">
                <a:sym typeface="Wingdings" panose="05000000000000000000" pitchFamily="2" charset="2"/>
              </a:rPr>
              <a:t>value</a:t>
            </a:r>
            <a:r>
              <a:rPr lang="es-ES" baseline="0" dirty="0">
                <a:sym typeface="Wingdings" panose="05000000000000000000" pitchFamily="2" charset="2"/>
              </a:rPr>
              <a:t>=“</a:t>
            </a:r>
            <a:r>
              <a:rPr lang="es-ES" baseline="0" dirty="0" err="1">
                <a:sym typeface="Wingdings" panose="05000000000000000000" pitchFamily="2" charset="2"/>
              </a:rPr>
              <a:t>universityId</a:t>
            </a:r>
            <a:r>
              <a:rPr lang="es-ES" baseline="0" dirty="0">
                <a:sym typeface="Wingdings" panose="05000000000000000000" pitchFamily="2" charset="2"/>
              </a:rPr>
              <a:t>” y llama al método. 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@POST  no tiene ningún parámetro porque viene en la URL. </a:t>
            </a:r>
            <a:r>
              <a:rPr lang="es-ES" baseline="0" dirty="0" err="1">
                <a:sym typeface="Wingdings" panose="05000000000000000000" pitchFamily="2" charset="2"/>
              </a:rPr>
              <a:t>Despues</a:t>
            </a:r>
            <a:r>
              <a:rPr lang="es-ES" baseline="0" dirty="0">
                <a:sym typeface="Wingdings" panose="05000000000000000000" pitchFamily="2" charset="2"/>
              </a:rPr>
              <a:t> lo convierte en un </a:t>
            </a:r>
            <a:r>
              <a:rPr lang="es-ES" baseline="0" dirty="0" err="1">
                <a:sym typeface="Wingdings" panose="05000000000000000000" pitchFamily="2" charset="2"/>
              </a:rPr>
              <a:t>student</a:t>
            </a:r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@PUT es lo mismo que POST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La lógica interna se encarga REST</a:t>
            </a:r>
          </a:p>
          <a:p>
            <a:endParaRPr lang="es-ES" baseline="0" dirty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22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Estructuras de aplicaciones que trabajan con REST</a:t>
            </a:r>
          </a:p>
          <a:p>
            <a:endParaRPr lang="es-ES" dirty="0"/>
          </a:p>
          <a:p>
            <a:r>
              <a:rPr lang="es-ES" dirty="0" err="1"/>
              <a:t>Servlet</a:t>
            </a:r>
            <a:r>
              <a:rPr lang="es-ES" dirty="0"/>
              <a:t> recibe</a:t>
            </a:r>
            <a:r>
              <a:rPr lang="es-ES" baseline="0" dirty="0"/>
              <a:t> llamadas</a:t>
            </a:r>
          </a:p>
          <a:p>
            <a:endParaRPr lang="es-ES" baseline="0" dirty="0"/>
          </a:p>
          <a:p>
            <a:r>
              <a:rPr lang="es-ES" baseline="0" dirty="0" err="1"/>
              <a:t>Filters</a:t>
            </a:r>
            <a:r>
              <a:rPr lang="es-ES" baseline="0" dirty="0"/>
              <a:t> filtra información y hace cierto tipo de peticiones con él. Son Interceptores.</a:t>
            </a:r>
          </a:p>
          <a:p>
            <a:r>
              <a:rPr lang="es-ES" baseline="0" dirty="0" err="1"/>
              <a:t>Parsers</a:t>
            </a:r>
            <a:r>
              <a:rPr lang="es-ES" baseline="0" dirty="0"/>
              <a:t> se encargan de </a:t>
            </a:r>
            <a:r>
              <a:rPr lang="es-ES" baseline="0" dirty="0">
                <a:sym typeface="Wingdings" panose="05000000000000000000" pitchFamily="2" charset="2"/>
              </a:rPr>
              <a:t></a:t>
            </a:r>
            <a:r>
              <a:rPr lang="es-ES" baseline="0" dirty="0"/>
              <a:t> JSON o XML hay que pasarlos a instancias de la clase </a:t>
            </a:r>
            <a:r>
              <a:rPr lang="es-ES" baseline="0" dirty="0" err="1"/>
              <a:t>studen</a:t>
            </a:r>
            <a:endParaRPr lang="es-ES" baseline="0" dirty="0"/>
          </a:p>
          <a:p>
            <a:endParaRPr lang="es-ES" baseline="0" dirty="0"/>
          </a:p>
          <a:p>
            <a:r>
              <a:rPr lang="es-ES" baseline="0" dirty="0" err="1"/>
              <a:t>Controllers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las implementaciones de las peticiones GET, POST, …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Lo siguiente es lo que hemos visto, llama a la lógica de negocio.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0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 protocolo de comunicación de servicios, usado mas que SOAP. Da flexibilidad y muchas aplicaciones están preparadas para trabajar con él.</a:t>
            </a:r>
            <a:r>
              <a:rPr lang="es-ES" baseline="0" dirty="0"/>
              <a:t> Lo bueno que tiene, para intercambio de datos tiene XML y JSON (información bastante “leíble”)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788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</a:t>
            </a:r>
            <a:r>
              <a:rPr lang="es-ES" baseline="0" dirty="0"/>
              <a:t> clase en la que dentro del WS va a recoger todas las peticiones. Si hablamos de capa cliente servidor, los </a:t>
            </a:r>
            <a:r>
              <a:rPr lang="es-ES" baseline="0" dirty="0" err="1"/>
              <a:t>servlets</a:t>
            </a:r>
            <a:r>
              <a:rPr lang="es-ES" baseline="0" dirty="0"/>
              <a:t> es el que escucha dentro del WS todas las peticiones. Dentro de la aplicación web tenemos diferentes </a:t>
            </a:r>
            <a:r>
              <a:rPr lang="es-ES" baseline="0" dirty="0" err="1"/>
              <a:t>servlets</a:t>
            </a:r>
            <a:r>
              <a:rPr lang="es-ES" baseline="0" dirty="0"/>
              <a:t> con diferentes </a:t>
            </a:r>
            <a:r>
              <a:rPr lang="es-ES" baseline="0" dirty="0" err="1"/>
              <a:t>path</a:t>
            </a:r>
            <a:r>
              <a:rPr lang="es-ES" baseline="0" dirty="0"/>
              <a:t>, y dependiendo de estos últimos recogerán diferentes </a:t>
            </a:r>
            <a:r>
              <a:rPr lang="es-ES" baseline="0" dirty="0" err="1"/>
              <a:t>servlets</a:t>
            </a:r>
            <a:r>
              <a:rPr lang="es-ES" baseline="0" dirty="0"/>
              <a:t> y harán lo que tengan que hacer. Al igual que los  EJB tendremos un contenedor de </a:t>
            </a:r>
            <a:r>
              <a:rPr lang="es-ES" baseline="0" dirty="0" err="1"/>
              <a:t>servlets</a:t>
            </a:r>
            <a:r>
              <a:rPr lang="es-ES" baseline="0" dirty="0"/>
              <a:t>.</a:t>
            </a:r>
          </a:p>
          <a:p>
            <a:endParaRPr lang="es-ES" dirty="0"/>
          </a:p>
          <a:p>
            <a:r>
              <a:rPr lang="es-ES" dirty="0"/>
              <a:t>Escucha y</a:t>
            </a:r>
            <a:r>
              <a:rPr lang="es-ES" baseline="0" dirty="0"/>
              <a:t> recibe peticiones HTTP para gestionarlas. Es transparente para nosotros la gestión entre </a:t>
            </a:r>
            <a:r>
              <a:rPr lang="es-ES" baseline="0" dirty="0" err="1"/>
              <a:t>servlet</a:t>
            </a:r>
            <a:r>
              <a:rPr lang="es-ES" baseline="0" dirty="0"/>
              <a:t> y </a:t>
            </a:r>
            <a:r>
              <a:rPr lang="es-ES" baseline="0" dirty="0" err="1"/>
              <a:t>controler</a:t>
            </a:r>
            <a:r>
              <a:rPr lang="es-ES" baseline="0" dirty="0"/>
              <a:t>. Con anotaciones nos apoyamos.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523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Nombre y clase que implementa ese </a:t>
            </a:r>
            <a:r>
              <a:rPr lang="es-ES" dirty="0" err="1"/>
              <a:t>servlet</a:t>
            </a:r>
            <a:r>
              <a:rPr lang="es-ES" dirty="0"/>
              <a:t> y posibles parámetros iniciales.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mapping</a:t>
            </a:r>
            <a:r>
              <a:rPr lang="es-ES" dirty="0"/>
              <a:t> es importante</a:t>
            </a:r>
            <a:r>
              <a:rPr lang="es-ES" baseline="0" dirty="0"/>
              <a:t>  para saber que </a:t>
            </a:r>
            <a:r>
              <a:rPr lang="es-ES" baseline="0" dirty="0" err="1"/>
              <a:t>servlet</a:t>
            </a:r>
            <a:r>
              <a:rPr lang="es-ES" baseline="0" dirty="0"/>
              <a:t> ejecutar. Coge lo que hay después del localhost:8080 y realiza el mapeo. Si ponemos /servicios estará escuchando para cuando en </a:t>
            </a:r>
            <a:r>
              <a:rPr lang="es-ES" baseline="0" dirty="0" err="1"/>
              <a:t>url</a:t>
            </a:r>
            <a:r>
              <a:rPr lang="es-ES" baseline="0" dirty="0"/>
              <a:t> se llame a servicios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36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 sería</a:t>
            </a:r>
            <a:r>
              <a:rPr lang="es-ES" baseline="0" dirty="0"/>
              <a:t> la definición del servicio, que extiende de </a:t>
            </a:r>
            <a:r>
              <a:rPr lang="es-ES" baseline="0" dirty="0" err="1"/>
              <a:t>application</a:t>
            </a:r>
            <a:r>
              <a:rPr lang="es-ES" baseline="0" dirty="0"/>
              <a:t>, donde en el constructor vamos a ir añadiendo todos los </a:t>
            </a:r>
            <a:r>
              <a:rPr lang="es-ES" baseline="0" dirty="0" err="1"/>
              <a:t>utils</a:t>
            </a:r>
            <a:r>
              <a:rPr lang="es-ES" baseline="0" dirty="0"/>
              <a:t> y controladores de la aplicación.</a:t>
            </a:r>
          </a:p>
          <a:p>
            <a:endParaRPr lang="es-ES" baseline="0" dirty="0"/>
          </a:p>
          <a:p>
            <a:r>
              <a:rPr lang="es-ES" baseline="0" dirty="0"/>
              <a:t>En el esquema lo que aparece a continuación del try es para añadir los </a:t>
            </a:r>
            <a:r>
              <a:rPr lang="es-ES" baseline="0" dirty="0" err="1"/>
              <a:t>beans</a:t>
            </a:r>
            <a:r>
              <a:rPr lang="es-ES" baseline="0" dirty="0"/>
              <a:t> para que la aplicación tenga todos los “cargado”</a:t>
            </a:r>
          </a:p>
          <a:p>
            <a:endParaRPr lang="es-ES" baseline="0" dirty="0"/>
          </a:p>
          <a:p>
            <a:r>
              <a:rPr lang="es-ES" baseline="0" dirty="0"/>
              <a:t>Esto lo veremos mejor en el proyecto</a:t>
            </a:r>
          </a:p>
          <a:p>
            <a:endParaRPr lang="es-ES" baseline="0" dirty="0"/>
          </a:p>
          <a:p>
            <a:r>
              <a:rPr lang="es-ES" baseline="0" dirty="0"/>
              <a:t>Tiene que saber donde están los controladores </a:t>
            </a:r>
            <a:r>
              <a:rPr lang="es-ES" baseline="0" dirty="0">
                <a:sym typeface="Wingdings" panose="05000000000000000000" pitchFamily="2" charset="2"/>
              </a:rPr>
              <a:t> sobrescribiendo </a:t>
            </a:r>
            <a:r>
              <a:rPr lang="es-ES" baseline="0" dirty="0" err="1">
                <a:sym typeface="Wingdings" panose="05000000000000000000" pitchFamily="2" charset="2"/>
              </a:rPr>
              <a:t>singletons</a:t>
            </a:r>
            <a:endParaRPr lang="es-ES" baseline="0" dirty="0">
              <a:sym typeface="Wingdings" panose="05000000000000000000" pitchFamily="2" charset="2"/>
            </a:endParaRP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CDI mete una </a:t>
            </a:r>
            <a:r>
              <a:rPr lang="es-ES" baseline="0" dirty="0" err="1">
                <a:sym typeface="Wingdings" panose="05000000000000000000" pitchFamily="2" charset="2"/>
              </a:rPr>
              <a:t>intancia</a:t>
            </a:r>
            <a:r>
              <a:rPr lang="es-ES" baseline="0" dirty="0">
                <a:sym typeface="Wingdings" panose="05000000000000000000" pitchFamily="2" charset="2"/>
              </a:rPr>
              <a:t> de </a:t>
            </a:r>
            <a:r>
              <a:rPr lang="es-ES" baseline="0" dirty="0" err="1">
                <a:sym typeface="Wingdings" panose="05000000000000000000" pitchFamily="2" charset="2"/>
              </a:rPr>
              <a:t>BeanManager</a:t>
            </a:r>
            <a:r>
              <a:rPr lang="es-ES" baseline="0" dirty="0">
                <a:sym typeface="Wingdings" panose="05000000000000000000" pitchFamily="2" charset="2"/>
              </a:rPr>
              <a:t>.</a:t>
            </a:r>
            <a:endParaRPr lang="es-ES" baseline="0" dirty="0"/>
          </a:p>
          <a:p>
            <a:endParaRPr lang="es-ES" dirty="0"/>
          </a:p>
          <a:p>
            <a:r>
              <a:rPr lang="es-ES" dirty="0"/>
              <a:t>Podemos añadir otro controlador debajo del (</a:t>
            </a:r>
            <a:r>
              <a:rPr lang="es-ES" dirty="0" err="1"/>
              <a:t>Object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720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Dame el </a:t>
            </a:r>
            <a:r>
              <a:rPr lang="es-ES" dirty="0" err="1"/>
              <a:t>Bean</a:t>
            </a:r>
            <a:r>
              <a:rPr lang="es-ES" dirty="0"/>
              <a:t> para mi tipo.</a:t>
            </a:r>
          </a:p>
          <a:p>
            <a:endParaRPr lang="es-ES" dirty="0"/>
          </a:p>
          <a:p>
            <a:r>
              <a:rPr lang="es-ES" dirty="0"/>
              <a:t>Gestiona el contexto</a:t>
            </a:r>
          </a:p>
          <a:p>
            <a:endParaRPr lang="es-ES" dirty="0"/>
          </a:p>
          <a:p>
            <a:r>
              <a:rPr lang="es-ES" dirty="0"/>
              <a:t>Cuando tengo el tipo de clase y contexto me devuelve la instancia.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163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Todas</a:t>
            </a:r>
            <a:r>
              <a:rPr lang="es-ES" baseline="0" dirty="0"/>
              <a:t> las llamadas que vengan de la API, primero comprueba que los datos de entrada son los correctos. Mapea los modelos de entrada y luego llama a los servicios BEAN, que son los que ya hemos visto.</a:t>
            </a:r>
          </a:p>
          <a:p>
            <a:endParaRPr lang="es-ES" baseline="0" dirty="0"/>
          </a:p>
          <a:p>
            <a:r>
              <a:rPr lang="es-ES" baseline="0" dirty="0"/>
              <a:t>Cualquier cambio en los servicios internos no deben afectar al contrato. Por eso tenemos </a:t>
            </a:r>
            <a:r>
              <a:rPr lang="es-ES" baseline="0" dirty="0" err="1"/>
              <a:t>Client</a:t>
            </a:r>
            <a:r>
              <a:rPr lang="es-ES" baseline="0" dirty="0"/>
              <a:t> y </a:t>
            </a:r>
            <a:r>
              <a:rPr lang="es-ES" baseline="0" dirty="0" err="1"/>
              <a:t>ClientInt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110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modelo del contrato no es igual</a:t>
            </a:r>
            <a:r>
              <a:rPr lang="es-ES" baseline="0" dirty="0"/>
              <a:t> al otro modelo.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Dos tipos:</a:t>
            </a:r>
            <a:r>
              <a:rPr lang="es-ES" baseline="0" dirty="0"/>
              <a:t> Filtros e Interceptores</a:t>
            </a:r>
          </a:p>
          <a:p>
            <a:endParaRPr lang="es-ES" baseline="0" dirty="0"/>
          </a:p>
          <a:p>
            <a:r>
              <a:rPr lang="es-ES" baseline="0" dirty="0"/>
              <a:t>Filtros </a:t>
            </a:r>
            <a:r>
              <a:rPr lang="es-ES" baseline="0" dirty="0">
                <a:sym typeface="Wingdings" panose="05000000000000000000" pitchFamily="2" charset="2"/>
              </a:rPr>
              <a:t></a:t>
            </a:r>
            <a:r>
              <a:rPr lang="es-ES" baseline="0" dirty="0"/>
              <a:t>Manejar datos en cabecera y URL</a:t>
            </a:r>
          </a:p>
          <a:p>
            <a:r>
              <a:rPr lang="es-ES" baseline="0" dirty="0"/>
              <a:t>Interceptores </a:t>
            </a:r>
            <a:r>
              <a:rPr lang="es-ES" baseline="0" dirty="0">
                <a:sym typeface="Wingdings" panose="05000000000000000000" pitchFamily="2" charset="2"/>
              </a:rPr>
              <a:t></a:t>
            </a:r>
            <a:r>
              <a:rPr lang="es-ES" baseline="0" dirty="0"/>
              <a:t>Cuerpo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41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Resteasy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como funciona?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 err="1">
                <a:sym typeface="Wingdings" panose="05000000000000000000" pitchFamily="2" charset="2"/>
              </a:rPr>
              <a:t>Request</a:t>
            </a:r>
            <a:r>
              <a:rPr lang="es-ES" baseline="0" dirty="0">
                <a:sym typeface="Wingdings" panose="05000000000000000000" pitchFamily="2" charset="2"/>
              </a:rPr>
              <a:t> Recibe la petición, y el sistema </a:t>
            </a:r>
            <a:r>
              <a:rPr lang="es-ES" baseline="0" dirty="0" err="1">
                <a:sym typeface="Wingdings" panose="05000000000000000000" pitchFamily="2" charset="2"/>
              </a:rPr>
              <a:t>evalua</a:t>
            </a:r>
            <a:r>
              <a:rPr lang="es-ES" baseline="0" dirty="0">
                <a:sym typeface="Wingdings" panose="05000000000000000000" pitchFamily="2" charset="2"/>
              </a:rPr>
              <a:t> a que controlador o método debe de llamar, donde se llama al filtro. Antes se llamará al </a:t>
            </a:r>
            <a:r>
              <a:rPr lang="es-ES" baseline="0" dirty="0" err="1">
                <a:sym typeface="Wingdings" panose="05000000000000000000" pitchFamily="2" charset="2"/>
              </a:rPr>
              <a:t>PreMatching</a:t>
            </a:r>
            <a:r>
              <a:rPr lang="es-ES" baseline="0" dirty="0">
                <a:sym typeface="Wingdings" panose="05000000000000000000" pitchFamily="2" charset="2"/>
              </a:rPr>
              <a:t>, después al </a:t>
            </a:r>
            <a:r>
              <a:rPr lang="es-ES" baseline="0" dirty="0" err="1">
                <a:sym typeface="Wingdings" panose="05000000000000000000" pitchFamily="2" charset="2"/>
              </a:rPr>
              <a:t>PostMatching</a:t>
            </a:r>
            <a:r>
              <a:rPr lang="es-ES" baseline="0" dirty="0">
                <a:sym typeface="Wingdings" panose="05000000000000000000" pitchFamily="2" charset="2"/>
              </a:rPr>
              <a:t>. Después se ejecutará. 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Response después se ejecuta otro filtro en la response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966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Afectan</a:t>
            </a:r>
            <a:r>
              <a:rPr lang="es-ES" baseline="0" dirty="0"/>
              <a:t> al cuerpo del mensaje, no a la URL ni a la cabecera</a:t>
            </a:r>
          </a:p>
          <a:p>
            <a:endParaRPr lang="es-ES" baseline="0" dirty="0"/>
          </a:p>
          <a:p>
            <a:r>
              <a:rPr lang="es-ES" baseline="0" dirty="0"/>
              <a:t>Se encargan de cifrar y descifrar el mensaje, comprimirlo.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137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Captura la petición (el </a:t>
            </a:r>
            <a:r>
              <a:rPr lang="es-ES" dirty="0" err="1"/>
              <a:t>writer</a:t>
            </a:r>
            <a:r>
              <a:rPr lang="es-ES" dirty="0"/>
              <a:t>). Coge la salida y la comprime en </a:t>
            </a:r>
            <a:r>
              <a:rPr lang="es-ES" dirty="0" err="1"/>
              <a:t>zip</a:t>
            </a:r>
            <a:r>
              <a:rPr lang="es-ES" dirty="0"/>
              <a:t>.</a:t>
            </a:r>
            <a:r>
              <a:rPr lang="es-ES" baseline="0" dirty="0"/>
              <a:t> Comprime el cuerpo del mensaje y la envía.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09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 Servidor</a:t>
            </a:r>
            <a:r>
              <a:rPr lang="es-ES" baseline="0" dirty="0"/>
              <a:t> y diferentes clientes.</a:t>
            </a:r>
          </a:p>
          <a:p>
            <a:r>
              <a:rPr lang="es-ES" baseline="0" dirty="0"/>
              <a:t>Normalmente usaremos JSON</a:t>
            </a:r>
          </a:p>
          <a:p>
            <a:endParaRPr lang="es-ES" baseline="0" dirty="0"/>
          </a:p>
          <a:p>
            <a:r>
              <a:rPr lang="es-ES" baseline="0" dirty="0"/>
              <a:t>Cliente hace petición http, donde encapsula lo que quiere consultar, el servidor la recibe, encapsula también y la devuelve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764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JSON</a:t>
            </a:r>
            <a:r>
              <a:rPr lang="es-ES" baseline="0" dirty="0"/>
              <a:t> a objeto de Java y viceversa.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25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Completar en</a:t>
            </a:r>
            <a:r>
              <a:rPr lang="es-ES" baseline="0" dirty="0"/>
              <a:t> el proyecto lo que falte.</a:t>
            </a:r>
          </a:p>
          <a:p>
            <a:endParaRPr lang="es-ES" baseline="0" dirty="0"/>
          </a:p>
          <a:p>
            <a:r>
              <a:rPr lang="es-ES" baseline="0" dirty="0"/>
              <a:t>Analizar la estructura del proyecto</a:t>
            </a:r>
          </a:p>
          <a:p>
            <a:endParaRPr lang="es-ES" baseline="0" dirty="0"/>
          </a:p>
          <a:p>
            <a:r>
              <a:rPr lang="es-ES" baseline="0" dirty="0"/>
              <a:t>Completar cosas que fallan</a:t>
            </a:r>
          </a:p>
          <a:p>
            <a:endParaRPr lang="es-ES" baseline="0" dirty="0"/>
          </a:p>
          <a:p>
            <a:r>
              <a:rPr lang="es-ES" baseline="0" dirty="0"/>
              <a:t>Ver como está definido toda la parte de arriba del esquema, y completar la parte de abajo.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55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27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traducir</a:t>
            </a:r>
            <a:r>
              <a:rPr lang="es-ES" baseline="0" dirty="0"/>
              <a:t> esto a una representación de una clase de JAVA</a:t>
            </a:r>
          </a:p>
          <a:p>
            <a:endParaRPr lang="es-ES" baseline="0" dirty="0"/>
          </a:p>
          <a:p>
            <a:r>
              <a:rPr lang="es-ES" baseline="0" dirty="0" err="1"/>
              <a:t>Public</a:t>
            </a:r>
            <a:r>
              <a:rPr lang="es-ES" baseline="0" dirty="0"/>
              <a:t> </a:t>
            </a:r>
            <a:r>
              <a:rPr lang="es-ES" baseline="0" dirty="0" err="1"/>
              <a:t>Employee</a:t>
            </a:r>
            <a:r>
              <a:rPr lang="es-ES" baseline="0" dirty="0"/>
              <a:t> {</a:t>
            </a:r>
          </a:p>
          <a:p>
            <a:r>
              <a:rPr lang="es-ES" baseline="0" dirty="0"/>
              <a:t>	</a:t>
            </a:r>
            <a:r>
              <a:rPr lang="es-ES" baseline="0" dirty="0" err="1"/>
              <a:t>private</a:t>
            </a:r>
            <a:r>
              <a:rPr lang="es-ES" baseline="0" dirty="0"/>
              <a:t> </a:t>
            </a:r>
            <a:r>
              <a:rPr lang="es-ES" baseline="0" dirty="0" err="1"/>
              <a:t>String</a:t>
            </a:r>
            <a:r>
              <a:rPr lang="es-ES" baseline="0" dirty="0"/>
              <a:t> </a:t>
            </a:r>
            <a:r>
              <a:rPr lang="es-ES" baseline="0" dirty="0" err="1"/>
              <a:t>name</a:t>
            </a:r>
            <a:r>
              <a:rPr lang="es-ES" baseline="0" dirty="0"/>
              <a:t>;</a:t>
            </a:r>
          </a:p>
          <a:p>
            <a:r>
              <a:rPr lang="es-ES" baseline="0" dirty="0"/>
              <a:t>	</a:t>
            </a:r>
            <a:r>
              <a:rPr lang="es-ES" baseline="0" dirty="0" err="1"/>
              <a:t>private</a:t>
            </a:r>
            <a:r>
              <a:rPr lang="es-ES" baseline="0" dirty="0"/>
              <a:t> </a:t>
            </a:r>
            <a:r>
              <a:rPr lang="es-ES" baseline="0" dirty="0" err="1"/>
              <a:t>String</a:t>
            </a:r>
            <a:r>
              <a:rPr lang="es-ES" baseline="0" dirty="0"/>
              <a:t> </a:t>
            </a:r>
            <a:r>
              <a:rPr lang="es-ES" baseline="0" dirty="0" err="1"/>
              <a:t>lastname</a:t>
            </a:r>
            <a:r>
              <a:rPr lang="es-ES" baseline="0" dirty="0"/>
              <a:t>;</a:t>
            </a:r>
          </a:p>
          <a:p>
            <a:r>
              <a:rPr lang="es-ES" baseline="0" dirty="0"/>
              <a:t>	…</a:t>
            </a:r>
          </a:p>
          <a:p>
            <a:r>
              <a:rPr lang="es-ES" baseline="0" dirty="0"/>
              <a:t>}</a:t>
            </a:r>
          </a:p>
          <a:p>
            <a:endParaRPr lang="es-ES" baseline="0" dirty="0"/>
          </a:p>
          <a:p>
            <a:r>
              <a:rPr lang="es-ES" baseline="0" dirty="0"/>
              <a:t>Front-</a:t>
            </a:r>
            <a:r>
              <a:rPr lang="es-ES" baseline="0" dirty="0" err="1"/>
              <a:t>End</a:t>
            </a:r>
            <a:r>
              <a:rPr lang="es-ES" baseline="0" dirty="0"/>
              <a:t> trabajaría directamente con JSON</a:t>
            </a:r>
          </a:p>
          <a:p>
            <a:r>
              <a:rPr lang="es-ES" baseline="0" dirty="0"/>
              <a:t>BE </a:t>
            </a:r>
            <a:r>
              <a:rPr lang="es-ES" baseline="0" dirty="0">
                <a:sym typeface="Wingdings" panose="05000000000000000000" pitchFamily="2" charset="2"/>
              </a:rPr>
              <a:t> trabaja con </a:t>
            </a:r>
            <a:r>
              <a:rPr lang="es-ES" baseline="0" dirty="0" err="1">
                <a:sym typeface="Wingdings" panose="05000000000000000000" pitchFamily="2" charset="2"/>
              </a:rPr>
              <a:t>entities</a:t>
            </a:r>
            <a:r>
              <a:rPr lang="es-ES" baseline="0" dirty="0">
                <a:sym typeface="Wingdings" panose="05000000000000000000" pitchFamily="2" charset="2"/>
              </a:rPr>
              <a:t> o clases, persistidas, donde se usa la clase. Al final, esto se pasa a JSON, y se le pasa al cliente en la response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1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son</a:t>
            </a:r>
            <a:r>
              <a:rPr lang="es-ES" baseline="0" dirty="0"/>
              <a:t> s</a:t>
            </a:r>
            <a:r>
              <a:rPr lang="es-ES" dirty="0"/>
              <a:t>ervicios reales que usan</a:t>
            </a:r>
            <a:r>
              <a:rPr lang="es-ES" baseline="0" dirty="0"/>
              <a:t> en </a:t>
            </a:r>
            <a:r>
              <a:rPr lang="es-ES" baseline="0" dirty="0" err="1"/>
              <a:t>odigeo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/>
              <a:t>La primera mostraría todas las “</a:t>
            </a:r>
            <a:r>
              <a:rPr lang="es-ES" baseline="0" dirty="0" err="1"/>
              <a:t>news</a:t>
            </a:r>
            <a:r>
              <a:rPr lang="es-ES" baseline="0" dirty="0"/>
              <a:t>” que tiene el portal</a:t>
            </a:r>
          </a:p>
          <a:p>
            <a:endParaRPr lang="es-ES" baseline="0" dirty="0"/>
          </a:p>
          <a:p>
            <a:r>
              <a:rPr lang="es-ES" baseline="0" dirty="0"/>
              <a:t>EN función de como se configura el servicio puedes obtenerlas por fecha, etc…</a:t>
            </a:r>
          </a:p>
          <a:p>
            <a:endParaRPr lang="es-ES" baseline="0" dirty="0"/>
          </a:p>
          <a:p>
            <a:r>
              <a:rPr lang="es-ES" baseline="0" dirty="0"/>
              <a:t>Recurso </a:t>
            </a:r>
            <a:r>
              <a:rPr lang="es-ES" baseline="0" dirty="0">
                <a:sym typeface="Wingdings" panose="05000000000000000000" pitchFamily="2" charset="2"/>
              </a:rPr>
              <a:t> cuando quieres ir a un lugar funcional.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News/1001  nos devuelve la 1001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12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estos 3</a:t>
            </a:r>
            <a:r>
              <a:rPr lang="es-ES" baseline="0" dirty="0"/>
              <a:t> tipos de parámetros:</a:t>
            </a:r>
          </a:p>
          <a:p>
            <a:r>
              <a:rPr lang="es-ES" baseline="0" dirty="0" err="1"/>
              <a:t>Path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damos un recurso, una fecha… o lo que sea  http://localhost:8080/portal/news/1001  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baseline="0" dirty="0">
                <a:sym typeface="Wingdings" panose="05000000000000000000" pitchFamily="2" charset="2"/>
              </a:rPr>
              <a:t>Todo esto se define en el servicio.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dirty="0" err="1"/>
              <a:t>Query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este ejemplo lanza todas las “</a:t>
            </a:r>
            <a:r>
              <a:rPr lang="es-ES" baseline="0" dirty="0" err="1">
                <a:sym typeface="Wingdings" panose="05000000000000000000" pitchFamily="2" charset="2"/>
              </a:rPr>
              <a:t>news</a:t>
            </a:r>
            <a:r>
              <a:rPr lang="es-ES" baseline="0" dirty="0">
                <a:sym typeface="Wingdings" panose="05000000000000000000" pitchFamily="2" charset="2"/>
              </a:rPr>
              <a:t>” del último día.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r>
              <a:rPr lang="es-ES" dirty="0"/>
              <a:t>El servicio sabe lo que tiene que hacer después</a:t>
            </a:r>
            <a:r>
              <a:rPr lang="es-ES" baseline="0" dirty="0"/>
              <a:t> de ? </a:t>
            </a:r>
            <a:r>
              <a:rPr lang="es-ES" baseline="0" dirty="0" err="1"/>
              <a:t>ó</a:t>
            </a:r>
            <a:r>
              <a:rPr lang="es-ES" baseline="0" dirty="0"/>
              <a:t> ;</a:t>
            </a:r>
          </a:p>
          <a:p>
            <a:endParaRPr lang="es-ES" baseline="0" dirty="0"/>
          </a:p>
          <a:p>
            <a:r>
              <a:rPr lang="es-ES" baseline="0" dirty="0" err="1"/>
              <a:t>Matrix</a:t>
            </a:r>
            <a:r>
              <a:rPr lang="es-ES" baseline="0" dirty="0"/>
              <a:t> </a:t>
            </a:r>
            <a:r>
              <a:rPr lang="es-ES" baseline="0" dirty="0">
                <a:sym typeface="Wingdings" panose="05000000000000000000" pitchFamily="2" charset="2"/>
              </a:rPr>
              <a:t> se puede aplicar en cualquier parte de la URL. Son iguales que los de tipo QUERY.</a:t>
            </a:r>
            <a:endParaRPr lang="es-ES" baseline="0" dirty="0"/>
          </a:p>
          <a:p>
            <a:endParaRPr lang="es-ES" baseline="0" dirty="0"/>
          </a:p>
          <a:p>
            <a:r>
              <a:rPr lang="es-ES" baseline="0" dirty="0"/>
              <a:t>1º </a:t>
            </a:r>
            <a:r>
              <a:rPr lang="es-ES" baseline="0" dirty="0">
                <a:sym typeface="Wingdings" panose="05000000000000000000" pitchFamily="2" charset="2"/>
              </a:rPr>
              <a:t> todas las noticias de la web 20minutos de fecha tal</a:t>
            </a:r>
          </a:p>
          <a:p>
            <a:endParaRPr lang="es-ES" baseline="0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60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Operaciones que podemos hacerle al servicio (típico de PHP)</a:t>
            </a:r>
          </a:p>
          <a:p>
            <a:r>
              <a:rPr lang="es-ES" dirty="0"/>
              <a:t>GET </a:t>
            </a:r>
            <a:r>
              <a:rPr lang="es-ES" dirty="0">
                <a:sym typeface="Wingdings" panose="05000000000000000000" pitchFamily="2" charset="2"/>
              </a:rPr>
              <a:t> operaciones de lectura. Cuerpo se envía sin datos. Lo que queremos</a:t>
            </a:r>
            <a:r>
              <a:rPr lang="es-ES" baseline="0" dirty="0">
                <a:sym typeface="Wingdings" panose="05000000000000000000" pitchFamily="2" charset="2"/>
              </a:rPr>
              <a:t> es traer información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Normalmente se pasará por MATIX.</a:t>
            </a:r>
          </a:p>
          <a:p>
            <a:r>
              <a:rPr lang="es-ES" dirty="0">
                <a:sym typeface="Wingdings" panose="05000000000000000000" pitchFamily="2" charset="2"/>
              </a:rPr>
              <a:t>Es la principal.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POST </a:t>
            </a:r>
            <a:r>
              <a:rPr lang="es-ES" dirty="0">
                <a:sym typeface="Wingdings" panose="05000000000000000000" pitchFamily="2" charset="2"/>
              </a:rPr>
              <a:t> Los datos los pasamos a JSON y este</a:t>
            </a:r>
            <a:r>
              <a:rPr lang="es-ES" baseline="0" dirty="0">
                <a:sym typeface="Wingdings" panose="05000000000000000000" pitchFamily="2" charset="2"/>
              </a:rPr>
              <a:t> se pasa por el cuerpo de la petición al WS.</a:t>
            </a:r>
          </a:p>
          <a:p>
            <a:r>
              <a:rPr lang="es-ES" baseline="0" dirty="0">
                <a:sym typeface="Wingdings" panose="05000000000000000000" pitchFamily="2" charset="2"/>
              </a:rPr>
              <a:t>Cuando queremos dar de alta un nuevo elemento. Creamos </a:t>
            </a:r>
            <a:r>
              <a:rPr lang="es-ES" baseline="0" dirty="0" err="1">
                <a:sym typeface="Wingdings" panose="05000000000000000000" pitchFamily="2" charset="2"/>
              </a:rPr>
              <a:t>news</a:t>
            </a:r>
            <a:r>
              <a:rPr lang="es-ES" baseline="0" dirty="0">
                <a:sym typeface="Wingdings" panose="05000000000000000000" pitchFamily="2" charset="2"/>
              </a:rPr>
              <a:t> de título Hogueras. Pasaríamos un JSON con toda la información en el cuerpo.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B59E-DFA8-4683-B302-7AF01835098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3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368280" y="8875440"/>
            <a:ext cx="1718280" cy="50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30/11/16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2516760" y="8875440"/>
            <a:ext cx="2332080" cy="5094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279040" y="8875440"/>
            <a:ext cx="1718280" cy="50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54EFE1-28F9-4CA4-94EA-13F726E296F6}" type="slidenum">
              <a:rPr lang="es-E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spc="-1">
                <a:latin typeface="Calibri"/>
              </a:rPr>
              <a:t>Pulse para editar el formato del texto de título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CA" sz="3200" spc="-1">
                <a:latin typeface="Calibri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CA" sz="2400" spc="-1">
                <a:latin typeface="Calibri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CA" sz="2000" spc="-1">
                <a:latin typeface="Calibri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CA" sz="2000" spc="-1">
                <a:latin typeface="Calibri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CA" sz="2000" spc="-1">
                <a:latin typeface="Calibri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CA" sz="2000" spc="-1">
                <a:latin typeface="Calibri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CA" sz="2000" spc="-1">
                <a:latin typeface="Calibri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/>
          <p:cNvPicPr/>
          <p:nvPr/>
        </p:nvPicPr>
        <p:blipFill>
          <a:blip r:embed="rId3"/>
          <a:stretch/>
        </p:blipFill>
        <p:spPr>
          <a:xfrm>
            <a:off x="0" y="7876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064880" y="3069000"/>
            <a:ext cx="4343040" cy="116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ts val="3246"/>
              </a:lnSpc>
            </a:pPr>
            <a:r>
              <a:rPr lang="es-ES" sz="3500" b="1" strike="noStrike" spc="-1">
                <a:solidFill>
                  <a:srgbClr val="950E68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Web Services: REST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496080" y="1536840"/>
            <a:ext cx="25506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4. Operaciones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482760" y="2277000"/>
            <a:ext cx="8049600" cy="39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para crear objetos, peticiones de lectura con datos en el cuerpo.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Cuerpo se puede enviar información del objeto.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Ejemplos. 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http://localhost:8080/portal/news;titulo=Hogueras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496080" y="1536840"/>
            <a:ext cx="25506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4. Operaciones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82760" y="2277000"/>
            <a:ext cx="804960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para editar objetos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Cuerpo se puede enviar información del objeto.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Ejemplos. 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http://localhost:8080/portal/news/1001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http://localhost:8080/portal/news/1001;titulo=Hogueras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496080" y="1536840"/>
            <a:ext cx="25506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4. Operaciones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82760" y="2277000"/>
            <a:ext cx="8049600" cy="29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para borrar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Cuerpo puede contener datos.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Ejemplos. 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http://localhost:8080/portal/news/1001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500760" y="1536840"/>
            <a:ext cx="36007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5. Partes del Mensaje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82760" y="2277000"/>
            <a:ext cx="80496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 al recurso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Cabecera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0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authorization: Basic ZXNfYWRtaW46ZXNfYWRtaW4=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0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accept: application/json; charset=UTF-8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0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accept-language: en-US,en;q=0.8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0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content-type: application/json</a:t>
            </a:r>
            <a:endParaRPr/>
          </a:p>
          <a:p>
            <a:pPr marL="457200"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Cuerpo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Objetos a enviar en formato JSON, XML…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Puede estar vacío.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/>
          <p:cNvPicPr/>
          <p:nvPr/>
        </p:nvPicPr>
        <p:blipFill>
          <a:blip r:embed="rId3"/>
          <a:stretch/>
        </p:blipFill>
        <p:spPr>
          <a:xfrm>
            <a:off x="0" y="1460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89960" y="1536840"/>
            <a:ext cx="14414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7. WADL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82760" y="2277000"/>
            <a:ext cx="804960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Documento que describe los servicios REST ofrecidos.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Formato XML.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el equivalente a WSDL para los servicios REST.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siempre esta disponible.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89960" y="1536840"/>
            <a:ext cx="14414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7. WADL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82760" y="1845000"/>
            <a:ext cx="8049600" cy="49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&lt;application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xmlns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b="1" u="sng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http://research.sun.com/wadl/2006/10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xmlns:xs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b="1" u="sng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http://www.w3.org/2001/XMLSchema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&lt;grammars&gt;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&lt;xs:schema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xmlns:xs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b="1" u="sng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http://www.w3.org/2001/XMLSchema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attributeFormDefault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"unqualified"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elementFormDefault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"unqualified"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&lt;xs:element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"student"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"student"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&lt;xs:complexType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"student"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&lt;xs:sequence&gt;</a:t>
            </a:r>
            <a:endParaRPr/>
          </a:p>
          <a:p>
            <a:pPr marL="914400"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&lt;xs:element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minOccurs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"0"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"address"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"xs:string"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 marL="914400"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&lt;xs:element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minOccurs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"0"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"id"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"xs:int"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 marL="914400"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&lt;xs:element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minOccurs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"0"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"name"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"xs:string"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 marL="914400"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&lt;xs:element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minOccurs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"0"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"surname"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"xs:string"</a:t>
            </a: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&lt;/xs:sequence&gt;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&lt;/xs:complexType&gt;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&lt;/xs:schema&gt;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&lt;/grammars&gt;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489960" y="1536840"/>
            <a:ext cx="14414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7. WADL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82760" y="1845000"/>
            <a:ext cx="8049600" cy="48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&lt;resources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s-ES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400" b="1" u="sng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http://localhost:9080/Rest/studentservice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&lt;resource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"/student"</a:t>
            </a: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&lt;method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"POST"</a:t>
            </a: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&lt;request&gt;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&lt;representation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</a:t>
            </a:r>
            <a:r>
              <a:rPr lang="es-ES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mediaType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"application/json;charset=utf-8"</a:t>
            </a: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&lt;/request&gt;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&lt;response&gt;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&lt;representation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</a:t>
            </a:r>
            <a:r>
              <a:rPr lang="es-ES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mediaType</a:t>
            </a:r>
            <a:r>
              <a:rPr lang="es-E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400" b="1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"application/json;charset=utf-8"</a:t>
            </a: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&lt;/response&gt;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&lt;/method&gt;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96440" y="1536840"/>
            <a:ext cx="28936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7. Librerias JAVA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82760" y="2277000"/>
            <a:ext cx="80496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JAX-RS es una especificación.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CXF-RS, Resteasy, Jersey, Spring,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/>
          <p:cNvPicPr/>
          <p:nvPr/>
        </p:nvPicPr>
        <p:blipFill>
          <a:blip r:embed="rId3"/>
          <a:stretch/>
        </p:blipFill>
        <p:spPr>
          <a:xfrm>
            <a:off x="0" y="1460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509400" y="1536840"/>
            <a:ext cx="48412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 dirty="0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8. API o Contrato. Pojo o </a:t>
            </a:r>
            <a:r>
              <a:rPr lang="es-ES" sz="2800" b="1" strike="noStrike" spc="-1" dirty="0" err="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Dto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509400" y="1963080"/>
            <a:ext cx="804960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XmlRootElement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//solo si se quiere visualizar esta clase en el WADL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surname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JsonProperty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=“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Status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0" y="6898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06520" y="1536840"/>
            <a:ext cx="45518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8. API o Contrato. Interface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6520" y="1701360"/>
            <a:ext cx="804960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@Produces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charset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=UTF-8"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})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@Consumes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({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charset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=UTF-8"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"/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StudentService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@GET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findStudents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MatrixParam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1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universityId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	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@GET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"/{id}"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findStudent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PathParam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"id"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@POST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@PUT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@DELETE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"/{id}"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removeStudent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PathParam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"id"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</a:t>
            </a:r>
            <a:r>
              <a:rPr lang="es-ES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/>
          <p:cNvPicPr/>
          <p:nvPr/>
        </p:nvPicPr>
        <p:blipFill>
          <a:blip r:embed="rId2"/>
          <a:stretch/>
        </p:blipFill>
        <p:spPr>
          <a:xfrm>
            <a:off x="0" y="7876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88520" y="1536840"/>
            <a:ext cx="11469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Indice: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82760" y="2205000"/>
            <a:ext cx="804960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Introducción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Formato datos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Recursos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Partes del Mensaje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Wadl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Librerías Java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Contrato o API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Server (Implementación contrato)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Pruebas con Navegadores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Calibri"/>
              <a:buAutoNum type="arabicPeriod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Ejercicios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513720" y="1536840"/>
            <a:ext cx="60667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 (Implementación API)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3240" y="2061000"/>
            <a:ext cx="804960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3"/>
          <p:cNvPicPr/>
          <p:nvPr/>
        </p:nvPicPr>
        <p:blipFill>
          <a:blip r:embed="rId4"/>
          <a:stretch/>
        </p:blipFill>
        <p:spPr>
          <a:xfrm>
            <a:off x="2209320" y="1989000"/>
            <a:ext cx="466704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499320" y="1536840"/>
            <a:ext cx="3713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Servlet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3240" y="2061000"/>
            <a:ext cx="8049600" cy="4205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 punto de entrada del exterior.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Puede recibir distintos tipos de peticiones.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una clase.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Vive dentro de un Web Server.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utiliza el fichero web.xml para configurarlo.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Puede apoyarse en otros ficheros o en el uso de anotaciones.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500760" y="1536840"/>
            <a:ext cx="39816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Web.xml</a:t>
            </a:r>
            <a:endParaRPr/>
          </a:p>
        </p:txBody>
      </p:sp>
      <p:pic>
        <p:nvPicPr>
          <p:cNvPr id="105" name="Picture 2"/>
          <p:cNvPicPr/>
          <p:nvPr/>
        </p:nvPicPr>
        <p:blipFill>
          <a:blip r:embed="rId4"/>
          <a:stretch/>
        </p:blipFill>
        <p:spPr>
          <a:xfrm>
            <a:off x="474120" y="1857240"/>
            <a:ext cx="7390440" cy="494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514800" y="1536840"/>
            <a:ext cx="64202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9.Web Server. ServiceApplication.java</a:t>
            </a:r>
            <a:endParaRPr/>
          </a:p>
        </p:txBody>
      </p:sp>
      <p:pic>
        <p:nvPicPr>
          <p:cNvPr id="108" name="Picture 2"/>
          <p:cNvPicPr/>
          <p:nvPr/>
        </p:nvPicPr>
        <p:blipFill>
          <a:blip r:embed="rId4"/>
          <a:stretch/>
        </p:blipFill>
        <p:spPr>
          <a:xfrm>
            <a:off x="482760" y="1890720"/>
            <a:ext cx="7257240" cy="49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514800" y="1536840"/>
            <a:ext cx="64202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9.Web Server. ServiceApplication.java</a:t>
            </a:r>
            <a:endParaRPr/>
          </a:p>
        </p:txBody>
      </p:sp>
      <p:pic>
        <p:nvPicPr>
          <p:cNvPr id="111" name="Picture 2"/>
          <p:cNvPicPr/>
          <p:nvPr/>
        </p:nvPicPr>
        <p:blipFill>
          <a:blip r:embed="rId4"/>
          <a:stretch/>
        </p:blipFill>
        <p:spPr>
          <a:xfrm>
            <a:off x="482760" y="2205000"/>
            <a:ext cx="8281080" cy="23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505800" y="1536840"/>
            <a:ext cx="45579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Controlador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3240" y="2061000"/>
            <a:ext cx="804960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Hacer las comprobaciones sobre los valores de entrada.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entre </a:t>
            </a: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POJO’s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tanto a la entrada como a la salida.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Redirigir las peticiones de entrada a los servicios.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520560" y="1536840"/>
            <a:ext cx="73468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Servicios y Modelo de Datos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3240" y="2061000"/>
            <a:ext cx="80496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servicios gestionan o manejan la lógica de negocio, para uno o varios objetos de negocio.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utilizan DAO’s, repository’s, manager’s, store’s para gestionar los datos.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modelo de datos define los objetos de negocio (ej. Student)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513360" y="1536840"/>
            <a:ext cx="62632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Filtros e Interceptores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3240" y="2061000"/>
            <a:ext cx="8049600" cy="4432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Filtros: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Definidos en el estándar JAX-RS 2.0.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Están mas enfocados a cambiar atributos de la petición.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ejecutan en la </a:t>
            </a: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s-ES" sz="240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240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PreMatching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s-ES" sz="240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s-ES" sz="240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PostMatching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y en el </a:t>
            </a: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respond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Ejemplos:</a:t>
            </a:r>
            <a:endParaRPr dirty="0"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Añadir datos a la cabecera.</a:t>
            </a:r>
            <a:endParaRPr dirty="0"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Seguridad.</a:t>
            </a:r>
            <a:endParaRPr dirty="0"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13360" y="1536840"/>
            <a:ext cx="62632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Filtros e Interceptores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3240" y="2061000"/>
            <a:ext cx="8049600" cy="28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@PreMatching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LanguageSetterFilter </a:t>
            </a:r>
            <a:r>
              <a:rPr lang="es-E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ContainerRequestFilter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2000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strike="noStrike" spc="-1">
                <a:solidFill>
                  <a:srgbClr val="8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filter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ContainerRequestContext ctx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UriInfo uriInfo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ctx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getUriInfo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String uriStr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uriInfo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getRequestUri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().</a:t>
            </a: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toString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.....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13360" y="1536840"/>
            <a:ext cx="62632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Filtros e Interceptores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3240" y="2061000"/>
            <a:ext cx="804960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Interceptores.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Definidos en el estándar JAX-RS 2.0.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utilizan para cambiar el cuerpo de la petición.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Pueden ejecutarse antes o después del método del controlador.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Ejemplos: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Compresión.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Cifrado.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/>
          <p:cNvPicPr/>
          <p:nvPr/>
        </p:nvPicPr>
        <p:blipFill>
          <a:blip r:embed="rId3"/>
          <a:stretch/>
        </p:blipFill>
        <p:spPr>
          <a:xfrm>
            <a:off x="0" y="7876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97520" y="1536840"/>
            <a:ext cx="26085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840">
              <a:lnSpc>
                <a:spcPts val="893"/>
              </a:lnSpc>
              <a:buClr>
                <a:srgbClr val="9AAD04"/>
              </a:buClr>
              <a:buFont typeface="Calibri"/>
              <a:buAutoNum type="arabicPeriod"/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Introducción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82760" y="2277000"/>
            <a:ext cx="80496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- </a:t>
            </a: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REpresentational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2400" strike="noStrike" spc="-1" dirty="0" err="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Transfer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Arquitectura Cliente / Servidor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 HTTP para la comunicación.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Sintaxis Universal a través de su URI.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 dirty="0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Diversos formatos para el intercambio de datos (XML, JSON)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13360" y="1536840"/>
            <a:ext cx="62632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Filtros e Interceptores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3240" y="2061000"/>
            <a:ext cx="804960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Imagen 129"/>
          <p:cNvPicPr/>
          <p:nvPr/>
        </p:nvPicPr>
        <p:blipFill>
          <a:blip r:embed="rId4"/>
          <a:stretch/>
        </p:blipFill>
        <p:spPr>
          <a:xfrm>
            <a:off x="576000" y="2297880"/>
            <a:ext cx="7921440" cy="331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500040" y="1536840"/>
            <a:ext cx="38325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9. Web Server. Parsers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3240" y="2061000"/>
            <a:ext cx="8049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encargan de transformar json’s a objetos y viceversa.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Alta capacidad de configuración.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Principales librerías Java: Jackson y Gson.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11200" y="1536840"/>
            <a:ext cx="505908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10. Pruebas con Navegadores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82760" y="2277000"/>
            <a:ext cx="8049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Chrome (Arc, Postman), Firefox (RestClient, RestEasy) </a:t>
            </a:r>
            <a:endParaRPr/>
          </a:p>
        </p:txBody>
      </p:sp>
      <p:pic>
        <p:nvPicPr>
          <p:cNvPr id="137" name="Picture 2"/>
          <p:cNvPicPr/>
          <p:nvPr/>
        </p:nvPicPr>
        <p:blipFill>
          <a:blip r:embed="rId4"/>
          <a:stretch/>
        </p:blipFill>
        <p:spPr>
          <a:xfrm>
            <a:off x="1403640" y="2853000"/>
            <a:ext cx="6768360" cy="388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/>
          <p:cNvPicPr/>
          <p:nvPr/>
        </p:nvPicPr>
        <p:blipFill>
          <a:blip r:embed="rId3"/>
          <a:stretch/>
        </p:blipFill>
        <p:spPr>
          <a:xfrm>
            <a:off x="0" y="9480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497520" y="1536840"/>
            <a:ext cx="26085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457200" indent="-456840">
              <a:lnSpc>
                <a:spcPts val="893"/>
              </a:lnSpc>
              <a:buClr>
                <a:srgbClr val="9AAD04"/>
              </a:buClr>
              <a:buFont typeface="Calibri"/>
              <a:buAutoNum type="arabicPeriod"/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Introducción</a:t>
            </a:r>
            <a:endParaRPr/>
          </a:p>
        </p:txBody>
      </p:sp>
      <p:pic>
        <p:nvPicPr>
          <p:cNvPr id="50" name="Picture 3"/>
          <p:cNvPicPr/>
          <p:nvPr/>
        </p:nvPicPr>
        <p:blipFill>
          <a:blip r:embed="rId4"/>
          <a:stretch/>
        </p:blipFill>
        <p:spPr>
          <a:xfrm>
            <a:off x="1909440" y="2277000"/>
            <a:ext cx="4911480" cy="420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/>
          <p:cNvPicPr/>
          <p:nvPr/>
        </p:nvPicPr>
        <p:blipFill>
          <a:blip r:embed="rId3"/>
          <a:stretch/>
        </p:blipFill>
        <p:spPr>
          <a:xfrm>
            <a:off x="0" y="7876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08680" y="1536840"/>
            <a:ext cx="46173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2. Tipos de Representación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482760" y="2277000"/>
            <a:ext cx="8049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Pueden ser de varios tipos XML, JSON, TXT….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auto descriptivos.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es el mas utilizado.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/>
          <p:cNvPicPr/>
          <p:nvPr/>
        </p:nvPicPr>
        <p:blipFill>
          <a:blip r:embed="rId3"/>
          <a:stretch/>
        </p:blipFill>
        <p:spPr>
          <a:xfrm>
            <a:off x="0" y="7876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508680" y="1536840"/>
            <a:ext cx="461736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2. Tipos de Representación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82760" y="2277000"/>
            <a:ext cx="804960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"employees": [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{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   "firstName": "John", "lastName": "Doe"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},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{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   "firstName": "Anna", "lastName": "Smith"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},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{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   "firstName": "Peter", "lastName": "Jones"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}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]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18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493200" y="1536840"/>
            <a:ext cx="20174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3. Recursos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82760" y="2277000"/>
            <a:ext cx="8049600" cy="41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http://localhost:8080/portal/news;lastday=true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http://localhost:8080/portal/news?lastday=true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http://localhost:8080/portal/news/1001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http://localhost:8080/portal/news/20minutos/2016-06-17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493200" y="1536840"/>
            <a:ext cx="201744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3. Recursos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482760" y="2277000"/>
            <a:ext cx="8049600" cy="41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de parametros:</a:t>
            </a: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Parametros de tipo Path.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Ejemplo: /portal/news/{source}/{date}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http://localhost:8080/portal/news/20minutos/2016-06-17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Parametros de tipo Query.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http://localhost:8080/portal/news?lastday=true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Parametros de tipo Matrix.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s-ES" sz="24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http://localhost:8080/portal/news;lastday=true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"/>
          <p:cNvPicPr/>
          <p:nvPr/>
        </p:nvPicPr>
        <p:blipFill>
          <a:blip r:embed="rId3"/>
          <a:stretch/>
        </p:blipFill>
        <p:spPr>
          <a:xfrm>
            <a:off x="0" y="11085"/>
            <a:ext cx="9143640" cy="684504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496080" y="1536840"/>
            <a:ext cx="25506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ts val="893"/>
              </a:lnSpc>
            </a:pPr>
            <a:r>
              <a:rPr lang="es-ES" sz="2800" b="1" strike="noStrike" spc="-1">
                <a:solidFill>
                  <a:srgbClr val="9AAD04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4. Operaciones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482760" y="2277000"/>
            <a:ext cx="804960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para realizar operaciones de lectura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Cuerpo se envía sin datos.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800280" lvl="1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400" strike="noStrike" spc="-1">
                <a:solidFill>
                  <a:srgbClr val="86868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Ejemplos. 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</a:t>
            </a:r>
            <a:endParaRPr/>
          </a:p>
          <a:p>
            <a:pPr marL="1257480" lvl="2" indent="-342720" algn="just">
              <a:lnSpc>
                <a:spcPct val="100000"/>
              </a:lnSpc>
              <a:buClr>
                <a:srgbClr val="868686"/>
              </a:buClr>
              <a:buFont typeface="Arial"/>
              <a:buChar char="•"/>
            </a:pPr>
            <a:r>
              <a:rPr lang="es-ES" sz="20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http://localhost:8080/portal/news;lastday=true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2994</Words>
  <Application>Microsoft Office PowerPoint</Application>
  <PresentationFormat>Presentación en pantalla (4:3)</PresentationFormat>
  <Paragraphs>469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Arial Bold</vt:lpstr>
      <vt:lpstr>Calibri</vt:lpstr>
      <vt:lpstr>DejaVu Sans</vt:lpstr>
      <vt:lpstr>StarSymbol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A2E_Engine</dc:creator>
  <cp:lastModifiedBy>Cristian Bou Genovés</cp:lastModifiedBy>
  <cp:revision>158</cp:revision>
  <dcterms:created xsi:type="dcterms:W3CDTF">2016-05-25T16:04:48Z</dcterms:created>
  <dcterms:modified xsi:type="dcterms:W3CDTF">2016-12-02T10:43:47Z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Investintech.com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38</vt:i4>
  </property>
</Properties>
</file>