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6" r:id="rId2"/>
    <p:sldId id="277" r:id="rId3"/>
    <p:sldId id="414" r:id="rId4"/>
    <p:sldId id="416" r:id="rId5"/>
    <p:sldId id="453" r:id="rId6"/>
    <p:sldId id="455" r:id="rId7"/>
    <p:sldId id="456" r:id="rId8"/>
    <p:sldId id="457" r:id="rId9"/>
    <p:sldId id="458" r:id="rId10"/>
    <p:sldId id="459" r:id="rId11"/>
    <p:sldId id="460" r:id="rId12"/>
    <p:sldId id="461" r:id="rId13"/>
    <p:sldId id="462" r:id="rId14"/>
    <p:sldId id="471" r:id="rId15"/>
    <p:sldId id="463" r:id="rId16"/>
    <p:sldId id="464" r:id="rId17"/>
    <p:sldId id="465" r:id="rId18"/>
    <p:sldId id="472" r:id="rId19"/>
    <p:sldId id="473" r:id="rId20"/>
    <p:sldId id="474" r:id="rId21"/>
    <p:sldId id="475" r:id="rId22"/>
    <p:sldId id="476" r:id="rId23"/>
    <p:sldId id="466" r:id="rId24"/>
    <p:sldId id="467" r:id="rId25"/>
    <p:sldId id="468" r:id="rId26"/>
    <p:sldId id="469" r:id="rId27"/>
    <p:sldId id="477" r:id="rId28"/>
    <p:sldId id="478" r:id="rId29"/>
    <p:sldId id="479" r:id="rId30"/>
    <p:sldId id="480" r:id="rId31"/>
    <p:sldId id="482" r:id="rId32"/>
    <p:sldId id="483" r:id="rId33"/>
    <p:sldId id="430" r:id="rId34"/>
    <p:sldId id="431" r:id="rId35"/>
    <p:sldId id="481"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autoAdjust="0"/>
  </p:normalViewPr>
  <p:slideViewPr>
    <p:cSldViewPr>
      <p:cViewPr varScale="1">
        <p:scale>
          <a:sx n="89" d="100"/>
          <a:sy n="89" d="100"/>
        </p:scale>
        <p:origin x="1267" y="101"/>
      </p:cViewPr>
      <p:guideLst>
        <p:guide orient="horz" pos="2160"/>
        <p:guide pos="2880"/>
      </p:guideLst>
    </p:cSldViewPr>
  </p:slideViewPr>
  <p:outlineViewPr>
    <p:cViewPr>
      <p:scale>
        <a:sx n="33" d="100"/>
        <a:sy n="33" d="100"/>
      </p:scale>
      <p:origin x="0" y="8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8ED332-A637-472E-BC7E-9E8FB0F5E62F}" type="datetimeFigureOut">
              <a:rPr lang="es-ES" smtClean="0"/>
              <a:t>28/11/2016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C8781F-200D-4AC8-9178-2EC3C28EACBC}" type="slidenum">
              <a:rPr lang="es-ES" smtClean="0"/>
              <a:t>‹Nº›</a:t>
            </a:fld>
            <a:endParaRPr lang="es-ES"/>
          </a:p>
        </p:txBody>
      </p:sp>
    </p:spTree>
    <p:extLst>
      <p:ext uri="{BB962C8B-B14F-4D97-AF65-F5344CB8AC3E}">
        <p14:creationId xmlns:p14="http://schemas.microsoft.com/office/powerpoint/2010/main" val="255494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a:t>
            </a:fld>
            <a:endParaRPr lang="es-ES" dirty="0"/>
          </a:p>
        </p:txBody>
      </p:sp>
    </p:spTree>
    <p:extLst>
      <p:ext uri="{BB962C8B-B14F-4D97-AF65-F5344CB8AC3E}">
        <p14:creationId xmlns:p14="http://schemas.microsoft.com/office/powerpoint/2010/main" val="3066479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11</a:t>
            </a:fld>
            <a:endParaRPr lang="es-ES" dirty="0"/>
          </a:p>
        </p:txBody>
      </p:sp>
    </p:spTree>
    <p:extLst>
      <p:ext uri="{BB962C8B-B14F-4D97-AF65-F5344CB8AC3E}">
        <p14:creationId xmlns:p14="http://schemas.microsoft.com/office/powerpoint/2010/main" val="359582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12</a:t>
            </a:fld>
            <a:endParaRPr lang="es-ES" dirty="0"/>
          </a:p>
        </p:txBody>
      </p:sp>
    </p:spTree>
    <p:extLst>
      <p:ext uri="{BB962C8B-B14F-4D97-AF65-F5344CB8AC3E}">
        <p14:creationId xmlns:p14="http://schemas.microsoft.com/office/powerpoint/2010/main" val="1143798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13</a:t>
            </a:fld>
            <a:endParaRPr lang="es-ES" dirty="0"/>
          </a:p>
        </p:txBody>
      </p:sp>
    </p:spTree>
    <p:extLst>
      <p:ext uri="{BB962C8B-B14F-4D97-AF65-F5344CB8AC3E}">
        <p14:creationId xmlns:p14="http://schemas.microsoft.com/office/powerpoint/2010/main" val="949728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14</a:t>
            </a:fld>
            <a:endParaRPr lang="es-ES" dirty="0"/>
          </a:p>
        </p:txBody>
      </p:sp>
    </p:spTree>
    <p:extLst>
      <p:ext uri="{BB962C8B-B14F-4D97-AF65-F5344CB8AC3E}">
        <p14:creationId xmlns:p14="http://schemas.microsoft.com/office/powerpoint/2010/main" val="70680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15</a:t>
            </a:fld>
            <a:endParaRPr lang="es-ES" dirty="0"/>
          </a:p>
        </p:txBody>
      </p:sp>
    </p:spTree>
    <p:extLst>
      <p:ext uri="{BB962C8B-B14F-4D97-AF65-F5344CB8AC3E}">
        <p14:creationId xmlns:p14="http://schemas.microsoft.com/office/powerpoint/2010/main" val="22523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16</a:t>
            </a:fld>
            <a:endParaRPr lang="es-ES" dirty="0"/>
          </a:p>
        </p:txBody>
      </p:sp>
    </p:spTree>
    <p:extLst>
      <p:ext uri="{BB962C8B-B14F-4D97-AF65-F5344CB8AC3E}">
        <p14:creationId xmlns:p14="http://schemas.microsoft.com/office/powerpoint/2010/main" val="375480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17</a:t>
            </a:fld>
            <a:endParaRPr lang="es-ES" dirty="0"/>
          </a:p>
        </p:txBody>
      </p:sp>
    </p:spTree>
    <p:extLst>
      <p:ext uri="{BB962C8B-B14F-4D97-AF65-F5344CB8AC3E}">
        <p14:creationId xmlns:p14="http://schemas.microsoft.com/office/powerpoint/2010/main" val="3220818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18</a:t>
            </a:fld>
            <a:endParaRPr lang="es-ES" dirty="0"/>
          </a:p>
        </p:txBody>
      </p:sp>
    </p:spTree>
    <p:extLst>
      <p:ext uri="{BB962C8B-B14F-4D97-AF65-F5344CB8AC3E}">
        <p14:creationId xmlns:p14="http://schemas.microsoft.com/office/powerpoint/2010/main" val="1273130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19</a:t>
            </a:fld>
            <a:endParaRPr lang="es-ES" dirty="0"/>
          </a:p>
        </p:txBody>
      </p:sp>
    </p:spTree>
    <p:extLst>
      <p:ext uri="{BB962C8B-B14F-4D97-AF65-F5344CB8AC3E}">
        <p14:creationId xmlns:p14="http://schemas.microsoft.com/office/powerpoint/2010/main" val="2425746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20</a:t>
            </a:fld>
            <a:endParaRPr lang="es-ES" dirty="0"/>
          </a:p>
        </p:txBody>
      </p:sp>
    </p:spTree>
    <p:extLst>
      <p:ext uri="{BB962C8B-B14F-4D97-AF65-F5344CB8AC3E}">
        <p14:creationId xmlns:p14="http://schemas.microsoft.com/office/powerpoint/2010/main" val="13407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a:t>
            </a:fld>
            <a:endParaRPr lang="es-ES" dirty="0"/>
          </a:p>
        </p:txBody>
      </p:sp>
    </p:spTree>
    <p:extLst>
      <p:ext uri="{BB962C8B-B14F-4D97-AF65-F5344CB8AC3E}">
        <p14:creationId xmlns:p14="http://schemas.microsoft.com/office/powerpoint/2010/main" val="212676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21</a:t>
            </a:fld>
            <a:endParaRPr lang="es-ES" dirty="0"/>
          </a:p>
        </p:txBody>
      </p:sp>
    </p:spTree>
    <p:extLst>
      <p:ext uri="{BB962C8B-B14F-4D97-AF65-F5344CB8AC3E}">
        <p14:creationId xmlns:p14="http://schemas.microsoft.com/office/powerpoint/2010/main" val="409227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22</a:t>
            </a:fld>
            <a:endParaRPr lang="es-ES" dirty="0"/>
          </a:p>
        </p:txBody>
      </p:sp>
    </p:spTree>
    <p:extLst>
      <p:ext uri="{BB962C8B-B14F-4D97-AF65-F5344CB8AC3E}">
        <p14:creationId xmlns:p14="http://schemas.microsoft.com/office/powerpoint/2010/main" val="3701833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23</a:t>
            </a:fld>
            <a:endParaRPr lang="es-ES" dirty="0"/>
          </a:p>
        </p:txBody>
      </p:sp>
    </p:spTree>
    <p:extLst>
      <p:ext uri="{BB962C8B-B14F-4D97-AF65-F5344CB8AC3E}">
        <p14:creationId xmlns:p14="http://schemas.microsoft.com/office/powerpoint/2010/main" val="3957572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24</a:t>
            </a:fld>
            <a:endParaRPr lang="es-ES" dirty="0"/>
          </a:p>
        </p:txBody>
      </p:sp>
    </p:spTree>
    <p:extLst>
      <p:ext uri="{BB962C8B-B14F-4D97-AF65-F5344CB8AC3E}">
        <p14:creationId xmlns:p14="http://schemas.microsoft.com/office/powerpoint/2010/main" val="271556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25</a:t>
            </a:fld>
            <a:endParaRPr lang="es-ES" dirty="0"/>
          </a:p>
        </p:txBody>
      </p:sp>
    </p:spTree>
    <p:extLst>
      <p:ext uri="{BB962C8B-B14F-4D97-AF65-F5344CB8AC3E}">
        <p14:creationId xmlns:p14="http://schemas.microsoft.com/office/powerpoint/2010/main" val="3684753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26</a:t>
            </a:fld>
            <a:endParaRPr lang="es-ES" dirty="0"/>
          </a:p>
        </p:txBody>
      </p:sp>
    </p:spTree>
    <p:extLst>
      <p:ext uri="{BB962C8B-B14F-4D97-AF65-F5344CB8AC3E}">
        <p14:creationId xmlns:p14="http://schemas.microsoft.com/office/powerpoint/2010/main" val="1329914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27</a:t>
            </a:fld>
            <a:endParaRPr lang="es-ES" dirty="0"/>
          </a:p>
        </p:txBody>
      </p:sp>
    </p:spTree>
    <p:extLst>
      <p:ext uri="{BB962C8B-B14F-4D97-AF65-F5344CB8AC3E}">
        <p14:creationId xmlns:p14="http://schemas.microsoft.com/office/powerpoint/2010/main" val="2941180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28</a:t>
            </a:fld>
            <a:endParaRPr lang="es-ES" dirty="0"/>
          </a:p>
        </p:txBody>
      </p:sp>
    </p:spTree>
    <p:extLst>
      <p:ext uri="{BB962C8B-B14F-4D97-AF65-F5344CB8AC3E}">
        <p14:creationId xmlns:p14="http://schemas.microsoft.com/office/powerpoint/2010/main" val="2579915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29</a:t>
            </a:fld>
            <a:endParaRPr lang="es-ES" dirty="0"/>
          </a:p>
        </p:txBody>
      </p:sp>
    </p:spTree>
    <p:extLst>
      <p:ext uri="{BB962C8B-B14F-4D97-AF65-F5344CB8AC3E}">
        <p14:creationId xmlns:p14="http://schemas.microsoft.com/office/powerpoint/2010/main" val="118329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30</a:t>
            </a:fld>
            <a:endParaRPr lang="es-ES" dirty="0"/>
          </a:p>
        </p:txBody>
      </p:sp>
    </p:spTree>
    <p:extLst>
      <p:ext uri="{BB962C8B-B14F-4D97-AF65-F5344CB8AC3E}">
        <p14:creationId xmlns:p14="http://schemas.microsoft.com/office/powerpoint/2010/main" val="77805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4</a:t>
            </a:fld>
            <a:endParaRPr lang="es-ES" dirty="0"/>
          </a:p>
        </p:txBody>
      </p:sp>
    </p:spTree>
    <p:extLst>
      <p:ext uri="{BB962C8B-B14F-4D97-AF65-F5344CB8AC3E}">
        <p14:creationId xmlns:p14="http://schemas.microsoft.com/office/powerpoint/2010/main" val="26569271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31</a:t>
            </a:fld>
            <a:endParaRPr lang="es-ES" dirty="0"/>
          </a:p>
        </p:txBody>
      </p:sp>
    </p:spTree>
    <p:extLst>
      <p:ext uri="{BB962C8B-B14F-4D97-AF65-F5344CB8AC3E}">
        <p14:creationId xmlns:p14="http://schemas.microsoft.com/office/powerpoint/2010/main" val="1942706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32</a:t>
            </a:fld>
            <a:endParaRPr lang="es-ES" dirty="0"/>
          </a:p>
        </p:txBody>
      </p:sp>
    </p:spTree>
    <p:extLst>
      <p:ext uri="{BB962C8B-B14F-4D97-AF65-F5344CB8AC3E}">
        <p14:creationId xmlns:p14="http://schemas.microsoft.com/office/powerpoint/2010/main" val="1092298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33</a:t>
            </a:fld>
            <a:endParaRPr lang="es-ES" dirty="0"/>
          </a:p>
        </p:txBody>
      </p:sp>
    </p:spTree>
    <p:extLst>
      <p:ext uri="{BB962C8B-B14F-4D97-AF65-F5344CB8AC3E}">
        <p14:creationId xmlns:p14="http://schemas.microsoft.com/office/powerpoint/2010/main" val="1346490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34</a:t>
            </a:fld>
            <a:endParaRPr lang="es-ES" dirty="0"/>
          </a:p>
        </p:txBody>
      </p:sp>
    </p:spTree>
    <p:extLst>
      <p:ext uri="{BB962C8B-B14F-4D97-AF65-F5344CB8AC3E}">
        <p14:creationId xmlns:p14="http://schemas.microsoft.com/office/powerpoint/2010/main" val="717465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35</a:t>
            </a:fld>
            <a:endParaRPr lang="es-ES" dirty="0"/>
          </a:p>
        </p:txBody>
      </p:sp>
    </p:spTree>
    <p:extLst>
      <p:ext uri="{BB962C8B-B14F-4D97-AF65-F5344CB8AC3E}">
        <p14:creationId xmlns:p14="http://schemas.microsoft.com/office/powerpoint/2010/main" val="130424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5</a:t>
            </a:fld>
            <a:endParaRPr lang="es-ES" dirty="0"/>
          </a:p>
        </p:txBody>
      </p:sp>
    </p:spTree>
    <p:extLst>
      <p:ext uri="{BB962C8B-B14F-4D97-AF65-F5344CB8AC3E}">
        <p14:creationId xmlns:p14="http://schemas.microsoft.com/office/powerpoint/2010/main" val="403071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6</a:t>
            </a:fld>
            <a:endParaRPr lang="es-ES" dirty="0"/>
          </a:p>
        </p:txBody>
      </p:sp>
    </p:spTree>
    <p:extLst>
      <p:ext uri="{BB962C8B-B14F-4D97-AF65-F5344CB8AC3E}">
        <p14:creationId xmlns:p14="http://schemas.microsoft.com/office/powerpoint/2010/main" val="426042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7</a:t>
            </a:fld>
            <a:endParaRPr lang="es-ES" dirty="0"/>
          </a:p>
        </p:txBody>
      </p:sp>
    </p:spTree>
    <p:extLst>
      <p:ext uri="{BB962C8B-B14F-4D97-AF65-F5344CB8AC3E}">
        <p14:creationId xmlns:p14="http://schemas.microsoft.com/office/powerpoint/2010/main" val="325842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8</a:t>
            </a:fld>
            <a:endParaRPr lang="es-ES" dirty="0"/>
          </a:p>
        </p:txBody>
      </p:sp>
    </p:spTree>
    <p:extLst>
      <p:ext uri="{BB962C8B-B14F-4D97-AF65-F5344CB8AC3E}">
        <p14:creationId xmlns:p14="http://schemas.microsoft.com/office/powerpoint/2010/main" val="209734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9</a:t>
            </a:fld>
            <a:endParaRPr lang="es-ES" dirty="0"/>
          </a:p>
        </p:txBody>
      </p:sp>
    </p:spTree>
    <p:extLst>
      <p:ext uri="{BB962C8B-B14F-4D97-AF65-F5344CB8AC3E}">
        <p14:creationId xmlns:p14="http://schemas.microsoft.com/office/powerpoint/2010/main" val="176191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CC8781F-200D-4AC8-9178-2EC3C28EACBC}" type="slidenum">
              <a:rPr lang="es-ES" smtClean="0"/>
              <a:t>10</a:t>
            </a:fld>
            <a:endParaRPr lang="es-ES" dirty="0"/>
          </a:p>
        </p:txBody>
      </p:sp>
    </p:spTree>
    <p:extLst>
      <p:ext uri="{BB962C8B-B14F-4D97-AF65-F5344CB8AC3E}">
        <p14:creationId xmlns:p14="http://schemas.microsoft.com/office/powerpoint/2010/main" val="173085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28/11/2016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28/11/2016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28/11/2016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6"/>
            <a:ext cx="5635780" cy="4005065"/>
          </a:xfrm>
          <a:prstGeom prst="rect">
            <a:avLst/>
          </a:prstGeom>
        </p:spPr>
      </p:pic>
      <p:pic>
        <p:nvPicPr>
          <p:cNvPr id="8" name="7 Imagen"/>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t>‹Nº›</a:t>
            </a:fld>
            <a:endParaRPr lang="es-ES" dirty="0"/>
          </a:p>
        </p:txBody>
      </p:sp>
      <p:sp>
        <p:nvSpPr>
          <p:cNvPr id="5" name="4 Rectángulo"/>
          <p:cNvSpPr/>
          <p:nvPr userDrawn="1"/>
        </p:nvSpPr>
        <p:spPr>
          <a:xfrm>
            <a:off x="-72008" y="2060848"/>
            <a:ext cx="9216008" cy="2016224"/>
          </a:xfrm>
          <a:prstGeom prst="rect">
            <a:avLst/>
          </a:prstGeom>
          <a:solidFill>
            <a:srgbClr val="9AAE0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Tree>
    <p:extLst>
      <p:ext uri="{BB962C8B-B14F-4D97-AF65-F5344CB8AC3E}">
        <p14:creationId xmlns:p14="http://schemas.microsoft.com/office/powerpoint/2010/main" val="4032903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12"/>
            <a:ext cx="2050814" cy="6846188"/>
          </a:xfrm>
          <a:prstGeom prst="rect">
            <a:avLst/>
          </a:prstGeom>
        </p:spPr>
      </p:pic>
      <p:pic>
        <p:nvPicPr>
          <p:cNvPr id="14" name="13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6710400" y="270000"/>
            <a:ext cx="2124000" cy="1176751"/>
          </a:xfrm>
          <a:prstGeom prst="rect">
            <a:avLst/>
          </a:prstGeom>
        </p:spPr>
      </p:pic>
      <p:sp>
        <p:nvSpPr>
          <p:cNvPr id="4" name="3 Título"/>
          <p:cNvSpPr>
            <a:spLocks noGrp="1"/>
          </p:cNvSpPr>
          <p:nvPr>
            <p:ph type="title" hasCustomPrompt="1"/>
          </p:nvPr>
        </p:nvSpPr>
        <p:spPr>
          <a:xfrm>
            <a:off x="2987824" y="2204864"/>
            <a:ext cx="5616624"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es-ES" dirty="0"/>
              <a:t>Índice (</a:t>
            </a:r>
            <a:r>
              <a:rPr lang="es-ES" dirty="0" err="1"/>
              <a:t>arial</a:t>
            </a:r>
            <a:r>
              <a:rPr lang="es-ES" dirty="0"/>
              <a:t> </a:t>
            </a:r>
            <a:r>
              <a:rPr lang="es-ES" dirty="0" err="1"/>
              <a:t>bold</a:t>
            </a:r>
            <a:r>
              <a:rPr lang="es-ES" dirty="0"/>
              <a:t> 22, verde)</a:t>
            </a:r>
          </a:p>
        </p:txBody>
      </p:sp>
      <p:sp>
        <p:nvSpPr>
          <p:cNvPr id="20" name="19 Marcador de número de diapositiva"/>
          <p:cNvSpPr>
            <a:spLocks noGrp="1"/>
          </p:cNvSpPr>
          <p:nvPr>
            <p:ph type="sldNum" sz="quarter" idx="12"/>
          </p:nvPr>
        </p:nvSpPr>
        <p:spPr/>
        <p:txBody>
          <a:bodyPr/>
          <a:lstStyle/>
          <a:p>
            <a:fld id="{E60061AB-E3E3-4B82-98B1-945D99ABF5FB}" type="slidenum">
              <a:rPr lang="es-ES" smtClean="0"/>
              <a:t>‹Nº›</a:t>
            </a:fld>
            <a:endParaRPr lang="es-ES" dirty="0"/>
          </a:p>
        </p:txBody>
      </p:sp>
      <p:sp>
        <p:nvSpPr>
          <p:cNvPr id="22" name="21 Marcador de texto"/>
          <p:cNvSpPr>
            <a:spLocks noGrp="1"/>
          </p:cNvSpPr>
          <p:nvPr>
            <p:ph type="body" sz="quarter" idx="13" hasCustomPrompt="1"/>
          </p:nvPr>
        </p:nvSpPr>
        <p:spPr>
          <a:xfrm>
            <a:off x="2987824" y="2780928"/>
            <a:ext cx="5616624" cy="2376264"/>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es-ES" dirty="0"/>
              <a:t>Capítulo (</a:t>
            </a:r>
            <a:r>
              <a:rPr lang="es-ES" dirty="0" err="1"/>
              <a:t>arial</a:t>
            </a:r>
            <a:r>
              <a:rPr lang="es-ES" dirty="0"/>
              <a:t> </a:t>
            </a:r>
            <a:r>
              <a:rPr lang="es-ES" dirty="0" err="1"/>
              <a:t>bold</a:t>
            </a:r>
            <a:r>
              <a:rPr lang="es-ES" dirty="0"/>
              <a:t> 18, gris oscuro)</a:t>
            </a:r>
          </a:p>
          <a:p>
            <a:pPr lvl="1"/>
            <a:r>
              <a:rPr lang="es-ES" dirty="0"/>
              <a:t>Subcapítulo (</a:t>
            </a:r>
            <a:r>
              <a:rPr lang="es-ES" dirty="0" err="1"/>
              <a:t>arial</a:t>
            </a:r>
            <a:r>
              <a:rPr lang="es-ES" dirty="0"/>
              <a:t> 14, gris oscuro)</a:t>
            </a:r>
          </a:p>
          <a:p>
            <a:pPr lvl="1"/>
            <a:r>
              <a:rPr lang="es-ES" dirty="0"/>
              <a:t>Subcapítulo (</a:t>
            </a:r>
            <a:r>
              <a:rPr lang="es-ES" dirty="0" err="1"/>
              <a:t>arial</a:t>
            </a:r>
            <a:r>
              <a:rPr lang="es-ES" dirty="0"/>
              <a:t> 14, gris oscuro)</a:t>
            </a:r>
          </a:p>
          <a:p>
            <a:pPr lvl="2"/>
            <a:r>
              <a:rPr lang="es-ES" dirty="0"/>
              <a:t>Tercer nivel (</a:t>
            </a:r>
            <a:r>
              <a:rPr lang="es-ES" dirty="0" err="1"/>
              <a:t>arial</a:t>
            </a:r>
            <a:r>
              <a:rPr lang="es-ES" dirty="0"/>
              <a:t> 12, gris oscuro)</a:t>
            </a:r>
          </a:p>
          <a:p>
            <a:pPr lvl="0"/>
            <a:r>
              <a:rPr lang="es-ES" dirty="0"/>
              <a:t>Capítulo (</a:t>
            </a:r>
            <a:r>
              <a:rPr lang="es-ES" dirty="0" err="1"/>
              <a:t>arial</a:t>
            </a:r>
            <a:r>
              <a:rPr lang="es-ES" dirty="0"/>
              <a:t> </a:t>
            </a:r>
            <a:r>
              <a:rPr lang="es-ES" dirty="0" err="1"/>
              <a:t>bold</a:t>
            </a:r>
            <a:r>
              <a:rPr lang="es-ES" dirty="0"/>
              <a:t> 18, gris oscuro)</a:t>
            </a:r>
          </a:p>
          <a:p>
            <a:pPr lvl="0"/>
            <a:r>
              <a:rPr lang="es-ES" dirty="0"/>
              <a:t>Capítulo (</a:t>
            </a:r>
            <a:r>
              <a:rPr lang="es-ES" dirty="0" err="1"/>
              <a:t>arial</a:t>
            </a:r>
            <a:r>
              <a:rPr lang="es-ES" dirty="0"/>
              <a:t> </a:t>
            </a:r>
            <a:r>
              <a:rPr lang="es-ES" dirty="0" err="1"/>
              <a:t>bold</a:t>
            </a:r>
            <a:r>
              <a:rPr lang="es-ES" dirty="0"/>
              <a:t> 18, gris oscuro)</a:t>
            </a:r>
          </a:p>
          <a:p>
            <a:pPr lvl="0"/>
            <a:r>
              <a:rPr lang="es-ES" dirty="0"/>
              <a:t>Capítulo (</a:t>
            </a:r>
            <a:r>
              <a:rPr lang="es-ES" dirty="0" err="1"/>
              <a:t>arial</a:t>
            </a:r>
            <a:r>
              <a:rPr lang="es-ES" dirty="0"/>
              <a:t> </a:t>
            </a:r>
            <a:r>
              <a:rPr lang="es-ES" dirty="0" err="1"/>
              <a:t>bold</a:t>
            </a:r>
            <a:r>
              <a:rPr lang="es-ES" dirty="0"/>
              <a:t> 18, gris oscuro)</a:t>
            </a:r>
          </a:p>
        </p:txBody>
      </p:sp>
    </p:spTree>
    <p:extLst>
      <p:ext uri="{BB962C8B-B14F-4D97-AF65-F5344CB8AC3E}">
        <p14:creationId xmlns:p14="http://schemas.microsoft.com/office/powerpoint/2010/main" val="557909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ido">
    <p:spTree>
      <p:nvGrpSpPr>
        <p:cNvPr id="1" name=""/>
        <p:cNvGrpSpPr/>
        <p:nvPr/>
      </p:nvGrpSpPr>
      <p:grpSpPr>
        <a:xfrm>
          <a:off x="0" y="0"/>
          <a:ext cx="0" cy="0"/>
          <a:chOff x="0" y="0"/>
          <a:chExt cx="0" cy="0"/>
        </a:xfrm>
      </p:grpSpPr>
      <p:pic>
        <p:nvPicPr>
          <p:cNvPr id="2" name="1 Imagen"/>
          <p:cNvPicPr>
            <a:picLocks noChangeAspect="1"/>
          </p:cNvPicPr>
          <p:nvPr userDrawn="1"/>
        </p:nvPicPr>
        <p:blipFill rotWithShape="1">
          <a:blip r:embed="rId2">
            <a:extLst>
              <a:ext uri="{28A0092B-C50C-407E-A947-70E740481C1C}">
                <a14:useLocalDpi xmlns:a14="http://schemas.microsoft.com/office/drawing/2010/main" val="0"/>
              </a:ext>
            </a:extLst>
          </a:blip>
          <a:srcRect t="6248"/>
          <a:stretch/>
        </p:blipFill>
        <p:spPr>
          <a:xfrm>
            <a:off x="377" y="0"/>
            <a:ext cx="9143245" cy="1491533"/>
          </a:xfrm>
          <a:prstGeom prst="rect">
            <a:avLst/>
          </a:prstGeom>
        </p:spPr>
      </p:pic>
      <p:sp>
        <p:nvSpPr>
          <p:cNvPr id="3" name="8 Marcador de número de diapositiva"/>
          <p:cNvSpPr>
            <a:spLocks noGrp="1"/>
          </p:cNvSpPr>
          <p:nvPr>
            <p:ph type="sldNum" sz="quarter" idx="12"/>
          </p:nvPr>
        </p:nvSpPr>
        <p:spPr>
          <a:xfrm>
            <a:off x="8028384" y="6356350"/>
            <a:ext cx="658416" cy="365125"/>
          </a:xfrm>
        </p:spPr>
        <p:txBody>
          <a:bodyPr/>
          <a:lstStyle>
            <a:lvl1pPr>
              <a:defRPr>
                <a:solidFill>
                  <a:schemeClr val="bg2"/>
                </a:solidFill>
              </a:defRPr>
            </a:lvl1pPr>
          </a:lstStyle>
          <a:p>
            <a:fld id="{E60061AB-E3E3-4B82-98B1-945D99ABF5FB}" type="slidenum">
              <a:rPr lang="es-ES" smtClean="0"/>
              <a:pPr/>
              <a:t>‹Nº›</a:t>
            </a:fld>
            <a:endParaRPr lang="es-ES" dirty="0"/>
          </a:p>
        </p:txBody>
      </p:sp>
    </p:spTree>
    <p:extLst>
      <p:ext uri="{BB962C8B-B14F-4D97-AF65-F5344CB8AC3E}">
        <p14:creationId xmlns:p14="http://schemas.microsoft.com/office/powerpoint/2010/main" val="3700846041"/>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28/11/2016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28/11/2016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28/11/2016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2E700DB3-DBF0-4086-B675-117E7A9610B8}" type="datetimeFigureOut">
              <a:rPr lang="pt-BR" smtClean="0"/>
              <a:t>28/11/2016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2E700DB3-DBF0-4086-B675-117E7A9610B8}" type="datetimeFigureOut">
              <a:rPr lang="pt-BR" smtClean="0"/>
              <a:t>28/11/2016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28/11/2016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28/11/2016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28/11/2016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28/11/2016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database/features/jdbc/index-091264.html"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www-01.ibm.com/support/docview.wss?uid=swg21363866" TargetMode="External"/><Relationship Id="rId4" Type="http://schemas.openxmlformats.org/officeDocument/2006/relationships/hyperlink" Target="https://dev.mysql.com/downloads/connector/j/"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6 CuadroTexto"/>
          <p:cNvSpPr txBox="1">
            <a:spLocks noChangeArrowheads="1"/>
          </p:cNvSpPr>
          <p:nvPr/>
        </p:nvSpPr>
        <p:spPr bwMode="auto">
          <a:xfrm>
            <a:off x="524942" y="3352711"/>
            <a:ext cx="5256213" cy="427037"/>
          </a:xfrm>
          <a:prstGeom prst="rect">
            <a:avLst/>
          </a:prstGeom>
          <a:noFill/>
          <a:ln w="9525">
            <a:noFill/>
            <a:miter lim="800000"/>
            <a:headEnd/>
            <a:tailEnd/>
          </a:ln>
        </p:spPr>
        <p:txBody>
          <a:bodyPr>
            <a:spAutoFit/>
          </a:bodyPr>
          <a:lstStyle/>
          <a:p>
            <a:r>
              <a:rPr lang="es-ES" sz="2200" dirty="0">
                <a:solidFill>
                  <a:schemeClr val="bg1"/>
                </a:solidFill>
                <a:cs typeface="Arial" charset="0"/>
              </a:rPr>
              <a:t>Noviembre 2016</a:t>
            </a:r>
          </a:p>
        </p:txBody>
      </p:sp>
      <p:pic>
        <p:nvPicPr>
          <p:cNvPr id="129027" name="3 Imagen"/>
          <p:cNvPicPr>
            <a:picLocks noChangeAspect="1"/>
          </p:cNvPicPr>
          <p:nvPr/>
        </p:nvPicPr>
        <p:blipFill>
          <a:blip r:embed="rId2"/>
          <a:srcRect/>
          <a:stretch>
            <a:fillRect/>
          </a:stretch>
        </p:blipFill>
        <p:spPr bwMode="auto">
          <a:xfrm>
            <a:off x="5346700" y="3213100"/>
            <a:ext cx="3833813" cy="1152525"/>
          </a:xfrm>
          <a:prstGeom prst="rect">
            <a:avLst/>
          </a:prstGeom>
          <a:noFill/>
          <a:ln w="9525">
            <a:noFill/>
            <a:miter lim="800000"/>
            <a:headEnd/>
            <a:tailEnd/>
          </a:ln>
        </p:spPr>
      </p:pic>
      <p:sp>
        <p:nvSpPr>
          <p:cNvPr id="2" name="1 Marcador de número de diapositiva"/>
          <p:cNvSpPr>
            <a:spLocks noGrp="1"/>
          </p:cNvSpPr>
          <p:nvPr>
            <p:ph type="sldNum" sz="quarter" idx="4294967295"/>
          </p:nvPr>
        </p:nvSpPr>
        <p:spPr>
          <a:xfrm>
            <a:off x="8101013" y="6159500"/>
            <a:ext cx="585787" cy="365125"/>
          </a:xfrm>
          <a:prstGeom prst="rect">
            <a:avLst/>
          </a:prstGeom>
        </p:spPr>
        <p:txBody>
          <a:bodyPr/>
          <a:lstStyle/>
          <a:p>
            <a:pPr>
              <a:defRPr/>
            </a:pPr>
            <a:fld id="{E624DB42-ABF1-44B6-9071-232E034C93FB}" type="slidenum">
              <a:rPr lang="es-ES"/>
              <a:pPr>
                <a:defRPr/>
              </a:pPr>
              <a:t>1</a:t>
            </a:fld>
            <a:endParaRPr lang="es-ES" dirty="0"/>
          </a:p>
        </p:txBody>
      </p:sp>
      <p:sp>
        <p:nvSpPr>
          <p:cNvPr id="8" name="5 CuadroTexto"/>
          <p:cNvSpPr txBox="1">
            <a:spLocks noChangeArrowheads="1"/>
          </p:cNvSpPr>
          <p:nvPr/>
        </p:nvSpPr>
        <p:spPr bwMode="auto">
          <a:xfrm>
            <a:off x="539750" y="2205038"/>
            <a:ext cx="8424863" cy="861774"/>
          </a:xfrm>
          <a:prstGeom prst="rect">
            <a:avLst/>
          </a:prstGeom>
          <a:noFill/>
          <a:ln w="9525">
            <a:noFill/>
            <a:miter lim="800000"/>
            <a:headEnd/>
            <a:tailEnd/>
          </a:ln>
        </p:spPr>
        <p:txBody>
          <a:bodyPr>
            <a:spAutoFit/>
          </a:bodyPr>
          <a:lstStyle/>
          <a:p>
            <a:r>
              <a:rPr lang="es-ES" sz="3000" b="1" dirty="0">
                <a:solidFill>
                  <a:schemeClr val="bg1"/>
                </a:solidFill>
                <a:latin typeface="Arial" pitchFamily="34" charset="0"/>
                <a:cs typeface="Arial" pitchFamily="34" charset="0"/>
              </a:rPr>
              <a:t>Java</a:t>
            </a:r>
          </a:p>
          <a:p>
            <a:r>
              <a:rPr lang="es-ES" sz="2000" b="1" dirty="0" smtClean="0">
                <a:solidFill>
                  <a:schemeClr val="bg1"/>
                </a:solidFill>
                <a:latin typeface="Arial" pitchFamily="34" charset="0"/>
                <a:cs typeface="Arial" pitchFamily="34" charset="0"/>
              </a:rPr>
              <a:t>Java Database Connectivity (JDBC)</a:t>
            </a:r>
            <a:endParaRPr lang="es-ES" sz="2000" b="1" dirty="0">
              <a:solidFill>
                <a:schemeClr val="bg1"/>
              </a:solidFill>
              <a:latin typeface="Arial" pitchFamily="34" charset="0"/>
              <a:cs typeface="Arial" pitchFamily="34" charset="0"/>
            </a:endParaRPr>
          </a:p>
        </p:txBody>
      </p:sp>
      <p:pic>
        <p:nvPicPr>
          <p:cNvPr id="1026" name="Picture 2" descr="C:\Users\yduartep\Desktop\jav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6364" y="332656"/>
            <a:ext cx="2597884" cy="159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1208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1.4 Interfaces</a:t>
            </a:r>
            <a:endParaRPr lang="es-ES" dirty="0">
              <a:solidFill>
                <a:schemeClr val="bg1"/>
              </a:solidFill>
              <a:latin typeface="Arial" pitchFamily="34" charset="0"/>
              <a:cs typeface="Arial" pitchFamily="34" charset="0"/>
            </a:endParaRPr>
          </a:p>
        </p:txBody>
      </p:sp>
      <p:sp>
        <p:nvSpPr>
          <p:cNvPr id="34" name="CuadroTexto 33"/>
          <p:cNvSpPr txBox="1"/>
          <p:nvPr/>
        </p:nvSpPr>
        <p:spPr>
          <a:xfrm>
            <a:off x="539551" y="1952416"/>
            <a:ext cx="8063681" cy="400110"/>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Statement</a:t>
            </a:r>
            <a:r>
              <a:rPr lang="es-ES" sz="2000" dirty="0" smtClean="0">
                <a:solidFill>
                  <a:schemeClr val="tx1">
                    <a:lumMod val="65000"/>
                    <a:lumOff val="35000"/>
                  </a:schemeClr>
                </a:solidFill>
                <a:latin typeface="Arial" pitchFamily="34" charset="0"/>
                <a:cs typeface="Arial" pitchFamily="34" charset="0"/>
              </a:rPr>
              <a:t>: permite enviar sentencias SQL a la base de datos.</a:t>
            </a:r>
            <a:endParaRPr lang="es-ES" sz="2000" dirty="0">
              <a:solidFill>
                <a:schemeClr val="tx1">
                  <a:lumMod val="65000"/>
                  <a:lumOff val="35000"/>
                </a:schemeClr>
              </a:solidFill>
              <a:latin typeface="Arial" pitchFamily="34" charset="0"/>
              <a:cs typeface="Arial" pitchFamily="34" charset="0"/>
            </a:endParaRPr>
          </a:p>
        </p:txBody>
      </p:sp>
      <p:sp>
        <p:nvSpPr>
          <p:cNvPr id="35" name="CuadroTexto 34"/>
          <p:cNvSpPr txBox="1"/>
          <p:nvPr/>
        </p:nvSpPr>
        <p:spPr>
          <a:xfrm>
            <a:off x="539551" y="2636407"/>
            <a:ext cx="8063681" cy="400110"/>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PreparedStatement</a:t>
            </a:r>
            <a:r>
              <a:rPr lang="es-ES" sz="2000" dirty="0" smtClean="0">
                <a:solidFill>
                  <a:schemeClr val="tx1">
                    <a:lumMod val="65000"/>
                    <a:lumOff val="35000"/>
                  </a:schemeClr>
                </a:solidFill>
                <a:latin typeface="Arial" pitchFamily="34" charset="0"/>
                <a:cs typeface="Arial" pitchFamily="34" charset="0"/>
              </a:rPr>
              <a:t>: sentencias SQL precompiladas.</a:t>
            </a:r>
            <a:endParaRPr lang="es-ES" sz="2000" dirty="0">
              <a:solidFill>
                <a:schemeClr val="tx1">
                  <a:lumMod val="65000"/>
                  <a:lumOff val="35000"/>
                </a:schemeClr>
              </a:solidFill>
              <a:latin typeface="Arial" pitchFamily="34" charset="0"/>
              <a:cs typeface="Arial" pitchFamily="34" charset="0"/>
            </a:endParaRPr>
          </a:p>
        </p:txBody>
      </p:sp>
      <p:sp>
        <p:nvSpPr>
          <p:cNvPr id="36" name="CuadroTexto 35"/>
          <p:cNvSpPr txBox="1"/>
          <p:nvPr/>
        </p:nvSpPr>
        <p:spPr>
          <a:xfrm>
            <a:off x="556164" y="3258303"/>
            <a:ext cx="8063681"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CallableStatement</a:t>
            </a:r>
            <a:r>
              <a:rPr lang="es-ES" sz="2000" dirty="0" smtClean="0">
                <a:solidFill>
                  <a:schemeClr val="tx1">
                    <a:lumMod val="65000"/>
                    <a:lumOff val="35000"/>
                  </a:schemeClr>
                </a:solidFill>
                <a:latin typeface="Arial" pitchFamily="34" charset="0"/>
                <a:cs typeface="Arial" pitchFamily="34" charset="0"/>
              </a:rPr>
              <a:t>: permite llamar a procedimientos almacenados de la base de datos.</a:t>
            </a:r>
            <a:endParaRPr lang="es-ES" sz="2000" dirty="0">
              <a:solidFill>
                <a:schemeClr val="tx1">
                  <a:lumMod val="65000"/>
                  <a:lumOff val="35000"/>
                </a:schemeClr>
              </a:solidFill>
              <a:latin typeface="Arial" pitchFamily="34" charset="0"/>
              <a:cs typeface="Arial" pitchFamily="34" charset="0"/>
            </a:endParaRPr>
          </a:p>
        </p:txBody>
      </p:sp>
      <p:sp>
        <p:nvSpPr>
          <p:cNvPr id="13" name="CuadroTexto 12"/>
          <p:cNvSpPr txBox="1"/>
          <p:nvPr/>
        </p:nvSpPr>
        <p:spPr>
          <a:xfrm>
            <a:off x="562346" y="4077072"/>
            <a:ext cx="8063681"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ResultSet</a:t>
            </a:r>
            <a:r>
              <a:rPr lang="es-ES" sz="2000" dirty="0" smtClean="0">
                <a:solidFill>
                  <a:schemeClr val="tx1">
                    <a:lumMod val="65000"/>
                    <a:lumOff val="35000"/>
                  </a:schemeClr>
                </a:solidFill>
                <a:latin typeface="Arial" pitchFamily="34" charset="0"/>
                <a:cs typeface="Arial" pitchFamily="34" charset="0"/>
              </a:rPr>
              <a:t>: conjunto de resultados obtenidos tras enviar la sentencia SQL.</a:t>
            </a:r>
            <a:endParaRPr lang="es-ES" sz="2000" dirty="0">
              <a:solidFill>
                <a:schemeClr val="tx1">
                  <a:lumMod val="65000"/>
                  <a:lumOff val="35000"/>
                </a:schemeClr>
              </a:solidFill>
              <a:latin typeface="Arial" pitchFamily="34" charset="0"/>
              <a:cs typeface="Arial" pitchFamily="34" charset="0"/>
            </a:endParaRPr>
          </a:p>
        </p:txBody>
      </p:sp>
      <p:sp>
        <p:nvSpPr>
          <p:cNvPr id="14" name="CuadroTexto 13"/>
          <p:cNvSpPr txBox="1"/>
          <p:nvPr/>
        </p:nvSpPr>
        <p:spPr>
          <a:xfrm>
            <a:off x="576965" y="4895841"/>
            <a:ext cx="8063681"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ResultSetMetaData</a:t>
            </a:r>
            <a:r>
              <a:rPr lang="es-ES" sz="2000" dirty="0" smtClean="0">
                <a:solidFill>
                  <a:schemeClr val="tx1">
                    <a:lumMod val="65000"/>
                    <a:lumOff val="35000"/>
                  </a:schemeClr>
                </a:solidFill>
                <a:latin typeface="Arial" pitchFamily="34" charset="0"/>
                <a:cs typeface="Arial" pitchFamily="34" charset="0"/>
              </a:rPr>
              <a:t>: información referente a las propiedades del ResultSet.</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33025899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Carga de driver</a:t>
            </a:r>
            <a:endParaRPr lang="es-ES" dirty="0">
              <a:solidFill>
                <a:schemeClr val="bg1"/>
              </a:solidFill>
              <a:latin typeface="Arial" pitchFamily="34" charset="0"/>
              <a:cs typeface="Arial" pitchFamily="34" charset="0"/>
            </a:endParaRPr>
          </a:p>
        </p:txBody>
      </p:sp>
      <p:sp>
        <p:nvSpPr>
          <p:cNvPr id="34" name="CuadroTexto 33"/>
          <p:cNvSpPr txBox="1"/>
          <p:nvPr/>
        </p:nvSpPr>
        <p:spPr>
          <a:xfrm>
            <a:off x="539551" y="1952416"/>
            <a:ext cx="8063681" cy="1015663"/>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En primer lugar, deberemos cargar el driver en la aplicación. Para ello, deberemos hacerlo cargando dinámicamente la clase correspondiente al driver:</a:t>
            </a:r>
            <a:endParaRPr lang="es-ES" sz="2000" dirty="0">
              <a:solidFill>
                <a:schemeClr val="tx1">
                  <a:lumMod val="65000"/>
                  <a:lumOff val="35000"/>
                </a:schemeClr>
              </a:solidFill>
              <a:latin typeface="Arial" pitchFamily="34" charset="0"/>
              <a:cs typeface="Arial" pitchFamily="34" charset="0"/>
            </a:endParaRPr>
          </a:p>
        </p:txBody>
      </p:sp>
      <p:sp>
        <p:nvSpPr>
          <p:cNvPr id="15" name="CuadroTexto 14"/>
          <p:cNvSpPr txBox="1"/>
          <p:nvPr/>
        </p:nvSpPr>
        <p:spPr>
          <a:xfrm>
            <a:off x="539639" y="3140968"/>
            <a:ext cx="8063681" cy="400110"/>
          </a:xfrm>
          <a:prstGeom prst="rect">
            <a:avLst/>
          </a:prstGeom>
          <a:noFill/>
        </p:spPr>
        <p:txBody>
          <a:bodyPr wrap="square" rtlCol="0">
            <a:spAutoFit/>
          </a:bodyPr>
          <a:lstStyle/>
          <a:p>
            <a:pPr algn="ctr"/>
            <a:r>
              <a:rPr lang="es-ES" sz="2000" i="1" dirty="0">
                <a:solidFill>
                  <a:schemeClr val="tx1">
                    <a:lumMod val="65000"/>
                    <a:lumOff val="35000"/>
                  </a:schemeClr>
                </a:solidFill>
                <a:latin typeface="Arial" pitchFamily="34" charset="0"/>
                <a:cs typeface="Arial" pitchFamily="34" charset="0"/>
              </a:rPr>
              <a:t>Class.forName(</a:t>
            </a:r>
            <a:r>
              <a:rPr lang="en-US" sz="2000" i="1" dirty="0">
                <a:solidFill>
                  <a:schemeClr val="tx1">
                    <a:lumMod val="65000"/>
                    <a:lumOff val="35000"/>
                  </a:schemeClr>
                </a:solidFill>
                <a:latin typeface="Arial" pitchFamily="34" charset="0"/>
                <a:cs typeface="Arial" pitchFamily="34" charset="0"/>
              </a:rPr>
              <a:t>“nombre del driver / clase”</a:t>
            </a:r>
            <a:r>
              <a:rPr lang="es-ES" sz="2000" i="1" dirty="0">
                <a:solidFill>
                  <a:schemeClr val="tx1">
                    <a:lumMod val="65000"/>
                    <a:lumOff val="35000"/>
                  </a:schemeClr>
                </a:solidFill>
                <a:latin typeface="Arial" pitchFamily="34" charset="0"/>
                <a:cs typeface="Arial" pitchFamily="34" charset="0"/>
              </a:rPr>
              <a:t>)</a:t>
            </a:r>
          </a:p>
        </p:txBody>
      </p:sp>
      <p:sp>
        <p:nvSpPr>
          <p:cNvPr id="16" name="CuadroTexto 15"/>
          <p:cNvSpPr txBox="1"/>
          <p:nvPr/>
        </p:nvSpPr>
        <p:spPr>
          <a:xfrm>
            <a:off x="539550" y="4101586"/>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Oracle sería:</a:t>
            </a:r>
            <a:endParaRPr lang="es-ES" sz="2000" dirty="0">
              <a:solidFill>
                <a:schemeClr val="tx1">
                  <a:lumMod val="65000"/>
                  <a:lumOff val="35000"/>
                </a:schemeClr>
              </a:solidFill>
              <a:latin typeface="Arial" pitchFamily="34" charset="0"/>
              <a:cs typeface="Arial" pitchFamily="34" charset="0"/>
            </a:endParaRPr>
          </a:p>
        </p:txBody>
      </p:sp>
      <p:sp>
        <p:nvSpPr>
          <p:cNvPr id="17" name="CuadroTexto 16"/>
          <p:cNvSpPr txBox="1"/>
          <p:nvPr/>
        </p:nvSpPr>
        <p:spPr>
          <a:xfrm>
            <a:off x="504405" y="4674585"/>
            <a:ext cx="8063681" cy="400110"/>
          </a:xfrm>
          <a:prstGeom prst="rect">
            <a:avLst/>
          </a:prstGeom>
          <a:noFill/>
        </p:spPr>
        <p:txBody>
          <a:bodyPr wrap="square" rtlCol="0">
            <a:spAutoFit/>
          </a:bodyPr>
          <a:lstStyle/>
          <a:p>
            <a:pPr algn="ctr"/>
            <a:r>
              <a:rPr lang="es-ES" sz="2000" i="1" dirty="0">
                <a:solidFill>
                  <a:schemeClr val="tx1">
                    <a:lumMod val="65000"/>
                    <a:lumOff val="35000"/>
                  </a:schemeClr>
                </a:solidFill>
                <a:latin typeface="Arial" pitchFamily="34" charset="0"/>
                <a:cs typeface="Arial" pitchFamily="34" charset="0"/>
              </a:rPr>
              <a:t>Class.forName(</a:t>
            </a:r>
            <a:r>
              <a:rPr lang="en-US" sz="2000" i="1" dirty="0">
                <a:solidFill>
                  <a:schemeClr val="tx1">
                    <a:lumMod val="65000"/>
                    <a:lumOff val="35000"/>
                  </a:schemeClr>
                </a:solidFill>
                <a:latin typeface="Arial" pitchFamily="34" charset="0"/>
                <a:cs typeface="Arial" pitchFamily="34" charset="0"/>
              </a:rPr>
              <a:t>“</a:t>
            </a:r>
            <a:r>
              <a:rPr lang="es-ES" sz="2000" i="1" dirty="0">
                <a:solidFill>
                  <a:schemeClr val="tx1">
                    <a:lumMod val="65000"/>
                    <a:lumOff val="35000"/>
                  </a:schemeClr>
                </a:solidFill>
                <a:latin typeface="Arial" pitchFamily="34" charset="0"/>
                <a:cs typeface="Arial" pitchFamily="34" charset="0"/>
              </a:rPr>
              <a:t>oracle.jdbc.driver.OracleDriver</a:t>
            </a:r>
            <a:r>
              <a:rPr lang="en-US" sz="2000" i="1" dirty="0">
                <a:solidFill>
                  <a:schemeClr val="tx1">
                    <a:lumMod val="65000"/>
                    <a:lumOff val="35000"/>
                  </a:schemeClr>
                </a:solidFill>
                <a:latin typeface="Arial" pitchFamily="34" charset="0"/>
                <a:cs typeface="Arial" pitchFamily="34" charset="0"/>
              </a:rPr>
              <a:t>”</a:t>
            </a:r>
            <a:r>
              <a:rPr lang="es-ES" sz="2000" i="1" dirty="0">
                <a:solidFill>
                  <a:schemeClr val="tx1">
                    <a:lumMod val="65000"/>
                    <a:lumOff val="35000"/>
                  </a:schemeClr>
                </a:solidFill>
                <a:latin typeface="Arial" pitchFamily="34" charset="0"/>
                <a:cs typeface="Arial" pitchFamily="34" charset="0"/>
              </a:rPr>
              <a:t>)</a:t>
            </a:r>
          </a:p>
        </p:txBody>
      </p:sp>
    </p:spTree>
    <p:extLst>
      <p:ext uri="{BB962C8B-B14F-4D97-AF65-F5344CB8AC3E}">
        <p14:creationId xmlns:p14="http://schemas.microsoft.com/office/powerpoint/2010/main" val="271061301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Establecer conexión</a:t>
            </a:r>
            <a:endParaRPr lang="es-ES" dirty="0">
              <a:solidFill>
                <a:schemeClr val="bg1"/>
              </a:solidFill>
              <a:latin typeface="Arial" pitchFamily="34" charset="0"/>
              <a:cs typeface="Arial" pitchFamily="34" charset="0"/>
            </a:endParaRPr>
          </a:p>
        </p:txBody>
      </p:sp>
      <p:sp>
        <p:nvSpPr>
          <p:cNvPr id="34" name="CuadroTexto 33"/>
          <p:cNvSpPr txBox="1"/>
          <p:nvPr/>
        </p:nvSpPr>
        <p:spPr>
          <a:xfrm>
            <a:off x="539551" y="1952416"/>
            <a:ext cx="8063681" cy="707886"/>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Una vez cargado el driver apropiado, deberemos establecer la conexión con la base de datos. Para ello, deberemos utilizar:</a:t>
            </a:r>
            <a:endParaRPr lang="es-ES" sz="2000" dirty="0">
              <a:solidFill>
                <a:schemeClr val="tx1">
                  <a:lumMod val="65000"/>
                  <a:lumOff val="35000"/>
                </a:schemeClr>
              </a:solidFill>
              <a:latin typeface="Arial" pitchFamily="34" charset="0"/>
              <a:cs typeface="Arial" pitchFamily="34" charset="0"/>
            </a:endParaRPr>
          </a:p>
        </p:txBody>
      </p:sp>
      <p:sp>
        <p:nvSpPr>
          <p:cNvPr id="15" name="CuadroTexto 14"/>
          <p:cNvSpPr txBox="1"/>
          <p:nvPr/>
        </p:nvSpPr>
        <p:spPr>
          <a:xfrm>
            <a:off x="783970" y="2927597"/>
            <a:ext cx="8063681" cy="646331"/>
          </a:xfrm>
          <a:prstGeom prst="rect">
            <a:avLst/>
          </a:prstGeom>
          <a:noFill/>
        </p:spPr>
        <p:txBody>
          <a:bodyPr wrap="square" rtlCol="0">
            <a:spAutoFit/>
          </a:bodyPr>
          <a:lstStyle/>
          <a:p>
            <a:r>
              <a:rPr lang="es-ES" i="1" dirty="0">
                <a:solidFill>
                  <a:schemeClr val="tx1">
                    <a:lumMod val="65000"/>
                    <a:lumOff val="35000"/>
                  </a:schemeClr>
                </a:solidFill>
                <a:latin typeface="Arial" pitchFamily="34" charset="0"/>
                <a:cs typeface="Arial" pitchFamily="34" charset="0"/>
              </a:rPr>
              <a:t>Connection con = DriverManager.getConnection(url);</a:t>
            </a:r>
          </a:p>
          <a:p>
            <a:r>
              <a:rPr lang="es-ES" i="1" dirty="0">
                <a:solidFill>
                  <a:schemeClr val="tx1">
                    <a:lumMod val="65000"/>
                    <a:lumOff val="35000"/>
                  </a:schemeClr>
                </a:solidFill>
                <a:latin typeface="Arial" pitchFamily="34" charset="0"/>
                <a:cs typeface="Arial" pitchFamily="34" charset="0"/>
              </a:rPr>
              <a:t>Connection con = DriverManager.getConnection(url, login, </a:t>
            </a:r>
            <a:r>
              <a:rPr lang="es-ES" i="1" dirty="0" err="1">
                <a:solidFill>
                  <a:schemeClr val="tx1">
                    <a:lumMod val="65000"/>
                    <a:lumOff val="35000"/>
                  </a:schemeClr>
                </a:solidFill>
                <a:latin typeface="Arial" pitchFamily="34" charset="0"/>
                <a:cs typeface="Arial" pitchFamily="34" charset="0"/>
              </a:rPr>
              <a:t>password</a:t>
            </a:r>
            <a:r>
              <a:rPr lang="es-ES" i="1" dirty="0">
                <a:solidFill>
                  <a:schemeClr val="tx1">
                    <a:lumMod val="65000"/>
                    <a:lumOff val="35000"/>
                  </a:schemeClr>
                </a:solidFill>
                <a:latin typeface="Arial" pitchFamily="34" charset="0"/>
                <a:cs typeface="Arial" pitchFamily="34" charset="0"/>
              </a:rPr>
              <a:t>);</a:t>
            </a:r>
          </a:p>
        </p:txBody>
      </p:sp>
      <p:sp>
        <p:nvSpPr>
          <p:cNvPr id="16" name="CuadroTexto 15"/>
          <p:cNvSpPr txBox="1"/>
          <p:nvPr/>
        </p:nvSpPr>
        <p:spPr>
          <a:xfrm>
            <a:off x="465365" y="4005064"/>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Oracle sería:</a:t>
            </a:r>
            <a:endParaRPr lang="es-ES" sz="2000" dirty="0">
              <a:solidFill>
                <a:schemeClr val="tx1">
                  <a:lumMod val="65000"/>
                  <a:lumOff val="35000"/>
                </a:schemeClr>
              </a:solidFill>
              <a:latin typeface="Arial" pitchFamily="34" charset="0"/>
              <a:cs typeface="Arial" pitchFamily="34" charset="0"/>
            </a:endParaRPr>
          </a:p>
        </p:txBody>
      </p:sp>
      <p:sp>
        <p:nvSpPr>
          <p:cNvPr id="17" name="CuadroTexto 16"/>
          <p:cNvSpPr txBox="1"/>
          <p:nvPr/>
        </p:nvSpPr>
        <p:spPr>
          <a:xfrm>
            <a:off x="307975" y="4725144"/>
            <a:ext cx="9073007" cy="646331"/>
          </a:xfrm>
          <a:prstGeom prst="rect">
            <a:avLst/>
          </a:prstGeom>
          <a:noFill/>
        </p:spPr>
        <p:txBody>
          <a:bodyPr wrap="square" rtlCol="0">
            <a:spAutoFit/>
          </a:bodyPr>
          <a:lstStyle/>
          <a:p>
            <a:r>
              <a:rPr lang="es-ES" i="1" dirty="0">
                <a:solidFill>
                  <a:schemeClr val="tx1">
                    <a:lumMod val="65000"/>
                    <a:lumOff val="35000"/>
                  </a:schemeClr>
                </a:solidFill>
                <a:latin typeface="Arial" pitchFamily="34" charset="0"/>
                <a:cs typeface="Arial" pitchFamily="34" charset="0"/>
              </a:rPr>
              <a:t>Connection connection = DriverManager.getConnection("jdbc:oracle:thin:@localhost:1521:xe", “dani", “1234");</a:t>
            </a:r>
            <a:endParaRPr lang="en-US"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24430383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34" name="CuadroTexto 33"/>
          <p:cNvSpPr txBox="1"/>
          <p:nvPr/>
        </p:nvSpPr>
        <p:spPr>
          <a:xfrm>
            <a:off x="323134" y="1416961"/>
            <a:ext cx="8288088" cy="1015663"/>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la realización de sentencias, usaremos la interfaz </a:t>
            </a:r>
            <a:r>
              <a:rPr lang="es-ES" sz="2000" b="1" i="1" dirty="0" smtClean="0">
                <a:solidFill>
                  <a:schemeClr val="tx1">
                    <a:lumMod val="65000"/>
                    <a:lumOff val="35000"/>
                  </a:schemeClr>
                </a:solidFill>
                <a:latin typeface="Arial" pitchFamily="34" charset="0"/>
                <a:cs typeface="Arial" pitchFamily="34" charset="0"/>
              </a:rPr>
              <a:t>Statement</a:t>
            </a:r>
            <a:r>
              <a:rPr lang="es-ES" sz="2000" dirty="0" smtClean="0">
                <a:solidFill>
                  <a:schemeClr val="tx1">
                    <a:lumMod val="65000"/>
                    <a:lumOff val="35000"/>
                  </a:schemeClr>
                </a:solidFill>
                <a:latin typeface="Arial" pitchFamily="34" charset="0"/>
                <a:cs typeface="Arial" pitchFamily="34" charset="0"/>
              </a:rPr>
              <a:t>, que es la que permite realizar todas las operaciones sobre la base de datos (consulta, inserción y/o borrado, actualización…). </a:t>
            </a:r>
          </a:p>
        </p:txBody>
      </p:sp>
      <p:sp>
        <p:nvSpPr>
          <p:cNvPr id="15" name="CuadroTexto 14"/>
          <p:cNvSpPr txBox="1"/>
          <p:nvPr/>
        </p:nvSpPr>
        <p:spPr>
          <a:xfrm>
            <a:off x="2195736" y="2535181"/>
            <a:ext cx="4968551" cy="369332"/>
          </a:xfrm>
          <a:prstGeom prst="rect">
            <a:avLst/>
          </a:prstGeom>
          <a:noFill/>
        </p:spPr>
        <p:txBody>
          <a:bodyPr wrap="square" rtlCol="0">
            <a:spAutoFit/>
          </a:bodyPr>
          <a:lstStyle/>
          <a:p>
            <a:r>
              <a:rPr lang="es-ES" i="1" dirty="0">
                <a:solidFill>
                  <a:schemeClr val="tx1">
                    <a:lumMod val="65000"/>
                    <a:lumOff val="35000"/>
                  </a:schemeClr>
                </a:solidFill>
                <a:latin typeface="Arial" pitchFamily="34" charset="0"/>
                <a:cs typeface="Arial" pitchFamily="34" charset="0"/>
              </a:rPr>
              <a:t>Statement stmt = con.createStatement();</a:t>
            </a:r>
          </a:p>
        </p:txBody>
      </p:sp>
      <p:sp>
        <p:nvSpPr>
          <p:cNvPr id="13" name="CuadroTexto 12"/>
          <p:cNvSpPr txBox="1"/>
          <p:nvPr/>
        </p:nvSpPr>
        <p:spPr>
          <a:xfrm>
            <a:off x="338205" y="3108179"/>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Dependiendo de qué operación realizar, usaremos un método u otro:</a:t>
            </a:r>
            <a:endParaRPr lang="es-ES" sz="2000" dirty="0">
              <a:solidFill>
                <a:schemeClr val="tx1">
                  <a:lumMod val="65000"/>
                  <a:lumOff val="35000"/>
                </a:schemeClr>
              </a:solidFill>
              <a:latin typeface="Arial" pitchFamily="34" charset="0"/>
              <a:cs typeface="Arial" pitchFamily="34" charset="0"/>
            </a:endParaRPr>
          </a:p>
        </p:txBody>
      </p:sp>
      <p:sp>
        <p:nvSpPr>
          <p:cNvPr id="14" name="CuadroTexto 13"/>
          <p:cNvSpPr txBox="1"/>
          <p:nvPr/>
        </p:nvSpPr>
        <p:spPr>
          <a:xfrm>
            <a:off x="338205" y="3652451"/>
            <a:ext cx="8063681" cy="400110"/>
          </a:xfrm>
          <a:prstGeom prst="rect">
            <a:avLst/>
          </a:prstGeom>
          <a:noFill/>
        </p:spPr>
        <p:txBody>
          <a:bodyPr wrap="square" rtlCol="0">
            <a:spAutoFit/>
          </a:bodyPr>
          <a:lstStyle/>
          <a:p>
            <a:r>
              <a:rPr lang="es-ES" sz="2000" i="1" dirty="0" smtClean="0">
                <a:solidFill>
                  <a:schemeClr val="tx1">
                    <a:lumMod val="65000"/>
                    <a:lumOff val="35000"/>
                  </a:schemeClr>
                </a:solidFill>
                <a:latin typeface="Arial" pitchFamily="34" charset="0"/>
                <a:cs typeface="Arial" pitchFamily="34" charset="0"/>
              </a:rPr>
              <a:t>Sentencias SELECT:</a:t>
            </a:r>
            <a:endParaRPr lang="es-ES" sz="2000" i="1" dirty="0">
              <a:solidFill>
                <a:schemeClr val="tx1">
                  <a:lumMod val="65000"/>
                  <a:lumOff val="35000"/>
                </a:schemeClr>
              </a:solidFill>
              <a:latin typeface="Arial" pitchFamily="34" charset="0"/>
              <a:cs typeface="Arial" pitchFamily="34" charset="0"/>
            </a:endParaRPr>
          </a:p>
        </p:txBody>
      </p:sp>
      <p:sp>
        <p:nvSpPr>
          <p:cNvPr id="18" name="CuadroTexto 17"/>
          <p:cNvSpPr txBox="1"/>
          <p:nvPr/>
        </p:nvSpPr>
        <p:spPr>
          <a:xfrm>
            <a:off x="1475657" y="4084935"/>
            <a:ext cx="6840760" cy="369332"/>
          </a:xfrm>
          <a:prstGeom prst="rect">
            <a:avLst/>
          </a:prstGeom>
          <a:noFill/>
        </p:spPr>
        <p:txBody>
          <a:bodyPr wrap="square" rtlCol="0">
            <a:spAutoFit/>
          </a:bodyPr>
          <a:lstStyle/>
          <a:p>
            <a:r>
              <a:rPr lang="en-US" i="1" dirty="0">
                <a:solidFill>
                  <a:schemeClr val="tx1">
                    <a:lumMod val="65000"/>
                    <a:lumOff val="35000"/>
                  </a:schemeClr>
                </a:solidFill>
                <a:latin typeface="Arial" pitchFamily="34" charset="0"/>
                <a:cs typeface="Arial" pitchFamily="34" charset="0"/>
              </a:rPr>
              <a:t>ResultSet resultados = </a:t>
            </a:r>
            <a:r>
              <a:rPr lang="en-US" i="1" dirty="0" smtClean="0">
                <a:solidFill>
                  <a:schemeClr val="tx1">
                    <a:lumMod val="65000"/>
                    <a:lumOff val="35000"/>
                  </a:schemeClr>
                </a:solidFill>
                <a:latin typeface="Arial" pitchFamily="34" charset="0"/>
                <a:cs typeface="Arial" pitchFamily="34" charset="0"/>
              </a:rPr>
              <a:t>statement.executeQuery(sql); </a:t>
            </a:r>
            <a:endParaRPr lang="es-ES" i="1" dirty="0">
              <a:solidFill>
                <a:schemeClr val="tx1">
                  <a:lumMod val="65000"/>
                  <a:lumOff val="35000"/>
                </a:schemeClr>
              </a:solidFill>
              <a:latin typeface="Arial" pitchFamily="34" charset="0"/>
              <a:cs typeface="Arial" pitchFamily="34" charset="0"/>
            </a:endParaRPr>
          </a:p>
        </p:txBody>
      </p:sp>
      <p:sp>
        <p:nvSpPr>
          <p:cNvPr id="19" name="CuadroTexto 18"/>
          <p:cNvSpPr txBox="1"/>
          <p:nvPr/>
        </p:nvSpPr>
        <p:spPr>
          <a:xfrm>
            <a:off x="351646" y="4653136"/>
            <a:ext cx="8252527" cy="400110"/>
          </a:xfrm>
          <a:prstGeom prst="rect">
            <a:avLst/>
          </a:prstGeom>
          <a:noFill/>
        </p:spPr>
        <p:txBody>
          <a:bodyPr wrap="square" rtlCol="0">
            <a:spAutoFit/>
          </a:bodyPr>
          <a:lstStyle/>
          <a:p>
            <a:r>
              <a:rPr lang="es-ES" sz="2000" i="1" dirty="0" smtClean="0">
                <a:solidFill>
                  <a:schemeClr val="tx1">
                    <a:lumMod val="65000"/>
                    <a:lumOff val="35000"/>
                  </a:schemeClr>
                </a:solidFill>
                <a:latin typeface="Arial" pitchFamily="34" charset="0"/>
                <a:cs typeface="Arial" pitchFamily="34" charset="0"/>
              </a:rPr>
              <a:t>Sentencias INSERT, UPDATE, DELETE: </a:t>
            </a:r>
            <a:endParaRPr lang="en-US" sz="2000" i="1" dirty="0">
              <a:solidFill>
                <a:schemeClr val="tx1">
                  <a:lumMod val="65000"/>
                  <a:lumOff val="35000"/>
                </a:schemeClr>
              </a:solidFill>
              <a:latin typeface="Arial" pitchFamily="34" charset="0"/>
              <a:cs typeface="Arial" pitchFamily="34" charset="0"/>
            </a:endParaRPr>
          </a:p>
        </p:txBody>
      </p:sp>
      <p:sp>
        <p:nvSpPr>
          <p:cNvPr id="20" name="CuadroTexto 19"/>
          <p:cNvSpPr txBox="1"/>
          <p:nvPr/>
        </p:nvSpPr>
        <p:spPr>
          <a:xfrm>
            <a:off x="1375633" y="5197408"/>
            <a:ext cx="6183089" cy="369332"/>
          </a:xfrm>
          <a:prstGeom prst="rect">
            <a:avLst/>
          </a:prstGeom>
          <a:noFill/>
        </p:spPr>
        <p:txBody>
          <a:bodyPr wrap="square" rtlCol="0">
            <a:spAutoFit/>
          </a:bodyPr>
          <a:lstStyle/>
          <a:p>
            <a:r>
              <a:rPr lang="en-US" i="1" dirty="0">
                <a:solidFill>
                  <a:schemeClr val="tx1">
                    <a:lumMod val="65000"/>
                    <a:lumOff val="35000"/>
                  </a:schemeClr>
                </a:solidFill>
                <a:latin typeface="Arial" pitchFamily="34" charset="0"/>
                <a:cs typeface="Arial" pitchFamily="34" charset="0"/>
              </a:rPr>
              <a:t>int rows = </a:t>
            </a:r>
            <a:r>
              <a:rPr lang="en-US" i="1" dirty="0" smtClean="0">
                <a:solidFill>
                  <a:schemeClr val="tx1">
                    <a:lumMod val="65000"/>
                    <a:lumOff val="35000"/>
                  </a:schemeClr>
                </a:solidFill>
                <a:latin typeface="Arial" pitchFamily="34" charset="0"/>
                <a:cs typeface="Arial" pitchFamily="34" charset="0"/>
              </a:rPr>
              <a:t>statement.executeUpdate(sql);</a:t>
            </a:r>
            <a:endParaRPr lang="es-ES"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83746382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34" name="CuadroTexto 33"/>
          <p:cNvSpPr txBox="1"/>
          <p:nvPr/>
        </p:nvSpPr>
        <p:spPr>
          <a:xfrm>
            <a:off x="386603" y="1608815"/>
            <a:ext cx="8288088" cy="707886"/>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Si la base de datos soporta  procesar en batch, podemos usar esta funcionalidad con los siguientes métodos:</a:t>
            </a:r>
          </a:p>
        </p:txBody>
      </p:sp>
      <p:sp>
        <p:nvSpPr>
          <p:cNvPr id="15" name="CuadroTexto 14"/>
          <p:cNvSpPr txBox="1"/>
          <p:nvPr/>
        </p:nvSpPr>
        <p:spPr>
          <a:xfrm>
            <a:off x="2195736" y="2535181"/>
            <a:ext cx="4968551" cy="1200329"/>
          </a:xfrm>
          <a:prstGeom prst="rect">
            <a:avLst/>
          </a:prstGeom>
          <a:noFill/>
        </p:spPr>
        <p:txBody>
          <a:bodyPr wrap="square" rtlCol="0">
            <a:spAutoFit/>
          </a:bodyPr>
          <a:lstStyle/>
          <a:p>
            <a:r>
              <a:rPr lang="es-ES" i="1" dirty="0" smtClean="0">
                <a:solidFill>
                  <a:schemeClr val="tx1">
                    <a:lumMod val="65000"/>
                    <a:lumOff val="35000"/>
                  </a:schemeClr>
                </a:solidFill>
                <a:latin typeface="Arial" pitchFamily="34" charset="0"/>
                <a:cs typeface="Arial" pitchFamily="34" charset="0"/>
              </a:rPr>
              <a:t>statement.addBatch();</a:t>
            </a:r>
          </a:p>
          <a:p>
            <a:r>
              <a:rPr lang="es-ES" i="1" dirty="0" smtClean="0">
                <a:solidFill>
                  <a:schemeClr val="tx1">
                    <a:lumMod val="65000"/>
                    <a:lumOff val="35000"/>
                  </a:schemeClr>
                </a:solidFill>
                <a:latin typeface="Arial" pitchFamily="34" charset="0"/>
                <a:cs typeface="Arial" pitchFamily="34" charset="0"/>
              </a:rPr>
              <a:t>statement.addBatch(sql);</a:t>
            </a:r>
          </a:p>
          <a:p>
            <a:r>
              <a:rPr lang="es-ES" i="1" dirty="0" smtClean="0">
                <a:solidFill>
                  <a:schemeClr val="tx1">
                    <a:lumMod val="65000"/>
                    <a:lumOff val="35000"/>
                  </a:schemeClr>
                </a:solidFill>
                <a:latin typeface="Arial" pitchFamily="34" charset="0"/>
                <a:cs typeface="Arial" pitchFamily="34" charset="0"/>
              </a:rPr>
              <a:t>statement.executeBatch();</a:t>
            </a:r>
          </a:p>
          <a:p>
            <a:r>
              <a:rPr lang="es-ES" i="1" dirty="0">
                <a:solidFill>
                  <a:schemeClr val="tx1">
                    <a:lumMod val="65000"/>
                    <a:lumOff val="35000"/>
                  </a:schemeClr>
                </a:solidFill>
                <a:latin typeface="Arial" pitchFamily="34" charset="0"/>
                <a:cs typeface="Arial" pitchFamily="34" charset="0"/>
              </a:rPr>
              <a:t>s</a:t>
            </a:r>
            <a:r>
              <a:rPr lang="es-ES" i="1" dirty="0" smtClean="0">
                <a:solidFill>
                  <a:schemeClr val="tx1">
                    <a:lumMod val="65000"/>
                    <a:lumOff val="35000"/>
                  </a:schemeClr>
                </a:solidFill>
                <a:latin typeface="Arial" pitchFamily="34" charset="0"/>
                <a:cs typeface="Arial" pitchFamily="34" charset="0"/>
              </a:rPr>
              <a:t>tatement.clearBatch();</a:t>
            </a:r>
            <a:endParaRPr lang="es-ES" i="1" dirty="0">
              <a:solidFill>
                <a:schemeClr val="tx1">
                  <a:lumMod val="65000"/>
                  <a:lumOff val="35000"/>
                </a:schemeClr>
              </a:solidFill>
              <a:latin typeface="Arial" pitchFamily="34" charset="0"/>
              <a:cs typeface="Arial" pitchFamily="34" charset="0"/>
            </a:endParaRPr>
          </a:p>
        </p:txBody>
      </p:sp>
      <p:sp>
        <p:nvSpPr>
          <p:cNvPr id="13" name="CuadroTexto 12"/>
          <p:cNvSpPr txBox="1"/>
          <p:nvPr/>
        </p:nvSpPr>
        <p:spPr>
          <a:xfrm>
            <a:off x="386603" y="3986487"/>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saber si podemos usar batch, utilizaremos:</a:t>
            </a:r>
            <a:endParaRPr lang="es-ES" sz="2000" dirty="0">
              <a:solidFill>
                <a:schemeClr val="tx1">
                  <a:lumMod val="65000"/>
                  <a:lumOff val="35000"/>
                </a:schemeClr>
              </a:solidFill>
              <a:latin typeface="Arial" pitchFamily="34" charset="0"/>
              <a:cs typeface="Arial" pitchFamily="34" charset="0"/>
            </a:endParaRPr>
          </a:p>
        </p:txBody>
      </p:sp>
      <p:sp>
        <p:nvSpPr>
          <p:cNvPr id="18" name="CuadroTexto 17"/>
          <p:cNvSpPr txBox="1"/>
          <p:nvPr/>
        </p:nvSpPr>
        <p:spPr>
          <a:xfrm>
            <a:off x="1609524" y="4637574"/>
            <a:ext cx="6840760" cy="369332"/>
          </a:xfrm>
          <a:prstGeom prst="rect">
            <a:avLst/>
          </a:prstGeom>
          <a:noFill/>
        </p:spPr>
        <p:txBody>
          <a:bodyPr wrap="square" rtlCol="0">
            <a:spAutoFit/>
          </a:bodyPr>
          <a:lstStyle/>
          <a:p>
            <a:r>
              <a:rPr lang="es-ES" i="1" dirty="0">
                <a:solidFill>
                  <a:schemeClr val="tx1">
                    <a:lumMod val="65000"/>
                    <a:lumOff val="35000"/>
                  </a:schemeClr>
                </a:solidFill>
                <a:latin typeface="Arial" pitchFamily="34" charset="0"/>
                <a:cs typeface="Arial" pitchFamily="34" charset="0"/>
              </a:rPr>
              <a:t>DatabaseMetaData.supportsBatchUpdates</a:t>
            </a:r>
            <a:r>
              <a:rPr lang="es-ES" i="1" dirty="0" smtClean="0">
                <a:solidFill>
                  <a:schemeClr val="tx1">
                    <a:lumMod val="65000"/>
                    <a:lumOff val="35000"/>
                  </a:schemeClr>
                </a:solidFill>
                <a:latin typeface="Arial" pitchFamily="34" charset="0"/>
                <a:cs typeface="Arial" pitchFamily="34" charset="0"/>
              </a:rPr>
              <a:t>();</a:t>
            </a:r>
            <a:endParaRPr lang="es-ES"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12697103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14" name="CuadroTexto 13"/>
          <p:cNvSpPr txBox="1"/>
          <p:nvPr/>
        </p:nvSpPr>
        <p:spPr>
          <a:xfrm>
            <a:off x="533598" y="1892323"/>
            <a:ext cx="7712025" cy="707886"/>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Por rendimiento, y para evitar SQL Injection, usaremos </a:t>
            </a:r>
          </a:p>
          <a:p>
            <a:r>
              <a:rPr lang="es-ES" sz="2000" b="1" i="1" dirty="0" smtClean="0">
                <a:solidFill>
                  <a:schemeClr val="tx1">
                    <a:lumMod val="65000"/>
                    <a:lumOff val="35000"/>
                  </a:schemeClr>
                </a:solidFill>
                <a:latin typeface="Arial" pitchFamily="34" charset="0"/>
                <a:cs typeface="Arial" pitchFamily="34" charset="0"/>
              </a:rPr>
              <a:t>PreparedStatement</a:t>
            </a:r>
            <a:r>
              <a:rPr lang="es-ES" sz="2000" i="1" dirty="0" smtClean="0">
                <a:solidFill>
                  <a:schemeClr val="tx1">
                    <a:lumMod val="65000"/>
                    <a:lumOff val="35000"/>
                  </a:schemeClr>
                </a:solidFill>
                <a:latin typeface="Arial" pitchFamily="34" charset="0"/>
                <a:cs typeface="Arial" pitchFamily="34" charset="0"/>
              </a:rPr>
              <a:t>:</a:t>
            </a:r>
            <a:endParaRPr lang="es-ES" sz="2000" i="1" dirty="0">
              <a:solidFill>
                <a:schemeClr val="tx1">
                  <a:lumMod val="65000"/>
                  <a:lumOff val="35000"/>
                </a:schemeClr>
              </a:solidFill>
              <a:latin typeface="Arial" pitchFamily="34" charset="0"/>
              <a:cs typeface="Arial" pitchFamily="34" charset="0"/>
            </a:endParaRPr>
          </a:p>
        </p:txBody>
      </p:sp>
      <p:sp>
        <p:nvSpPr>
          <p:cNvPr id="18" name="CuadroTexto 17"/>
          <p:cNvSpPr txBox="1"/>
          <p:nvPr/>
        </p:nvSpPr>
        <p:spPr>
          <a:xfrm>
            <a:off x="612775" y="3068960"/>
            <a:ext cx="8252527" cy="2585323"/>
          </a:xfrm>
          <a:prstGeom prst="rect">
            <a:avLst/>
          </a:prstGeom>
          <a:noFill/>
        </p:spPr>
        <p:txBody>
          <a:bodyPr wrap="square" rtlCol="0">
            <a:spAutoFit/>
          </a:bodyPr>
          <a:lstStyle/>
          <a:p>
            <a:pPr>
              <a:lnSpc>
                <a:spcPct val="150000"/>
              </a:lnSpc>
            </a:pPr>
            <a:r>
              <a:rPr lang="en-US" dirty="0">
                <a:solidFill>
                  <a:schemeClr val="tx1">
                    <a:lumMod val="65000"/>
                    <a:lumOff val="35000"/>
                  </a:schemeClr>
                </a:solidFill>
                <a:latin typeface="Arial" pitchFamily="34" charset="0"/>
                <a:cs typeface="Arial" pitchFamily="34" charset="0"/>
              </a:rPr>
              <a:t>PreparedStatement statement = </a:t>
            </a:r>
            <a:r>
              <a:rPr lang="en-US" dirty="0" smtClean="0">
                <a:solidFill>
                  <a:schemeClr val="tx1">
                    <a:lumMod val="65000"/>
                    <a:lumOff val="35000"/>
                  </a:schemeClr>
                </a:solidFill>
                <a:latin typeface="Arial" pitchFamily="34" charset="0"/>
                <a:cs typeface="Arial" pitchFamily="34" charset="0"/>
              </a:rPr>
              <a:t>con.prepareStatement</a:t>
            </a:r>
            <a:r>
              <a:rPr lang="en-US" dirty="0">
                <a:solidFill>
                  <a:schemeClr val="tx1">
                    <a:lumMod val="65000"/>
                    <a:lumOff val="35000"/>
                  </a:schemeClr>
                </a:solidFill>
                <a:latin typeface="Arial" pitchFamily="34" charset="0"/>
                <a:cs typeface="Arial" pitchFamily="34" charset="0"/>
              </a:rPr>
              <a:t>(“query parametrizada</a:t>
            </a:r>
            <a:r>
              <a:rPr lang="en-US" dirty="0" smtClean="0">
                <a:solidFill>
                  <a:schemeClr val="tx1">
                    <a:lumMod val="65000"/>
                    <a:lumOff val="35000"/>
                  </a:schemeClr>
                </a:solidFill>
                <a:latin typeface="Arial" pitchFamily="34" charset="0"/>
                <a:cs typeface="Arial" pitchFamily="34" charset="0"/>
              </a:rPr>
              <a:t>”);</a:t>
            </a:r>
            <a:endParaRPr lang="en-US" dirty="0">
              <a:solidFill>
                <a:schemeClr val="tx1">
                  <a:lumMod val="65000"/>
                  <a:lumOff val="35000"/>
                </a:schemeClr>
              </a:solidFill>
              <a:latin typeface="Arial" pitchFamily="34" charset="0"/>
              <a:cs typeface="Arial" pitchFamily="34" charset="0"/>
            </a:endParaRPr>
          </a:p>
          <a:p>
            <a:pPr>
              <a:lnSpc>
                <a:spcPct val="150000"/>
              </a:lnSpc>
            </a:pPr>
            <a:r>
              <a:rPr lang="en-US" dirty="0">
                <a:solidFill>
                  <a:schemeClr val="tx1">
                    <a:lumMod val="65000"/>
                    <a:lumOff val="35000"/>
                  </a:schemeClr>
                </a:solidFill>
                <a:latin typeface="Arial" pitchFamily="34" charset="0"/>
                <a:cs typeface="Arial" pitchFamily="34" charset="0"/>
              </a:rPr>
              <a:t>statement.setInt(index, value</a:t>
            </a:r>
            <a:r>
              <a:rPr lang="en-US" dirty="0" smtClean="0">
                <a:solidFill>
                  <a:schemeClr val="tx1">
                    <a:lumMod val="65000"/>
                    <a:lumOff val="35000"/>
                  </a:schemeClr>
                </a:solidFill>
                <a:latin typeface="Arial" pitchFamily="34" charset="0"/>
                <a:cs typeface="Arial" pitchFamily="34" charset="0"/>
              </a:rPr>
              <a:t>); (Opcional)</a:t>
            </a:r>
            <a:endParaRPr lang="en-US" dirty="0">
              <a:solidFill>
                <a:schemeClr val="tx1">
                  <a:lumMod val="65000"/>
                  <a:lumOff val="35000"/>
                </a:schemeClr>
              </a:solidFill>
              <a:latin typeface="Arial" pitchFamily="34" charset="0"/>
              <a:cs typeface="Arial" pitchFamily="34" charset="0"/>
            </a:endParaRPr>
          </a:p>
          <a:p>
            <a:pPr>
              <a:lnSpc>
                <a:spcPct val="150000"/>
              </a:lnSpc>
            </a:pPr>
            <a:r>
              <a:rPr lang="en-US" dirty="0">
                <a:solidFill>
                  <a:schemeClr val="tx1">
                    <a:lumMod val="65000"/>
                    <a:lumOff val="35000"/>
                  </a:schemeClr>
                </a:solidFill>
                <a:latin typeface="Arial" pitchFamily="34" charset="0"/>
                <a:cs typeface="Arial" pitchFamily="34" charset="0"/>
              </a:rPr>
              <a:t>statement.setString(index, value</a:t>
            </a:r>
            <a:r>
              <a:rPr lang="en-US" dirty="0" smtClean="0">
                <a:solidFill>
                  <a:schemeClr val="tx1">
                    <a:lumMod val="65000"/>
                    <a:lumOff val="35000"/>
                  </a:schemeClr>
                </a:solidFill>
                <a:latin typeface="Arial" pitchFamily="34" charset="0"/>
                <a:cs typeface="Arial" pitchFamily="34" charset="0"/>
              </a:rPr>
              <a:t>); </a:t>
            </a:r>
            <a:r>
              <a:rPr lang="en-US" dirty="0">
                <a:solidFill>
                  <a:schemeClr val="tx1">
                    <a:lumMod val="65000"/>
                    <a:lumOff val="35000"/>
                  </a:schemeClr>
                </a:solidFill>
                <a:latin typeface="Arial" pitchFamily="34" charset="0"/>
                <a:cs typeface="Arial" pitchFamily="34" charset="0"/>
              </a:rPr>
              <a:t>(Opcional)</a:t>
            </a:r>
          </a:p>
          <a:p>
            <a:pPr>
              <a:lnSpc>
                <a:spcPct val="150000"/>
              </a:lnSpc>
            </a:pPr>
            <a:r>
              <a:rPr lang="en-US" dirty="0">
                <a:solidFill>
                  <a:schemeClr val="tx1">
                    <a:lumMod val="65000"/>
                    <a:lumOff val="35000"/>
                  </a:schemeClr>
                </a:solidFill>
                <a:latin typeface="Arial" pitchFamily="34" charset="0"/>
                <a:cs typeface="Arial" pitchFamily="34" charset="0"/>
              </a:rPr>
              <a:t>statement.set...(index, value</a:t>
            </a:r>
            <a:r>
              <a:rPr lang="en-US" dirty="0" smtClean="0">
                <a:solidFill>
                  <a:schemeClr val="tx1">
                    <a:lumMod val="65000"/>
                    <a:lumOff val="35000"/>
                  </a:schemeClr>
                </a:solidFill>
                <a:latin typeface="Arial" pitchFamily="34" charset="0"/>
                <a:cs typeface="Arial" pitchFamily="34" charset="0"/>
              </a:rPr>
              <a:t>);</a:t>
            </a:r>
            <a:r>
              <a:rPr lang="en-US" dirty="0">
                <a:solidFill>
                  <a:schemeClr val="tx1">
                    <a:lumMod val="65000"/>
                    <a:lumOff val="35000"/>
                  </a:schemeClr>
                </a:solidFill>
                <a:latin typeface="Arial" pitchFamily="34" charset="0"/>
                <a:cs typeface="Arial" pitchFamily="34" charset="0"/>
              </a:rPr>
              <a:t> (Opcional</a:t>
            </a:r>
            <a:r>
              <a:rPr lang="en-US" dirty="0" smtClean="0">
                <a:solidFill>
                  <a:schemeClr val="tx1">
                    <a:lumMod val="65000"/>
                    <a:lumOff val="35000"/>
                  </a:schemeClr>
                </a:solidFill>
                <a:latin typeface="Arial" pitchFamily="34" charset="0"/>
                <a:cs typeface="Arial" pitchFamily="34" charset="0"/>
              </a:rPr>
              <a:t>)</a:t>
            </a:r>
          </a:p>
          <a:p>
            <a:pPr>
              <a:lnSpc>
                <a:spcPct val="150000"/>
              </a:lnSpc>
            </a:pPr>
            <a:r>
              <a:rPr lang="en-US" i="1" dirty="0">
                <a:solidFill>
                  <a:schemeClr val="tx1">
                    <a:lumMod val="65000"/>
                    <a:lumOff val="35000"/>
                  </a:schemeClr>
                </a:solidFill>
                <a:latin typeface="Arial" pitchFamily="34" charset="0"/>
                <a:cs typeface="Arial" pitchFamily="34" charset="0"/>
              </a:rPr>
              <a:t>int rows = statement.executeUpdate();</a:t>
            </a:r>
            <a:endParaRPr lang="es-ES" i="1" dirty="0">
              <a:solidFill>
                <a:schemeClr val="tx1">
                  <a:lumMod val="65000"/>
                  <a:lumOff val="35000"/>
                </a:schemeClr>
              </a:solidFill>
              <a:latin typeface="Arial" pitchFamily="34" charset="0"/>
              <a:cs typeface="Arial" pitchFamily="34" charset="0"/>
            </a:endParaRPr>
          </a:p>
          <a:p>
            <a:pPr>
              <a:lnSpc>
                <a:spcPct val="150000"/>
              </a:lnSpc>
            </a:pPr>
            <a:endParaRPr lang="en-US"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244569871"/>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34" name="CuadroTexto 33"/>
          <p:cNvSpPr txBox="1"/>
          <p:nvPr/>
        </p:nvSpPr>
        <p:spPr>
          <a:xfrm>
            <a:off x="442119" y="1656606"/>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Ejemplo 1:</a:t>
            </a:r>
            <a:endParaRPr lang="es-ES" sz="2000" dirty="0">
              <a:solidFill>
                <a:schemeClr val="tx1">
                  <a:lumMod val="65000"/>
                  <a:lumOff val="35000"/>
                </a:schemeClr>
              </a:solidFill>
              <a:latin typeface="Arial" pitchFamily="34" charset="0"/>
              <a:cs typeface="Arial" pitchFamily="34" charset="0"/>
            </a:endParaRPr>
          </a:p>
        </p:txBody>
      </p:sp>
      <p:sp>
        <p:nvSpPr>
          <p:cNvPr id="15" name="CuadroTexto 14"/>
          <p:cNvSpPr txBox="1"/>
          <p:nvPr/>
        </p:nvSpPr>
        <p:spPr>
          <a:xfrm>
            <a:off x="639887" y="2278874"/>
            <a:ext cx="8504113" cy="3785652"/>
          </a:xfrm>
          <a:prstGeom prst="rect">
            <a:avLst/>
          </a:prstGeom>
          <a:noFill/>
        </p:spPr>
        <p:txBody>
          <a:bodyPr wrap="square" rtlCol="0">
            <a:spAutoFit/>
          </a:bodyPr>
          <a:lstStyle/>
          <a:p>
            <a:r>
              <a:rPr lang="es-ES" sz="1200" dirty="0" smtClean="0">
                <a:solidFill>
                  <a:schemeClr val="bg1">
                    <a:lumMod val="50000"/>
                  </a:schemeClr>
                </a:solidFill>
                <a:latin typeface="Courier New" pitchFamily="49" charset="0"/>
                <a:cs typeface="Courier New" pitchFamily="49" charset="0"/>
              </a:rPr>
              <a:t>List&lt;Car&gt; cars = </a:t>
            </a:r>
            <a:r>
              <a:rPr lang="es-ES" sz="1200" b="1" dirty="0">
                <a:solidFill>
                  <a:schemeClr val="bg1">
                    <a:lumMod val="50000"/>
                  </a:schemeClr>
                </a:solidFill>
                <a:latin typeface="Courier New" pitchFamily="49" charset="0"/>
                <a:cs typeface="Courier New" pitchFamily="49" charset="0"/>
              </a:rPr>
              <a:t>new </a:t>
            </a:r>
            <a:r>
              <a:rPr lang="es-ES" sz="1200" dirty="0" smtClean="0">
                <a:solidFill>
                  <a:schemeClr val="bg1">
                    <a:lumMod val="50000"/>
                  </a:schemeClr>
                </a:solidFill>
                <a:latin typeface="Courier New" pitchFamily="49" charset="0"/>
                <a:cs typeface="Courier New" pitchFamily="49" charset="0"/>
              </a:rPr>
              <a:t>ArrayList&lt;Car&gt;();</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PreparedStatement statement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ResultSet </a:t>
            </a:r>
            <a:r>
              <a:rPr lang="es-ES" sz="1200" dirty="0" err="1">
                <a:solidFill>
                  <a:schemeClr val="bg1">
                    <a:lumMod val="50000"/>
                  </a:schemeClr>
                </a:solidFill>
                <a:latin typeface="Courier New" pitchFamily="49" charset="0"/>
                <a:cs typeface="Courier New" pitchFamily="49" charset="0"/>
              </a:rPr>
              <a:t>resultSet</a:t>
            </a:r>
            <a:r>
              <a:rPr lang="es-ES" sz="1200" dirty="0">
                <a:solidFill>
                  <a:schemeClr val="bg1">
                    <a:lumMod val="50000"/>
                  </a:schemeClr>
                </a:solidFill>
                <a:latin typeface="Courier New" pitchFamily="49" charset="0"/>
                <a:cs typeface="Courier New" pitchFamily="49" charset="0"/>
              </a:rPr>
              <a: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b="1" dirty="0">
                <a:solidFill>
                  <a:schemeClr val="bg1">
                    <a:lumMod val="50000"/>
                  </a:schemeClr>
                </a:solidFill>
                <a:latin typeface="Courier New" pitchFamily="49" charset="0"/>
                <a:cs typeface="Courier New" pitchFamily="49" charset="0"/>
              </a:rPr>
              <a:t>try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statement = connection.prepareStatement(</a:t>
            </a:r>
            <a:r>
              <a:rPr lang="es-ES" sz="1200" b="1" dirty="0">
                <a:solidFill>
                  <a:schemeClr val="bg1">
                    <a:lumMod val="50000"/>
                  </a:schemeClr>
                </a:solidFill>
                <a:latin typeface="Courier New" pitchFamily="49" charset="0"/>
                <a:cs typeface="Courier New" pitchFamily="49" charset="0"/>
              </a:rPr>
              <a:t>"SELECT </a:t>
            </a:r>
            <a:r>
              <a:rPr lang="es-ES" sz="1200" b="1" dirty="0" smtClean="0">
                <a:solidFill>
                  <a:schemeClr val="bg1">
                    <a:lumMod val="50000"/>
                  </a:schemeClr>
                </a:solidFill>
                <a:latin typeface="Courier New" pitchFamily="49" charset="0"/>
                <a:cs typeface="Courier New" pitchFamily="49" charset="0"/>
              </a:rPr>
              <a:t>id_coche, matricula </a:t>
            </a:r>
            <a:r>
              <a:rPr lang="es-ES" sz="1200" b="1" dirty="0">
                <a:solidFill>
                  <a:schemeClr val="bg1">
                    <a:lumMod val="50000"/>
                  </a:schemeClr>
                </a:solidFill>
                <a:latin typeface="Courier New" pitchFamily="49" charset="0"/>
                <a:cs typeface="Courier New" pitchFamily="49" charset="0"/>
              </a:rPr>
              <a:t>FROM </a:t>
            </a:r>
            <a:r>
              <a:rPr lang="es-ES" sz="1200" b="1" dirty="0" smtClean="0">
                <a:solidFill>
                  <a:schemeClr val="bg1">
                    <a:lumMod val="50000"/>
                  </a:schemeClr>
                </a:solidFill>
                <a:latin typeface="Courier New" pitchFamily="49" charset="0"/>
                <a:cs typeface="Courier New" pitchFamily="49" charset="0"/>
              </a:rPr>
              <a:t>COCHES"</a:t>
            </a:r>
            <a:r>
              <a:rPr lang="es-ES" sz="1200" dirty="0" smtClean="0">
                <a:solidFill>
                  <a:schemeClr val="bg1">
                    <a:lumMod val="50000"/>
                  </a:schemeClr>
                </a:solidFill>
                <a:latin typeface="Courier New" pitchFamily="49" charset="0"/>
                <a:cs typeface="Courier New" pitchFamily="49" charset="0"/>
              </a:rPr>
              <a:t>);</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resultSet = statement.executeQuery();</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if </a:t>
            </a:r>
            <a:r>
              <a:rPr lang="es-ES" sz="1200" dirty="0">
                <a:solidFill>
                  <a:schemeClr val="bg1">
                    <a:lumMod val="50000"/>
                  </a:schemeClr>
                </a:solidFill>
                <a:latin typeface="Courier New" pitchFamily="49" charset="0"/>
                <a:cs typeface="Courier New" pitchFamily="49" charset="0"/>
              </a:rPr>
              <a:t>(resultSet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while</a:t>
            </a:r>
            <a:r>
              <a:rPr lang="es-ES" sz="1200" dirty="0">
                <a:solidFill>
                  <a:schemeClr val="bg1">
                    <a:lumMod val="50000"/>
                  </a:schemeClr>
                </a:solidFill>
                <a:latin typeface="Courier New" pitchFamily="49" charset="0"/>
                <a:cs typeface="Courier New" pitchFamily="49" charset="0"/>
              </a:rPr>
              <a:t>(resultSet.next())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Car coche </a:t>
            </a: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new </a:t>
            </a:r>
            <a:r>
              <a:rPr lang="es-ES" sz="1200" b="1" dirty="0" smtClean="0">
                <a:solidFill>
                  <a:schemeClr val="bg1">
                    <a:lumMod val="50000"/>
                  </a:schemeClr>
                </a:solidFill>
                <a:latin typeface="Courier New" pitchFamily="49" charset="0"/>
                <a:cs typeface="Courier New" pitchFamily="49" charset="0"/>
              </a:rPr>
              <a:t>Car</a:t>
            </a:r>
            <a:r>
              <a:rPr lang="es-ES" sz="1200" dirty="0" smtClean="0">
                <a:solidFill>
                  <a:schemeClr val="bg1">
                    <a:lumMod val="50000"/>
                  </a:schemeClr>
                </a:solidFill>
                <a:latin typeface="Courier New" pitchFamily="49" charset="0"/>
                <a:cs typeface="Courier New" pitchFamily="49" charset="0"/>
              </a:rPr>
              <a:t>.CarBuilder()</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withIdCar(resultSet.getInt(1</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withMatricula(resultSet.getString(2</a:t>
            </a:r>
            <a:r>
              <a:rPr lang="es-ES" sz="1200" dirty="0">
                <a:solidFill>
                  <a:schemeClr val="bg1">
                    <a:lumMod val="50000"/>
                  </a:schemeClr>
                </a:solidFill>
                <a:latin typeface="Courier New" pitchFamily="49" charset="0"/>
                <a:cs typeface="Courier New" pitchFamily="49" charset="0"/>
              </a:rPr>
              <a:t>)).build();</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cars.add(car);</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 </a:t>
            </a:r>
            <a:r>
              <a:rPr lang="es-ES" sz="1200" b="1" dirty="0">
                <a:solidFill>
                  <a:schemeClr val="bg1">
                    <a:lumMod val="50000"/>
                  </a:schemeClr>
                </a:solidFill>
                <a:latin typeface="Courier New" pitchFamily="49" charset="0"/>
                <a:cs typeface="Courier New" pitchFamily="49" charset="0"/>
              </a:rPr>
              <a:t>else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i="1" dirty="0">
                <a:solidFill>
                  <a:schemeClr val="bg1">
                    <a:lumMod val="50000"/>
                  </a:schemeClr>
                </a:solidFill>
                <a:latin typeface="Courier New" pitchFamily="49" charset="0"/>
                <a:cs typeface="Courier New" pitchFamily="49" charset="0"/>
              </a:rPr>
              <a:t>LOGGER</a:t>
            </a:r>
            <a:r>
              <a:rPr lang="es-ES" sz="1200" dirty="0">
                <a:solidFill>
                  <a:schemeClr val="bg1">
                    <a:lumMod val="50000"/>
                  </a:schemeClr>
                </a:solidFill>
                <a:latin typeface="Courier New" pitchFamily="49" charset="0"/>
                <a:cs typeface="Courier New" pitchFamily="49" charset="0"/>
              </a:rPr>
              <a:t>.info</a:t>
            </a:r>
            <a:r>
              <a:rPr lang="es-ES" sz="1200" dirty="0" smtClean="0">
                <a:solidFill>
                  <a:schemeClr val="bg1">
                    <a:lumMod val="50000"/>
                  </a:schemeClr>
                </a:solidFill>
                <a:latin typeface="Courier New" pitchFamily="49" charset="0"/>
                <a:cs typeface="Courier New" pitchFamily="49" charset="0"/>
              </a:rPr>
              <a:t>(</a:t>
            </a:r>
            <a:r>
              <a:rPr lang="es-ES" sz="1200" b="1" dirty="0" smtClean="0">
                <a:solidFill>
                  <a:schemeClr val="bg1">
                    <a:lumMod val="50000"/>
                  </a:schemeClr>
                </a:solidFill>
                <a:latin typeface="Courier New" pitchFamily="49" charset="0"/>
                <a:cs typeface="Courier New" pitchFamily="49" charset="0"/>
              </a:rPr>
              <a:t>“No se encontraron coches"</a:t>
            </a:r>
            <a:r>
              <a:rPr lang="es-ES" sz="1200" dirty="0" smtClean="0">
                <a:solidFill>
                  <a:schemeClr val="bg1">
                    <a:lumMod val="50000"/>
                  </a:schemeClr>
                </a:solidFill>
                <a:latin typeface="Courier New" pitchFamily="49" charset="0"/>
                <a:cs typeface="Courier New" pitchFamily="49" charset="0"/>
              </a:rPr>
              <a:t>);</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catch </a:t>
            </a:r>
            <a:r>
              <a:rPr lang="es-ES" sz="1200" dirty="0">
                <a:solidFill>
                  <a:schemeClr val="bg1">
                    <a:lumMod val="50000"/>
                  </a:schemeClr>
                </a:solidFill>
                <a:latin typeface="Courier New" pitchFamily="49" charset="0"/>
                <a:cs typeface="Courier New" pitchFamily="49" charset="0"/>
              </a:rPr>
              <a:t>(SQLException e) </a:t>
            </a:r>
            <a:r>
              <a:rPr lang="es-ES" sz="1200" dirty="0" smtClean="0">
                <a:solidFill>
                  <a:schemeClr val="bg1">
                    <a:lumMod val="50000"/>
                  </a:schemeClr>
                </a:solidFill>
                <a:latin typeface="Courier New" pitchFamily="49" charset="0"/>
                <a:cs typeface="Courier New" pitchFamily="49" charset="0"/>
              </a:rPr>
              <a:t>{</a:t>
            </a:r>
          </a:p>
          <a:p>
            <a:r>
              <a:rPr lang="es-ES" sz="1200" dirty="0" smtClean="0">
                <a:solidFill>
                  <a:schemeClr val="bg1">
                    <a:lumMod val="50000"/>
                  </a:schemeClr>
                </a:solidFill>
                <a:latin typeface="Courier New" pitchFamily="49" charset="0"/>
                <a:cs typeface="Courier New" pitchFamily="49" charset="0"/>
              </a:rPr>
              <a:t>    </a:t>
            </a:r>
            <a:r>
              <a:rPr lang="es-ES" sz="1200" b="1" i="1" dirty="0" smtClean="0">
                <a:solidFill>
                  <a:schemeClr val="bg1">
                    <a:lumMod val="50000"/>
                  </a:schemeClr>
                </a:solidFill>
                <a:latin typeface="Courier New" pitchFamily="49" charset="0"/>
                <a:cs typeface="Courier New" pitchFamily="49" charset="0"/>
              </a:rPr>
              <a:t>LOGGER</a:t>
            </a:r>
            <a:r>
              <a:rPr lang="es-ES" sz="1200" dirty="0" smtClean="0">
                <a:solidFill>
                  <a:schemeClr val="bg1">
                    <a:lumMod val="50000"/>
                  </a:schemeClr>
                </a:solidFill>
                <a:latin typeface="Courier New" pitchFamily="49" charset="0"/>
                <a:cs typeface="Courier New" pitchFamily="49" charset="0"/>
              </a:rPr>
              <a:t>.error(</a:t>
            </a:r>
            <a:r>
              <a:rPr lang="es-ES" sz="1200" b="1" dirty="0" smtClean="0">
                <a:solidFill>
                  <a:schemeClr val="bg1">
                    <a:lumMod val="50000"/>
                  </a:schemeClr>
                </a:solidFill>
                <a:latin typeface="Courier New" pitchFamily="49" charset="0"/>
                <a:cs typeface="Courier New" pitchFamily="49" charset="0"/>
              </a:rPr>
              <a:t>“Error ejecutando sentencia"</a:t>
            </a:r>
            <a:r>
              <a:rPr lang="es-ES" sz="1200" dirty="0" smtClean="0">
                <a:solidFill>
                  <a:schemeClr val="bg1">
                    <a:lumMod val="50000"/>
                  </a:schemeClr>
                </a:solidFill>
                <a:latin typeface="Courier New" pitchFamily="49" charset="0"/>
                <a:cs typeface="Courier New" pitchFamily="49" charset="0"/>
              </a:rPr>
              <a:t>);</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smtClean="0">
                <a:solidFill>
                  <a:schemeClr val="bg1">
                    <a:lumMod val="50000"/>
                  </a:schemeClr>
                </a:solidFill>
                <a:latin typeface="Courier New" pitchFamily="49" charset="0"/>
                <a:cs typeface="Courier New" pitchFamily="49" charset="0"/>
              </a:rPr>
              <a:t>}</a:t>
            </a:r>
            <a:endParaRPr lang="es-ES" sz="1200"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93231566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34" name="CuadroTexto 33"/>
          <p:cNvSpPr txBox="1"/>
          <p:nvPr/>
        </p:nvSpPr>
        <p:spPr>
          <a:xfrm>
            <a:off x="442119" y="1656606"/>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Ejemplo 2:</a:t>
            </a:r>
            <a:endParaRPr lang="es-ES" sz="2000" dirty="0">
              <a:solidFill>
                <a:schemeClr val="tx1">
                  <a:lumMod val="65000"/>
                  <a:lumOff val="35000"/>
                </a:schemeClr>
              </a:solidFill>
              <a:latin typeface="Arial" pitchFamily="34" charset="0"/>
              <a:cs typeface="Arial" pitchFamily="34" charset="0"/>
            </a:endParaRPr>
          </a:p>
        </p:txBody>
      </p:sp>
      <p:sp>
        <p:nvSpPr>
          <p:cNvPr id="15" name="CuadroTexto 14"/>
          <p:cNvSpPr txBox="1"/>
          <p:nvPr/>
        </p:nvSpPr>
        <p:spPr>
          <a:xfrm>
            <a:off x="639887" y="2278874"/>
            <a:ext cx="7460505" cy="3600986"/>
          </a:xfrm>
          <a:prstGeom prst="rect">
            <a:avLst/>
          </a:prstGeom>
          <a:noFill/>
        </p:spPr>
        <p:txBody>
          <a:bodyPr wrap="square" rtlCol="0">
            <a:spAutoFit/>
          </a:bodyPr>
          <a:lstStyle/>
          <a:p>
            <a:r>
              <a:rPr lang="es-ES" sz="1200" dirty="0">
                <a:solidFill>
                  <a:schemeClr val="bg1">
                    <a:lumMod val="50000"/>
                  </a:schemeClr>
                </a:solidFill>
                <a:latin typeface="Courier New" pitchFamily="49" charset="0"/>
                <a:cs typeface="Courier New" pitchFamily="49" charset="0"/>
              </a:rPr>
              <a:t>PreparedStatement preparedStatement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b="1" dirty="0">
                <a:solidFill>
                  <a:schemeClr val="bg1">
                    <a:lumMod val="50000"/>
                  </a:schemeClr>
                </a:solidFill>
                <a:latin typeface="Courier New" pitchFamily="49" charset="0"/>
                <a:cs typeface="Courier New" pitchFamily="49" charset="0"/>
              </a:rPr>
              <a:t>try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connection.setAutoCommit(</a:t>
            </a:r>
            <a:r>
              <a:rPr lang="es-ES" sz="1200" b="1" dirty="0">
                <a:solidFill>
                  <a:schemeClr val="bg1">
                    <a:lumMod val="50000"/>
                  </a:schemeClr>
                </a:solidFill>
                <a:latin typeface="Courier New" pitchFamily="49" charset="0"/>
                <a:cs typeface="Courier New" pitchFamily="49" charset="0"/>
              </a:rPr>
              <a:t>false</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preparedStatement = connection.prepareStatement</a:t>
            </a:r>
            <a:r>
              <a:rPr lang="es-ES" sz="1200" dirty="0" smtClean="0">
                <a:solidFill>
                  <a:schemeClr val="bg1">
                    <a:lumMod val="50000"/>
                  </a:schemeClr>
                </a:solidFill>
                <a:latin typeface="Courier New" pitchFamily="49" charset="0"/>
                <a:cs typeface="Courier New" pitchFamily="49" charset="0"/>
              </a:rPr>
              <a:t>(</a:t>
            </a:r>
          </a:p>
          <a:p>
            <a:r>
              <a:rPr lang="es-ES" sz="1200" b="1" dirty="0">
                <a:solidFill>
                  <a:schemeClr val="bg1">
                    <a:lumMod val="50000"/>
                  </a:schemeClr>
                </a:solidFill>
                <a:latin typeface="Courier New" pitchFamily="49" charset="0"/>
                <a:cs typeface="Courier New" pitchFamily="49" charset="0"/>
              </a:rPr>
              <a:t>	</a:t>
            </a:r>
            <a:r>
              <a:rPr lang="es-ES" sz="1200" b="1" dirty="0" smtClean="0">
                <a:solidFill>
                  <a:schemeClr val="bg1">
                    <a:lumMod val="50000"/>
                  </a:schemeClr>
                </a:solidFill>
                <a:latin typeface="Courier New" pitchFamily="49" charset="0"/>
                <a:cs typeface="Courier New" pitchFamily="49" charset="0"/>
              </a:rPr>
              <a:t>"</a:t>
            </a:r>
            <a:r>
              <a:rPr lang="es-ES" sz="1200" b="1" dirty="0">
                <a:solidFill>
                  <a:schemeClr val="bg1">
                    <a:lumMod val="50000"/>
                  </a:schemeClr>
                </a:solidFill>
                <a:latin typeface="Courier New" pitchFamily="49" charset="0"/>
                <a:cs typeface="Courier New" pitchFamily="49" charset="0"/>
              </a:rPr>
              <a:t>INSERT INTO </a:t>
            </a:r>
            <a:r>
              <a:rPr lang="es-ES" sz="1200" b="1" dirty="0" smtClean="0">
                <a:solidFill>
                  <a:schemeClr val="bg1">
                    <a:lumMod val="50000"/>
                  </a:schemeClr>
                </a:solidFill>
                <a:latin typeface="Courier New" pitchFamily="49" charset="0"/>
                <a:cs typeface="Courier New" pitchFamily="49" charset="0"/>
              </a:rPr>
              <a:t>COCHE(id_coche, matricula) </a:t>
            </a:r>
            <a:r>
              <a:rPr lang="es-ES" sz="1200" b="1" dirty="0">
                <a:solidFill>
                  <a:schemeClr val="bg1">
                    <a:lumMod val="50000"/>
                  </a:schemeClr>
                </a:solidFill>
                <a:latin typeface="Courier New" pitchFamily="49" charset="0"/>
                <a:cs typeface="Courier New" pitchFamily="49" charset="0"/>
              </a:rPr>
              <a:t>values (?,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preparedStatement.setInt(1</a:t>
            </a: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car.getIdCar());</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preparedStatement.setString(2, </a:t>
            </a:r>
            <a:r>
              <a:rPr lang="es-ES" sz="1200" dirty="0" smtClean="0">
                <a:solidFill>
                  <a:schemeClr val="bg1">
                    <a:lumMod val="50000"/>
                  </a:schemeClr>
                </a:solidFill>
                <a:latin typeface="Courier New" pitchFamily="49" charset="0"/>
                <a:cs typeface="Courier New" pitchFamily="49" charset="0"/>
              </a:rPr>
              <a:t>car.getMatricula());</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preparedStatement.execute();</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connection.commit();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catch </a:t>
            </a:r>
            <a:r>
              <a:rPr lang="es-ES" sz="1200" dirty="0">
                <a:solidFill>
                  <a:schemeClr val="bg1">
                    <a:lumMod val="50000"/>
                  </a:schemeClr>
                </a:solidFill>
                <a:latin typeface="Courier New" pitchFamily="49" charset="0"/>
                <a:cs typeface="Courier New" pitchFamily="49" charset="0"/>
              </a:rPr>
              <a:t>(SQLException e)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connection.rollback();</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throw new </a:t>
            </a:r>
            <a:r>
              <a:rPr lang="es-ES" sz="1200" dirty="0" smtClean="0">
                <a:solidFill>
                  <a:schemeClr val="bg1">
                    <a:lumMod val="50000"/>
                  </a:schemeClr>
                </a:solidFill>
                <a:latin typeface="Courier New" pitchFamily="49" charset="0"/>
                <a:cs typeface="Courier New" pitchFamily="49" charset="0"/>
              </a:rPr>
              <a:t>CarException</a:t>
            </a:r>
            <a:r>
              <a:rPr lang="es-ES" sz="1200" dirty="0">
                <a:solidFill>
                  <a:schemeClr val="bg1">
                    <a:lumMod val="50000"/>
                  </a:schemeClr>
                </a:solidFill>
                <a:latin typeface="Courier New" pitchFamily="49" charset="0"/>
                <a:cs typeface="Courier New" pitchFamily="49" charset="0"/>
              </a:rPr>
              <a:t>(</a:t>
            </a:r>
            <a:r>
              <a:rPr lang="es-ES" sz="1200" b="1" dirty="0">
                <a:solidFill>
                  <a:schemeClr val="bg1">
                    <a:lumMod val="50000"/>
                  </a:schemeClr>
                </a:solidFill>
                <a:latin typeface="Courier New" pitchFamily="49" charset="0"/>
                <a:cs typeface="Courier New" pitchFamily="49" charset="0"/>
              </a:rPr>
              <a:t>"Create </a:t>
            </a:r>
            <a:r>
              <a:rPr lang="es-ES" sz="1200" b="1" dirty="0" smtClean="0">
                <a:solidFill>
                  <a:schemeClr val="bg1">
                    <a:lumMod val="50000"/>
                  </a:schemeClr>
                </a:solidFill>
                <a:latin typeface="Courier New" pitchFamily="49" charset="0"/>
                <a:cs typeface="Courier New" pitchFamily="49" charset="0"/>
              </a:rPr>
              <a:t>car fails</a:t>
            </a:r>
            <a:r>
              <a:rPr lang="es-ES" sz="1200" b="1" dirty="0">
                <a:solidFill>
                  <a:schemeClr val="bg1">
                    <a:lumMod val="50000"/>
                  </a:schemeClr>
                </a:solidFill>
                <a:latin typeface="Courier New" pitchFamily="49" charset="0"/>
                <a:cs typeface="Courier New" pitchFamily="49" charset="0"/>
              </a:rPr>
              <a:t>"</a:t>
            </a:r>
            <a:r>
              <a:rPr lang="es-ES" sz="1200" dirty="0">
                <a:solidFill>
                  <a:schemeClr val="bg1">
                    <a:lumMod val="50000"/>
                  </a:schemeClr>
                </a:solidFill>
                <a:latin typeface="Courier New" pitchFamily="49" charset="0"/>
                <a:cs typeface="Courier New" pitchFamily="49" charset="0"/>
              </a:rPr>
              <a:t>, e);</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finally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if </a:t>
            </a:r>
            <a:r>
              <a:rPr lang="es-ES" sz="1200" dirty="0">
                <a:solidFill>
                  <a:schemeClr val="bg1">
                    <a:lumMod val="50000"/>
                  </a:schemeClr>
                </a:solidFill>
                <a:latin typeface="Courier New" pitchFamily="49" charset="0"/>
                <a:cs typeface="Courier New" pitchFamily="49" charset="0"/>
              </a:rPr>
              <a:t>(preparedStatement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preparedStatement.close();</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a:t>
            </a:r>
            <a:endParaRPr lang="en-US" sz="1200" dirty="0">
              <a:solidFill>
                <a:schemeClr val="bg1">
                  <a:lumMod val="50000"/>
                </a:schemeClr>
              </a:solidFill>
              <a:latin typeface="Courier New" pitchFamily="49" charset="0"/>
              <a:cs typeface="Courier New" pitchFamily="49" charset="0"/>
            </a:endParaRPr>
          </a:p>
          <a:p>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smtClean="0">
                <a:solidFill>
                  <a:schemeClr val="bg1">
                    <a:lumMod val="50000"/>
                  </a:schemeClr>
                </a:solidFill>
                <a:latin typeface="Courier New" pitchFamily="49" charset="0"/>
                <a:cs typeface="Courier New" pitchFamily="49" charset="0"/>
              </a:rPr>
              <a:t>}</a:t>
            </a:r>
            <a:endParaRPr lang="es-ES" sz="1200"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20580799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14" name="CuadroTexto 13"/>
          <p:cNvSpPr txBox="1"/>
          <p:nvPr/>
        </p:nvSpPr>
        <p:spPr>
          <a:xfrm>
            <a:off x="533598" y="1892323"/>
            <a:ext cx="7712025" cy="707886"/>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llamar a procedimientos almacenados en la base de datos, usaremos </a:t>
            </a:r>
            <a:r>
              <a:rPr lang="es-ES" sz="2000" b="1" i="1" dirty="0" smtClean="0">
                <a:solidFill>
                  <a:schemeClr val="tx1">
                    <a:lumMod val="65000"/>
                    <a:lumOff val="35000"/>
                  </a:schemeClr>
                </a:solidFill>
                <a:latin typeface="Arial" pitchFamily="34" charset="0"/>
                <a:cs typeface="Arial" pitchFamily="34" charset="0"/>
              </a:rPr>
              <a:t>CallableStatement</a:t>
            </a:r>
            <a:r>
              <a:rPr lang="es-ES" sz="2000" i="1" dirty="0" smtClean="0">
                <a:solidFill>
                  <a:schemeClr val="tx1">
                    <a:lumMod val="65000"/>
                    <a:lumOff val="35000"/>
                  </a:schemeClr>
                </a:solidFill>
                <a:latin typeface="Arial" pitchFamily="34" charset="0"/>
                <a:cs typeface="Arial" pitchFamily="34" charset="0"/>
              </a:rPr>
              <a:t>:</a:t>
            </a:r>
            <a:endParaRPr lang="es-ES" sz="2000" i="1" dirty="0">
              <a:solidFill>
                <a:schemeClr val="tx1">
                  <a:lumMod val="65000"/>
                  <a:lumOff val="35000"/>
                </a:schemeClr>
              </a:solidFill>
              <a:latin typeface="Arial" pitchFamily="34" charset="0"/>
              <a:cs typeface="Arial" pitchFamily="34" charset="0"/>
            </a:endParaRPr>
          </a:p>
        </p:txBody>
      </p:sp>
      <p:sp>
        <p:nvSpPr>
          <p:cNvPr id="18" name="CuadroTexto 17"/>
          <p:cNvSpPr txBox="1"/>
          <p:nvPr/>
        </p:nvSpPr>
        <p:spPr>
          <a:xfrm>
            <a:off x="612775" y="3068960"/>
            <a:ext cx="8252527" cy="2400657"/>
          </a:xfrm>
          <a:prstGeom prst="rect">
            <a:avLst/>
          </a:prstGeom>
          <a:noFill/>
        </p:spPr>
        <p:txBody>
          <a:bodyPr wrap="square" rtlCol="0">
            <a:spAutoFit/>
          </a:bodyPr>
          <a:lstStyle/>
          <a:p>
            <a:pPr>
              <a:lnSpc>
                <a:spcPct val="150000"/>
              </a:lnSpc>
            </a:pPr>
            <a:r>
              <a:rPr lang="en-US" sz="1600" dirty="0">
                <a:solidFill>
                  <a:schemeClr val="tx1">
                    <a:lumMod val="65000"/>
                    <a:lumOff val="35000"/>
                  </a:schemeClr>
                </a:solidFill>
                <a:latin typeface="Arial" pitchFamily="34" charset="0"/>
                <a:cs typeface="Arial" pitchFamily="34" charset="0"/>
              </a:rPr>
              <a:t>CallableStatement statement = connection.prepareStatement(“{call procedure(?,?...)}”)</a:t>
            </a:r>
          </a:p>
          <a:p>
            <a:pPr>
              <a:lnSpc>
                <a:spcPct val="150000"/>
              </a:lnSpc>
            </a:pPr>
            <a:r>
              <a:rPr lang="en-US" sz="1600" dirty="0">
                <a:solidFill>
                  <a:schemeClr val="tx1">
                    <a:lumMod val="65000"/>
                    <a:lumOff val="35000"/>
                  </a:schemeClr>
                </a:solidFill>
                <a:latin typeface="Arial" pitchFamily="34" charset="0"/>
                <a:cs typeface="Arial" pitchFamily="34" charset="0"/>
              </a:rPr>
              <a:t>statement.setInt(index, value)</a:t>
            </a:r>
          </a:p>
          <a:p>
            <a:pPr>
              <a:lnSpc>
                <a:spcPct val="150000"/>
              </a:lnSpc>
            </a:pPr>
            <a:r>
              <a:rPr lang="en-US" sz="1600" dirty="0">
                <a:solidFill>
                  <a:schemeClr val="tx1">
                    <a:lumMod val="65000"/>
                    <a:lumOff val="35000"/>
                  </a:schemeClr>
                </a:solidFill>
                <a:latin typeface="Arial" pitchFamily="34" charset="0"/>
                <a:cs typeface="Arial" pitchFamily="34" charset="0"/>
              </a:rPr>
              <a:t>statement.setString(index, value)</a:t>
            </a:r>
          </a:p>
          <a:p>
            <a:pPr>
              <a:lnSpc>
                <a:spcPct val="150000"/>
              </a:lnSpc>
            </a:pPr>
            <a:r>
              <a:rPr lang="en-US" sz="1600" dirty="0">
                <a:solidFill>
                  <a:schemeClr val="tx1">
                    <a:lumMod val="65000"/>
                    <a:lumOff val="35000"/>
                  </a:schemeClr>
                </a:solidFill>
                <a:latin typeface="Arial" pitchFamily="34" charset="0"/>
                <a:cs typeface="Arial" pitchFamily="34" charset="0"/>
              </a:rPr>
              <a:t>statement.set...(index, value)</a:t>
            </a:r>
          </a:p>
          <a:p>
            <a:pPr>
              <a:lnSpc>
                <a:spcPct val="150000"/>
              </a:lnSpc>
            </a:pPr>
            <a:endParaRPr lang="en-US" b="1" dirty="0">
              <a:solidFill>
                <a:schemeClr val="bg1">
                  <a:lumMod val="50000"/>
                </a:schemeClr>
              </a:solidFill>
              <a:latin typeface="Courier New" pitchFamily="49" charset="0"/>
              <a:cs typeface="Courier New" pitchFamily="49" charset="0"/>
            </a:endParaRPr>
          </a:p>
          <a:p>
            <a:pPr>
              <a:lnSpc>
                <a:spcPct val="150000"/>
              </a:lnSpc>
            </a:pPr>
            <a:endParaRPr lang="en-US"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43967731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1.5 Uso – Crear y ejecutar sentencias</a:t>
            </a:r>
            <a:endParaRPr lang="es-ES" dirty="0">
              <a:solidFill>
                <a:schemeClr val="bg1"/>
              </a:solidFill>
              <a:latin typeface="Arial" pitchFamily="34" charset="0"/>
              <a:cs typeface="Arial" pitchFamily="34" charset="0"/>
            </a:endParaRPr>
          </a:p>
        </p:txBody>
      </p:sp>
      <p:sp>
        <p:nvSpPr>
          <p:cNvPr id="34" name="CuadroTexto 33"/>
          <p:cNvSpPr txBox="1"/>
          <p:nvPr/>
        </p:nvSpPr>
        <p:spPr>
          <a:xfrm>
            <a:off x="442119" y="1656606"/>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Ejemplo:</a:t>
            </a:r>
            <a:endParaRPr lang="es-ES" sz="2000" dirty="0">
              <a:solidFill>
                <a:schemeClr val="tx1">
                  <a:lumMod val="65000"/>
                  <a:lumOff val="35000"/>
                </a:schemeClr>
              </a:solidFill>
              <a:latin typeface="Arial" pitchFamily="34" charset="0"/>
              <a:cs typeface="Arial" pitchFamily="34" charset="0"/>
            </a:endParaRPr>
          </a:p>
        </p:txBody>
      </p:sp>
      <p:sp>
        <p:nvSpPr>
          <p:cNvPr id="15" name="CuadroTexto 14"/>
          <p:cNvSpPr txBox="1"/>
          <p:nvPr/>
        </p:nvSpPr>
        <p:spPr>
          <a:xfrm>
            <a:off x="441493" y="2253496"/>
            <a:ext cx="8522996" cy="4339650"/>
          </a:xfrm>
          <a:prstGeom prst="rect">
            <a:avLst/>
          </a:prstGeom>
          <a:noFill/>
        </p:spPr>
        <p:txBody>
          <a:bodyPr wrap="square" rtlCol="0">
            <a:spAutoFit/>
          </a:bodyPr>
          <a:lstStyle/>
          <a:p>
            <a:r>
              <a:rPr lang="es-ES" sz="1200" dirty="0">
                <a:solidFill>
                  <a:schemeClr val="bg1">
                    <a:lumMod val="50000"/>
                  </a:schemeClr>
                </a:solidFill>
                <a:latin typeface="Courier New" pitchFamily="49" charset="0"/>
                <a:cs typeface="Courier New" pitchFamily="49" charset="0"/>
              </a:rPr>
              <a:t>CallableStatement callableStatement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try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connection.setAutoCommit(</a:t>
            </a:r>
            <a:r>
              <a:rPr lang="es-ES" sz="1200" b="1" dirty="0">
                <a:solidFill>
                  <a:schemeClr val="bg1">
                    <a:lumMod val="50000"/>
                  </a:schemeClr>
                </a:solidFill>
                <a:latin typeface="Courier New" pitchFamily="49" charset="0"/>
                <a:cs typeface="Courier New" pitchFamily="49" charset="0"/>
              </a:rPr>
              <a:t>false</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callableStatement = connection.prepareCall(</a:t>
            </a:r>
            <a:r>
              <a:rPr lang="es-ES" sz="1200" b="1" dirty="0">
                <a:solidFill>
                  <a:schemeClr val="bg1">
                    <a:lumMod val="50000"/>
                  </a:schemeClr>
                </a:solidFill>
                <a:latin typeface="Courier New" pitchFamily="49" charset="0"/>
                <a:cs typeface="Courier New" pitchFamily="49" charset="0"/>
              </a:rPr>
              <a:t>"{call </a:t>
            </a:r>
            <a:r>
              <a:rPr lang="es-ES" sz="1200" b="1" dirty="0" smtClean="0">
                <a:solidFill>
                  <a:schemeClr val="bg1">
                    <a:lumMod val="50000"/>
                  </a:schemeClr>
                </a:solidFill>
                <a:latin typeface="Courier New" pitchFamily="49" charset="0"/>
                <a:cs typeface="Courier New" pitchFamily="49" charset="0"/>
              </a:rPr>
              <a:t>delete_car(?)}"</a:t>
            </a:r>
            <a:r>
              <a:rPr lang="es-ES" sz="1200" dirty="0" smtClean="0">
                <a:solidFill>
                  <a:schemeClr val="bg1">
                    <a:lumMod val="50000"/>
                  </a:schemeClr>
                </a:solidFill>
                <a:latin typeface="Courier New" pitchFamily="49" charset="0"/>
                <a:cs typeface="Courier New" pitchFamily="49" charset="0"/>
              </a:rPr>
              <a:t>);</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for </a:t>
            </a:r>
            <a:r>
              <a:rPr lang="es-ES" sz="1200" dirty="0" smtClean="0">
                <a:solidFill>
                  <a:schemeClr val="bg1">
                    <a:lumMod val="50000"/>
                  </a:schemeClr>
                </a:solidFill>
                <a:latin typeface="Courier New" pitchFamily="49" charset="0"/>
                <a:cs typeface="Courier New" pitchFamily="49" charset="0"/>
              </a:rPr>
              <a:t>(Car car </a:t>
            </a: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cars)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callableStatement.setInt(1, </a:t>
            </a:r>
            <a:r>
              <a:rPr lang="es-ES" sz="1200" dirty="0" smtClean="0">
                <a:solidFill>
                  <a:schemeClr val="bg1">
                    <a:lumMod val="50000"/>
                  </a:schemeClr>
                </a:solidFill>
                <a:latin typeface="Courier New" pitchFamily="49" charset="0"/>
                <a:cs typeface="Courier New" pitchFamily="49" charset="0"/>
              </a:rPr>
              <a:t>Integer.</a:t>
            </a:r>
            <a:r>
              <a:rPr lang="es-ES" sz="1200" i="1" dirty="0" smtClean="0">
                <a:solidFill>
                  <a:schemeClr val="bg1">
                    <a:lumMod val="50000"/>
                  </a:schemeClr>
                </a:solidFill>
                <a:latin typeface="Courier New" pitchFamily="49" charset="0"/>
                <a:cs typeface="Courier New" pitchFamily="49" charset="0"/>
              </a:rPr>
              <a:t>valueOf</a:t>
            </a:r>
            <a:r>
              <a:rPr lang="es-ES" sz="1200" dirty="0" smtClean="0">
                <a:solidFill>
                  <a:schemeClr val="bg1">
                    <a:lumMod val="50000"/>
                  </a:schemeClr>
                </a:solidFill>
                <a:latin typeface="Courier New" pitchFamily="49" charset="0"/>
                <a:cs typeface="Courier New" pitchFamily="49" charset="0"/>
              </a:rPr>
              <a:t>(car.getIdCar()));</a:t>
            </a:r>
            <a:r>
              <a:rPr lang="es-ES" sz="1200" dirty="0">
                <a:solidFill>
                  <a:schemeClr val="bg1">
                    <a:lumMod val="50000"/>
                  </a:schemeClr>
                </a:solidFill>
                <a:latin typeface="Courier New" pitchFamily="49" charset="0"/>
                <a:cs typeface="Courier New" pitchFamily="49" charset="0"/>
              </a:rPr>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callableStatement.addBatch();</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callableStatement.clearParameters();</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callableStatement.executeBatch();</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connection.commit();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 </a:t>
            </a:r>
            <a:r>
              <a:rPr lang="es-ES" sz="1200" b="1" dirty="0">
                <a:solidFill>
                  <a:schemeClr val="bg1">
                    <a:lumMod val="50000"/>
                  </a:schemeClr>
                </a:solidFill>
                <a:latin typeface="Courier New" pitchFamily="49" charset="0"/>
                <a:cs typeface="Courier New" pitchFamily="49" charset="0"/>
              </a:rPr>
              <a:t>catch </a:t>
            </a:r>
            <a:r>
              <a:rPr lang="es-ES" sz="1200" dirty="0">
                <a:solidFill>
                  <a:schemeClr val="bg1">
                    <a:lumMod val="50000"/>
                  </a:schemeClr>
                </a:solidFill>
                <a:latin typeface="Courier New" pitchFamily="49" charset="0"/>
                <a:cs typeface="Courier New" pitchFamily="49" charset="0"/>
              </a:rPr>
              <a:t>(SQLException e)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connection.rollback();</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throw new </a:t>
            </a:r>
            <a:r>
              <a:rPr lang="es-ES" sz="1200" dirty="0" smtClean="0">
                <a:solidFill>
                  <a:schemeClr val="bg1">
                    <a:lumMod val="50000"/>
                  </a:schemeClr>
                </a:solidFill>
                <a:latin typeface="Courier New" pitchFamily="49" charset="0"/>
                <a:cs typeface="Courier New" pitchFamily="49" charset="0"/>
              </a:rPr>
              <a:t>CarException</a:t>
            </a:r>
            <a:r>
              <a:rPr lang="es-ES" sz="1200" dirty="0">
                <a:solidFill>
                  <a:schemeClr val="bg1">
                    <a:lumMod val="50000"/>
                  </a:schemeClr>
                </a:solidFill>
                <a:latin typeface="Courier New" pitchFamily="49" charset="0"/>
                <a:cs typeface="Courier New" pitchFamily="49" charset="0"/>
              </a:rPr>
              <a:t>(</a:t>
            </a:r>
            <a:r>
              <a:rPr lang="es-ES" sz="1200" b="1" dirty="0">
                <a:solidFill>
                  <a:schemeClr val="bg1">
                    <a:lumMod val="50000"/>
                  </a:schemeClr>
                </a:solidFill>
                <a:latin typeface="Courier New" pitchFamily="49" charset="0"/>
                <a:cs typeface="Courier New" pitchFamily="49" charset="0"/>
              </a:rPr>
              <a:t>"Unable to delete </a:t>
            </a:r>
            <a:r>
              <a:rPr lang="es-ES" sz="1200" b="1" dirty="0" smtClean="0">
                <a:solidFill>
                  <a:schemeClr val="bg1">
                    <a:lumMod val="50000"/>
                  </a:schemeClr>
                </a:solidFill>
                <a:latin typeface="Courier New" pitchFamily="49" charset="0"/>
                <a:cs typeface="Courier New" pitchFamily="49" charset="0"/>
              </a:rPr>
              <a:t>Car's </a:t>
            </a:r>
            <a:r>
              <a:rPr lang="es-ES" sz="1200" b="1" dirty="0">
                <a:solidFill>
                  <a:schemeClr val="bg1">
                    <a:lumMod val="50000"/>
                  </a:schemeClr>
                </a:solidFill>
                <a:latin typeface="Courier New" pitchFamily="49" charset="0"/>
                <a:cs typeface="Courier New" pitchFamily="49" charset="0"/>
              </a:rPr>
              <a:t>List " </a:t>
            </a:r>
            <a:r>
              <a:rPr lang="es-ES" sz="1200" dirty="0">
                <a:solidFill>
                  <a:schemeClr val="bg1">
                    <a:lumMod val="50000"/>
                  </a:schemeClr>
                </a:solidFill>
                <a:latin typeface="Courier New" pitchFamily="49" charset="0"/>
                <a:cs typeface="Courier New" pitchFamily="49" charset="0"/>
              </a:rPr>
              <a:t>+ </a:t>
            </a:r>
            <a:r>
              <a:rPr lang="es-ES" sz="1200" dirty="0" smtClean="0">
                <a:solidFill>
                  <a:schemeClr val="bg1">
                    <a:lumMod val="50000"/>
                  </a:schemeClr>
                </a:solidFill>
                <a:latin typeface="Courier New" pitchFamily="49" charset="0"/>
                <a:cs typeface="Courier New" pitchFamily="49" charset="0"/>
              </a:rPr>
              <a:t>cars, </a:t>
            </a:r>
            <a:r>
              <a:rPr lang="es-ES" sz="1200" dirty="0">
                <a:solidFill>
                  <a:schemeClr val="bg1">
                    <a:lumMod val="50000"/>
                  </a:schemeClr>
                </a:solidFill>
                <a:latin typeface="Courier New" pitchFamily="49" charset="0"/>
                <a:cs typeface="Courier New" pitchFamily="49" charset="0"/>
              </a:rPr>
              <a:t>e);</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 </a:t>
            </a:r>
            <a:r>
              <a:rPr lang="es-ES" sz="1200" b="1" dirty="0">
                <a:solidFill>
                  <a:schemeClr val="bg1">
                    <a:lumMod val="50000"/>
                  </a:schemeClr>
                </a:solidFill>
                <a:latin typeface="Courier New" pitchFamily="49" charset="0"/>
                <a:cs typeface="Courier New" pitchFamily="49" charset="0"/>
              </a:rPr>
              <a:t>finally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if </a:t>
            </a:r>
            <a:r>
              <a:rPr lang="es-ES" sz="1200" dirty="0">
                <a:solidFill>
                  <a:schemeClr val="bg1">
                    <a:lumMod val="50000"/>
                  </a:schemeClr>
                </a:solidFill>
                <a:latin typeface="Courier New" pitchFamily="49" charset="0"/>
                <a:cs typeface="Courier New" pitchFamily="49" charset="0"/>
              </a:rPr>
              <a:t>(callableStatement != </a:t>
            </a:r>
            <a:r>
              <a:rPr lang="es-ES" sz="1200" b="1" dirty="0">
                <a:solidFill>
                  <a:schemeClr val="bg1">
                    <a:lumMod val="50000"/>
                  </a:schemeClr>
                </a:solidFill>
                <a:latin typeface="Courier New" pitchFamily="49" charset="0"/>
                <a:cs typeface="Courier New" pitchFamily="49" charset="0"/>
              </a:rPr>
              <a:t>null</a:t>
            </a: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dirty="0">
                <a:solidFill>
                  <a:schemeClr val="bg1">
                    <a:lumMod val="50000"/>
                  </a:schemeClr>
                </a:solidFill>
                <a:latin typeface="Courier New" pitchFamily="49" charset="0"/>
                <a:cs typeface="Courier New" pitchFamily="49" charset="0"/>
              </a:rPr>
              <a:t>try </a:t>
            </a:r>
            <a:r>
              <a:rPr lang="es-ES" sz="1200" dirty="0">
                <a:solidFill>
                  <a:schemeClr val="bg1">
                    <a:lumMod val="50000"/>
                  </a:schemeClr>
                </a:solidFill>
                <a:latin typeface="Courier New" pitchFamily="49" charset="0"/>
                <a:cs typeface="Courier New" pitchFamily="49" charset="0"/>
              </a:rPr>
              <a:t>{</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callableStatement.close();</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 </a:t>
            </a:r>
            <a:r>
              <a:rPr lang="es-ES" sz="1200" b="1" dirty="0">
                <a:solidFill>
                  <a:schemeClr val="bg1">
                    <a:lumMod val="50000"/>
                  </a:schemeClr>
                </a:solidFill>
                <a:latin typeface="Courier New" pitchFamily="49" charset="0"/>
                <a:cs typeface="Courier New" pitchFamily="49" charset="0"/>
              </a:rPr>
              <a:t>catch </a:t>
            </a:r>
            <a:r>
              <a:rPr lang="es-ES" sz="1200" dirty="0">
                <a:solidFill>
                  <a:schemeClr val="bg1">
                    <a:lumMod val="50000"/>
                  </a:schemeClr>
                </a:solidFill>
                <a:latin typeface="Courier New" pitchFamily="49" charset="0"/>
                <a:cs typeface="Courier New" pitchFamily="49" charset="0"/>
              </a:rPr>
              <a:t>(SQLException e)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r>
              <a:rPr lang="es-ES" sz="1200" b="1" i="1" dirty="0">
                <a:solidFill>
                  <a:schemeClr val="bg1">
                    <a:lumMod val="50000"/>
                  </a:schemeClr>
                </a:solidFill>
                <a:latin typeface="Courier New" pitchFamily="49" charset="0"/>
                <a:cs typeface="Courier New" pitchFamily="49" charset="0"/>
              </a:rPr>
              <a:t>LOGGER</a:t>
            </a:r>
            <a:r>
              <a:rPr lang="es-ES" sz="1200" dirty="0">
                <a:solidFill>
                  <a:schemeClr val="bg1">
                    <a:lumMod val="50000"/>
                  </a:schemeClr>
                </a:solidFill>
                <a:latin typeface="Courier New" pitchFamily="49" charset="0"/>
                <a:cs typeface="Courier New" pitchFamily="49" charset="0"/>
              </a:rPr>
              <a:t>.warn(</a:t>
            </a:r>
            <a:r>
              <a:rPr lang="es-ES" sz="1200" b="1" dirty="0">
                <a:solidFill>
                  <a:schemeClr val="bg1">
                    <a:lumMod val="50000"/>
                  </a:schemeClr>
                </a:solidFill>
                <a:latin typeface="Courier New" pitchFamily="49" charset="0"/>
                <a:cs typeface="Courier New" pitchFamily="49" charset="0"/>
              </a:rPr>
              <a:t>"Unable to close the callableStatement " </a:t>
            </a:r>
            <a:r>
              <a:rPr lang="es-ES" sz="1200" dirty="0">
                <a:solidFill>
                  <a:schemeClr val="bg1">
                    <a:lumMod val="50000"/>
                  </a:schemeClr>
                </a:solidFill>
                <a:latin typeface="Courier New" pitchFamily="49" charset="0"/>
                <a:cs typeface="Courier New" pitchFamily="49" charset="0"/>
              </a:rPr>
              <a:t>+ e.getMessage());</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br>
              <a:rPr lang="es-ES" sz="1200" dirty="0">
                <a:solidFill>
                  <a:schemeClr val="bg1">
                    <a:lumMod val="50000"/>
                  </a:schemeClr>
                </a:solidFill>
                <a:latin typeface="Courier New" pitchFamily="49" charset="0"/>
                <a:cs typeface="Courier New" pitchFamily="49" charset="0"/>
              </a:rPr>
            </a:br>
            <a:r>
              <a:rPr lang="es-ES" sz="1200" dirty="0">
                <a:solidFill>
                  <a:schemeClr val="bg1">
                    <a:lumMod val="50000"/>
                  </a:schemeClr>
                </a:solidFill>
                <a:latin typeface="Courier New" pitchFamily="49" charset="0"/>
                <a:cs typeface="Courier New" pitchFamily="49" charset="0"/>
              </a:rPr>
              <a:t>    }</a:t>
            </a:r>
            <a:endParaRPr lang="en-US" sz="1200" dirty="0">
              <a:solidFill>
                <a:schemeClr val="bg1">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038257862"/>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2120032" y="1628800"/>
            <a:ext cx="6786747" cy="679172"/>
          </a:xfrm>
        </p:spPr>
        <p:txBody>
          <a:bodyPr/>
          <a:lstStyle/>
          <a:p>
            <a:r>
              <a:rPr lang="es-ES" dirty="0"/>
              <a:t>Índice </a:t>
            </a:r>
          </a:p>
        </p:txBody>
      </p:sp>
      <p:sp>
        <p:nvSpPr>
          <p:cNvPr id="3" name="2 Marcador de texto"/>
          <p:cNvSpPr>
            <a:spLocks noGrp="1"/>
          </p:cNvSpPr>
          <p:nvPr>
            <p:ph type="body" sz="quarter" idx="13"/>
          </p:nvPr>
        </p:nvSpPr>
        <p:spPr>
          <a:xfrm>
            <a:off x="2483768" y="2583218"/>
            <a:ext cx="5328592" cy="1152128"/>
          </a:xfrm>
        </p:spPr>
        <p:txBody>
          <a:bodyPr>
            <a:normAutofit/>
          </a:bodyPr>
          <a:lstStyle/>
          <a:p>
            <a:pPr lvl="0"/>
            <a:r>
              <a:rPr lang="es-ES" dirty="0" smtClean="0"/>
              <a:t>Java </a:t>
            </a:r>
            <a:r>
              <a:rPr lang="es-ES" dirty="0" err="1" smtClean="0"/>
              <a:t>Database</a:t>
            </a:r>
            <a:r>
              <a:rPr lang="es-ES" dirty="0" smtClean="0"/>
              <a:t> </a:t>
            </a:r>
            <a:r>
              <a:rPr lang="es-ES" dirty="0" err="1" smtClean="0"/>
              <a:t>Connectivity</a:t>
            </a:r>
            <a:endParaRPr lang="es-ES" dirty="0" smtClean="0"/>
          </a:p>
          <a:p>
            <a:pPr lvl="0"/>
            <a:r>
              <a:rPr lang="es-ES" dirty="0" smtClean="0"/>
              <a:t>Ejercicio</a:t>
            </a:r>
            <a:endParaRPr lang="es-ES" dirty="0"/>
          </a:p>
        </p:txBody>
      </p:sp>
      <p:sp>
        <p:nvSpPr>
          <p:cNvPr id="4" name="3 Marcador de número de diapositiva"/>
          <p:cNvSpPr>
            <a:spLocks noGrp="1"/>
          </p:cNvSpPr>
          <p:nvPr>
            <p:ph type="sldNum" sz="quarter" idx="12"/>
          </p:nvPr>
        </p:nvSpPr>
        <p:spPr/>
        <p:txBody>
          <a:bodyPr/>
          <a:lstStyle/>
          <a:p>
            <a:fld id="{E60061AB-E3E3-4B82-98B1-945D99ABF5FB}" type="slidenum">
              <a:rPr lang="es-ES" smtClean="0"/>
              <a:t>2</a:t>
            </a:fld>
            <a:endParaRPr lang="es-ES" dirty="0"/>
          </a:p>
        </p:txBody>
      </p:sp>
    </p:spTree>
    <p:extLst>
      <p:ext uri="{BB962C8B-B14F-4D97-AF65-F5344CB8AC3E}">
        <p14:creationId xmlns:p14="http://schemas.microsoft.com/office/powerpoint/2010/main" val="4029974942"/>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a:solidFill>
                  <a:schemeClr val="bg1"/>
                </a:solidFill>
                <a:latin typeface="Arial" pitchFamily="34" charset="0"/>
                <a:cs typeface="Arial" pitchFamily="34" charset="0"/>
              </a:rPr>
              <a:t>1.5 Uso – Crear y ejecutar sentencias</a:t>
            </a:r>
          </a:p>
        </p:txBody>
      </p:sp>
      <p:sp>
        <p:nvSpPr>
          <p:cNvPr id="34" name="CuadroTexto 33"/>
          <p:cNvSpPr txBox="1"/>
          <p:nvPr/>
        </p:nvSpPr>
        <p:spPr>
          <a:xfrm>
            <a:off x="506589" y="1556792"/>
            <a:ext cx="8063681" cy="2246769"/>
          </a:xfrm>
          <a:prstGeom prst="rect">
            <a:avLst/>
          </a:prstGeom>
          <a:noFill/>
        </p:spPr>
        <p:txBody>
          <a:bodyPr wrap="square" rtlCol="0">
            <a:spAutoFit/>
          </a:bodyPr>
          <a:lstStyle/>
          <a:p>
            <a:pPr algn="just"/>
            <a:r>
              <a:rPr lang="es-ES" sz="2000" dirty="0">
                <a:solidFill>
                  <a:schemeClr val="tx1">
                    <a:lumMod val="65000"/>
                    <a:lumOff val="35000"/>
                  </a:schemeClr>
                </a:solidFill>
                <a:latin typeface="Arial" pitchFamily="34" charset="0"/>
                <a:cs typeface="Arial" pitchFamily="34" charset="0"/>
              </a:rPr>
              <a:t>El objeto </a:t>
            </a:r>
            <a:r>
              <a:rPr lang="es-ES" sz="2000" b="1" dirty="0">
                <a:solidFill>
                  <a:schemeClr val="tx1">
                    <a:lumMod val="65000"/>
                    <a:lumOff val="35000"/>
                  </a:schemeClr>
                </a:solidFill>
                <a:latin typeface="Arial" pitchFamily="34" charset="0"/>
                <a:cs typeface="Arial" pitchFamily="34" charset="0"/>
              </a:rPr>
              <a:t>ResultSet</a:t>
            </a:r>
            <a:r>
              <a:rPr lang="es-ES" sz="2000" dirty="0">
                <a:solidFill>
                  <a:schemeClr val="tx1">
                    <a:lumMod val="65000"/>
                    <a:lumOff val="35000"/>
                  </a:schemeClr>
                </a:solidFill>
                <a:latin typeface="Arial" pitchFamily="34" charset="0"/>
                <a:cs typeface="Arial" pitchFamily="34" charset="0"/>
              </a:rPr>
              <a:t> dispone de un cursor que estará situado en el registro que </a:t>
            </a:r>
            <a:r>
              <a:rPr lang="es-ES" sz="2000" dirty="0" smtClean="0">
                <a:solidFill>
                  <a:schemeClr val="tx1">
                    <a:lumMod val="65000"/>
                    <a:lumOff val="35000"/>
                  </a:schemeClr>
                </a:solidFill>
                <a:latin typeface="Arial" pitchFamily="34" charset="0"/>
                <a:cs typeface="Arial" pitchFamily="34" charset="0"/>
              </a:rPr>
              <a:t>podemos consultar </a:t>
            </a:r>
            <a:r>
              <a:rPr lang="es-ES" sz="2000" dirty="0">
                <a:solidFill>
                  <a:schemeClr val="tx1">
                    <a:lumMod val="65000"/>
                    <a:lumOff val="35000"/>
                  </a:schemeClr>
                </a:solidFill>
                <a:latin typeface="Arial" pitchFamily="34" charset="0"/>
                <a:cs typeface="Arial" pitchFamily="34" charset="0"/>
              </a:rPr>
              <a:t>en cada momento. Este cursor en un principio estará situado en una </a:t>
            </a:r>
            <a:r>
              <a:rPr lang="es-ES" sz="2000" dirty="0" smtClean="0">
                <a:solidFill>
                  <a:schemeClr val="tx1">
                    <a:lumMod val="65000"/>
                    <a:lumOff val="35000"/>
                  </a:schemeClr>
                </a:solidFill>
                <a:latin typeface="Arial" pitchFamily="34" charset="0"/>
                <a:cs typeface="Arial" pitchFamily="34" charset="0"/>
              </a:rPr>
              <a:t>posición anterior </a:t>
            </a:r>
            <a:r>
              <a:rPr lang="es-ES" sz="2000" dirty="0">
                <a:solidFill>
                  <a:schemeClr val="tx1">
                    <a:lumMod val="65000"/>
                    <a:lumOff val="35000"/>
                  </a:schemeClr>
                </a:solidFill>
                <a:latin typeface="Arial" pitchFamily="34" charset="0"/>
                <a:cs typeface="Arial" pitchFamily="34" charset="0"/>
              </a:rPr>
              <a:t>al primer registro de la tabla. Podemos mover el cursor al siguiente registro </a:t>
            </a:r>
            <a:r>
              <a:rPr lang="es-ES" sz="2000" dirty="0" smtClean="0">
                <a:solidFill>
                  <a:schemeClr val="tx1">
                    <a:lumMod val="65000"/>
                    <a:lumOff val="35000"/>
                  </a:schemeClr>
                </a:solidFill>
                <a:latin typeface="Arial" pitchFamily="34" charset="0"/>
                <a:cs typeface="Arial" pitchFamily="34" charset="0"/>
              </a:rPr>
              <a:t>con el </a:t>
            </a:r>
            <a:r>
              <a:rPr lang="es-ES" sz="2000" dirty="0">
                <a:solidFill>
                  <a:schemeClr val="tx1">
                    <a:lumMod val="65000"/>
                    <a:lumOff val="35000"/>
                  </a:schemeClr>
                </a:solidFill>
                <a:latin typeface="Arial" pitchFamily="34" charset="0"/>
                <a:cs typeface="Arial" pitchFamily="34" charset="0"/>
              </a:rPr>
              <a:t>método </a:t>
            </a:r>
            <a:r>
              <a:rPr lang="es-ES" sz="2000" i="1" dirty="0">
                <a:solidFill>
                  <a:schemeClr val="tx1">
                    <a:lumMod val="65000"/>
                    <a:lumOff val="35000"/>
                  </a:schemeClr>
                </a:solidFill>
                <a:latin typeface="Arial" pitchFamily="34" charset="0"/>
                <a:cs typeface="Arial" pitchFamily="34" charset="0"/>
              </a:rPr>
              <a:t>next</a:t>
            </a:r>
            <a:r>
              <a:rPr lang="es-ES" sz="2000" dirty="0">
                <a:solidFill>
                  <a:schemeClr val="tx1">
                    <a:lumMod val="65000"/>
                    <a:lumOff val="35000"/>
                  </a:schemeClr>
                </a:solidFill>
                <a:latin typeface="Arial" pitchFamily="34" charset="0"/>
                <a:cs typeface="Arial" pitchFamily="34" charset="0"/>
              </a:rPr>
              <a:t> del ResultSet. La llamada a este método nos devolverá true </a:t>
            </a:r>
            <a:r>
              <a:rPr lang="es-ES" sz="2000" dirty="0" smtClean="0">
                <a:solidFill>
                  <a:schemeClr val="tx1">
                    <a:lumMod val="65000"/>
                    <a:lumOff val="35000"/>
                  </a:schemeClr>
                </a:solidFill>
                <a:latin typeface="Arial" pitchFamily="34" charset="0"/>
                <a:cs typeface="Arial" pitchFamily="34" charset="0"/>
              </a:rPr>
              <a:t>mientras pueda </a:t>
            </a:r>
            <a:r>
              <a:rPr lang="es-ES" sz="2000" dirty="0">
                <a:solidFill>
                  <a:schemeClr val="tx1">
                    <a:lumMod val="65000"/>
                    <a:lumOff val="35000"/>
                  </a:schemeClr>
                </a:solidFill>
                <a:latin typeface="Arial" pitchFamily="34" charset="0"/>
                <a:cs typeface="Arial" pitchFamily="34" charset="0"/>
              </a:rPr>
              <a:t>pasar al siguiente registro, y false en el caso de que ya estuviéramos en el </a:t>
            </a:r>
            <a:r>
              <a:rPr lang="es-ES" sz="2000" dirty="0" smtClean="0">
                <a:solidFill>
                  <a:schemeClr val="tx1">
                    <a:lumMod val="65000"/>
                    <a:lumOff val="35000"/>
                  </a:schemeClr>
                </a:solidFill>
                <a:latin typeface="Arial" pitchFamily="34" charset="0"/>
                <a:cs typeface="Arial" pitchFamily="34" charset="0"/>
              </a:rPr>
              <a:t>último registro </a:t>
            </a:r>
            <a:r>
              <a:rPr lang="es-ES" sz="2000" dirty="0">
                <a:solidFill>
                  <a:schemeClr val="tx1">
                    <a:lumMod val="65000"/>
                    <a:lumOff val="35000"/>
                  </a:schemeClr>
                </a:solidFill>
                <a:latin typeface="Arial" pitchFamily="34" charset="0"/>
                <a:cs typeface="Arial" pitchFamily="34" charset="0"/>
              </a:rPr>
              <a:t>de la tabla.</a:t>
            </a:r>
          </a:p>
        </p:txBody>
      </p:sp>
      <p:sp>
        <p:nvSpPr>
          <p:cNvPr id="11" name="CuadroTexto 10"/>
          <p:cNvSpPr txBox="1"/>
          <p:nvPr/>
        </p:nvSpPr>
        <p:spPr>
          <a:xfrm>
            <a:off x="525059" y="3852049"/>
            <a:ext cx="8063681" cy="1938992"/>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obtener los datos de cada registro, deberemos usar el método </a:t>
            </a:r>
            <a:r>
              <a:rPr lang="es-ES" sz="2000" dirty="0" err="1" smtClean="0">
                <a:solidFill>
                  <a:schemeClr val="tx1">
                    <a:lumMod val="65000"/>
                    <a:lumOff val="35000"/>
                  </a:schemeClr>
                </a:solidFill>
                <a:latin typeface="Arial" pitchFamily="34" charset="0"/>
                <a:cs typeface="Arial" pitchFamily="34" charset="0"/>
              </a:rPr>
              <a:t>getXXX</a:t>
            </a:r>
            <a:r>
              <a:rPr lang="es-ES" sz="2000" dirty="0" smtClean="0">
                <a:solidFill>
                  <a:schemeClr val="tx1">
                    <a:lumMod val="65000"/>
                    <a:lumOff val="35000"/>
                  </a:schemeClr>
                </a:solidFill>
                <a:latin typeface="Arial" pitchFamily="34" charset="0"/>
                <a:cs typeface="Arial" pitchFamily="34" charset="0"/>
              </a:rPr>
              <a:t>(campo), donde XXX será el tipo de datos de Java. El campo puede ser el nº de columna, o su nombre.</a:t>
            </a:r>
          </a:p>
          <a:p>
            <a:r>
              <a:rPr lang="es-ES" sz="2000" dirty="0">
                <a:solidFill>
                  <a:schemeClr val="tx1">
                    <a:lumMod val="65000"/>
                    <a:lumOff val="35000"/>
                  </a:schemeClr>
                </a:solidFill>
                <a:latin typeface="Arial" pitchFamily="34" charset="0"/>
                <a:cs typeface="Arial" pitchFamily="34" charset="0"/>
              </a:rPr>
              <a:t>La clase ResultSet dispone de un método </a:t>
            </a:r>
            <a:r>
              <a:rPr lang="es-ES" sz="2000" i="1" dirty="0">
                <a:solidFill>
                  <a:schemeClr val="tx1">
                    <a:lumMod val="65000"/>
                    <a:lumOff val="35000"/>
                  </a:schemeClr>
                </a:solidFill>
                <a:latin typeface="Arial" pitchFamily="34" charset="0"/>
                <a:cs typeface="Arial" pitchFamily="34" charset="0"/>
              </a:rPr>
              <a:t>wasNull</a:t>
            </a:r>
            <a:r>
              <a:rPr lang="es-ES" sz="2000" dirty="0">
                <a:solidFill>
                  <a:schemeClr val="tx1">
                    <a:lumMod val="65000"/>
                    <a:lumOff val="35000"/>
                  </a:schemeClr>
                </a:solidFill>
                <a:latin typeface="Arial" pitchFamily="34" charset="0"/>
                <a:cs typeface="Arial" pitchFamily="34" charset="0"/>
              </a:rPr>
              <a:t> que llamado después </a:t>
            </a:r>
            <a:r>
              <a:rPr lang="es-ES" sz="2000" dirty="0" smtClean="0">
                <a:solidFill>
                  <a:schemeClr val="tx1">
                    <a:lumMod val="65000"/>
                    <a:lumOff val="35000"/>
                  </a:schemeClr>
                </a:solidFill>
                <a:latin typeface="Arial" pitchFamily="34" charset="0"/>
                <a:cs typeface="Arial" pitchFamily="34" charset="0"/>
              </a:rPr>
              <a:t>de acceder </a:t>
            </a:r>
            <a:r>
              <a:rPr lang="es-ES" sz="2000" dirty="0">
                <a:solidFill>
                  <a:schemeClr val="tx1">
                    <a:lumMod val="65000"/>
                    <a:lumOff val="35000"/>
                  </a:schemeClr>
                </a:solidFill>
                <a:latin typeface="Arial" pitchFamily="34" charset="0"/>
                <a:cs typeface="Arial" pitchFamily="34" charset="0"/>
              </a:rPr>
              <a:t>a un registro nos dice si el valor devuelto fue NULL</a:t>
            </a:r>
          </a:p>
        </p:txBody>
      </p:sp>
    </p:spTree>
    <p:extLst>
      <p:ext uri="{BB962C8B-B14F-4D97-AF65-F5344CB8AC3E}">
        <p14:creationId xmlns:p14="http://schemas.microsoft.com/office/powerpoint/2010/main" val="3571456877"/>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a:solidFill>
                  <a:schemeClr val="bg1"/>
                </a:solidFill>
                <a:latin typeface="Arial" pitchFamily="34" charset="0"/>
                <a:cs typeface="Arial" pitchFamily="34" charset="0"/>
              </a:rPr>
              <a:t>1.5 Uso – Crear y ejecutar sentencias</a:t>
            </a:r>
          </a:p>
        </p:txBody>
      </p:sp>
      <p:sp>
        <p:nvSpPr>
          <p:cNvPr id="34" name="CuadroTexto 33"/>
          <p:cNvSpPr txBox="1"/>
          <p:nvPr/>
        </p:nvSpPr>
        <p:spPr>
          <a:xfrm>
            <a:off x="506589" y="1556792"/>
            <a:ext cx="8063681" cy="1323439"/>
          </a:xfrm>
          <a:prstGeom prst="rect">
            <a:avLst/>
          </a:prstGeom>
          <a:noFill/>
        </p:spPr>
        <p:txBody>
          <a:bodyPr wrap="square" rtlCol="0">
            <a:spAutoFit/>
          </a:bodyPr>
          <a:lstStyle/>
          <a:p>
            <a:pPr algn="just"/>
            <a:r>
              <a:rPr lang="es-ES" sz="2000" dirty="0" smtClean="0">
                <a:solidFill>
                  <a:schemeClr val="tx1">
                    <a:lumMod val="65000"/>
                    <a:lumOff val="35000"/>
                  </a:schemeClr>
                </a:solidFill>
                <a:latin typeface="Arial" pitchFamily="34" charset="0"/>
                <a:cs typeface="Arial" pitchFamily="34" charset="0"/>
              </a:rPr>
              <a:t>Lo más habitual es que se recorran los registros de un ResultSet de forma lineal. Si el driver y/o base de datos lo permite, también se podrá recorrer hacia atrás, pudiendo ir actualizando o no los registros si ha habido cambios en la base de datos:</a:t>
            </a:r>
            <a:endParaRPr lang="es-ES" sz="2000" dirty="0">
              <a:solidFill>
                <a:schemeClr val="tx1">
                  <a:lumMod val="65000"/>
                  <a:lumOff val="35000"/>
                </a:schemeClr>
              </a:solidFill>
              <a:latin typeface="Arial" pitchFamily="34" charset="0"/>
              <a:cs typeface="Arial" pitchFamily="34" charset="0"/>
            </a:endParaRPr>
          </a:p>
        </p:txBody>
      </p:sp>
      <p:sp>
        <p:nvSpPr>
          <p:cNvPr id="11" name="CuadroTexto 10"/>
          <p:cNvSpPr txBox="1"/>
          <p:nvPr/>
        </p:nvSpPr>
        <p:spPr>
          <a:xfrm>
            <a:off x="539552" y="3971885"/>
            <a:ext cx="8063681" cy="707886"/>
          </a:xfrm>
          <a:prstGeom prst="rect">
            <a:avLst/>
          </a:prstGeom>
          <a:noFill/>
        </p:spPr>
        <p:txBody>
          <a:bodyPr wrap="square" rtlCol="0">
            <a:spAutoFit/>
          </a:bodyPr>
          <a:lstStyle/>
          <a:p>
            <a:r>
              <a:rPr lang="es-ES" sz="2000" b="1" dirty="0">
                <a:solidFill>
                  <a:schemeClr val="tx1">
                    <a:lumMod val="65000"/>
                    <a:lumOff val="35000"/>
                  </a:schemeClr>
                </a:solidFill>
                <a:latin typeface="Arial" pitchFamily="34" charset="0"/>
                <a:cs typeface="Arial" pitchFamily="34" charset="0"/>
              </a:rPr>
              <a:t>ResultSet.TYPE_FORWARD_ONLY:</a:t>
            </a:r>
            <a:r>
              <a:rPr lang="es-ES" sz="2000" dirty="0">
                <a:solidFill>
                  <a:schemeClr val="tx1">
                    <a:lumMod val="65000"/>
                    <a:lumOff val="35000"/>
                  </a:schemeClr>
                </a:solidFill>
                <a:latin typeface="Arial" pitchFamily="34" charset="0"/>
                <a:cs typeface="Arial" pitchFamily="34" charset="0"/>
              </a:rPr>
              <a:t> recorre el ResultSet de forma lineal. (por defecto).</a:t>
            </a:r>
          </a:p>
        </p:txBody>
      </p:sp>
      <p:sp>
        <p:nvSpPr>
          <p:cNvPr id="12" name="CuadroTexto 11"/>
          <p:cNvSpPr txBox="1"/>
          <p:nvPr/>
        </p:nvSpPr>
        <p:spPr>
          <a:xfrm>
            <a:off x="539551" y="4749121"/>
            <a:ext cx="8063681" cy="707886"/>
          </a:xfrm>
          <a:prstGeom prst="rect">
            <a:avLst/>
          </a:prstGeom>
          <a:noFill/>
        </p:spPr>
        <p:txBody>
          <a:bodyPr wrap="square" rtlCol="0">
            <a:spAutoFit/>
          </a:bodyPr>
          <a:lstStyle/>
          <a:p>
            <a:r>
              <a:rPr lang="es-ES" sz="2000" b="1" dirty="0" smtClean="0">
                <a:solidFill>
                  <a:schemeClr val="tx1">
                    <a:lumMod val="65000"/>
                    <a:lumOff val="35000"/>
                  </a:schemeClr>
                </a:solidFill>
                <a:latin typeface="Arial" pitchFamily="34" charset="0"/>
                <a:cs typeface="Arial" pitchFamily="34" charset="0"/>
              </a:rPr>
              <a:t>ResultSet.TYPE_SCROLL_INSENSITIVE:</a:t>
            </a:r>
            <a:r>
              <a:rPr lang="es-ES" sz="2000" dirty="0" smtClean="0">
                <a:solidFill>
                  <a:schemeClr val="tx1">
                    <a:lumMod val="65000"/>
                    <a:lumOff val="35000"/>
                  </a:schemeClr>
                </a:solidFill>
                <a:latin typeface="Arial" pitchFamily="34" charset="0"/>
                <a:cs typeface="Arial" pitchFamily="34" charset="0"/>
              </a:rPr>
              <a:t> permite resultados arrastables, sin que se reflejen los datos modificados en BBDD.</a:t>
            </a:r>
            <a:endParaRPr lang="es-ES" sz="2000" dirty="0">
              <a:solidFill>
                <a:schemeClr val="tx1">
                  <a:lumMod val="65000"/>
                  <a:lumOff val="35000"/>
                </a:schemeClr>
              </a:solidFill>
              <a:latin typeface="Arial" pitchFamily="34" charset="0"/>
              <a:cs typeface="Arial" pitchFamily="34" charset="0"/>
            </a:endParaRPr>
          </a:p>
        </p:txBody>
      </p:sp>
      <p:sp>
        <p:nvSpPr>
          <p:cNvPr id="13" name="CuadroTexto 12"/>
          <p:cNvSpPr txBox="1"/>
          <p:nvPr/>
        </p:nvSpPr>
        <p:spPr>
          <a:xfrm>
            <a:off x="539550" y="5658880"/>
            <a:ext cx="8063681" cy="707886"/>
          </a:xfrm>
          <a:prstGeom prst="rect">
            <a:avLst/>
          </a:prstGeom>
          <a:noFill/>
        </p:spPr>
        <p:txBody>
          <a:bodyPr wrap="square" rtlCol="0">
            <a:spAutoFit/>
          </a:bodyPr>
          <a:lstStyle/>
          <a:p>
            <a:r>
              <a:rPr lang="es-ES" sz="2000" b="1" dirty="0" smtClean="0">
                <a:solidFill>
                  <a:schemeClr val="tx1">
                    <a:lumMod val="65000"/>
                    <a:lumOff val="35000"/>
                  </a:schemeClr>
                </a:solidFill>
                <a:latin typeface="Arial" pitchFamily="34" charset="0"/>
                <a:cs typeface="Arial" pitchFamily="34" charset="0"/>
              </a:rPr>
              <a:t>ResultSet.TYPE_SCROLL_SENSITIVE:</a:t>
            </a:r>
            <a:r>
              <a:rPr lang="es-ES" sz="2000" dirty="0" smtClean="0">
                <a:solidFill>
                  <a:schemeClr val="tx1">
                    <a:lumMod val="65000"/>
                    <a:lumOff val="35000"/>
                  </a:schemeClr>
                </a:solidFill>
                <a:latin typeface="Arial" pitchFamily="34" charset="0"/>
                <a:cs typeface="Arial" pitchFamily="34" charset="0"/>
              </a:rPr>
              <a:t> permite resultados arrastables, reflejando los datos modificados en BBDD.</a:t>
            </a:r>
            <a:endParaRPr lang="es-ES" sz="2000" dirty="0">
              <a:solidFill>
                <a:schemeClr val="tx1">
                  <a:lumMod val="65000"/>
                  <a:lumOff val="35000"/>
                </a:schemeClr>
              </a:solidFill>
              <a:latin typeface="Arial" pitchFamily="34" charset="0"/>
              <a:cs typeface="Arial" pitchFamily="34" charset="0"/>
            </a:endParaRPr>
          </a:p>
        </p:txBody>
      </p:sp>
      <p:sp>
        <p:nvSpPr>
          <p:cNvPr id="14" name="CuadroTexto 13"/>
          <p:cNvSpPr txBox="1"/>
          <p:nvPr/>
        </p:nvSpPr>
        <p:spPr>
          <a:xfrm>
            <a:off x="512858" y="3152063"/>
            <a:ext cx="7881836" cy="400110"/>
          </a:xfrm>
          <a:prstGeom prst="rect">
            <a:avLst/>
          </a:prstGeom>
          <a:noFill/>
        </p:spPr>
        <p:txBody>
          <a:bodyPr wrap="square" rtlCol="0">
            <a:spAutoFit/>
          </a:bodyPr>
          <a:lstStyle/>
          <a:p>
            <a:r>
              <a:rPr lang="es-ES" sz="2000" dirty="0" err="1"/>
              <a:t>Statement</a:t>
            </a:r>
            <a:r>
              <a:rPr lang="es-ES" sz="2000" dirty="0"/>
              <a:t> </a:t>
            </a:r>
            <a:r>
              <a:rPr lang="es-ES" sz="2000" dirty="0" err="1"/>
              <a:t>createStatement</a:t>
            </a:r>
            <a:r>
              <a:rPr lang="es-ES" sz="2000" dirty="0"/>
              <a:t> (</a:t>
            </a:r>
            <a:r>
              <a:rPr lang="es-ES" sz="2000" dirty="0" err="1"/>
              <a:t>int</a:t>
            </a:r>
            <a:r>
              <a:rPr lang="es-ES" sz="2000" dirty="0"/>
              <a:t> </a:t>
            </a:r>
            <a:r>
              <a:rPr lang="es-ES" sz="2000" dirty="0" err="1" smtClean="0"/>
              <a:t>resultSetType</a:t>
            </a:r>
            <a:r>
              <a:rPr lang="es-ES" sz="2000" dirty="0" smtClean="0"/>
              <a:t>, </a:t>
            </a:r>
            <a:r>
              <a:rPr lang="es-ES" sz="2000" dirty="0" err="1" smtClean="0"/>
              <a:t>int</a:t>
            </a:r>
            <a:r>
              <a:rPr lang="es-ES" sz="2000" dirty="0" smtClean="0"/>
              <a:t> </a:t>
            </a:r>
            <a:r>
              <a:rPr lang="es-ES" sz="2000" dirty="0" err="1"/>
              <a:t>resultSetConcurrency</a:t>
            </a:r>
            <a:r>
              <a:rPr lang="es-ES" sz="2000" dirty="0"/>
              <a:t>)</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946769893"/>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a:solidFill>
                  <a:schemeClr val="bg1"/>
                </a:solidFill>
                <a:latin typeface="Arial" pitchFamily="34" charset="0"/>
                <a:cs typeface="Arial" pitchFamily="34" charset="0"/>
              </a:rPr>
              <a:t>1.5 Uso – Crear y ejecutar sentencias</a:t>
            </a:r>
          </a:p>
        </p:txBody>
      </p:sp>
      <p:sp>
        <p:nvSpPr>
          <p:cNvPr id="11" name="CuadroTexto 10"/>
          <p:cNvSpPr txBox="1"/>
          <p:nvPr/>
        </p:nvSpPr>
        <p:spPr>
          <a:xfrm>
            <a:off x="612775" y="1617917"/>
            <a:ext cx="8063681" cy="707886"/>
          </a:xfrm>
          <a:prstGeom prst="rect">
            <a:avLst/>
          </a:prstGeom>
          <a:noFill/>
        </p:spPr>
        <p:txBody>
          <a:bodyPr wrap="square" rtlCol="0">
            <a:spAutoFit/>
          </a:bodyPr>
          <a:lstStyle/>
          <a:p>
            <a:r>
              <a:rPr lang="es-ES" sz="2000" b="1" dirty="0">
                <a:solidFill>
                  <a:schemeClr val="tx1">
                    <a:lumMod val="65000"/>
                    <a:lumOff val="35000"/>
                  </a:schemeClr>
                </a:solidFill>
                <a:latin typeface="Arial" pitchFamily="34" charset="0"/>
                <a:cs typeface="Arial" pitchFamily="34" charset="0"/>
              </a:rPr>
              <a:t>ResultSet</a:t>
            </a:r>
            <a:r>
              <a:rPr lang="es-ES" sz="2000" b="1" dirty="0" smtClean="0">
                <a:solidFill>
                  <a:schemeClr val="tx1">
                    <a:lumMod val="65000"/>
                    <a:lumOff val="35000"/>
                  </a:schemeClr>
                </a:solidFill>
                <a:latin typeface="Arial" pitchFamily="34" charset="0"/>
                <a:cs typeface="Arial" pitchFamily="34" charset="0"/>
              </a:rPr>
              <a:t>.</a:t>
            </a:r>
            <a:r>
              <a:rPr lang="es-ES" sz="2000" dirty="0"/>
              <a:t> </a:t>
            </a:r>
            <a:r>
              <a:rPr lang="es-ES" sz="2000" b="1" dirty="0">
                <a:solidFill>
                  <a:schemeClr val="tx1">
                    <a:lumMod val="65000"/>
                    <a:lumOff val="35000"/>
                  </a:schemeClr>
                </a:solidFill>
                <a:latin typeface="Arial" pitchFamily="34" charset="0"/>
                <a:cs typeface="Arial" pitchFamily="34" charset="0"/>
              </a:rPr>
              <a:t>CONCUR_READ_ONLY</a:t>
            </a:r>
            <a:r>
              <a:rPr lang="es-ES" sz="2000" b="1" dirty="0" smtClean="0">
                <a:solidFill>
                  <a:schemeClr val="tx1">
                    <a:lumMod val="65000"/>
                    <a:lumOff val="35000"/>
                  </a:schemeClr>
                </a:solidFill>
                <a:latin typeface="Arial" pitchFamily="34" charset="0"/>
                <a:cs typeface="Arial" pitchFamily="34" charset="0"/>
              </a:rPr>
              <a:t>:</a:t>
            </a:r>
            <a:r>
              <a:rPr lang="es-ES" sz="2000" dirty="0" smtClean="0">
                <a:solidFill>
                  <a:schemeClr val="tx1">
                    <a:lumMod val="65000"/>
                    <a:lumOff val="35000"/>
                  </a:schemeClr>
                </a:solidFill>
                <a:latin typeface="Arial" pitchFamily="34" charset="0"/>
                <a:cs typeface="Arial" pitchFamily="34" charset="0"/>
              </a:rPr>
              <a:t> no permite actualizar el resultado de los cambios en ResultSet en BD. </a:t>
            </a:r>
            <a:r>
              <a:rPr lang="es-ES" sz="2000" dirty="0">
                <a:solidFill>
                  <a:schemeClr val="tx1">
                    <a:lumMod val="65000"/>
                    <a:lumOff val="35000"/>
                  </a:schemeClr>
                </a:solidFill>
                <a:latin typeface="Arial" pitchFamily="34" charset="0"/>
                <a:cs typeface="Arial" pitchFamily="34" charset="0"/>
              </a:rPr>
              <a:t>(por defecto).</a:t>
            </a:r>
          </a:p>
        </p:txBody>
      </p:sp>
      <p:sp>
        <p:nvSpPr>
          <p:cNvPr id="12" name="CuadroTexto 11"/>
          <p:cNvSpPr txBox="1"/>
          <p:nvPr/>
        </p:nvSpPr>
        <p:spPr>
          <a:xfrm>
            <a:off x="612774" y="2395153"/>
            <a:ext cx="8063681" cy="707886"/>
          </a:xfrm>
          <a:prstGeom prst="rect">
            <a:avLst/>
          </a:prstGeom>
          <a:noFill/>
        </p:spPr>
        <p:txBody>
          <a:bodyPr wrap="square" rtlCol="0">
            <a:spAutoFit/>
          </a:bodyPr>
          <a:lstStyle/>
          <a:p>
            <a:r>
              <a:rPr lang="es-ES" sz="2000" b="1" dirty="0" smtClean="0">
                <a:solidFill>
                  <a:schemeClr val="tx1">
                    <a:lumMod val="65000"/>
                    <a:lumOff val="35000"/>
                  </a:schemeClr>
                </a:solidFill>
                <a:latin typeface="Arial" pitchFamily="34" charset="0"/>
                <a:cs typeface="Arial" pitchFamily="34" charset="0"/>
              </a:rPr>
              <a:t>ResultSet.</a:t>
            </a:r>
            <a:r>
              <a:rPr lang="es-ES" sz="2000" dirty="0"/>
              <a:t> </a:t>
            </a:r>
            <a:r>
              <a:rPr lang="es-ES" sz="2000" b="1" dirty="0" smtClean="0">
                <a:solidFill>
                  <a:schemeClr val="tx1">
                    <a:lumMod val="65000"/>
                    <a:lumOff val="35000"/>
                  </a:schemeClr>
                </a:solidFill>
                <a:latin typeface="Arial" pitchFamily="34" charset="0"/>
                <a:cs typeface="Arial" pitchFamily="34" charset="0"/>
              </a:rPr>
              <a:t>CONCUR_UPDATABLE:</a:t>
            </a:r>
            <a:r>
              <a:rPr lang="es-ES" sz="2000" dirty="0" smtClean="0">
                <a:solidFill>
                  <a:schemeClr val="tx1">
                    <a:lumMod val="65000"/>
                    <a:lumOff val="35000"/>
                  </a:schemeClr>
                </a:solidFill>
                <a:latin typeface="Arial" pitchFamily="34" charset="0"/>
                <a:cs typeface="Arial" pitchFamily="34" charset="0"/>
              </a:rPr>
              <a:t> actualiza el resultado de los cambios en ResultSet en BD.</a:t>
            </a:r>
            <a:endParaRPr lang="es-ES" sz="2000" dirty="0">
              <a:solidFill>
                <a:schemeClr val="tx1">
                  <a:lumMod val="65000"/>
                  <a:lumOff val="35000"/>
                </a:schemeClr>
              </a:solidFill>
              <a:latin typeface="Arial" pitchFamily="34" charset="0"/>
              <a:cs typeface="Arial" pitchFamily="34" charset="0"/>
            </a:endParaRPr>
          </a:p>
        </p:txBody>
      </p:sp>
      <p:sp>
        <p:nvSpPr>
          <p:cNvPr id="15" name="CuadroTexto 14"/>
          <p:cNvSpPr txBox="1"/>
          <p:nvPr/>
        </p:nvSpPr>
        <p:spPr>
          <a:xfrm>
            <a:off x="489803" y="3717032"/>
            <a:ext cx="8063681" cy="2862322"/>
          </a:xfrm>
          <a:prstGeom prst="rect">
            <a:avLst/>
          </a:prstGeom>
          <a:noFill/>
        </p:spPr>
        <p:txBody>
          <a:bodyPr wrap="square" rtlCol="0">
            <a:spAutoFit/>
          </a:bodyPr>
          <a:lstStyle/>
          <a:p>
            <a:pPr algn="just"/>
            <a:r>
              <a:rPr lang="es-ES" sz="2000" dirty="0" smtClean="0">
                <a:solidFill>
                  <a:schemeClr val="tx1">
                    <a:lumMod val="65000"/>
                    <a:lumOff val="35000"/>
                  </a:schemeClr>
                </a:solidFill>
                <a:latin typeface="Arial" pitchFamily="34" charset="0"/>
                <a:cs typeface="Arial" pitchFamily="34" charset="0"/>
              </a:rPr>
              <a:t>Métodos:</a:t>
            </a:r>
          </a:p>
          <a:p>
            <a:pPr algn="just"/>
            <a:endParaRPr lang="es-ES" sz="2000" dirty="0">
              <a:solidFill>
                <a:schemeClr val="tx1">
                  <a:lumMod val="65000"/>
                  <a:lumOff val="35000"/>
                </a:schemeClr>
              </a:solidFill>
              <a:latin typeface="Arial" pitchFamily="34" charset="0"/>
              <a:cs typeface="Arial" pitchFamily="34" charset="0"/>
            </a:endParaRPr>
          </a:p>
          <a:p>
            <a:pPr marL="800100" lvl="1" indent="-342900" algn="just">
              <a:buFontTx/>
              <a:buChar char="-"/>
            </a:pPr>
            <a:r>
              <a:rPr lang="es-ES" sz="2000" dirty="0" smtClean="0">
                <a:solidFill>
                  <a:schemeClr val="tx1">
                    <a:lumMod val="65000"/>
                    <a:lumOff val="35000"/>
                  </a:schemeClr>
                </a:solidFill>
                <a:latin typeface="Arial" pitchFamily="34" charset="0"/>
                <a:cs typeface="Arial" pitchFamily="34" charset="0"/>
              </a:rPr>
              <a:t>next</a:t>
            </a:r>
          </a:p>
          <a:p>
            <a:pPr marL="800100" lvl="1" indent="-342900" algn="just">
              <a:buFontTx/>
              <a:buChar char="-"/>
            </a:pPr>
            <a:r>
              <a:rPr lang="es-ES" sz="2000" dirty="0" err="1">
                <a:solidFill>
                  <a:schemeClr val="tx1">
                    <a:lumMod val="65000"/>
                    <a:lumOff val="35000"/>
                  </a:schemeClr>
                </a:solidFill>
                <a:latin typeface="Arial" pitchFamily="34" charset="0"/>
                <a:cs typeface="Arial" pitchFamily="34" charset="0"/>
              </a:rPr>
              <a:t>p</a:t>
            </a:r>
            <a:r>
              <a:rPr lang="es-ES" sz="2000" dirty="0" err="1" smtClean="0">
                <a:solidFill>
                  <a:schemeClr val="tx1">
                    <a:lumMod val="65000"/>
                    <a:lumOff val="35000"/>
                  </a:schemeClr>
                </a:solidFill>
                <a:latin typeface="Arial" pitchFamily="34" charset="0"/>
                <a:cs typeface="Arial" pitchFamily="34" charset="0"/>
              </a:rPr>
              <a:t>revious</a:t>
            </a:r>
            <a:endParaRPr lang="es-ES" sz="2000" dirty="0" smtClean="0">
              <a:solidFill>
                <a:schemeClr val="tx1">
                  <a:lumMod val="65000"/>
                  <a:lumOff val="35000"/>
                </a:schemeClr>
              </a:solidFill>
              <a:latin typeface="Arial" pitchFamily="34" charset="0"/>
              <a:cs typeface="Arial" pitchFamily="34" charset="0"/>
            </a:endParaRPr>
          </a:p>
          <a:p>
            <a:pPr marL="800100" lvl="1" indent="-342900" algn="just">
              <a:buFontTx/>
              <a:buChar char="-"/>
            </a:pPr>
            <a:r>
              <a:rPr lang="es-ES" sz="2000" dirty="0" err="1">
                <a:solidFill>
                  <a:schemeClr val="tx1">
                    <a:lumMod val="65000"/>
                    <a:lumOff val="35000"/>
                  </a:schemeClr>
                </a:solidFill>
                <a:latin typeface="Arial" pitchFamily="34" charset="0"/>
                <a:cs typeface="Arial" pitchFamily="34" charset="0"/>
              </a:rPr>
              <a:t>l</a:t>
            </a:r>
            <a:r>
              <a:rPr lang="es-ES" sz="2000" dirty="0" err="1" smtClean="0">
                <a:solidFill>
                  <a:schemeClr val="tx1">
                    <a:lumMod val="65000"/>
                    <a:lumOff val="35000"/>
                  </a:schemeClr>
                </a:solidFill>
                <a:latin typeface="Arial" pitchFamily="34" charset="0"/>
                <a:cs typeface="Arial" pitchFamily="34" charset="0"/>
              </a:rPr>
              <a:t>ast</a:t>
            </a:r>
            <a:endParaRPr lang="es-ES" sz="2000" dirty="0" smtClean="0">
              <a:solidFill>
                <a:schemeClr val="tx1">
                  <a:lumMod val="65000"/>
                  <a:lumOff val="35000"/>
                </a:schemeClr>
              </a:solidFill>
              <a:latin typeface="Arial" pitchFamily="34" charset="0"/>
              <a:cs typeface="Arial" pitchFamily="34" charset="0"/>
            </a:endParaRPr>
          </a:p>
          <a:p>
            <a:pPr marL="800100" lvl="1" indent="-342900" algn="just">
              <a:buFontTx/>
              <a:buChar char="-"/>
            </a:pPr>
            <a:r>
              <a:rPr lang="es-ES" sz="2000" dirty="0" err="1" smtClean="0">
                <a:solidFill>
                  <a:schemeClr val="tx1">
                    <a:lumMod val="65000"/>
                    <a:lumOff val="35000"/>
                  </a:schemeClr>
                </a:solidFill>
                <a:latin typeface="Arial" pitchFamily="34" charset="0"/>
                <a:cs typeface="Arial" pitchFamily="34" charset="0"/>
              </a:rPr>
              <a:t>first</a:t>
            </a:r>
            <a:endParaRPr lang="es-ES" sz="2000" dirty="0" smtClean="0">
              <a:solidFill>
                <a:schemeClr val="tx1">
                  <a:lumMod val="65000"/>
                  <a:lumOff val="35000"/>
                </a:schemeClr>
              </a:solidFill>
              <a:latin typeface="Arial" pitchFamily="34" charset="0"/>
              <a:cs typeface="Arial" pitchFamily="34" charset="0"/>
            </a:endParaRPr>
          </a:p>
          <a:p>
            <a:pPr marL="800100" lvl="1" indent="-342900" algn="just">
              <a:buFontTx/>
              <a:buChar char="-"/>
            </a:pPr>
            <a:r>
              <a:rPr lang="es-ES" sz="2000" dirty="0" err="1" smtClean="0">
                <a:solidFill>
                  <a:schemeClr val="tx1">
                    <a:lumMod val="65000"/>
                    <a:lumOff val="35000"/>
                  </a:schemeClr>
                </a:solidFill>
                <a:latin typeface="Arial" pitchFamily="34" charset="0"/>
                <a:cs typeface="Arial" pitchFamily="34" charset="0"/>
              </a:rPr>
              <a:t>getRow</a:t>
            </a:r>
            <a:endParaRPr lang="es-ES" sz="2000" dirty="0" smtClean="0">
              <a:solidFill>
                <a:schemeClr val="tx1">
                  <a:lumMod val="65000"/>
                  <a:lumOff val="35000"/>
                </a:schemeClr>
              </a:solidFill>
              <a:latin typeface="Arial" pitchFamily="34" charset="0"/>
              <a:cs typeface="Arial" pitchFamily="34" charset="0"/>
            </a:endParaRPr>
          </a:p>
          <a:p>
            <a:pPr marL="800100" lvl="1" indent="-342900" algn="just">
              <a:buFontTx/>
              <a:buChar char="-"/>
            </a:pPr>
            <a:r>
              <a:rPr lang="es-ES" sz="2000" dirty="0" err="1" smtClean="0">
                <a:solidFill>
                  <a:schemeClr val="tx1">
                    <a:lumMod val="65000"/>
                    <a:lumOff val="35000"/>
                  </a:schemeClr>
                </a:solidFill>
                <a:latin typeface="Arial" pitchFamily="34" charset="0"/>
                <a:cs typeface="Arial" pitchFamily="34" charset="0"/>
              </a:rPr>
              <a:t>isLast</a:t>
            </a:r>
            <a:endParaRPr lang="es-ES" sz="2000" dirty="0" smtClean="0">
              <a:solidFill>
                <a:schemeClr val="tx1">
                  <a:lumMod val="65000"/>
                  <a:lumOff val="35000"/>
                </a:schemeClr>
              </a:solidFill>
              <a:latin typeface="Arial" pitchFamily="34" charset="0"/>
              <a:cs typeface="Arial" pitchFamily="34" charset="0"/>
            </a:endParaRPr>
          </a:p>
          <a:p>
            <a:pPr marL="800100" lvl="1" indent="-342900" algn="just">
              <a:buFontTx/>
              <a:buChar char="-"/>
            </a:pPr>
            <a:r>
              <a:rPr lang="es-ES" sz="2000" dirty="0" err="1" smtClean="0">
                <a:solidFill>
                  <a:schemeClr val="tx1">
                    <a:lumMod val="65000"/>
                    <a:lumOff val="35000"/>
                  </a:schemeClr>
                </a:solidFill>
                <a:latin typeface="Arial" pitchFamily="34" charset="0"/>
                <a:cs typeface="Arial" pitchFamily="34" charset="0"/>
              </a:rPr>
              <a:t>isFirst</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409572122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1.6 SQL Injection</a:t>
            </a:r>
            <a:endParaRPr lang="es-ES" dirty="0">
              <a:solidFill>
                <a:schemeClr val="bg1"/>
              </a:solidFill>
              <a:latin typeface="Arial" pitchFamily="34" charset="0"/>
              <a:cs typeface="Arial" pitchFamily="34" charset="0"/>
            </a:endParaRPr>
          </a:p>
        </p:txBody>
      </p:sp>
      <p:sp>
        <p:nvSpPr>
          <p:cNvPr id="34" name="CuadroTexto 33"/>
          <p:cNvSpPr txBox="1"/>
          <p:nvPr/>
        </p:nvSpPr>
        <p:spPr>
          <a:xfrm>
            <a:off x="442119" y="1656606"/>
            <a:ext cx="8063681" cy="1323439"/>
          </a:xfrm>
          <a:prstGeom prst="rect">
            <a:avLst/>
          </a:prstGeom>
          <a:noFill/>
        </p:spPr>
        <p:txBody>
          <a:bodyPr wrap="square" rtlCol="0">
            <a:spAutoFit/>
          </a:bodyPr>
          <a:lstStyle/>
          <a:p>
            <a:r>
              <a:rPr lang="es-ES" sz="2000" dirty="0">
                <a:solidFill>
                  <a:schemeClr val="tx1">
                    <a:lumMod val="65000"/>
                    <a:lumOff val="35000"/>
                  </a:schemeClr>
                </a:solidFill>
                <a:latin typeface="Arial" pitchFamily="34" charset="0"/>
                <a:cs typeface="Arial" pitchFamily="34" charset="0"/>
              </a:rPr>
              <a:t>Un problema de seguridad en la base de datos que se nos puede plantear es el </a:t>
            </a:r>
            <a:r>
              <a:rPr lang="es-ES" sz="2000" dirty="0" smtClean="0">
                <a:solidFill>
                  <a:schemeClr val="tx1">
                    <a:lumMod val="65000"/>
                    <a:lumOff val="35000"/>
                  </a:schemeClr>
                </a:solidFill>
                <a:latin typeface="Arial" pitchFamily="34" charset="0"/>
                <a:cs typeface="Arial" pitchFamily="34" charset="0"/>
              </a:rPr>
              <a:t>SQL Injection</a:t>
            </a:r>
            <a:r>
              <a:rPr lang="es-ES" sz="2000" dirty="0">
                <a:solidFill>
                  <a:schemeClr val="tx1">
                    <a:lumMod val="65000"/>
                    <a:lumOff val="35000"/>
                  </a:schemeClr>
                </a:solidFill>
                <a:latin typeface="Arial" pitchFamily="34" charset="0"/>
                <a:cs typeface="Arial" pitchFamily="34" charset="0"/>
              </a:rPr>
              <a:t>. Se trata de insertar código SQL dentro de otro código SQL, para alterar </a:t>
            </a:r>
            <a:r>
              <a:rPr lang="es-ES" sz="2000" dirty="0" smtClean="0">
                <a:solidFill>
                  <a:schemeClr val="tx1">
                    <a:lumMod val="65000"/>
                    <a:lumOff val="35000"/>
                  </a:schemeClr>
                </a:solidFill>
                <a:latin typeface="Arial" pitchFamily="34" charset="0"/>
                <a:cs typeface="Arial" pitchFamily="34" charset="0"/>
              </a:rPr>
              <a:t>su funcionamiento </a:t>
            </a:r>
            <a:r>
              <a:rPr lang="es-ES" sz="2000" dirty="0">
                <a:solidFill>
                  <a:schemeClr val="tx1">
                    <a:lumMod val="65000"/>
                    <a:lumOff val="35000"/>
                  </a:schemeClr>
                </a:solidFill>
                <a:latin typeface="Arial" pitchFamily="34" charset="0"/>
                <a:cs typeface="Arial" pitchFamily="34" charset="0"/>
              </a:rPr>
              <a:t>y conseguir que se ejecute alguna sentencia maliciosa. </a:t>
            </a:r>
          </a:p>
        </p:txBody>
      </p:sp>
      <p:sp>
        <p:nvSpPr>
          <p:cNvPr id="6" name="CuadroTexto 5"/>
          <p:cNvSpPr txBox="1"/>
          <p:nvPr/>
        </p:nvSpPr>
        <p:spPr>
          <a:xfrm>
            <a:off x="683568" y="3171738"/>
            <a:ext cx="8288089" cy="369332"/>
          </a:xfrm>
          <a:prstGeom prst="rect">
            <a:avLst/>
          </a:prstGeom>
          <a:noFill/>
        </p:spPr>
        <p:txBody>
          <a:bodyPr wrap="square" rtlCol="0">
            <a:spAutoFit/>
          </a:bodyPr>
          <a:lstStyle/>
          <a:p>
            <a:r>
              <a:rPr lang="en-US" i="1" dirty="0">
                <a:solidFill>
                  <a:schemeClr val="tx1">
                    <a:lumMod val="65000"/>
                    <a:lumOff val="35000"/>
                  </a:schemeClr>
                </a:solidFill>
                <a:latin typeface="Arial" pitchFamily="34" charset="0"/>
                <a:cs typeface="Arial" pitchFamily="34" charset="0"/>
              </a:rPr>
              <a:t>String s="SELECT * FROM </a:t>
            </a:r>
            <a:r>
              <a:rPr lang="en-US" i="1" dirty="0" smtClean="0">
                <a:solidFill>
                  <a:schemeClr val="tx1">
                    <a:lumMod val="65000"/>
                    <a:lumOff val="35000"/>
                  </a:schemeClr>
                </a:solidFill>
                <a:latin typeface="Arial" pitchFamily="34" charset="0"/>
                <a:cs typeface="Arial" pitchFamily="34" charset="0"/>
              </a:rPr>
              <a:t>personas WHERE </a:t>
            </a:r>
            <a:r>
              <a:rPr lang="en-US" i="1" dirty="0">
                <a:solidFill>
                  <a:schemeClr val="tx1">
                    <a:lumMod val="65000"/>
                    <a:lumOff val="35000"/>
                  </a:schemeClr>
                </a:solidFill>
                <a:latin typeface="Arial" pitchFamily="34" charset="0"/>
                <a:cs typeface="Arial" pitchFamily="34" charset="0"/>
              </a:rPr>
              <a:t>nombre='"+nombre+"';";</a:t>
            </a:r>
            <a:endParaRPr lang="es-ES" i="1" dirty="0">
              <a:solidFill>
                <a:schemeClr val="tx1">
                  <a:lumMod val="65000"/>
                  <a:lumOff val="35000"/>
                </a:schemeClr>
              </a:solidFill>
              <a:latin typeface="Arial" pitchFamily="34" charset="0"/>
              <a:cs typeface="Arial" pitchFamily="34" charset="0"/>
            </a:endParaRPr>
          </a:p>
        </p:txBody>
      </p:sp>
      <p:sp>
        <p:nvSpPr>
          <p:cNvPr id="11" name="CuadroTexto 10"/>
          <p:cNvSpPr txBox="1"/>
          <p:nvPr/>
        </p:nvSpPr>
        <p:spPr>
          <a:xfrm>
            <a:off x="442118" y="3732763"/>
            <a:ext cx="8063681" cy="1323439"/>
          </a:xfrm>
          <a:prstGeom prst="rect">
            <a:avLst/>
          </a:prstGeom>
          <a:noFill/>
        </p:spPr>
        <p:txBody>
          <a:bodyPr wrap="square" rtlCol="0">
            <a:spAutoFit/>
          </a:bodyPr>
          <a:lstStyle/>
          <a:p>
            <a:r>
              <a:rPr lang="es-ES" sz="2000" dirty="0">
                <a:solidFill>
                  <a:schemeClr val="tx1">
                    <a:lumMod val="65000"/>
                    <a:lumOff val="35000"/>
                  </a:schemeClr>
                </a:solidFill>
                <a:latin typeface="Arial" pitchFamily="34" charset="0"/>
                <a:cs typeface="Arial" pitchFamily="34" charset="0"/>
              </a:rPr>
              <a:t>Al introducir el usuario un nombre cualquiera, el código SQL se ejecuta y nada extraño pasa. Pero esta opción nos permite añadir código propio que nos permita dañar o incluso permitirnos tomar el control de la BD.</a:t>
            </a:r>
          </a:p>
        </p:txBody>
      </p:sp>
      <p:sp>
        <p:nvSpPr>
          <p:cNvPr id="12" name="CuadroTexto 11"/>
          <p:cNvSpPr txBox="1"/>
          <p:nvPr/>
        </p:nvSpPr>
        <p:spPr>
          <a:xfrm>
            <a:off x="612775" y="5223972"/>
            <a:ext cx="8288089" cy="369332"/>
          </a:xfrm>
          <a:prstGeom prst="rect">
            <a:avLst/>
          </a:prstGeom>
          <a:noFill/>
        </p:spPr>
        <p:txBody>
          <a:bodyPr wrap="square" rtlCol="0">
            <a:spAutoFit/>
          </a:bodyPr>
          <a:lstStyle/>
          <a:p>
            <a:r>
              <a:rPr lang="en-US" i="1" dirty="0">
                <a:solidFill>
                  <a:schemeClr val="tx1">
                    <a:lumMod val="65000"/>
                    <a:lumOff val="35000"/>
                  </a:schemeClr>
                </a:solidFill>
                <a:latin typeface="Arial" pitchFamily="34" charset="0"/>
                <a:cs typeface="Arial" pitchFamily="34" charset="0"/>
              </a:rPr>
              <a:t>SELECT * FROM personas WHERE nombre=‘Rosa’; drop table personas</a:t>
            </a:r>
            <a:r>
              <a:rPr lang="en-US" i="1" dirty="0" smtClean="0">
                <a:solidFill>
                  <a:schemeClr val="tx1">
                    <a:lumMod val="65000"/>
                    <a:lumOff val="35000"/>
                  </a:schemeClr>
                </a:solidFill>
                <a:latin typeface="Arial" pitchFamily="34" charset="0"/>
                <a:cs typeface="Arial" pitchFamily="34" charset="0"/>
              </a:rPr>
              <a:t>;…</a:t>
            </a:r>
            <a:endParaRPr lang="es-ES"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075417787"/>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1.6 SQL Injection</a:t>
            </a:r>
            <a:endParaRPr lang="es-ES" dirty="0">
              <a:solidFill>
                <a:schemeClr val="bg1"/>
              </a:solidFill>
              <a:latin typeface="Arial" pitchFamily="34" charset="0"/>
              <a:cs typeface="Arial" pitchFamily="34" charset="0"/>
            </a:endParaRPr>
          </a:p>
        </p:txBody>
      </p:sp>
      <p:sp>
        <p:nvSpPr>
          <p:cNvPr id="34" name="CuadroTexto 33"/>
          <p:cNvSpPr txBox="1"/>
          <p:nvPr/>
        </p:nvSpPr>
        <p:spPr>
          <a:xfrm>
            <a:off x="442119" y="1656606"/>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Para evitarlo, usaremos PreparedStatement:</a:t>
            </a:r>
            <a:endParaRPr lang="es-ES" sz="2000" dirty="0">
              <a:solidFill>
                <a:schemeClr val="tx1">
                  <a:lumMod val="65000"/>
                  <a:lumOff val="35000"/>
                </a:schemeClr>
              </a:solidFill>
              <a:latin typeface="Arial" pitchFamily="34" charset="0"/>
              <a:cs typeface="Arial" pitchFamily="34" charset="0"/>
            </a:endParaRPr>
          </a:p>
        </p:txBody>
      </p:sp>
      <p:sp>
        <p:nvSpPr>
          <p:cNvPr id="6" name="CuadroTexto 5"/>
          <p:cNvSpPr txBox="1"/>
          <p:nvPr/>
        </p:nvSpPr>
        <p:spPr>
          <a:xfrm>
            <a:off x="1428257" y="2324854"/>
            <a:ext cx="5448000" cy="923330"/>
          </a:xfrm>
          <a:prstGeom prst="rect">
            <a:avLst/>
          </a:prstGeom>
          <a:noFill/>
        </p:spPr>
        <p:txBody>
          <a:bodyPr wrap="square" rtlCol="0">
            <a:spAutoFit/>
          </a:bodyPr>
          <a:lstStyle/>
          <a:p>
            <a:r>
              <a:rPr lang="es-ES" i="1" dirty="0">
                <a:solidFill>
                  <a:schemeClr val="tx1">
                    <a:lumMod val="65000"/>
                    <a:lumOff val="35000"/>
                  </a:schemeClr>
                </a:solidFill>
                <a:latin typeface="Arial" pitchFamily="34" charset="0"/>
                <a:cs typeface="Arial" pitchFamily="34" charset="0"/>
              </a:rPr>
              <a:t>PreparedStatement ps = con.prepareStatement(</a:t>
            </a:r>
          </a:p>
          <a:p>
            <a:r>
              <a:rPr lang="en-US" i="1" dirty="0">
                <a:solidFill>
                  <a:schemeClr val="tx1">
                    <a:lumMod val="65000"/>
                    <a:lumOff val="35000"/>
                  </a:schemeClr>
                </a:solidFill>
                <a:latin typeface="Arial" pitchFamily="34" charset="0"/>
                <a:cs typeface="Arial" pitchFamily="34" charset="0"/>
              </a:rPr>
              <a:t>"SELECT * FROM </a:t>
            </a:r>
            <a:r>
              <a:rPr lang="en-US" i="1" dirty="0" smtClean="0">
                <a:solidFill>
                  <a:schemeClr val="tx1">
                    <a:lumMod val="65000"/>
                    <a:lumOff val="35000"/>
                  </a:schemeClr>
                </a:solidFill>
                <a:latin typeface="Arial" pitchFamily="34" charset="0"/>
                <a:cs typeface="Arial" pitchFamily="34" charset="0"/>
              </a:rPr>
              <a:t>personas </a:t>
            </a:r>
            <a:r>
              <a:rPr lang="en-US" i="1" dirty="0">
                <a:solidFill>
                  <a:schemeClr val="tx1">
                    <a:lumMod val="65000"/>
                    <a:lumOff val="35000"/>
                  </a:schemeClr>
                </a:solidFill>
                <a:latin typeface="Arial" pitchFamily="34" charset="0"/>
                <a:cs typeface="Arial" pitchFamily="34" charset="0"/>
              </a:rPr>
              <a:t>WHERE nombre=?");</a:t>
            </a:r>
          </a:p>
          <a:p>
            <a:r>
              <a:rPr lang="es-ES" i="1" dirty="0">
                <a:solidFill>
                  <a:schemeClr val="tx1">
                    <a:lumMod val="65000"/>
                    <a:lumOff val="35000"/>
                  </a:schemeClr>
                </a:solidFill>
                <a:latin typeface="Arial" pitchFamily="34" charset="0"/>
                <a:cs typeface="Arial" pitchFamily="34" charset="0"/>
              </a:rPr>
              <a:t>ps.setString(nombre);</a:t>
            </a:r>
          </a:p>
        </p:txBody>
      </p:sp>
      <p:sp>
        <p:nvSpPr>
          <p:cNvPr id="11" name="CuadroTexto 10"/>
          <p:cNvSpPr txBox="1"/>
          <p:nvPr/>
        </p:nvSpPr>
        <p:spPr>
          <a:xfrm>
            <a:off x="460375" y="3789040"/>
            <a:ext cx="8063681" cy="400110"/>
          </a:xfrm>
          <a:prstGeom prst="rect">
            <a:avLst/>
          </a:prstGeom>
          <a:noFill/>
        </p:spPr>
        <p:txBody>
          <a:bodyPr wrap="square" rtlCol="0">
            <a:spAutoFit/>
          </a:bodyPr>
          <a:lstStyle/>
          <a:p>
            <a:r>
              <a:rPr lang="es-ES" sz="2000" dirty="0" smtClean="0">
                <a:solidFill>
                  <a:schemeClr val="tx1">
                    <a:lumMod val="65000"/>
                    <a:lumOff val="35000"/>
                  </a:schemeClr>
                </a:solidFill>
                <a:latin typeface="Arial" pitchFamily="34" charset="0"/>
                <a:cs typeface="Arial" pitchFamily="34" charset="0"/>
              </a:rPr>
              <a:t>La sentencia que se ejecutaría sería:</a:t>
            </a:r>
            <a:endParaRPr lang="es-ES" sz="2000" dirty="0">
              <a:solidFill>
                <a:schemeClr val="tx1">
                  <a:lumMod val="65000"/>
                  <a:lumOff val="35000"/>
                </a:schemeClr>
              </a:solidFill>
              <a:latin typeface="Arial" pitchFamily="34" charset="0"/>
              <a:cs typeface="Arial" pitchFamily="34" charset="0"/>
            </a:endParaRPr>
          </a:p>
        </p:txBody>
      </p:sp>
      <p:sp>
        <p:nvSpPr>
          <p:cNvPr id="12" name="CuadroTexto 11"/>
          <p:cNvSpPr txBox="1"/>
          <p:nvPr/>
        </p:nvSpPr>
        <p:spPr>
          <a:xfrm>
            <a:off x="541195" y="4413926"/>
            <a:ext cx="8288089" cy="369332"/>
          </a:xfrm>
          <a:prstGeom prst="rect">
            <a:avLst/>
          </a:prstGeom>
          <a:noFill/>
        </p:spPr>
        <p:txBody>
          <a:bodyPr wrap="square" rtlCol="0">
            <a:spAutoFit/>
          </a:bodyPr>
          <a:lstStyle/>
          <a:p>
            <a:r>
              <a:rPr lang="en-US" i="1" dirty="0">
                <a:solidFill>
                  <a:schemeClr val="tx1">
                    <a:lumMod val="65000"/>
                    <a:lumOff val="35000"/>
                  </a:schemeClr>
                </a:solidFill>
                <a:latin typeface="Arial" pitchFamily="34" charset="0"/>
                <a:cs typeface="Arial" pitchFamily="34" charset="0"/>
              </a:rPr>
              <a:t>SELECT * FROM personas WHERE </a:t>
            </a:r>
            <a:r>
              <a:rPr lang="en-US" i="1" dirty="0" smtClean="0">
                <a:solidFill>
                  <a:schemeClr val="tx1">
                    <a:lumMod val="65000"/>
                    <a:lumOff val="35000"/>
                  </a:schemeClr>
                </a:solidFill>
                <a:latin typeface="Arial" pitchFamily="34" charset="0"/>
                <a:cs typeface="Arial" pitchFamily="34" charset="0"/>
              </a:rPr>
              <a:t>nombre=“Rosa</a:t>
            </a:r>
            <a:r>
              <a:rPr lang="en-US" i="1" dirty="0">
                <a:solidFill>
                  <a:schemeClr val="tx1">
                    <a:lumMod val="65000"/>
                    <a:lumOff val="35000"/>
                  </a:schemeClr>
                </a:solidFill>
                <a:latin typeface="Arial" pitchFamily="34" charset="0"/>
                <a:cs typeface="Arial" pitchFamily="34" charset="0"/>
              </a:rPr>
              <a:t>’; drop table personas</a:t>
            </a:r>
            <a:r>
              <a:rPr lang="en-US" i="1" dirty="0" smtClean="0">
                <a:solidFill>
                  <a:schemeClr val="tx1">
                    <a:lumMod val="65000"/>
                    <a:lumOff val="35000"/>
                  </a:schemeClr>
                </a:solidFill>
                <a:latin typeface="Arial" pitchFamily="34" charset="0"/>
                <a:cs typeface="Arial" pitchFamily="34" charset="0"/>
              </a:rPr>
              <a:t>;”</a:t>
            </a:r>
            <a:endParaRPr lang="es-ES" i="1"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96207692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313241" y="1493828"/>
            <a:ext cx="8522369" cy="5170646"/>
          </a:xfrm>
          <a:prstGeom prst="rect">
            <a:avLst/>
          </a:prstGeom>
          <a:noFill/>
        </p:spPr>
        <p:txBody>
          <a:bodyPr wrap="square" rtlCol="0">
            <a:spAutoFit/>
          </a:bodyPr>
          <a:lstStyle/>
          <a:p>
            <a:pPr>
              <a:lnSpc>
                <a:spcPct val="150000"/>
              </a:lnSpc>
            </a:pPr>
            <a:r>
              <a:rPr lang="es-ES" sz="2000" dirty="0">
                <a:solidFill>
                  <a:schemeClr val="bg1">
                    <a:lumMod val="50000"/>
                  </a:schemeClr>
                </a:solidFill>
                <a:latin typeface="Arial" pitchFamily="34" charset="0"/>
                <a:cs typeface="Arial" pitchFamily="34" charset="0"/>
              </a:rPr>
              <a:t>Por defecto, </a:t>
            </a:r>
            <a:r>
              <a:rPr lang="es-ES" sz="2000" dirty="0" smtClean="0">
                <a:solidFill>
                  <a:schemeClr val="bg1">
                    <a:lumMod val="50000"/>
                  </a:schemeClr>
                </a:solidFill>
                <a:latin typeface="Arial" pitchFamily="34" charset="0"/>
                <a:cs typeface="Arial" pitchFamily="34" charset="0"/>
              </a:rPr>
              <a:t>Connection </a:t>
            </a:r>
            <a:r>
              <a:rPr lang="es-ES" sz="2000" dirty="0">
                <a:solidFill>
                  <a:schemeClr val="bg1">
                    <a:lumMod val="50000"/>
                  </a:schemeClr>
                </a:solidFill>
                <a:latin typeface="Arial" pitchFamily="34" charset="0"/>
                <a:cs typeface="Arial" pitchFamily="34" charset="0"/>
              </a:rPr>
              <a:t>se comporta en modo </a:t>
            </a:r>
            <a:r>
              <a:rPr lang="es-ES" sz="2000" dirty="0" smtClean="0">
                <a:solidFill>
                  <a:schemeClr val="bg1">
                    <a:lumMod val="50000"/>
                  </a:schemeClr>
                </a:solidFill>
                <a:latin typeface="Arial" pitchFamily="34" charset="0"/>
                <a:cs typeface="Arial" pitchFamily="34" charset="0"/>
              </a:rPr>
              <a:t>autocommit. Esto significa que cuando se ejecuta una sentencia, se confirma en la base de datos. En muchas ocasiones, queremos que se realicen varias acciones todas a la vez, o bien, no se ejecute ninguno</a:t>
            </a:r>
          </a:p>
          <a:p>
            <a:pPr>
              <a:lnSpc>
                <a:spcPct val="150000"/>
              </a:lnSpc>
            </a:pPr>
            <a:r>
              <a:rPr lang="es-ES" sz="2000" dirty="0" smtClean="0">
                <a:solidFill>
                  <a:schemeClr val="bg1">
                    <a:lumMod val="50000"/>
                  </a:schemeClr>
                </a:solidFill>
                <a:latin typeface="Arial" pitchFamily="34" charset="0"/>
                <a:cs typeface="Arial" pitchFamily="34" charset="0"/>
              </a:rPr>
              <a:t>Motivos </a:t>
            </a:r>
            <a:r>
              <a:rPr lang="es-ES" sz="2000" dirty="0">
                <a:solidFill>
                  <a:schemeClr val="bg1">
                    <a:lumMod val="50000"/>
                  </a:schemeClr>
                </a:solidFill>
                <a:latin typeface="Arial" pitchFamily="34" charset="0"/>
                <a:cs typeface="Arial" pitchFamily="34" charset="0"/>
              </a:rPr>
              <a:t>para cambiar </a:t>
            </a:r>
            <a:r>
              <a:rPr lang="es-ES" sz="2000" dirty="0" smtClean="0">
                <a:solidFill>
                  <a:schemeClr val="bg1">
                    <a:lumMod val="50000"/>
                  </a:schemeClr>
                </a:solidFill>
                <a:latin typeface="Arial" pitchFamily="34" charset="0"/>
                <a:cs typeface="Arial" pitchFamily="34" charset="0"/>
              </a:rPr>
              <a:t>el modo autocommit:</a:t>
            </a:r>
            <a:endParaRPr lang="es-ES" sz="2000" dirty="0">
              <a:solidFill>
                <a:schemeClr val="bg1">
                  <a:lumMod val="50000"/>
                </a:schemeClr>
              </a:solidFill>
              <a:latin typeface="Arial" pitchFamily="34" charset="0"/>
              <a:cs typeface="Arial" pitchFamily="34" charset="0"/>
            </a:endParaRPr>
          </a:p>
          <a:p>
            <a:pPr marL="742950" lvl="1" indent="-285750">
              <a:lnSpc>
                <a:spcPct val="150000"/>
              </a:lnSpc>
              <a:buFont typeface="Arial" pitchFamily="34" charset="0"/>
              <a:buChar char="•"/>
            </a:pPr>
            <a:r>
              <a:rPr lang="es-ES" sz="2000" dirty="0">
                <a:solidFill>
                  <a:schemeClr val="bg1">
                    <a:lumMod val="50000"/>
                  </a:schemeClr>
                </a:solidFill>
                <a:latin typeface="Arial" pitchFamily="34" charset="0"/>
                <a:cs typeface="Arial" pitchFamily="34" charset="0"/>
              </a:rPr>
              <a:t>por el </a:t>
            </a:r>
            <a:r>
              <a:rPr lang="es-ES" sz="2000" dirty="0" smtClean="0">
                <a:solidFill>
                  <a:schemeClr val="bg1">
                    <a:lumMod val="50000"/>
                  </a:schemeClr>
                </a:solidFill>
                <a:latin typeface="Arial" pitchFamily="34" charset="0"/>
                <a:cs typeface="Arial" pitchFamily="34" charset="0"/>
              </a:rPr>
              <a:t>rendimiento </a:t>
            </a:r>
            <a:r>
              <a:rPr lang="es-ES" sz="2000" dirty="0">
                <a:solidFill>
                  <a:schemeClr val="bg1">
                    <a:lumMod val="50000"/>
                  </a:schemeClr>
                </a:solidFill>
                <a:latin typeface="Arial" pitchFamily="34" charset="0"/>
                <a:cs typeface="Arial" pitchFamily="34" charset="0"/>
              </a:rPr>
              <a:t>de las aplicaciones</a:t>
            </a:r>
          </a:p>
          <a:p>
            <a:pPr marL="742950" lvl="1" indent="-285750">
              <a:lnSpc>
                <a:spcPct val="150000"/>
              </a:lnSpc>
              <a:buFont typeface="Arial" pitchFamily="34" charset="0"/>
              <a:buChar char="•"/>
            </a:pPr>
            <a:r>
              <a:rPr lang="es-ES" sz="2000" dirty="0">
                <a:solidFill>
                  <a:schemeClr val="bg1">
                    <a:lumMod val="50000"/>
                  </a:schemeClr>
                </a:solidFill>
                <a:latin typeface="Arial" pitchFamily="34" charset="0"/>
                <a:cs typeface="Arial" pitchFamily="34" charset="0"/>
              </a:rPr>
              <a:t>por la i</a:t>
            </a:r>
            <a:r>
              <a:rPr lang="es-ES" sz="2000" dirty="0" smtClean="0">
                <a:solidFill>
                  <a:schemeClr val="bg1">
                    <a:lumMod val="50000"/>
                  </a:schemeClr>
                </a:solidFill>
                <a:latin typeface="Arial" pitchFamily="34" charset="0"/>
                <a:cs typeface="Arial" pitchFamily="34" charset="0"/>
              </a:rPr>
              <a:t>ntegridad </a:t>
            </a:r>
            <a:r>
              <a:rPr lang="es-ES" sz="2000" dirty="0">
                <a:solidFill>
                  <a:schemeClr val="bg1">
                    <a:lumMod val="50000"/>
                  </a:schemeClr>
                </a:solidFill>
                <a:latin typeface="Arial" pitchFamily="34" charset="0"/>
                <a:cs typeface="Arial" pitchFamily="34" charset="0"/>
              </a:rPr>
              <a:t>de los datos</a:t>
            </a:r>
          </a:p>
          <a:p>
            <a:pPr marL="742950" lvl="1" indent="-285750">
              <a:lnSpc>
                <a:spcPct val="150000"/>
              </a:lnSpc>
              <a:buFont typeface="Arial" pitchFamily="34" charset="0"/>
              <a:buChar char="•"/>
            </a:pPr>
            <a:r>
              <a:rPr lang="es-ES" sz="2000" dirty="0">
                <a:solidFill>
                  <a:schemeClr val="bg1">
                    <a:lumMod val="50000"/>
                  </a:schemeClr>
                </a:solidFill>
                <a:latin typeface="Arial" pitchFamily="34" charset="0"/>
                <a:cs typeface="Arial" pitchFamily="34" charset="0"/>
              </a:rPr>
              <a:t>por uso de </a:t>
            </a:r>
            <a:r>
              <a:rPr lang="es-ES" sz="2000" dirty="0" smtClean="0">
                <a:solidFill>
                  <a:schemeClr val="bg1">
                    <a:lumMod val="50000"/>
                  </a:schemeClr>
                </a:solidFill>
                <a:latin typeface="Arial" pitchFamily="34" charset="0"/>
                <a:cs typeface="Arial" pitchFamily="34" charset="0"/>
              </a:rPr>
              <a:t>transacciones </a:t>
            </a:r>
            <a:r>
              <a:rPr lang="es-ES" sz="2000" dirty="0">
                <a:solidFill>
                  <a:schemeClr val="bg1">
                    <a:lumMod val="50000"/>
                  </a:schemeClr>
                </a:solidFill>
                <a:latin typeface="Arial" pitchFamily="34" charset="0"/>
                <a:cs typeface="Arial" pitchFamily="34" charset="0"/>
              </a:rPr>
              <a:t>distribuidas</a:t>
            </a:r>
          </a:p>
          <a:p>
            <a:pPr marL="342900" indent="-342900">
              <a:lnSpc>
                <a:spcPct val="150000"/>
              </a:lnSpc>
              <a:buFont typeface="Wingdings" panose="05000000000000000000" pitchFamily="2" charset="2"/>
              <a:buChar char="Ø"/>
            </a:pPr>
            <a:r>
              <a:rPr lang="es-ES" sz="2000" dirty="0">
                <a:solidFill>
                  <a:schemeClr val="bg1">
                    <a:lumMod val="50000"/>
                  </a:schemeClr>
                </a:solidFill>
                <a:latin typeface="Arial" pitchFamily="34" charset="0"/>
                <a:cs typeface="Arial" pitchFamily="34" charset="0"/>
              </a:rPr>
              <a:t>Activación: </a:t>
            </a:r>
            <a:r>
              <a:rPr lang="es-ES" sz="2000" b="1" dirty="0" err="1">
                <a:solidFill>
                  <a:schemeClr val="bg1">
                    <a:lumMod val="50000"/>
                  </a:schemeClr>
                </a:solidFill>
                <a:latin typeface="Arial" pitchFamily="34" charset="0"/>
                <a:cs typeface="Arial" pitchFamily="34" charset="0"/>
              </a:rPr>
              <a:t>setAutoCommit</a:t>
            </a:r>
            <a:r>
              <a:rPr lang="es-ES" sz="2000" b="1" dirty="0">
                <a:solidFill>
                  <a:schemeClr val="bg1">
                    <a:lumMod val="50000"/>
                  </a:schemeClr>
                </a:solidFill>
                <a:latin typeface="Arial" pitchFamily="34" charset="0"/>
                <a:cs typeface="Arial" pitchFamily="34" charset="0"/>
              </a:rPr>
              <a:t>(false)</a:t>
            </a:r>
          </a:p>
          <a:p>
            <a:pPr marL="342900" indent="-342900">
              <a:lnSpc>
                <a:spcPct val="150000"/>
              </a:lnSpc>
              <a:buFont typeface="Wingdings" panose="05000000000000000000" pitchFamily="2" charset="2"/>
              <a:buChar char="Ø"/>
            </a:pPr>
            <a:r>
              <a:rPr lang="es-ES" sz="2000" dirty="0">
                <a:solidFill>
                  <a:schemeClr val="bg1">
                    <a:lumMod val="50000"/>
                  </a:schemeClr>
                </a:solidFill>
                <a:latin typeface="Arial" pitchFamily="34" charset="0"/>
                <a:cs typeface="Arial" pitchFamily="34" charset="0"/>
              </a:rPr>
              <a:t>Confirmación: llamada a </a:t>
            </a:r>
            <a:r>
              <a:rPr lang="es-ES" sz="2000" b="1" dirty="0">
                <a:solidFill>
                  <a:schemeClr val="bg1">
                    <a:lumMod val="50000"/>
                  </a:schemeClr>
                </a:solidFill>
                <a:latin typeface="Arial" pitchFamily="34" charset="0"/>
                <a:cs typeface="Arial" pitchFamily="34" charset="0"/>
              </a:rPr>
              <a:t>commit() - </a:t>
            </a:r>
            <a:r>
              <a:rPr lang="es-ES" sz="2000" dirty="0">
                <a:solidFill>
                  <a:schemeClr val="bg1">
                    <a:lumMod val="50000"/>
                  </a:schemeClr>
                </a:solidFill>
                <a:latin typeface="Arial" pitchFamily="34" charset="0"/>
                <a:cs typeface="Arial" pitchFamily="34" charset="0"/>
              </a:rPr>
              <a:t>interface </a:t>
            </a:r>
            <a:r>
              <a:rPr lang="es-ES" sz="2000" i="1" dirty="0">
                <a:solidFill>
                  <a:schemeClr val="bg1">
                    <a:lumMod val="50000"/>
                  </a:schemeClr>
                </a:solidFill>
                <a:latin typeface="Arial" pitchFamily="34" charset="0"/>
                <a:cs typeface="Arial" pitchFamily="34" charset="0"/>
              </a:rPr>
              <a:t>Connection</a:t>
            </a:r>
          </a:p>
          <a:p>
            <a:pPr marL="342900" indent="-342900">
              <a:lnSpc>
                <a:spcPct val="150000"/>
              </a:lnSpc>
              <a:buFont typeface="Wingdings" panose="05000000000000000000" pitchFamily="2" charset="2"/>
              <a:buChar char="Ø"/>
            </a:pPr>
            <a:r>
              <a:rPr lang="es-ES" sz="2000" dirty="0">
                <a:solidFill>
                  <a:schemeClr val="bg1">
                    <a:lumMod val="50000"/>
                  </a:schemeClr>
                </a:solidFill>
                <a:latin typeface="Arial" pitchFamily="34" charset="0"/>
                <a:cs typeface="Arial" pitchFamily="34" charset="0"/>
              </a:rPr>
              <a:t>Deshacer los cambios: llamada a </a:t>
            </a:r>
            <a:r>
              <a:rPr lang="es-ES" sz="2000" b="1" dirty="0">
                <a:solidFill>
                  <a:schemeClr val="bg1">
                    <a:lumMod val="50000"/>
                  </a:schemeClr>
                </a:solidFill>
                <a:latin typeface="Arial" pitchFamily="34" charset="0"/>
                <a:cs typeface="Arial" pitchFamily="34" charset="0"/>
              </a:rPr>
              <a:t>rollback()</a:t>
            </a:r>
            <a:r>
              <a:rPr lang="es-ES" sz="2000" dirty="0">
                <a:solidFill>
                  <a:schemeClr val="bg1">
                    <a:lumMod val="50000"/>
                  </a:schemeClr>
                </a:solidFill>
                <a:latin typeface="Arial" pitchFamily="34" charset="0"/>
                <a:cs typeface="Arial" pitchFamily="34" charset="0"/>
              </a:rPr>
              <a:t> - interface </a:t>
            </a:r>
            <a:r>
              <a:rPr lang="es-ES" sz="2000" i="1" dirty="0">
                <a:solidFill>
                  <a:schemeClr val="bg1">
                    <a:lumMod val="50000"/>
                  </a:schemeClr>
                </a:solidFill>
                <a:latin typeface="Arial" pitchFamily="34" charset="0"/>
                <a:cs typeface="Arial" pitchFamily="34" charset="0"/>
              </a:rPr>
              <a:t>Connection</a:t>
            </a:r>
          </a:p>
        </p:txBody>
      </p:sp>
    </p:spTree>
    <p:extLst>
      <p:ext uri="{BB962C8B-B14F-4D97-AF65-F5344CB8AC3E}">
        <p14:creationId xmlns:p14="http://schemas.microsoft.com/office/powerpoint/2010/main" val="1869995006"/>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277557" y="1282001"/>
            <a:ext cx="8522369" cy="5078313"/>
          </a:xfrm>
          <a:prstGeom prst="rect">
            <a:avLst/>
          </a:prstGeom>
          <a:noFill/>
        </p:spPr>
        <p:txBody>
          <a:bodyPr wrap="square" rtlCol="0">
            <a:spAutoFit/>
          </a:bodyPr>
          <a:lstStyle/>
          <a:p>
            <a:pPr>
              <a:lnSpc>
                <a:spcPct val="200000"/>
              </a:lnSpc>
            </a:pPr>
            <a:r>
              <a:rPr lang="es-ES" dirty="0">
                <a:solidFill>
                  <a:schemeClr val="bg1">
                    <a:lumMod val="50000"/>
                  </a:schemeClr>
                </a:solidFill>
                <a:latin typeface="Arial" pitchFamily="34" charset="0"/>
                <a:cs typeface="Arial" pitchFamily="34" charset="0"/>
              </a:rPr>
              <a:t>Niveles de </a:t>
            </a:r>
            <a:r>
              <a:rPr lang="es-ES" dirty="0" smtClean="0">
                <a:solidFill>
                  <a:schemeClr val="bg1">
                    <a:lumMod val="50000"/>
                  </a:schemeClr>
                </a:solidFill>
                <a:latin typeface="Arial" pitchFamily="34" charset="0"/>
                <a:cs typeface="Arial" pitchFamily="34" charset="0"/>
              </a:rPr>
              <a:t>aislamiento de transacciones JDBC</a:t>
            </a:r>
          </a:p>
          <a:p>
            <a:pPr marL="342900" indent="-342900">
              <a:lnSpc>
                <a:spcPct val="200000"/>
              </a:lnSpc>
              <a:buFont typeface="Wingdings" panose="05000000000000000000" pitchFamily="2" charset="2"/>
              <a:buChar char="Ø"/>
            </a:pPr>
            <a:r>
              <a:rPr lang="es-ES" b="1" dirty="0" smtClean="0">
                <a:solidFill>
                  <a:schemeClr val="bg1">
                    <a:lumMod val="50000"/>
                  </a:schemeClr>
                </a:solidFill>
                <a:latin typeface="Arial" pitchFamily="34" charset="0"/>
                <a:cs typeface="Arial" pitchFamily="34" charset="0"/>
              </a:rPr>
              <a:t>TRANSACTION_NONE</a:t>
            </a:r>
            <a:r>
              <a:rPr lang="es-ES" dirty="0">
                <a:solidFill>
                  <a:schemeClr val="bg1">
                    <a:lumMod val="50000"/>
                  </a:schemeClr>
                </a:solidFill>
                <a:latin typeface="Arial" pitchFamily="34" charset="0"/>
                <a:cs typeface="Arial" pitchFamily="34" charset="0"/>
              </a:rPr>
              <a:t>, sin soporte de transacciones</a:t>
            </a:r>
          </a:p>
          <a:p>
            <a:pPr marL="342900" indent="-342900">
              <a:lnSpc>
                <a:spcPct val="200000"/>
              </a:lnSpc>
              <a:buFont typeface="Wingdings" panose="05000000000000000000" pitchFamily="2" charset="2"/>
              <a:buChar char="Ø"/>
            </a:pPr>
            <a:r>
              <a:rPr lang="es-ES" b="1" dirty="0">
                <a:solidFill>
                  <a:schemeClr val="bg1">
                    <a:lumMod val="50000"/>
                  </a:schemeClr>
                </a:solidFill>
                <a:latin typeface="Arial" pitchFamily="34" charset="0"/>
                <a:cs typeface="Arial" pitchFamily="34" charset="0"/>
              </a:rPr>
              <a:t>TRANSACTION_READ_COMMITED</a:t>
            </a:r>
            <a:r>
              <a:rPr lang="es-ES" dirty="0">
                <a:solidFill>
                  <a:schemeClr val="bg1">
                    <a:lumMod val="50000"/>
                  </a:schemeClr>
                </a:solidFill>
                <a:latin typeface="Arial" pitchFamily="34" charset="0"/>
                <a:cs typeface="Arial" pitchFamily="34" charset="0"/>
              </a:rPr>
              <a:t>, permite lecturas solo de los datos confirmados, es el valor por defecto en JDBC</a:t>
            </a:r>
          </a:p>
          <a:p>
            <a:pPr marL="342900" indent="-342900">
              <a:lnSpc>
                <a:spcPct val="200000"/>
              </a:lnSpc>
              <a:buFont typeface="Wingdings" panose="05000000000000000000" pitchFamily="2" charset="2"/>
              <a:buChar char="Ø"/>
            </a:pPr>
            <a:r>
              <a:rPr lang="es-ES" b="1" dirty="0">
                <a:solidFill>
                  <a:schemeClr val="bg1">
                    <a:lumMod val="50000"/>
                  </a:schemeClr>
                </a:solidFill>
                <a:latin typeface="Arial" pitchFamily="34" charset="0"/>
                <a:cs typeface="Arial" pitchFamily="34" charset="0"/>
              </a:rPr>
              <a:t>TRANSACTION_READ_UNCOMMITED</a:t>
            </a:r>
            <a:r>
              <a:rPr lang="es-ES" dirty="0">
                <a:solidFill>
                  <a:schemeClr val="bg1">
                    <a:lumMod val="50000"/>
                  </a:schemeClr>
                </a:solidFill>
                <a:latin typeface="Arial" pitchFamily="34" charset="0"/>
                <a:cs typeface="Arial" pitchFamily="34" charset="0"/>
              </a:rPr>
              <a:t>, permite lecturas sobre datos sin confirmar</a:t>
            </a:r>
          </a:p>
          <a:p>
            <a:pPr marL="342900" indent="-342900">
              <a:lnSpc>
                <a:spcPct val="200000"/>
              </a:lnSpc>
              <a:buFont typeface="Wingdings" panose="05000000000000000000" pitchFamily="2" charset="2"/>
              <a:buChar char="Ø"/>
            </a:pPr>
            <a:r>
              <a:rPr lang="es-ES" b="1" dirty="0">
                <a:solidFill>
                  <a:schemeClr val="bg1">
                    <a:lumMod val="50000"/>
                  </a:schemeClr>
                </a:solidFill>
                <a:latin typeface="Arial" pitchFamily="34" charset="0"/>
                <a:cs typeface="Arial" pitchFamily="34" charset="0"/>
              </a:rPr>
              <a:t>TRANSACTION_REPETEABLE_READ</a:t>
            </a:r>
            <a:r>
              <a:rPr lang="es-ES" dirty="0">
                <a:solidFill>
                  <a:schemeClr val="bg1">
                    <a:lumMod val="50000"/>
                  </a:schemeClr>
                </a:solidFill>
                <a:latin typeface="Arial" pitchFamily="34" charset="0"/>
                <a:cs typeface="Arial" pitchFamily="34" charset="0"/>
              </a:rPr>
              <a:t>, bloquea los datos leídos</a:t>
            </a:r>
          </a:p>
          <a:p>
            <a:pPr marL="342900" indent="-342900">
              <a:lnSpc>
                <a:spcPct val="200000"/>
              </a:lnSpc>
              <a:buFont typeface="Wingdings" panose="05000000000000000000" pitchFamily="2" charset="2"/>
              <a:buChar char="Ø"/>
            </a:pPr>
            <a:r>
              <a:rPr lang="es-ES" b="1" dirty="0">
                <a:solidFill>
                  <a:schemeClr val="bg1">
                    <a:lumMod val="50000"/>
                  </a:schemeClr>
                </a:solidFill>
                <a:latin typeface="Arial" pitchFamily="34" charset="0"/>
                <a:cs typeface="Arial" pitchFamily="34" charset="0"/>
              </a:rPr>
              <a:t>TRANSACTION_SERIALIZABLE</a:t>
            </a:r>
            <a:r>
              <a:rPr lang="es-ES" dirty="0">
                <a:solidFill>
                  <a:schemeClr val="bg1">
                    <a:lumMod val="50000"/>
                  </a:schemeClr>
                </a:solidFill>
                <a:latin typeface="Arial" pitchFamily="34" charset="0"/>
                <a:cs typeface="Arial" pitchFamily="34" charset="0"/>
              </a:rPr>
              <a:t>, solo una transacción al mismo tiempo, puede tener problemas de rendimiento por el elevado número de bloqueos</a:t>
            </a:r>
          </a:p>
        </p:txBody>
      </p:sp>
    </p:spTree>
    <p:extLst>
      <p:ext uri="{BB962C8B-B14F-4D97-AF65-F5344CB8AC3E}">
        <p14:creationId xmlns:p14="http://schemas.microsoft.com/office/powerpoint/2010/main" val="3107589286"/>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460375" y="1772816"/>
            <a:ext cx="8522369" cy="3970318"/>
          </a:xfrm>
          <a:prstGeom prst="rect">
            <a:avLst/>
          </a:prstGeom>
          <a:noFill/>
        </p:spPr>
        <p:txBody>
          <a:bodyPr wrap="square" rtlCol="0">
            <a:spAutoFit/>
          </a:bodyPr>
          <a:lstStyle/>
          <a:p>
            <a:pPr>
              <a:lnSpc>
                <a:spcPct val="200000"/>
              </a:lnSpc>
            </a:pPr>
            <a:r>
              <a:rPr lang="es-ES" b="1" dirty="0" smtClean="0">
                <a:solidFill>
                  <a:schemeClr val="bg1">
                    <a:lumMod val="50000"/>
                  </a:schemeClr>
                </a:solidFill>
                <a:latin typeface="Arial" pitchFamily="34" charset="0"/>
                <a:cs typeface="Arial" pitchFamily="34" charset="0"/>
              </a:rPr>
              <a:t>JTA</a:t>
            </a:r>
            <a:r>
              <a:rPr lang="es-ES" dirty="0" smtClean="0">
                <a:solidFill>
                  <a:schemeClr val="bg1">
                    <a:lumMod val="50000"/>
                  </a:schemeClr>
                </a:solidFill>
                <a:latin typeface="Arial" pitchFamily="34" charset="0"/>
                <a:cs typeface="Arial" pitchFamily="34" charset="0"/>
              </a:rPr>
              <a:t> (Java Transaction API) es una API para la gestión de transacciones a través de un contenedor de EJBs (Java EE Container).</a:t>
            </a:r>
          </a:p>
          <a:p>
            <a:pPr>
              <a:lnSpc>
                <a:spcPct val="200000"/>
              </a:lnSpc>
            </a:pPr>
            <a:endParaRPr lang="es-ES" dirty="0" smtClean="0">
              <a:solidFill>
                <a:schemeClr val="bg1">
                  <a:lumMod val="50000"/>
                </a:schemeClr>
              </a:solidFill>
              <a:latin typeface="Arial" pitchFamily="34" charset="0"/>
              <a:cs typeface="Arial" pitchFamily="34" charset="0"/>
            </a:endParaRPr>
          </a:p>
          <a:p>
            <a:pPr>
              <a:lnSpc>
                <a:spcPct val="200000"/>
              </a:lnSpc>
            </a:pPr>
            <a:r>
              <a:rPr lang="es-ES" dirty="0" smtClean="0">
                <a:solidFill>
                  <a:schemeClr val="bg1">
                    <a:lumMod val="50000"/>
                  </a:schemeClr>
                </a:solidFill>
                <a:latin typeface="Arial" pitchFamily="34" charset="0"/>
                <a:cs typeface="Arial" pitchFamily="34" charset="0"/>
              </a:rPr>
              <a:t>Dependiendo de quién se encargue de gestionar las transacciones, tenemos:</a:t>
            </a:r>
          </a:p>
          <a:p>
            <a:pPr marL="342900" indent="-342900">
              <a:lnSpc>
                <a:spcPct val="200000"/>
              </a:lnSpc>
              <a:buFont typeface="Wingdings" panose="05000000000000000000" pitchFamily="2" charset="2"/>
              <a:buChar char="Ø"/>
            </a:pPr>
            <a:r>
              <a:rPr lang="es-ES" b="1" dirty="0" smtClean="0">
                <a:solidFill>
                  <a:schemeClr val="bg1">
                    <a:lumMod val="50000"/>
                  </a:schemeClr>
                </a:solidFill>
                <a:latin typeface="Arial" pitchFamily="34" charset="0"/>
                <a:cs typeface="Arial" pitchFamily="34" charset="0"/>
              </a:rPr>
              <a:t>Bean Managed Transaction</a:t>
            </a:r>
            <a:endParaRPr lang="es-ES" dirty="0">
              <a:solidFill>
                <a:schemeClr val="bg1">
                  <a:lumMod val="50000"/>
                </a:schemeClr>
              </a:solidFill>
              <a:latin typeface="Arial" pitchFamily="34" charset="0"/>
              <a:cs typeface="Arial" pitchFamily="34" charset="0"/>
            </a:endParaRPr>
          </a:p>
          <a:p>
            <a:pPr marL="342900" indent="-342900">
              <a:lnSpc>
                <a:spcPct val="200000"/>
              </a:lnSpc>
              <a:buFont typeface="Wingdings" panose="05000000000000000000" pitchFamily="2" charset="2"/>
              <a:buChar char="Ø"/>
            </a:pPr>
            <a:r>
              <a:rPr lang="es-ES" b="1" dirty="0" smtClean="0">
                <a:solidFill>
                  <a:schemeClr val="bg1">
                    <a:lumMod val="50000"/>
                  </a:schemeClr>
                </a:solidFill>
                <a:latin typeface="Arial" pitchFamily="34" charset="0"/>
                <a:cs typeface="Arial" pitchFamily="34" charset="0"/>
              </a:rPr>
              <a:t>Container Managed Transaction</a:t>
            </a:r>
          </a:p>
          <a:p>
            <a:pPr>
              <a:lnSpc>
                <a:spcPct val="200000"/>
              </a:lnSpc>
            </a:pPr>
            <a:endParaRPr lang="es-ES" b="1"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523712736"/>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307975" y="1133356"/>
            <a:ext cx="8522369" cy="572464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s-ES" b="1" dirty="0" smtClean="0">
                <a:solidFill>
                  <a:schemeClr val="bg1">
                    <a:lumMod val="50000"/>
                  </a:schemeClr>
                </a:solidFill>
                <a:latin typeface="Arial" pitchFamily="34" charset="0"/>
                <a:cs typeface="Arial" pitchFamily="34" charset="0"/>
              </a:rPr>
              <a:t>Bean Managed Transaction</a:t>
            </a:r>
          </a:p>
          <a:p>
            <a:pPr defTabSz="432000"/>
            <a:r>
              <a:rPr lang="es-ES" sz="1500" dirty="0" smtClean="0">
                <a:solidFill>
                  <a:schemeClr val="bg1">
                    <a:lumMod val="50000"/>
                  </a:schemeClr>
                </a:solidFill>
                <a:latin typeface="Arial" pitchFamily="34" charset="0"/>
                <a:cs typeface="Arial" pitchFamily="34" charset="0"/>
              </a:rPr>
              <a:t>@Stateless</a:t>
            </a:r>
          </a:p>
          <a:p>
            <a:pPr defTabSz="432000"/>
            <a:r>
              <a:rPr lang="es-ES" sz="1500" dirty="0" smtClean="0">
                <a:solidFill>
                  <a:schemeClr val="bg1">
                    <a:lumMod val="50000"/>
                  </a:schemeClr>
                </a:solidFill>
                <a:latin typeface="Arial" pitchFamily="34" charset="0"/>
                <a:cs typeface="Arial" pitchFamily="34" charset="0"/>
              </a:rPr>
              <a:t>@TransactionManagement(</a:t>
            </a:r>
            <a:r>
              <a:rPr lang="es-ES" sz="1500" dirty="0" err="1" smtClean="0">
                <a:solidFill>
                  <a:schemeClr val="bg1">
                    <a:lumMod val="50000"/>
                  </a:schemeClr>
                </a:solidFill>
                <a:latin typeface="Arial" pitchFamily="34" charset="0"/>
                <a:cs typeface="Arial" pitchFamily="34" charset="0"/>
              </a:rPr>
              <a:t>value</a:t>
            </a:r>
            <a:r>
              <a:rPr lang="es-ES" sz="1500" dirty="0" smtClean="0">
                <a:solidFill>
                  <a:schemeClr val="bg1">
                    <a:lumMod val="50000"/>
                  </a:schemeClr>
                </a:solidFill>
                <a:latin typeface="Arial" pitchFamily="34" charset="0"/>
                <a:cs typeface="Arial" pitchFamily="34" charset="0"/>
              </a:rPr>
              <a:t>=</a:t>
            </a:r>
            <a:r>
              <a:rPr lang="es-ES" sz="1500" dirty="0" err="1" smtClean="0">
                <a:solidFill>
                  <a:schemeClr val="bg1">
                    <a:lumMod val="50000"/>
                  </a:schemeClr>
                </a:solidFill>
                <a:latin typeface="Arial" pitchFamily="34" charset="0"/>
                <a:cs typeface="Arial" pitchFamily="34" charset="0"/>
              </a:rPr>
              <a:t>TransactionManagementType.BEAN</a:t>
            </a:r>
            <a:r>
              <a:rPr lang="es-ES" sz="1500" dirty="0" smtClean="0">
                <a:solidFill>
                  <a:schemeClr val="bg1">
                    <a:lumMod val="50000"/>
                  </a:schemeClr>
                </a:solidFill>
                <a:latin typeface="Arial" pitchFamily="34" charset="0"/>
                <a:cs typeface="Arial" pitchFamily="34" charset="0"/>
              </a:rPr>
              <a:t>)</a:t>
            </a:r>
          </a:p>
          <a:p>
            <a:pPr defTabSz="432000"/>
            <a:r>
              <a:rPr lang="es-ES" sz="1500" dirty="0" smtClean="0">
                <a:solidFill>
                  <a:schemeClr val="bg1">
                    <a:lumMod val="50000"/>
                  </a:schemeClr>
                </a:solidFill>
                <a:latin typeface="Arial" pitchFamily="34" charset="0"/>
                <a:cs typeface="Arial" pitchFamily="34" charset="0"/>
              </a:rPr>
              <a:t>public class AccountBean implements AccountBeanLocal {</a:t>
            </a:r>
          </a:p>
          <a:p>
            <a:pPr defTabSz="432000"/>
            <a:endParaRPr lang="es-ES" sz="1500" dirty="0" smtClean="0">
              <a:solidFill>
                <a:schemeClr val="bg1">
                  <a:lumMod val="50000"/>
                </a:schemeClr>
              </a:solidFill>
              <a:latin typeface="Arial" pitchFamily="34" charset="0"/>
              <a:cs typeface="Arial" pitchFamily="34" charset="0"/>
            </a:endParaRPr>
          </a:p>
          <a:p>
            <a:pPr defTabSz="432000"/>
            <a:r>
              <a:rPr lang="es-ES" sz="1500" dirty="0">
                <a:solidFill>
                  <a:schemeClr val="bg1">
                    <a:lumMod val="50000"/>
                  </a:schemeClr>
                </a:solidFill>
                <a:latin typeface="Arial" pitchFamily="34" charset="0"/>
                <a:cs typeface="Arial" pitchFamily="34" charset="0"/>
              </a:rPr>
              <a:t>	</a:t>
            </a:r>
            <a:r>
              <a:rPr lang="es-ES" sz="1500" dirty="0" smtClean="0">
                <a:solidFill>
                  <a:schemeClr val="bg1">
                    <a:lumMod val="50000"/>
                  </a:schemeClr>
                </a:solidFill>
                <a:latin typeface="Arial" pitchFamily="34" charset="0"/>
                <a:cs typeface="Arial" pitchFamily="34" charset="0"/>
              </a:rPr>
              <a:t>@Resource</a:t>
            </a:r>
          </a:p>
          <a:p>
            <a:pPr defTabSz="432000"/>
            <a:r>
              <a:rPr lang="es-ES" sz="1500" dirty="0">
                <a:solidFill>
                  <a:schemeClr val="bg1">
                    <a:lumMod val="50000"/>
                  </a:schemeClr>
                </a:solidFill>
                <a:latin typeface="Arial" pitchFamily="34" charset="0"/>
                <a:cs typeface="Arial" pitchFamily="34" charset="0"/>
              </a:rPr>
              <a:t>	</a:t>
            </a:r>
            <a:r>
              <a:rPr lang="es-ES" sz="1500" dirty="0" smtClean="0">
                <a:solidFill>
                  <a:schemeClr val="bg1">
                    <a:lumMod val="50000"/>
                  </a:schemeClr>
                </a:solidFill>
                <a:latin typeface="Arial" pitchFamily="34" charset="0"/>
                <a:cs typeface="Arial" pitchFamily="34" charset="0"/>
              </a:rPr>
              <a:t>private UserTransaction userTransaction;</a:t>
            </a:r>
          </a:p>
          <a:p>
            <a:pPr defTabSz="432000"/>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public void transferFund(Account</a:t>
            </a:r>
            <a:r>
              <a:rPr lang="es-ES" sz="1500" dirty="0">
                <a:solidFill>
                  <a:schemeClr val="bg1">
                    <a:lumMod val="50000"/>
                  </a:schemeClr>
                </a:solidFill>
                <a:latin typeface="Arial" pitchFamily="34" charset="0"/>
                <a:cs typeface="Arial" pitchFamily="34" charset="0"/>
              </a:rPr>
              <a:t> </a:t>
            </a:r>
            <a:r>
              <a:rPr lang="es-ES" sz="1500" dirty="0" smtClean="0">
                <a:solidFill>
                  <a:schemeClr val="bg1">
                    <a:lumMod val="50000"/>
                  </a:schemeClr>
                </a:solidFill>
                <a:latin typeface="Arial" pitchFamily="34" charset="0"/>
                <a:cs typeface="Arial" pitchFamily="34" charset="0"/>
              </a:rPr>
              <a:t>fromAccount, double fund, Account toAccount) {</a:t>
            </a:r>
          </a:p>
          <a:p>
            <a:pPr defTabSz="432000"/>
            <a:r>
              <a:rPr lang="es-ES" sz="1500" dirty="0" smtClean="0">
                <a:solidFill>
                  <a:schemeClr val="bg1">
                    <a:lumMod val="50000"/>
                  </a:schemeClr>
                </a:solidFill>
                <a:latin typeface="Arial" pitchFamily="34" charset="0"/>
                <a:cs typeface="Arial" pitchFamily="34" charset="0"/>
              </a:rPr>
              <a:t>		try{</a:t>
            </a:r>
          </a:p>
          <a:p>
            <a:pPr defTabSz="432000"/>
            <a:r>
              <a:rPr lang="es-ES" sz="1500" dirty="0" smtClean="0">
                <a:solidFill>
                  <a:schemeClr val="bg1">
                    <a:lumMod val="50000"/>
                  </a:schemeClr>
                </a:solidFill>
                <a:latin typeface="Arial" pitchFamily="34" charset="0"/>
                <a:cs typeface="Arial" pitchFamily="34" charset="0"/>
              </a:rPr>
              <a:t>			userTransaction.begin();</a:t>
            </a:r>
          </a:p>
          <a:p>
            <a:pPr defTabSz="432000"/>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confirmAccountDetail(fromAccount);</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withdrawAmount(fromAccount, fund);</a:t>
            </a:r>
          </a:p>
          <a:p>
            <a:pPr defTabSz="432000"/>
            <a:r>
              <a:rPr lang="es-ES" sz="1500" dirty="0">
                <a:solidFill>
                  <a:schemeClr val="bg1">
                    <a:lumMod val="50000"/>
                  </a:schemeClr>
                </a:solidFill>
                <a:latin typeface="Arial" pitchFamily="34" charset="0"/>
                <a:cs typeface="Arial" pitchFamily="34" charset="0"/>
              </a:rPr>
              <a:t>			confirmAccountDetail(fromAccount);</a:t>
            </a:r>
          </a:p>
          <a:p>
            <a:pPr defTabSz="432000"/>
            <a:r>
              <a:rPr lang="es-ES" sz="1500" dirty="0" smtClean="0">
                <a:solidFill>
                  <a:schemeClr val="bg1">
                    <a:lumMod val="50000"/>
                  </a:schemeClr>
                </a:solidFill>
                <a:latin typeface="Arial" pitchFamily="34" charset="0"/>
                <a:cs typeface="Arial" pitchFamily="34" charset="0"/>
              </a:rPr>
              <a:t>			depositAmpunt	(toAmount, fund);</a:t>
            </a:r>
          </a:p>
          <a:p>
            <a:pPr defTabSz="432000"/>
            <a:endParaRPr lang="es-ES" sz="1500" dirty="0" smtClean="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userTransation.commit();</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}catch (InvalidAccountException </a:t>
            </a:r>
            <a:r>
              <a:rPr lang="es-ES" sz="1500" dirty="0" err="1" smtClean="0">
                <a:solidFill>
                  <a:schemeClr val="bg1">
                    <a:lumMod val="50000"/>
                  </a:schemeClr>
                </a:solidFill>
                <a:latin typeface="Arial" pitchFamily="34" charset="0"/>
                <a:cs typeface="Arial" pitchFamily="34" charset="0"/>
              </a:rPr>
              <a:t>exc</a:t>
            </a:r>
            <a:r>
              <a:rPr lang="es-ES" sz="1500" dirty="0" smtClean="0">
                <a:solidFill>
                  <a:schemeClr val="bg1">
                    <a:lumMod val="50000"/>
                  </a:schemeClr>
                </a:solidFill>
                <a:latin typeface="Arial" pitchFamily="34" charset="0"/>
                <a:cs typeface="Arial" pitchFamily="34" charset="0"/>
              </a:rPr>
              <a:t>) {</a:t>
            </a:r>
          </a:p>
          <a:p>
            <a:pPr defTabSz="432000"/>
            <a:r>
              <a:rPr lang="es-ES" sz="1500" dirty="0" smtClean="0">
                <a:solidFill>
                  <a:schemeClr val="bg1">
                    <a:lumMod val="50000"/>
                  </a:schemeClr>
                </a:solidFill>
                <a:latin typeface="Arial" pitchFamily="34" charset="0"/>
                <a:cs typeface="Arial" pitchFamily="34" charset="0"/>
              </a:rPr>
              <a:t>			userTransaction.rollback();</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a:t>
            </a:r>
          </a:p>
          <a:p>
            <a:pPr defTabSz="432000"/>
            <a:r>
              <a:rPr lang="es-ES" sz="1500" dirty="0" smtClean="0">
                <a:solidFill>
                  <a:schemeClr val="bg1">
                    <a:lumMod val="50000"/>
                  </a:schemeClr>
                </a:solidFill>
                <a:latin typeface="Arial" pitchFamily="34" charset="0"/>
                <a:cs typeface="Arial" pitchFamily="34" charset="0"/>
              </a:rPr>
              <a:t>	}</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a:t>
            </a:r>
            <a:endParaRPr lang="es-ES" sz="15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882106073"/>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313153" y="1916832"/>
            <a:ext cx="8522369" cy="341632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s-ES" b="1" dirty="0" smtClean="0">
                <a:solidFill>
                  <a:schemeClr val="bg1">
                    <a:lumMod val="50000"/>
                  </a:schemeClr>
                </a:solidFill>
                <a:latin typeface="Arial" pitchFamily="34" charset="0"/>
                <a:cs typeface="Arial" pitchFamily="34" charset="0"/>
              </a:rPr>
              <a:t>Container Managed Transaction</a:t>
            </a:r>
          </a:p>
          <a:p>
            <a:pPr defTabSz="432000"/>
            <a:endParaRPr lang="es-ES" sz="1500" dirty="0" smtClean="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@Stateless</a:t>
            </a:r>
          </a:p>
          <a:p>
            <a:pPr defTabSz="432000"/>
            <a:r>
              <a:rPr lang="es-ES" sz="1500" dirty="0" smtClean="0">
                <a:solidFill>
                  <a:schemeClr val="bg1">
                    <a:lumMod val="50000"/>
                  </a:schemeClr>
                </a:solidFill>
                <a:latin typeface="Arial" pitchFamily="34" charset="0"/>
                <a:cs typeface="Arial" pitchFamily="34" charset="0"/>
              </a:rPr>
              <a:t>@TransactionManagement(value=</a:t>
            </a:r>
            <a:r>
              <a:rPr lang="es-ES" sz="1500" dirty="0" err="1" smtClean="0">
                <a:solidFill>
                  <a:schemeClr val="bg1">
                    <a:lumMod val="50000"/>
                  </a:schemeClr>
                </a:solidFill>
                <a:latin typeface="Arial" pitchFamily="34" charset="0"/>
                <a:cs typeface="Arial" pitchFamily="34" charset="0"/>
              </a:rPr>
              <a:t>TransactionManagementType.CONTAINER</a:t>
            </a:r>
            <a:r>
              <a:rPr lang="es-ES" sz="1500" dirty="0" smtClean="0">
                <a:solidFill>
                  <a:schemeClr val="bg1">
                    <a:lumMod val="50000"/>
                  </a:schemeClr>
                </a:solidFill>
                <a:latin typeface="Arial" pitchFamily="34" charset="0"/>
                <a:cs typeface="Arial" pitchFamily="34" charset="0"/>
              </a:rPr>
              <a:t>)</a:t>
            </a:r>
          </a:p>
          <a:p>
            <a:pPr defTabSz="432000"/>
            <a:r>
              <a:rPr lang="es-ES" sz="1500" dirty="0" smtClean="0">
                <a:solidFill>
                  <a:schemeClr val="bg1">
                    <a:lumMod val="50000"/>
                  </a:schemeClr>
                </a:solidFill>
                <a:latin typeface="Arial" pitchFamily="34" charset="0"/>
                <a:cs typeface="Arial" pitchFamily="34" charset="0"/>
              </a:rPr>
              <a:t>public class UserDetailBean implements UserDetailRemote {</a:t>
            </a:r>
          </a:p>
          <a:p>
            <a:pPr defTabSz="432000"/>
            <a:endParaRPr lang="es-ES" sz="1500" dirty="0" smtClean="0">
              <a:solidFill>
                <a:schemeClr val="bg1">
                  <a:lumMod val="50000"/>
                </a:schemeClr>
              </a:solidFill>
              <a:latin typeface="Arial" pitchFamily="34" charset="0"/>
              <a:cs typeface="Arial" pitchFamily="34" charset="0"/>
            </a:endParaRPr>
          </a:p>
          <a:p>
            <a:pPr defTabSz="432000"/>
            <a:r>
              <a:rPr lang="es-ES" sz="1500" dirty="0">
                <a:solidFill>
                  <a:schemeClr val="bg1">
                    <a:lumMod val="50000"/>
                  </a:schemeClr>
                </a:solidFill>
                <a:latin typeface="Arial" pitchFamily="34" charset="0"/>
                <a:cs typeface="Arial" pitchFamily="34" charset="0"/>
              </a:rPr>
              <a:t>	</a:t>
            </a:r>
            <a:r>
              <a:rPr lang="es-ES" sz="1500" dirty="0" smtClean="0">
                <a:solidFill>
                  <a:schemeClr val="bg1">
                    <a:lumMod val="50000"/>
                  </a:schemeClr>
                </a:solidFill>
                <a:latin typeface="Arial" pitchFamily="34" charset="0"/>
                <a:cs typeface="Arial" pitchFamily="34" charset="0"/>
              </a:rPr>
              <a:t>private UserDetail </a:t>
            </a:r>
            <a:r>
              <a:rPr lang="es-ES" sz="1500" dirty="0" err="1" smtClean="0">
                <a:solidFill>
                  <a:schemeClr val="bg1">
                    <a:lumMod val="50000"/>
                  </a:schemeClr>
                </a:solidFill>
                <a:latin typeface="Arial" pitchFamily="34" charset="0"/>
                <a:cs typeface="Arial" pitchFamily="34" charset="0"/>
              </a:rPr>
              <a:t>userDetail</a:t>
            </a:r>
            <a:r>
              <a:rPr lang="es-ES" sz="1500" dirty="0" smtClean="0">
                <a:solidFill>
                  <a:schemeClr val="bg1">
                    <a:lumMod val="50000"/>
                  </a:schemeClr>
                </a:solidFill>
                <a:latin typeface="Arial" pitchFamily="34" charset="0"/>
                <a:cs typeface="Arial" pitchFamily="34" charset="0"/>
              </a:rPr>
              <a:t>;</a:t>
            </a:r>
          </a:p>
          <a:p>
            <a:pPr defTabSz="432000"/>
            <a:endParaRPr lang="es-ES" sz="1500" dirty="0" smtClean="0">
              <a:solidFill>
                <a:schemeClr val="bg1">
                  <a:lumMod val="50000"/>
                </a:schemeClr>
              </a:solidFill>
              <a:latin typeface="Arial" pitchFamily="34" charset="0"/>
              <a:cs typeface="Arial" pitchFamily="34" charset="0"/>
            </a:endParaRPr>
          </a:p>
          <a:p>
            <a:pPr defTabSz="432000"/>
            <a:r>
              <a:rPr lang="es-ES" sz="1500" dirty="0">
                <a:solidFill>
                  <a:schemeClr val="bg1">
                    <a:lumMod val="50000"/>
                  </a:schemeClr>
                </a:solidFill>
                <a:latin typeface="Arial" pitchFamily="34" charset="0"/>
                <a:cs typeface="Arial" pitchFamily="34" charset="0"/>
              </a:rPr>
              <a:t>	</a:t>
            </a:r>
            <a:r>
              <a:rPr lang="es-ES" sz="1500" dirty="0" smtClean="0">
                <a:solidFill>
                  <a:schemeClr val="bg1">
                    <a:lumMod val="50000"/>
                  </a:schemeClr>
                </a:solidFill>
                <a:latin typeface="Arial" pitchFamily="34" charset="0"/>
                <a:cs typeface="Arial" pitchFamily="34" charset="0"/>
              </a:rPr>
              <a:t>@</a:t>
            </a:r>
            <a:r>
              <a:rPr lang="es-ES" sz="1500" dirty="0" err="1" smtClean="0">
                <a:solidFill>
                  <a:schemeClr val="bg1">
                    <a:lumMod val="50000"/>
                  </a:schemeClr>
                </a:solidFill>
                <a:latin typeface="Arial" pitchFamily="34" charset="0"/>
                <a:cs typeface="Arial" pitchFamily="34" charset="0"/>
              </a:rPr>
              <a:t>TransactionAttribute</a:t>
            </a:r>
            <a:r>
              <a:rPr lang="es-ES" sz="1500" dirty="0" smtClean="0">
                <a:solidFill>
                  <a:schemeClr val="bg1">
                    <a:lumMod val="50000"/>
                  </a:schemeClr>
                </a:solidFill>
                <a:latin typeface="Arial" pitchFamily="34" charset="0"/>
                <a:cs typeface="Arial" pitchFamily="34" charset="0"/>
              </a:rPr>
              <a:t>(</a:t>
            </a:r>
            <a:r>
              <a:rPr lang="es-ES" sz="1500" dirty="0" err="1" smtClean="0">
                <a:solidFill>
                  <a:schemeClr val="bg1">
                    <a:lumMod val="50000"/>
                  </a:schemeClr>
                </a:solidFill>
                <a:latin typeface="Arial" pitchFamily="34" charset="0"/>
                <a:cs typeface="Arial" pitchFamily="34" charset="0"/>
              </a:rPr>
              <a:t>TransactionAttributeType.REQUIRED</a:t>
            </a:r>
            <a:r>
              <a:rPr lang="es-ES" sz="1500" dirty="0" smtClean="0">
                <a:solidFill>
                  <a:schemeClr val="bg1">
                    <a:lumMod val="50000"/>
                  </a:schemeClr>
                </a:solidFill>
                <a:latin typeface="Arial" pitchFamily="34" charset="0"/>
                <a:cs typeface="Arial" pitchFamily="34" charset="0"/>
              </a:rPr>
              <a:t>)</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public void createUserDetail() {</a:t>
            </a:r>
          </a:p>
          <a:p>
            <a:pPr defTabSz="432000"/>
            <a:r>
              <a:rPr lang="es-ES" sz="1500" dirty="0" smtClean="0">
                <a:solidFill>
                  <a:schemeClr val="bg1">
                    <a:lumMod val="50000"/>
                  </a:schemeClr>
                </a:solidFill>
                <a:latin typeface="Arial" pitchFamily="34" charset="0"/>
                <a:cs typeface="Arial" pitchFamily="34" charset="0"/>
              </a:rPr>
              <a:t>		……..</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	}</a:t>
            </a:r>
            <a:endParaRPr lang="es-ES" sz="1500" dirty="0">
              <a:solidFill>
                <a:schemeClr val="bg1">
                  <a:lumMod val="50000"/>
                </a:schemeClr>
              </a:solidFill>
              <a:latin typeface="Arial" pitchFamily="34" charset="0"/>
              <a:cs typeface="Arial" pitchFamily="34" charset="0"/>
            </a:endParaRPr>
          </a:p>
          <a:p>
            <a:pPr defTabSz="432000"/>
            <a:r>
              <a:rPr lang="es-ES" sz="1500" dirty="0" smtClean="0">
                <a:solidFill>
                  <a:schemeClr val="bg1">
                    <a:lumMod val="50000"/>
                  </a:schemeClr>
                </a:solidFill>
                <a:latin typeface="Arial" pitchFamily="34" charset="0"/>
                <a:cs typeface="Arial" pitchFamily="34" charset="0"/>
              </a:rPr>
              <a:t>}</a:t>
            </a:r>
            <a:endParaRPr lang="es-ES" sz="15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78488788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13"/>
          </p:nvPr>
        </p:nvSpPr>
        <p:spPr>
          <a:xfrm>
            <a:off x="2123728" y="2204864"/>
            <a:ext cx="7020272" cy="4176463"/>
          </a:xfrm>
        </p:spPr>
        <p:txBody>
          <a:bodyPr>
            <a:normAutofit/>
          </a:bodyPr>
          <a:lstStyle/>
          <a:p>
            <a:pPr marL="0" indent="0">
              <a:buNone/>
            </a:pPr>
            <a:endParaRPr lang="es-ES" dirty="0"/>
          </a:p>
          <a:p>
            <a:pPr marL="0" indent="0">
              <a:lnSpc>
                <a:spcPct val="120000"/>
              </a:lnSpc>
              <a:buNone/>
              <a:tabLst>
                <a:tab pos="354013" algn="l"/>
              </a:tabLst>
            </a:pPr>
            <a:endParaRPr lang="es-ES" sz="1600" dirty="0">
              <a:solidFill>
                <a:schemeClr val="tx1"/>
              </a:solidFill>
            </a:endParaRPr>
          </a:p>
        </p:txBody>
      </p:sp>
      <p:sp>
        <p:nvSpPr>
          <p:cNvPr id="4" name="3 Marcador de número de diapositiva"/>
          <p:cNvSpPr>
            <a:spLocks noGrp="1"/>
          </p:cNvSpPr>
          <p:nvPr>
            <p:ph type="sldNum" sz="quarter" idx="12"/>
          </p:nvPr>
        </p:nvSpPr>
        <p:spPr/>
        <p:txBody>
          <a:bodyPr/>
          <a:lstStyle/>
          <a:p>
            <a:fld id="{E60061AB-E3E3-4B82-98B1-945D99ABF5FB}" type="slidenum">
              <a:rPr lang="es-ES" smtClean="0"/>
              <a:t>3</a:t>
            </a:fld>
            <a:endParaRPr lang="es-ES" dirty="0"/>
          </a:p>
        </p:txBody>
      </p:sp>
      <p:sp>
        <p:nvSpPr>
          <p:cNvPr id="5" name="2 Marcador de contenido"/>
          <p:cNvSpPr txBox="1">
            <a:spLocks/>
          </p:cNvSpPr>
          <p:nvPr/>
        </p:nvSpPr>
        <p:spPr>
          <a:xfrm>
            <a:off x="2987823" y="3933056"/>
            <a:ext cx="5616624" cy="1800200"/>
          </a:xfrm>
          <a:prstGeom prst="rect">
            <a:avLst/>
          </a:prstGeom>
        </p:spPr>
        <p:txBody>
          <a:bodyPr>
            <a:no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kern="1200">
                <a:solidFill>
                  <a:schemeClr val="tx1">
                    <a:lumMod val="50000"/>
                    <a:lumOff val="50000"/>
                  </a:schemeClr>
                </a:solidFill>
                <a:latin typeface="Arial" pitchFamily="34" charset="0"/>
                <a:ea typeface="+mn-ea"/>
                <a:cs typeface="Arial" pitchFamily="34" charset="0"/>
              </a:defRPr>
            </a:lvl1pPr>
            <a:lvl2pPr marL="531813" indent="-176213" algn="l" defTabSz="914400" rtl="0" eaLnBrk="1" latinLnBrk="0" hangingPunct="1">
              <a:spcBef>
                <a:spcPct val="20000"/>
              </a:spcBef>
              <a:buFont typeface="Arial" pitchFamily="34" charset="0"/>
              <a:buChar char="•"/>
              <a:defRPr sz="1600" kern="1200" baseline="0">
                <a:solidFill>
                  <a:schemeClr val="tx1">
                    <a:lumMod val="50000"/>
                    <a:lumOff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0" indent="0">
              <a:buNone/>
            </a:pPr>
            <a:r>
              <a:rPr lang="es-ES" sz="1600" dirty="0">
                <a:solidFill>
                  <a:schemeClr val="bg1">
                    <a:lumMod val="50000"/>
                  </a:schemeClr>
                </a:solidFill>
              </a:rPr>
              <a:t>1</a:t>
            </a:r>
            <a:r>
              <a:rPr lang="es-ES" sz="1600" dirty="0" smtClean="0">
                <a:solidFill>
                  <a:schemeClr val="bg1">
                    <a:lumMod val="50000"/>
                  </a:schemeClr>
                </a:solidFill>
              </a:rPr>
              <a:t>.1 Definición</a:t>
            </a:r>
          </a:p>
          <a:p>
            <a:pPr marL="0" indent="0">
              <a:buNone/>
            </a:pPr>
            <a:r>
              <a:rPr lang="es-ES" sz="1600" dirty="0" smtClean="0">
                <a:solidFill>
                  <a:schemeClr val="bg1">
                    <a:lumMod val="50000"/>
                  </a:schemeClr>
                </a:solidFill>
              </a:rPr>
              <a:t>1.2 Driver</a:t>
            </a:r>
          </a:p>
          <a:p>
            <a:pPr marL="0" indent="0">
              <a:buNone/>
            </a:pPr>
            <a:r>
              <a:rPr lang="es-ES" sz="1600" dirty="0" smtClean="0">
                <a:solidFill>
                  <a:schemeClr val="bg1">
                    <a:lumMod val="50000"/>
                  </a:schemeClr>
                </a:solidFill>
              </a:rPr>
              <a:t>1.3 Arquitectura</a:t>
            </a:r>
          </a:p>
          <a:p>
            <a:pPr marL="0" indent="0">
              <a:buNone/>
            </a:pPr>
            <a:r>
              <a:rPr lang="es-ES" sz="1600" dirty="0" smtClean="0">
                <a:solidFill>
                  <a:schemeClr val="bg1">
                    <a:lumMod val="50000"/>
                  </a:schemeClr>
                </a:solidFill>
              </a:rPr>
              <a:t>1.4 Interfaces</a:t>
            </a:r>
          </a:p>
          <a:p>
            <a:pPr marL="0" indent="0">
              <a:buNone/>
            </a:pPr>
            <a:r>
              <a:rPr lang="es-ES" sz="1600" dirty="0" smtClean="0">
                <a:solidFill>
                  <a:schemeClr val="bg1">
                    <a:lumMod val="50000"/>
                  </a:schemeClr>
                </a:solidFill>
              </a:rPr>
              <a:t>1.5 Uso</a:t>
            </a:r>
          </a:p>
          <a:p>
            <a:pPr marL="0" indent="0">
              <a:buNone/>
            </a:pPr>
            <a:r>
              <a:rPr lang="es-ES" sz="1600" dirty="0" smtClean="0">
                <a:solidFill>
                  <a:schemeClr val="bg1">
                    <a:lumMod val="50000"/>
                  </a:schemeClr>
                </a:solidFill>
              </a:rPr>
              <a:t>1.6 SQL </a:t>
            </a:r>
            <a:r>
              <a:rPr lang="es-ES" sz="1600" dirty="0" err="1" smtClean="0">
                <a:solidFill>
                  <a:schemeClr val="bg1">
                    <a:lumMod val="50000"/>
                  </a:schemeClr>
                </a:solidFill>
              </a:rPr>
              <a:t>Injection</a:t>
            </a:r>
            <a:endParaRPr lang="es-ES" sz="1600" dirty="0" smtClean="0">
              <a:solidFill>
                <a:schemeClr val="bg1">
                  <a:lumMod val="50000"/>
                </a:schemeClr>
              </a:solidFill>
            </a:endParaRPr>
          </a:p>
          <a:p>
            <a:pPr marL="0" indent="0">
              <a:buNone/>
            </a:pPr>
            <a:r>
              <a:rPr lang="es-ES" sz="1600" dirty="0" smtClean="0">
                <a:solidFill>
                  <a:schemeClr val="bg1">
                    <a:lumMod val="50000"/>
                  </a:schemeClr>
                </a:solidFill>
              </a:rPr>
              <a:t>1.7 Transacciones</a:t>
            </a:r>
          </a:p>
          <a:p>
            <a:pPr marL="0" indent="0">
              <a:buNone/>
            </a:pPr>
            <a:endParaRPr lang="es-ES" sz="1600" dirty="0">
              <a:solidFill>
                <a:schemeClr val="bg1">
                  <a:lumMod val="50000"/>
                </a:schemeClr>
              </a:solidFill>
            </a:endParaRPr>
          </a:p>
        </p:txBody>
      </p:sp>
      <p:sp>
        <p:nvSpPr>
          <p:cNvPr id="6" name="5 CuadroTexto"/>
          <p:cNvSpPr txBox="1"/>
          <p:nvPr/>
        </p:nvSpPr>
        <p:spPr>
          <a:xfrm>
            <a:off x="2771800" y="2204864"/>
            <a:ext cx="1440160" cy="1938992"/>
          </a:xfrm>
          <a:prstGeom prst="rect">
            <a:avLst/>
          </a:prstGeom>
          <a:noFill/>
        </p:spPr>
        <p:txBody>
          <a:bodyPr wrap="square" rtlCol="0">
            <a:spAutoFit/>
          </a:bodyPr>
          <a:lstStyle/>
          <a:p>
            <a:r>
              <a:rPr lang="en-US" sz="12000" b="1" dirty="0">
                <a:solidFill>
                  <a:srgbClr val="9AAE04"/>
                </a:solidFill>
                <a:latin typeface="Arial" pitchFamily="34" charset="0"/>
                <a:ea typeface="+mj-ea"/>
                <a:cs typeface="Arial" pitchFamily="34" charset="0"/>
              </a:rPr>
              <a:t>1</a:t>
            </a:r>
            <a:endParaRPr lang="es-ES" sz="12000" b="1" dirty="0">
              <a:solidFill>
                <a:srgbClr val="9AAE04"/>
              </a:solidFill>
              <a:latin typeface="Arial" pitchFamily="34" charset="0"/>
              <a:ea typeface="+mj-ea"/>
              <a:cs typeface="Arial" pitchFamily="34" charset="0"/>
            </a:endParaRPr>
          </a:p>
        </p:txBody>
      </p:sp>
      <p:sp>
        <p:nvSpPr>
          <p:cNvPr id="7" name="6 CuadroTexto"/>
          <p:cNvSpPr txBox="1"/>
          <p:nvPr/>
        </p:nvSpPr>
        <p:spPr>
          <a:xfrm>
            <a:off x="3672475" y="2926685"/>
            <a:ext cx="5075989" cy="830997"/>
          </a:xfrm>
          <a:prstGeom prst="rect">
            <a:avLst/>
          </a:prstGeom>
          <a:noFill/>
        </p:spPr>
        <p:txBody>
          <a:bodyPr wrap="square" rtlCol="0">
            <a:spAutoFit/>
          </a:bodyPr>
          <a:lstStyle/>
          <a:p>
            <a:pPr>
              <a:spcBef>
                <a:spcPct val="20000"/>
              </a:spcBef>
              <a:buClr>
                <a:srgbClr val="9AAE04"/>
              </a:buClr>
            </a:pPr>
            <a:r>
              <a:rPr lang="es-ES" sz="2400" b="1" dirty="0" smtClean="0">
                <a:solidFill>
                  <a:srgbClr val="9AAE04"/>
                </a:solidFill>
                <a:latin typeface="Arial" pitchFamily="34" charset="0"/>
                <a:ea typeface="+mj-ea"/>
                <a:cs typeface="Arial" pitchFamily="34" charset="0"/>
              </a:rPr>
              <a:t>Java Database Connectivity (JDBC)</a:t>
            </a:r>
            <a:endParaRPr lang="es-ES" dirty="0"/>
          </a:p>
        </p:txBody>
      </p:sp>
    </p:spTree>
    <p:extLst>
      <p:ext uri="{BB962C8B-B14F-4D97-AF65-F5344CB8AC3E}">
        <p14:creationId xmlns:p14="http://schemas.microsoft.com/office/powerpoint/2010/main" val="683764980"/>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155575" y="1503495"/>
            <a:ext cx="9088561" cy="4031873"/>
          </a:xfrm>
          <a:prstGeom prst="rect">
            <a:avLst/>
          </a:prstGeom>
          <a:noFill/>
        </p:spPr>
        <p:txBody>
          <a:bodyPr wrap="square" rtlCol="0">
            <a:spAutoFit/>
          </a:bodyPr>
          <a:lstStyle/>
          <a:p>
            <a:pPr>
              <a:lnSpc>
                <a:spcPct val="200000"/>
              </a:lnSpc>
            </a:pPr>
            <a:r>
              <a:rPr lang="es-ES" sz="2000" b="1" dirty="0">
                <a:solidFill>
                  <a:schemeClr val="bg1">
                    <a:lumMod val="50000"/>
                  </a:schemeClr>
                </a:solidFill>
                <a:latin typeface="Arial" pitchFamily="34" charset="0"/>
                <a:cs typeface="Arial" pitchFamily="34" charset="0"/>
              </a:rPr>
              <a:t>JTA</a:t>
            </a:r>
            <a:r>
              <a:rPr lang="es-ES" sz="2000" dirty="0">
                <a:solidFill>
                  <a:schemeClr val="bg1">
                    <a:lumMod val="50000"/>
                  </a:schemeClr>
                </a:solidFill>
                <a:latin typeface="Arial" pitchFamily="34" charset="0"/>
                <a:cs typeface="Arial" pitchFamily="34" charset="0"/>
              </a:rPr>
              <a:t> - </a:t>
            </a:r>
            <a:r>
              <a:rPr lang="es-ES" sz="2000" b="1" dirty="0">
                <a:solidFill>
                  <a:schemeClr val="bg1">
                    <a:lumMod val="50000"/>
                  </a:schemeClr>
                </a:solidFill>
                <a:latin typeface="Arial" pitchFamily="34" charset="0"/>
                <a:cs typeface="Arial" pitchFamily="34" charset="0"/>
              </a:rPr>
              <a:t>TransactionAttribute</a:t>
            </a:r>
            <a:r>
              <a:rPr lang="es-ES" sz="2000" dirty="0">
                <a:solidFill>
                  <a:schemeClr val="bg1">
                    <a:lumMod val="50000"/>
                  </a:schemeClr>
                </a:solidFill>
                <a:latin typeface="Arial" pitchFamily="34" charset="0"/>
                <a:cs typeface="Arial" pitchFamily="34" charset="0"/>
              </a:rPr>
              <a:t>:</a:t>
            </a:r>
          </a:p>
          <a:p>
            <a:pPr marL="742950" lvl="1" indent="-285750">
              <a:lnSpc>
                <a:spcPct val="200000"/>
              </a:lnSpc>
              <a:buFont typeface="Arial" pitchFamily="34" charset="0"/>
              <a:buChar char="•"/>
            </a:pPr>
            <a:r>
              <a:rPr lang="es-ES" b="1" dirty="0">
                <a:solidFill>
                  <a:schemeClr val="bg1">
                    <a:lumMod val="50000"/>
                  </a:schemeClr>
                </a:solidFill>
                <a:latin typeface="Arial" pitchFamily="34" charset="0"/>
                <a:cs typeface="Arial" pitchFamily="34" charset="0"/>
              </a:rPr>
              <a:t>REQUIRED</a:t>
            </a:r>
            <a:r>
              <a:rPr lang="es-ES" dirty="0">
                <a:solidFill>
                  <a:schemeClr val="bg1">
                    <a:lumMod val="50000"/>
                  </a:schemeClr>
                </a:solidFill>
                <a:latin typeface="Arial" pitchFamily="34" charset="0"/>
                <a:cs typeface="Arial" pitchFamily="34" charset="0"/>
              </a:rPr>
              <a:t>, si no existe crea una nueva</a:t>
            </a:r>
          </a:p>
          <a:p>
            <a:pPr marL="742950" lvl="1" indent="-285750">
              <a:lnSpc>
                <a:spcPct val="200000"/>
              </a:lnSpc>
              <a:buFont typeface="Arial" pitchFamily="34" charset="0"/>
              <a:buChar char="•"/>
            </a:pPr>
            <a:r>
              <a:rPr lang="es-ES" b="1" dirty="0">
                <a:solidFill>
                  <a:schemeClr val="bg1">
                    <a:lumMod val="50000"/>
                  </a:schemeClr>
                </a:solidFill>
                <a:latin typeface="Arial" pitchFamily="34" charset="0"/>
                <a:cs typeface="Arial" pitchFamily="34" charset="0"/>
              </a:rPr>
              <a:t>REQUIERES_NEW</a:t>
            </a:r>
            <a:r>
              <a:rPr lang="es-ES" dirty="0">
                <a:solidFill>
                  <a:schemeClr val="bg1">
                    <a:lumMod val="50000"/>
                  </a:schemeClr>
                </a:solidFill>
                <a:latin typeface="Arial" pitchFamily="34" charset="0"/>
                <a:cs typeface="Arial" pitchFamily="34" charset="0"/>
              </a:rPr>
              <a:t>, crea una nueva</a:t>
            </a:r>
          </a:p>
          <a:p>
            <a:pPr marL="742950" lvl="1" indent="-285750">
              <a:lnSpc>
                <a:spcPct val="200000"/>
              </a:lnSpc>
              <a:buFont typeface="Arial" pitchFamily="34" charset="0"/>
              <a:buChar char="•"/>
            </a:pPr>
            <a:r>
              <a:rPr lang="es-ES" b="1" dirty="0">
                <a:solidFill>
                  <a:schemeClr val="bg1">
                    <a:lumMod val="50000"/>
                  </a:schemeClr>
                </a:solidFill>
                <a:latin typeface="Arial" pitchFamily="34" charset="0"/>
                <a:cs typeface="Arial" pitchFamily="34" charset="0"/>
              </a:rPr>
              <a:t>SUPPORTS</a:t>
            </a:r>
            <a:r>
              <a:rPr lang="es-ES" dirty="0">
                <a:solidFill>
                  <a:schemeClr val="bg1">
                    <a:lumMod val="50000"/>
                  </a:schemeClr>
                </a:solidFill>
                <a:latin typeface="Arial" pitchFamily="34" charset="0"/>
                <a:cs typeface="Arial" pitchFamily="34" charset="0"/>
              </a:rPr>
              <a:t>, parte de una transacción</a:t>
            </a:r>
          </a:p>
          <a:p>
            <a:pPr marL="742950" lvl="1" indent="-285750">
              <a:lnSpc>
                <a:spcPct val="200000"/>
              </a:lnSpc>
              <a:buFont typeface="Arial" pitchFamily="34" charset="0"/>
              <a:buChar char="•"/>
            </a:pPr>
            <a:r>
              <a:rPr lang="es-ES" b="1" dirty="0">
                <a:solidFill>
                  <a:schemeClr val="bg1">
                    <a:lumMod val="50000"/>
                  </a:schemeClr>
                </a:solidFill>
                <a:latin typeface="Arial" pitchFamily="34" charset="0"/>
                <a:cs typeface="Arial" pitchFamily="34" charset="0"/>
              </a:rPr>
              <a:t>NOT_SUPPORTED</a:t>
            </a:r>
            <a:r>
              <a:rPr lang="es-ES" dirty="0">
                <a:solidFill>
                  <a:schemeClr val="bg1">
                    <a:lumMod val="50000"/>
                  </a:schemeClr>
                </a:solidFill>
                <a:latin typeface="Arial" pitchFamily="34" charset="0"/>
                <a:cs typeface="Arial" pitchFamily="34" charset="0"/>
              </a:rPr>
              <a:t>, no debería ser ejecutada como parte de una transacción </a:t>
            </a:r>
          </a:p>
          <a:p>
            <a:pPr marL="742950" lvl="1" indent="-285750">
              <a:lnSpc>
                <a:spcPct val="200000"/>
              </a:lnSpc>
              <a:buFont typeface="Arial" pitchFamily="34" charset="0"/>
              <a:buChar char="•"/>
            </a:pPr>
            <a:r>
              <a:rPr lang="es-ES" b="1" dirty="0">
                <a:solidFill>
                  <a:schemeClr val="bg1">
                    <a:lumMod val="50000"/>
                  </a:schemeClr>
                </a:solidFill>
                <a:latin typeface="Arial" pitchFamily="34" charset="0"/>
                <a:cs typeface="Arial" pitchFamily="34" charset="0"/>
              </a:rPr>
              <a:t>MANDATORY</a:t>
            </a:r>
            <a:r>
              <a:rPr lang="es-ES" dirty="0">
                <a:solidFill>
                  <a:schemeClr val="bg1">
                    <a:lumMod val="50000"/>
                  </a:schemeClr>
                </a:solidFill>
                <a:latin typeface="Arial" pitchFamily="34" charset="0"/>
                <a:cs typeface="Arial" pitchFamily="34" charset="0"/>
              </a:rPr>
              <a:t>, parte de una transacción o lanza una excepción</a:t>
            </a:r>
          </a:p>
          <a:p>
            <a:pPr marL="742950" lvl="1" indent="-285750">
              <a:lnSpc>
                <a:spcPct val="200000"/>
              </a:lnSpc>
              <a:buFont typeface="Arial" pitchFamily="34" charset="0"/>
              <a:buChar char="•"/>
            </a:pPr>
            <a:r>
              <a:rPr lang="es-ES" b="1" dirty="0">
                <a:solidFill>
                  <a:schemeClr val="bg1">
                    <a:lumMod val="50000"/>
                  </a:schemeClr>
                </a:solidFill>
                <a:latin typeface="Arial" pitchFamily="34" charset="0"/>
                <a:cs typeface="Arial" pitchFamily="34" charset="0"/>
              </a:rPr>
              <a:t>NEVER</a:t>
            </a:r>
            <a:r>
              <a:rPr lang="es-ES" dirty="0">
                <a:solidFill>
                  <a:schemeClr val="bg1">
                    <a:lumMod val="50000"/>
                  </a:schemeClr>
                </a:solidFill>
                <a:latin typeface="Arial" pitchFamily="34" charset="0"/>
                <a:cs typeface="Arial" pitchFamily="34" charset="0"/>
              </a:rPr>
              <a:t>, si forma parte de una transacción lanza excepción</a:t>
            </a:r>
          </a:p>
        </p:txBody>
      </p:sp>
    </p:spTree>
    <p:extLst>
      <p:ext uri="{BB962C8B-B14F-4D97-AF65-F5344CB8AC3E}">
        <p14:creationId xmlns:p14="http://schemas.microsoft.com/office/powerpoint/2010/main" val="664981386"/>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460375" y="1772816"/>
            <a:ext cx="8144073" cy="4093428"/>
          </a:xfrm>
          <a:prstGeom prst="rect">
            <a:avLst/>
          </a:prstGeom>
          <a:noFill/>
        </p:spPr>
        <p:txBody>
          <a:bodyPr wrap="square" rtlCol="0">
            <a:spAutoFit/>
          </a:bodyPr>
          <a:lstStyle/>
          <a:p>
            <a:pPr algn="just"/>
            <a:r>
              <a:rPr lang="es-ES" sz="2000" dirty="0">
                <a:solidFill>
                  <a:schemeClr val="tx1">
                    <a:lumMod val="65000"/>
                    <a:lumOff val="35000"/>
                  </a:schemeClr>
                </a:solidFill>
                <a:latin typeface="Arial" pitchFamily="34" charset="0"/>
                <a:cs typeface="Arial" pitchFamily="34" charset="0"/>
              </a:rPr>
              <a:t>Un </a:t>
            </a:r>
            <a:r>
              <a:rPr lang="es-ES" sz="2000" b="1" dirty="0" smtClean="0">
                <a:solidFill>
                  <a:schemeClr val="tx1">
                    <a:lumMod val="65000"/>
                    <a:lumOff val="35000"/>
                  </a:schemeClr>
                </a:solidFill>
                <a:latin typeface="Arial" pitchFamily="34" charset="0"/>
                <a:cs typeface="Arial" pitchFamily="34" charset="0"/>
              </a:rPr>
              <a:t>DataSource</a:t>
            </a:r>
            <a:r>
              <a:rPr lang="es-ES" sz="2000" dirty="0" smtClean="0">
                <a:solidFill>
                  <a:schemeClr val="tx1">
                    <a:lumMod val="65000"/>
                    <a:lumOff val="35000"/>
                  </a:schemeClr>
                </a:solidFill>
                <a:latin typeface="Arial" pitchFamily="34" charset="0"/>
                <a:cs typeface="Arial" pitchFamily="34" charset="0"/>
              </a:rPr>
              <a:t> </a:t>
            </a:r>
            <a:r>
              <a:rPr lang="es-ES" sz="2000" dirty="0">
                <a:solidFill>
                  <a:schemeClr val="tx1">
                    <a:lumMod val="65000"/>
                    <a:lumOff val="35000"/>
                  </a:schemeClr>
                </a:solidFill>
                <a:latin typeface="Arial" pitchFamily="34" charset="0"/>
                <a:cs typeface="Arial" pitchFamily="34" charset="0"/>
              </a:rPr>
              <a:t>es la representación de un origen de datos en el lenguaje de programación Java. En términos básicos, una fuente de datos es una </a:t>
            </a:r>
            <a:r>
              <a:rPr lang="es-ES" sz="2000" dirty="0" smtClean="0">
                <a:solidFill>
                  <a:schemeClr val="tx1">
                    <a:lumMod val="65000"/>
                    <a:lumOff val="35000"/>
                  </a:schemeClr>
                </a:solidFill>
                <a:latin typeface="Arial" pitchFamily="34" charset="0"/>
                <a:cs typeface="Arial" pitchFamily="34" charset="0"/>
              </a:rPr>
              <a:t>herramienta para </a:t>
            </a:r>
            <a:r>
              <a:rPr lang="es-ES" sz="2000" dirty="0">
                <a:solidFill>
                  <a:schemeClr val="tx1">
                    <a:lumMod val="65000"/>
                    <a:lumOff val="35000"/>
                  </a:schemeClr>
                </a:solidFill>
                <a:latin typeface="Arial" pitchFamily="34" charset="0"/>
                <a:cs typeface="Arial" pitchFamily="34" charset="0"/>
              </a:rPr>
              <a:t>almacenar datos. </a:t>
            </a:r>
            <a:endParaRPr lang="es-ES" sz="2000" dirty="0" smtClean="0">
              <a:solidFill>
                <a:schemeClr val="tx1">
                  <a:lumMod val="65000"/>
                  <a:lumOff val="35000"/>
                </a:schemeClr>
              </a:solidFill>
              <a:latin typeface="Arial" pitchFamily="34" charset="0"/>
              <a:cs typeface="Arial" pitchFamily="34" charset="0"/>
            </a:endParaRPr>
          </a:p>
          <a:p>
            <a:pPr algn="just"/>
            <a:endParaRPr lang="es-ES" sz="2000" dirty="0">
              <a:solidFill>
                <a:schemeClr val="tx1">
                  <a:lumMod val="65000"/>
                  <a:lumOff val="35000"/>
                </a:schemeClr>
              </a:solidFill>
              <a:latin typeface="Arial" pitchFamily="34" charset="0"/>
              <a:cs typeface="Arial" pitchFamily="34" charset="0"/>
            </a:endParaRPr>
          </a:p>
          <a:p>
            <a:pPr algn="just"/>
            <a:r>
              <a:rPr lang="es-ES" sz="2000" dirty="0" smtClean="0">
                <a:solidFill>
                  <a:schemeClr val="tx1">
                    <a:lumMod val="65000"/>
                    <a:lumOff val="35000"/>
                  </a:schemeClr>
                </a:solidFill>
                <a:latin typeface="Arial" pitchFamily="34" charset="0"/>
                <a:cs typeface="Arial" pitchFamily="34" charset="0"/>
              </a:rPr>
              <a:t>Puede </a:t>
            </a:r>
            <a:r>
              <a:rPr lang="es-ES" sz="2000" dirty="0">
                <a:solidFill>
                  <a:schemeClr val="tx1">
                    <a:lumMod val="65000"/>
                    <a:lumOff val="35000"/>
                  </a:schemeClr>
                </a:solidFill>
                <a:latin typeface="Arial" pitchFamily="34" charset="0"/>
                <a:cs typeface="Arial" pitchFamily="34" charset="0"/>
              </a:rPr>
              <a:t>ser tan sofisticado como una base de datos compleja para una corporación grande o tan simple como un archivo con filas y columnas. Un origen de datos puede residir en un servidor remoto o puede estar en una máquina de escritorio local. </a:t>
            </a:r>
            <a:endParaRPr lang="es-ES" sz="2000" dirty="0" smtClean="0">
              <a:solidFill>
                <a:schemeClr val="tx1">
                  <a:lumMod val="65000"/>
                  <a:lumOff val="35000"/>
                </a:schemeClr>
              </a:solidFill>
              <a:latin typeface="Arial" pitchFamily="34" charset="0"/>
              <a:cs typeface="Arial" pitchFamily="34" charset="0"/>
            </a:endParaRPr>
          </a:p>
          <a:p>
            <a:pPr algn="just"/>
            <a:endParaRPr lang="es-ES" sz="2000" dirty="0">
              <a:solidFill>
                <a:schemeClr val="tx1">
                  <a:lumMod val="65000"/>
                  <a:lumOff val="35000"/>
                </a:schemeClr>
              </a:solidFill>
              <a:latin typeface="Arial" pitchFamily="34" charset="0"/>
              <a:cs typeface="Arial" pitchFamily="34" charset="0"/>
            </a:endParaRPr>
          </a:p>
          <a:p>
            <a:pPr algn="just"/>
            <a:r>
              <a:rPr lang="es-ES" sz="2000" dirty="0" smtClean="0">
                <a:solidFill>
                  <a:schemeClr val="tx1">
                    <a:lumMod val="65000"/>
                    <a:lumOff val="35000"/>
                  </a:schemeClr>
                </a:solidFill>
                <a:latin typeface="Arial" pitchFamily="34" charset="0"/>
                <a:cs typeface="Arial" pitchFamily="34" charset="0"/>
              </a:rPr>
              <a:t>Las </a:t>
            </a:r>
            <a:r>
              <a:rPr lang="es-ES" sz="2000" dirty="0">
                <a:solidFill>
                  <a:schemeClr val="tx1">
                    <a:lumMod val="65000"/>
                    <a:lumOff val="35000"/>
                  </a:schemeClr>
                </a:solidFill>
                <a:latin typeface="Arial" pitchFamily="34" charset="0"/>
                <a:cs typeface="Arial" pitchFamily="34" charset="0"/>
              </a:rPr>
              <a:t>aplicaciones acceden a una fuente de datos mediante una conexión y un objeto DataSource puede considerarse como una fábrica para las conexiones con el origen de datos particular que representa la instancia de DataSource. </a:t>
            </a:r>
          </a:p>
        </p:txBody>
      </p:sp>
    </p:spTree>
    <p:extLst>
      <p:ext uri="{BB962C8B-B14F-4D97-AF65-F5344CB8AC3E}">
        <p14:creationId xmlns:p14="http://schemas.microsoft.com/office/powerpoint/2010/main" val="2138144064"/>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1.7 Transacciones</a:t>
            </a:r>
            <a:endParaRPr lang="es-ES" dirty="0">
              <a:solidFill>
                <a:schemeClr val="bg1"/>
              </a:solidFill>
              <a:latin typeface="Arial" pitchFamily="34" charset="0"/>
              <a:cs typeface="Arial" pitchFamily="34" charset="0"/>
            </a:endParaRPr>
          </a:p>
        </p:txBody>
      </p:sp>
      <p:sp>
        <p:nvSpPr>
          <p:cNvPr id="34" name="CuadroTexto 33"/>
          <p:cNvSpPr txBox="1"/>
          <p:nvPr/>
        </p:nvSpPr>
        <p:spPr>
          <a:xfrm>
            <a:off x="539552" y="1628800"/>
            <a:ext cx="8144073" cy="4339650"/>
          </a:xfrm>
          <a:prstGeom prst="rect">
            <a:avLst/>
          </a:prstGeom>
          <a:noFill/>
        </p:spPr>
        <p:txBody>
          <a:bodyPr wrap="square" rtlCol="0">
            <a:spAutoFit/>
          </a:bodyPr>
          <a:lstStyle/>
          <a:p>
            <a:pPr algn="just"/>
            <a:r>
              <a:rPr lang="es-ES" sz="2000" dirty="0" smtClean="0">
                <a:solidFill>
                  <a:schemeClr val="tx1">
                    <a:lumMod val="65000"/>
                    <a:lumOff val="35000"/>
                  </a:schemeClr>
                </a:solidFill>
                <a:latin typeface="Arial" pitchFamily="34" charset="0"/>
                <a:cs typeface="Arial" pitchFamily="34" charset="0"/>
              </a:rPr>
              <a:t>resources.xml (resources -&gt; META-INF)</a:t>
            </a:r>
          </a:p>
          <a:p>
            <a:pPr algn="just"/>
            <a:endParaRPr lang="es-ES" sz="2000" dirty="0" smtClean="0">
              <a:solidFill>
                <a:schemeClr val="tx1">
                  <a:lumMod val="65000"/>
                  <a:lumOff val="35000"/>
                </a:schemeClr>
              </a:solidFill>
              <a:latin typeface="Arial" pitchFamily="34" charset="0"/>
              <a:cs typeface="Arial" pitchFamily="34" charset="0"/>
            </a:endParaRPr>
          </a:p>
          <a:p>
            <a:r>
              <a:rPr lang="es-ES" altLang="es-ES" sz="1200" dirty="0" smtClean="0">
                <a:solidFill>
                  <a:srgbClr val="000000"/>
                </a:solidFill>
                <a:latin typeface="Courier New" panose="02070309020205020404" pitchFamily="49" charset="0"/>
                <a:cs typeface="Courier New" panose="02070309020205020404" pitchFamily="49" charset="0"/>
              </a:rPr>
              <a:t>&lt;</a:t>
            </a:r>
            <a:r>
              <a:rPr lang="es-ES" altLang="es-ES" sz="1200" b="1" dirty="0" smtClean="0">
                <a:solidFill>
                  <a:srgbClr val="000080"/>
                </a:solidFill>
                <a:latin typeface="Courier New" panose="02070309020205020404" pitchFamily="49" charset="0"/>
                <a:cs typeface="Courier New" panose="02070309020205020404" pitchFamily="49" charset="0"/>
              </a:rPr>
              <a:t>resources</a:t>
            </a:r>
            <a:r>
              <a:rPr lang="es-ES" altLang="es-ES" sz="1200" dirty="0" smtClean="0">
                <a:solidFill>
                  <a:srgbClr val="000000"/>
                </a:solidFill>
                <a:latin typeface="Courier New" panose="02070309020205020404" pitchFamily="49" charset="0"/>
                <a:cs typeface="Courier New" panose="02070309020205020404" pitchFamily="49" charset="0"/>
              </a:rPr>
              <a:t>&gt;</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    &lt;</a:t>
            </a:r>
            <a:r>
              <a:rPr lang="es-ES" altLang="es-ES" sz="1200" b="1" dirty="0" smtClean="0">
                <a:solidFill>
                  <a:srgbClr val="000080"/>
                </a:solidFill>
                <a:latin typeface="Courier New" panose="02070309020205020404" pitchFamily="49" charset="0"/>
                <a:cs typeface="Courier New" panose="02070309020205020404" pitchFamily="49" charset="0"/>
              </a:rPr>
              <a:t>Resource </a:t>
            </a:r>
            <a:r>
              <a:rPr lang="es-ES" altLang="es-ES" sz="1200" b="1" dirty="0" smtClean="0">
                <a:solidFill>
                  <a:srgbClr val="0000FF"/>
                </a:solidFill>
                <a:latin typeface="Courier New" panose="02070309020205020404" pitchFamily="49" charset="0"/>
                <a:cs typeface="Courier New" panose="02070309020205020404" pitchFamily="49" charset="0"/>
              </a:rPr>
              <a:t>id=</a:t>
            </a:r>
            <a:r>
              <a:rPr lang="es-ES" altLang="es-ES" sz="1200" b="1" dirty="0" smtClean="0">
                <a:solidFill>
                  <a:srgbClr val="008000"/>
                </a:solidFill>
                <a:latin typeface="Courier New" panose="02070309020205020404" pitchFamily="49" charset="0"/>
                <a:cs typeface="Courier New" panose="02070309020205020404" pitchFamily="49" charset="0"/>
              </a:rPr>
              <a:t>"jdbc/oracleDB" </a:t>
            </a:r>
            <a:r>
              <a:rPr lang="es-ES" altLang="es-ES" sz="1200" b="1" dirty="0" smtClean="0">
                <a:solidFill>
                  <a:srgbClr val="0000FF"/>
                </a:solidFill>
                <a:latin typeface="Courier New" panose="02070309020205020404" pitchFamily="49" charset="0"/>
                <a:cs typeface="Courier New" panose="02070309020205020404" pitchFamily="49" charset="0"/>
              </a:rPr>
              <a:t>type=</a:t>
            </a:r>
            <a:r>
              <a:rPr lang="es-ES" altLang="es-ES" sz="1200" b="1" dirty="0" smtClean="0">
                <a:solidFill>
                  <a:srgbClr val="008000"/>
                </a:solidFill>
                <a:latin typeface="Courier New" panose="02070309020205020404" pitchFamily="49" charset="0"/>
                <a:cs typeface="Courier New" panose="02070309020205020404" pitchFamily="49" charset="0"/>
              </a:rPr>
              <a:t>"DataSource"</a:t>
            </a:r>
            <a:r>
              <a:rPr lang="es-ES" altLang="es-ES" sz="1200" dirty="0" smtClean="0">
                <a:solidFill>
                  <a:srgbClr val="000000"/>
                </a:solidFill>
                <a:latin typeface="Courier New" panose="02070309020205020404" pitchFamily="49" charset="0"/>
                <a:cs typeface="Courier New" panose="02070309020205020404" pitchFamily="49" charset="0"/>
              </a:rPr>
              <a:t>&gt;</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        JdbcDriver  oracle.jdbc.OracleDriver</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        JdbcUrl jdbc:oracle:thin:@localhost:1521:xe</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        UserName    "dani"</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        Password    1234</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    &lt;/</a:t>
            </a:r>
            <a:r>
              <a:rPr lang="es-ES" altLang="es-ES" sz="1200" b="1" dirty="0" smtClean="0">
                <a:solidFill>
                  <a:srgbClr val="000080"/>
                </a:solidFill>
                <a:latin typeface="Courier New" panose="02070309020205020404" pitchFamily="49" charset="0"/>
                <a:cs typeface="Courier New" panose="02070309020205020404" pitchFamily="49" charset="0"/>
              </a:rPr>
              <a:t>Resource</a:t>
            </a:r>
            <a:r>
              <a:rPr lang="es-ES" altLang="es-ES" sz="1200" dirty="0" smtClean="0">
                <a:solidFill>
                  <a:srgbClr val="000000"/>
                </a:solidFill>
                <a:latin typeface="Courier New" panose="02070309020205020404" pitchFamily="49" charset="0"/>
                <a:cs typeface="Courier New" panose="02070309020205020404" pitchFamily="49" charset="0"/>
              </a:rPr>
              <a:t>&gt;</a:t>
            </a:r>
            <a:br>
              <a:rPr lang="es-ES" altLang="es-ES" sz="1200" dirty="0" smtClean="0">
                <a:solidFill>
                  <a:srgbClr val="000000"/>
                </a:solidFill>
                <a:latin typeface="Courier New" panose="02070309020205020404" pitchFamily="49" charset="0"/>
                <a:cs typeface="Courier New" panose="02070309020205020404" pitchFamily="49" charset="0"/>
              </a:rPr>
            </a:br>
            <a:r>
              <a:rPr lang="es-ES" altLang="es-ES" sz="1200" dirty="0" smtClean="0">
                <a:solidFill>
                  <a:srgbClr val="000000"/>
                </a:solidFill>
                <a:latin typeface="Courier New" panose="02070309020205020404" pitchFamily="49" charset="0"/>
                <a:cs typeface="Courier New" panose="02070309020205020404" pitchFamily="49" charset="0"/>
              </a:rPr>
              <a:t>&lt;/</a:t>
            </a:r>
            <a:r>
              <a:rPr lang="es-ES" altLang="es-ES" sz="1200" b="1" dirty="0" smtClean="0">
                <a:solidFill>
                  <a:srgbClr val="000080"/>
                </a:solidFill>
                <a:latin typeface="Courier New" panose="02070309020205020404" pitchFamily="49" charset="0"/>
                <a:cs typeface="Courier New" panose="02070309020205020404" pitchFamily="49" charset="0"/>
              </a:rPr>
              <a:t>resources</a:t>
            </a:r>
            <a:r>
              <a:rPr lang="es-ES" altLang="es-ES" sz="1200" dirty="0" smtClean="0">
                <a:solidFill>
                  <a:srgbClr val="000000"/>
                </a:solidFill>
                <a:latin typeface="Courier New" panose="02070309020205020404" pitchFamily="49" charset="0"/>
                <a:cs typeface="Courier New" panose="02070309020205020404" pitchFamily="49" charset="0"/>
              </a:rPr>
              <a:t>&gt;</a:t>
            </a:r>
          </a:p>
          <a:p>
            <a:endParaRPr lang="es-ES" sz="1200" dirty="0">
              <a:solidFill>
                <a:srgbClr val="000000"/>
              </a:solidFill>
              <a:latin typeface="Courier New" panose="02070309020205020404" pitchFamily="49" charset="0"/>
              <a:cs typeface="Courier New" panose="02070309020205020404" pitchFamily="49" charset="0"/>
            </a:endParaRPr>
          </a:p>
          <a:p>
            <a:endParaRPr lang="es-ES" sz="1200" dirty="0" smtClean="0">
              <a:solidFill>
                <a:srgbClr val="000000"/>
              </a:solidFill>
              <a:latin typeface="Courier New" panose="02070309020205020404" pitchFamily="49" charset="0"/>
              <a:cs typeface="Courier New" panose="02070309020205020404" pitchFamily="49" charset="0"/>
            </a:endParaRPr>
          </a:p>
          <a:p>
            <a:endParaRPr lang="es-ES" sz="1200" dirty="0">
              <a:solidFill>
                <a:srgbClr val="000000"/>
              </a:solidFill>
              <a:latin typeface="Courier New" panose="02070309020205020404" pitchFamily="49" charset="0"/>
              <a:cs typeface="Courier New" panose="02070309020205020404" pitchFamily="49" charset="0"/>
            </a:endParaRPr>
          </a:p>
          <a:p>
            <a:endParaRPr lang="es-ES" sz="1200" dirty="0" smtClean="0">
              <a:solidFill>
                <a:srgbClr val="000000"/>
              </a:solidFill>
              <a:latin typeface="Courier New" panose="02070309020205020404" pitchFamily="49" charset="0"/>
              <a:cs typeface="Courier New" panose="02070309020205020404" pitchFamily="49" charset="0"/>
            </a:endParaRPr>
          </a:p>
          <a:p>
            <a:endParaRPr lang="es-ES" sz="1200" dirty="0">
              <a:solidFill>
                <a:srgbClr val="000000"/>
              </a:solidFill>
              <a:latin typeface="Courier New" panose="02070309020205020404" pitchFamily="49" charset="0"/>
              <a:cs typeface="Courier New" panose="02070309020205020404" pitchFamily="49" charset="0"/>
            </a:endParaRPr>
          </a:p>
          <a:p>
            <a:r>
              <a:rPr lang="es-ES" sz="1200" dirty="0" smtClean="0">
                <a:solidFill>
                  <a:srgbClr val="000000"/>
                </a:solidFill>
                <a:latin typeface="Courier New" panose="02070309020205020404" pitchFamily="49" charset="0"/>
                <a:cs typeface="Courier New" panose="02070309020205020404" pitchFamily="49" charset="0"/>
              </a:rPr>
              <a:t>Clase Java</a:t>
            </a:r>
          </a:p>
          <a:p>
            <a:endParaRPr lang="es-ES" sz="1200" dirty="0" smtClean="0">
              <a:solidFill>
                <a:srgbClr val="000000"/>
              </a:solidFill>
              <a:latin typeface="Courier New" panose="02070309020205020404" pitchFamily="49" charset="0"/>
              <a:cs typeface="Courier New" panose="02070309020205020404" pitchFamily="49" charset="0"/>
            </a:endParaRPr>
          </a:p>
          <a:p>
            <a:pPr lvl="0"/>
            <a:r>
              <a:rPr lang="es-ES" altLang="es-ES" sz="1200" dirty="0">
                <a:solidFill>
                  <a:srgbClr val="808000"/>
                </a:solidFill>
                <a:latin typeface="Courier New" panose="02070309020205020404" pitchFamily="49" charset="0"/>
                <a:cs typeface="Courier New" panose="02070309020205020404" pitchFamily="49" charset="0"/>
              </a:rPr>
              <a:t>@Resource</a:t>
            </a:r>
            <a:r>
              <a:rPr lang="es-ES" altLang="es-ES" sz="1200" dirty="0">
                <a:solidFill>
                  <a:srgbClr val="000000"/>
                </a:solidFill>
                <a:latin typeface="Courier New" panose="02070309020205020404" pitchFamily="49" charset="0"/>
                <a:cs typeface="Courier New" panose="02070309020205020404" pitchFamily="49" charset="0"/>
              </a:rPr>
              <a:t>(name = </a:t>
            </a:r>
            <a:r>
              <a:rPr lang="es-ES" altLang="es-ES" sz="1200" b="1" dirty="0">
                <a:solidFill>
                  <a:srgbClr val="008000"/>
                </a:solidFill>
                <a:latin typeface="Courier New" panose="02070309020205020404" pitchFamily="49" charset="0"/>
                <a:cs typeface="Courier New" panose="02070309020205020404" pitchFamily="49" charset="0"/>
              </a:rPr>
              <a:t>"jdbc/oracleDB"</a:t>
            </a:r>
            <a:r>
              <a:rPr lang="es-ES" altLang="es-ES" sz="1200" dirty="0">
                <a:solidFill>
                  <a:srgbClr val="000000"/>
                </a:solidFill>
                <a:latin typeface="Courier New" panose="02070309020205020404" pitchFamily="49" charset="0"/>
                <a:cs typeface="Courier New" panose="02070309020205020404" pitchFamily="49" charset="0"/>
              </a:rPr>
              <a:t>)</a:t>
            </a:r>
            <a:br>
              <a:rPr lang="es-ES" altLang="es-ES" sz="1200" dirty="0">
                <a:solidFill>
                  <a:srgbClr val="000000"/>
                </a:solidFill>
                <a:latin typeface="Courier New" panose="02070309020205020404" pitchFamily="49" charset="0"/>
                <a:cs typeface="Courier New" panose="02070309020205020404" pitchFamily="49" charset="0"/>
              </a:rPr>
            </a:br>
            <a:r>
              <a:rPr lang="es-ES" altLang="es-ES" sz="1200" dirty="0">
                <a:solidFill>
                  <a:srgbClr val="000000"/>
                </a:solidFill>
                <a:latin typeface="Courier New" panose="02070309020205020404" pitchFamily="49" charset="0"/>
                <a:cs typeface="Courier New" panose="02070309020205020404" pitchFamily="49" charset="0"/>
              </a:rPr>
              <a:t>DataSource </a:t>
            </a:r>
            <a:r>
              <a:rPr lang="es-ES" altLang="es-ES" sz="1200" b="1" dirty="0">
                <a:solidFill>
                  <a:srgbClr val="660E7A"/>
                </a:solidFill>
                <a:latin typeface="Courier New" panose="02070309020205020404" pitchFamily="49" charset="0"/>
                <a:cs typeface="Courier New" panose="02070309020205020404" pitchFamily="49" charset="0"/>
              </a:rPr>
              <a:t>dataSource</a:t>
            </a:r>
            <a:r>
              <a:rPr lang="es-ES" altLang="es-ES" sz="1200" dirty="0">
                <a:solidFill>
                  <a:srgbClr val="000000"/>
                </a:solidFill>
                <a:latin typeface="Courier New" panose="02070309020205020404" pitchFamily="49" charset="0"/>
                <a:cs typeface="Courier New" panose="02070309020205020404" pitchFamily="49" charset="0"/>
              </a:rPr>
              <a:t>;</a:t>
            </a:r>
            <a:endParaRPr lang="es-ES" altLang="es-ES" sz="2800" dirty="0">
              <a:latin typeface="Arial" panose="020B0604020202020204" pitchFamily="34" charset="0"/>
            </a:endParaRPr>
          </a:p>
          <a:p>
            <a:endParaRPr lang="es-ES" sz="1200" dirty="0" smtClean="0">
              <a:solidFill>
                <a:schemeClr val="tx1">
                  <a:lumMod val="65000"/>
                  <a:lumOff val="35000"/>
                </a:schemeClr>
              </a:solidFill>
              <a:latin typeface="Arial" pitchFamily="34" charset="0"/>
              <a:cs typeface="Arial" pitchFamily="34" charset="0"/>
            </a:endParaRPr>
          </a:p>
          <a:p>
            <a:pPr algn="just"/>
            <a:endParaRPr lang="es-ES" sz="2000" dirty="0" smtClean="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858152272"/>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13"/>
          </p:nvPr>
        </p:nvSpPr>
        <p:spPr>
          <a:xfrm>
            <a:off x="2123728" y="2204864"/>
            <a:ext cx="7020272" cy="4176463"/>
          </a:xfrm>
        </p:spPr>
        <p:txBody>
          <a:bodyPr>
            <a:normAutofit/>
          </a:bodyPr>
          <a:lstStyle/>
          <a:p>
            <a:pPr marL="0" indent="0">
              <a:buNone/>
            </a:pPr>
            <a:endParaRPr lang="es-ES" dirty="0"/>
          </a:p>
          <a:p>
            <a:pPr marL="0" indent="0">
              <a:lnSpc>
                <a:spcPct val="120000"/>
              </a:lnSpc>
              <a:buNone/>
              <a:tabLst>
                <a:tab pos="354013" algn="l"/>
              </a:tabLst>
            </a:pPr>
            <a:endParaRPr lang="es-ES" sz="1600" dirty="0">
              <a:solidFill>
                <a:schemeClr val="tx1"/>
              </a:solidFill>
            </a:endParaRPr>
          </a:p>
        </p:txBody>
      </p:sp>
      <p:sp>
        <p:nvSpPr>
          <p:cNvPr id="4" name="3 Marcador de número de diapositiva"/>
          <p:cNvSpPr>
            <a:spLocks noGrp="1"/>
          </p:cNvSpPr>
          <p:nvPr>
            <p:ph type="sldNum" sz="quarter" idx="12"/>
          </p:nvPr>
        </p:nvSpPr>
        <p:spPr/>
        <p:txBody>
          <a:bodyPr/>
          <a:lstStyle/>
          <a:p>
            <a:fld id="{E60061AB-E3E3-4B82-98B1-945D99ABF5FB}" type="slidenum">
              <a:rPr lang="es-ES" smtClean="0"/>
              <a:t>33</a:t>
            </a:fld>
            <a:endParaRPr lang="es-ES" dirty="0"/>
          </a:p>
        </p:txBody>
      </p:sp>
      <p:sp>
        <p:nvSpPr>
          <p:cNvPr id="5" name="2 Marcador de contenido"/>
          <p:cNvSpPr txBox="1">
            <a:spLocks/>
          </p:cNvSpPr>
          <p:nvPr/>
        </p:nvSpPr>
        <p:spPr>
          <a:xfrm>
            <a:off x="2987823" y="3933056"/>
            <a:ext cx="5616624" cy="2423294"/>
          </a:xfrm>
          <a:prstGeom prst="rect">
            <a:avLst/>
          </a:prstGeom>
        </p:spPr>
        <p:txBody>
          <a:bodyPr>
            <a:no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kern="1200">
                <a:solidFill>
                  <a:schemeClr val="tx1">
                    <a:lumMod val="50000"/>
                    <a:lumOff val="50000"/>
                  </a:schemeClr>
                </a:solidFill>
                <a:latin typeface="Arial" pitchFamily="34" charset="0"/>
                <a:ea typeface="+mn-ea"/>
                <a:cs typeface="Arial" pitchFamily="34" charset="0"/>
              </a:defRPr>
            </a:lvl1pPr>
            <a:lvl2pPr marL="531813" indent="-176213" algn="l" defTabSz="914400" rtl="0" eaLnBrk="1" latinLnBrk="0" hangingPunct="1">
              <a:spcBef>
                <a:spcPct val="20000"/>
              </a:spcBef>
              <a:buFont typeface="Arial" pitchFamily="34" charset="0"/>
              <a:buChar char="•"/>
              <a:defRPr sz="1600" kern="1200" baseline="0">
                <a:solidFill>
                  <a:schemeClr val="tx1">
                    <a:lumMod val="50000"/>
                    <a:lumOff val="50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355600" lvl="1" indent="0">
              <a:buNone/>
            </a:pPr>
            <a:r>
              <a:rPr lang="es-ES" b="1" dirty="0" smtClean="0"/>
              <a:t>2.1 Ejercicio</a:t>
            </a:r>
          </a:p>
        </p:txBody>
      </p:sp>
      <p:sp>
        <p:nvSpPr>
          <p:cNvPr id="6" name="5 CuadroTexto"/>
          <p:cNvSpPr txBox="1"/>
          <p:nvPr/>
        </p:nvSpPr>
        <p:spPr>
          <a:xfrm>
            <a:off x="2771800" y="2204864"/>
            <a:ext cx="1440160" cy="1938992"/>
          </a:xfrm>
          <a:prstGeom prst="rect">
            <a:avLst/>
          </a:prstGeom>
          <a:noFill/>
        </p:spPr>
        <p:txBody>
          <a:bodyPr wrap="square" rtlCol="0">
            <a:spAutoFit/>
          </a:bodyPr>
          <a:lstStyle/>
          <a:p>
            <a:r>
              <a:rPr lang="en-US" sz="12000" b="1" dirty="0">
                <a:solidFill>
                  <a:srgbClr val="9AAE04"/>
                </a:solidFill>
                <a:latin typeface="Arial" pitchFamily="34" charset="0"/>
                <a:ea typeface="+mj-ea"/>
                <a:cs typeface="Arial" pitchFamily="34" charset="0"/>
              </a:rPr>
              <a:t>2</a:t>
            </a:r>
            <a:endParaRPr lang="es-ES" sz="12000" b="1" dirty="0">
              <a:solidFill>
                <a:srgbClr val="9AAE04"/>
              </a:solidFill>
              <a:latin typeface="Arial" pitchFamily="34" charset="0"/>
              <a:ea typeface="+mj-ea"/>
              <a:cs typeface="Arial" pitchFamily="34" charset="0"/>
            </a:endParaRPr>
          </a:p>
        </p:txBody>
      </p:sp>
      <p:sp>
        <p:nvSpPr>
          <p:cNvPr id="7" name="6 CuadroTexto"/>
          <p:cNvSpPr txBox="1"/>
          <p:nvPr/>
        </p:nvSpPr>
        <p:spPr>
          <a:xfrm>
            <a:off x="3672475" y="2926685"/>
            <a:ext cx="4715949" cy="461665"/>
          </a:xfrm>
          <a:prstGeom prst="rect">
            <a:avLst/>
          </a:prstGeom>
          <a:noFill/>
        </p:spPr>
        <p:txBody>
          <a:bodyPr wrap="square" rtlCol="0">
            <a:spAutoFit/>
          </a:bodyPr>
          <a:lstStyle/>
          <a:p>
            <a:pPr>
              <a:spcBef>
                <a:spcPct val="20000"/>
              </a:spcBef>
              <a:buClr>
                <a:srgbClr val="9AAE04"/>
              </a:buClr>
            </a:pPr>
            <a:r>
              <a:rPr lang="es-ES" sz="2400" b="1" dirty="0" smtClean="0">
                <a:solidFill>
                  <a:srgbClr val="9AAE04"/>
                </a:solidFill>
                <a:latin typeface="Arial" pitchFamily="34" charset="0"/>
                <a:ea typeface="+mj-ea"/>
                <a:cs typeface="Arial" pitchFamily="34" charset="0"/>
              </a:rPr>
              <a:t>Ejercicios</a:t>
            </a:r>
            <a:endParaRPr lang="es-ES" dirty="0"/>
          </a:p>
        </p:txBody>
      </p:sp>
    </p:spTree>
    <p:extLst>
      <p:ext uri="{BB962C8B-B14F-4D97-AF65-F5344CB8AC3E}">
        <p14:creationId xmlns:p14="http://schemas.microsoft.com/office/powerpoint/2010/main" val="969806120"/>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Ejercicios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2.1 Ejercicio 1</a:t>
            </a:r>
            <a:endParaRPr lang="es-ES" dirty="0">
              <a:solidFill>
                <a:schemeClr val="bg1"/>
              </a:solidFill>
              <a:latin typeface="Arial" pitchFamily="34" charset="0"/>
              <a:cs typeface="Arial" pitchFamily="34" charset="0"/>
            </a:endParaRPr>
          </a:p>
        </p:txBody>
      </p:sp>
      <p:sp>
        <p:nvSpPr>
          <p:cNvPr id="6" name="CuadroTexto 5"/>
          <p:cNvSpPr txBox="1"/>
          <p:nvPr/>
        </p:nvSpPr>
        <p:spPr>
          <a:xfrm>
            <a:off x="612775" y="1844824"/>
            <a:ext cx="7632848" cy="4708981"/>
          </a:xfrm>
          <a:prstGeom prst="rect">
            <a:avLst/>
          </a:prstGeom>
        </p:spPr>
        <p:txBody>
          <a:bodyPr wrap="square" rtlCol="0">
            <a:spAutoFit/>
          </a:bodyPr>
          <a:lstStyle/>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Lanzar el script facilitado para la creación de bbdd.</a:t>
            </a:r>
          </a:p>
          <a:p>
            <a:pPr marL="342900" indent="-342900" algn="just">
              <a:buFontTx/>
              <a:buChar char="-"/>
            </a:pPr>
            <a:endParaRPr lang="es-ES" sz="2000" dirty="0">
              <a:solidFill>
                <a:schemeClr val="tx1">
                  <a:lumMod val="65000"/>
                  <a:lumOff val="35000"/>
                </a:schemeClr>
              </a:solidFill>
              <a:latin typeface="Arial" pitchFamily="34" charset="0"/>
              <a:cs typeface="Arial" pitchFamily="34" charset="0"/>
            </a:endParaRP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Se pretende implementar una solución para una tienda virtual, donde existen artículos, stock, proveedores, clientes y pedidos. Se facilitan las implementaciones  de las diferentes capas (Service, Manager y Store) para la entidad Article. </a:t>
            </a:r>
          </a:p>
          <a:p>
            <a:pPr marL="342900" indent="-342900" algn="just">
              <a:buFontTx/>
              <a:buChar char="-"/>
            </a:pPr>
            <a:endParaRPr lang="es-ES" sz="2000" dirty="0">
              <a:solidFill>
                <a:schemeClr val="tx1">
                  <a:lumMod val="65000"/>
                  <a:lumOff val="35000"/>
                </a:schemeClr>
              </a:solidFill>
              <a:latin typeface="Arial" pitchFamily="34" charset="0"/>
              <a:cs typeface="Arial" pitchFamily="34" charset="0"/>
            </a:endParaRP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Al igual que se pidió en sesiones anteriores, se tendrá que implementar una clase conexión, donde por JDBC, accederá a la Base de Datos. </a:t>
            </a:r>
          </a:p>
          <a:p>
            <a:pPr marL="342900" indent="-342900" algn="just">
              <a:buFontTx/>
              <a:buChar char="-"/>
            </a:pPr>
            <a:endParaRPr lang="es-ES" sz="2000" dirty="0">
              <a:solidFill>
                <a:schemeClr val="tx1">
                  <a:lumMod val="65000"/>
                  <a:lumOff val="35000"/>
                </a:schemeClr>
              </a:solidFill>
              <a:latin typeface="Arial" pitchFamily="34" charset="0"/>
              <a:cs typeface="Arial" pitchFamily="34" charset="0"/>
            </a:endParaRP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Implementar CRUD para la entidad Article.</a:t>
            </a:r>
          </a:p>
          <a:p>
            <a:pPr marL="342900" indent="-342900" algn="just">
              <a:buFontTx/>
              <a:buChar char="-"/>
            </a:pPr>
            <a:endParaRPr lang="es-ES" sz="2000" dirty="0">
              <a:solidFill>
                <a:schemeClr val="tx1">
                  <a:lumMod val="65000"/>
                  <a:lumOff val="35000"/>
                </a:schemeClr>
              </a:solidFill>
              <a:latin typeface="Arial" pitchFamily="34" charset="0"/>
              <a:cs typeface="Arial" pitchFamily="34" charset="0"/>
            </a:endParaRP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Gestionar transaccionalidad por JDBC.</a:t>
            </a:r>
          </a:p>
          <a:p>
            <a:pPr marL="342900" indent="-342900" algn="just">
              <a:buFontTx/>
              <a:buChar char="-"/>
            </a:pP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816317593"/>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4608513"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2</a:t>
            </a:r>
            <a:r>
              <a:rPr lang="es-ES" sz="2200" b="1" dirty="0" smtClean="0">
                <a:solidFill>
                  <a:schemeClr val="bg1"/>
                </a:solidFill>
                <a:latin typeface="Arial" pitchFamily="34" charset="0"/>
                <a:cs typeface="Arial" pitchFamily="34" charset="0"/>
              </a:rPr>
              <a:t>. Ejercicios</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2.1 Ejercicio 1</a:t>
            </a:r>
            <a:endParaRPr lang="es-ES" dirty="0">
              <a:solidFill>
                <a:schemeClr val="bg1"/>
              </a:solidFill>
              <a:latin typeface="Arial" pitchFamily="34" charset="0"/>
              <a:cs typeface="Arial" pitchFamily="34" charset="0"/>
            </a:endParaRPr>
          </a:p>
        </p:txBody>
      </p:sp>
      <p:sp>
        <p:nvSpPr>
          <p:cNvPr id="6" name="CuadroTexto 5"/>
          <p:cNvSpPr txBox="1"/>
          <p:nvPr/>
        </p:nvSpPr>
        <p:spPr>
          <a:xfrm>
            <a:off x="612775" y="1844824"/>
            <a:ext cx="7632848" cy="1938992"/>
          </a:xfrm>
          <a:prstGeom prst="rect">
            <a:avLst/>
          </a:prstGeom>
        </p:spPr>
        <p:txBody>
          <a:bodyPr wrap="square" rtlCol="0">
            <a:spAutoFit/>
          </a:bodyPr>
          <a:lstStyle/>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Crear DataSource para la conexión con la Base de Datos.</a:t>
            </a:r>
          </a:p>
          <a:p>
            <a:pPr marL="342900" indent="-342900" algn="just">
              <a:buFontTx/>
              <a:buChar char="-"/>
            </a:pPr>
            <a:endParaRPr lang="es-ES" sz="2000" dirty="0">
              <a:solidFill>
                <a:schemeClr val="tx1">
                  <a:lumMod val="65000"/>
                  <a:lumOff val="35000"/>
                </a:schemeClr>
              </a:solidFill>
              <a:latin typeface="Arial" pitchFamily="34" charset="0"/>
              <a:cs typeface="Arial" pitchFamily="34" charset="0"/>
            </a:endParaRP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Implementar la entidad Provider, donde se gestionará su transaccionalidad por Bean.</a:t>
            </a:r>
            <a:endParaRPr lang="es-ES" sz="2000" dirty="0" smtClean="0">
              <a:solidFill>
                <a:schemeClr val="tx1">
                  <a:lumMod val="65000"/>
                  <a:lumOff val="35000"/>
                </a:schemeClr>
              </a:solidFill>
              <a:latin typeface="Arial" pitchFamily="34" charset="0"/>
              <a:cs typeface="Arial" pitchFamily="34" charset="0"/>
            </a:endParaRPr>
          </a:p>
          <a:p>
            <a:pPr marL="342900" indent="-342900" algn="just">
              <a:buFontTx/>
              <a:buChar char="-"/>
            </a:pPr>
            <a:endParaRPr lang="es-ES" sz="2000" dirty="0" smtClean="0">
              <a:solidFill>
                <a:schemeClr val="tx1">
                  <a:lumMod val="65000"/>
                  <a:lumOff val="35000"/>
                </a:schemeClr>
              </a:solidFill>
              <a:latin typeface="Arial" pitchFamily="34" charset="0"/>
              <a:cs typeface="Arial" pitchFamily="34" charset="0"/>
            </a:endParaRPr>
          </a:p>
          <a:p>
            <a:pPr marL="342900" indent="-342900" algn="just">
              <a:buFontTx/>
              <a:buChar char="-"/>
            </a:pPr>
            <a:r>
              <a:rPr lang="es-ES" sz="2000" dirty="0" smtClean="0">
                <a:solidFill>
                  <a:schemeClr val="tx1">
                    <a:lumMod val="65000"/>
                    <a:lumOff val="35000"/>
                  </a:schemeClr>
                </a:solidFill>
                <a:latin typeface="Arial" pitchFamily="34" charset="0"/>
                <a:cs typeface="Arial" pitchFamily="34" charset="0"/>
              </a:rPr>
              <a:t>Implementar los </a:t>
            </a:r>
            <a:r>
              <a:rPr lang="es-ES" sz="2000" dirty="0" err="1" smtClean="0">
                <a:solidFill>
                  <a:schemeClr val="tx1">
                    <a:lumMod val="65000"/>
                    <a:lumOff val="35000"/>
                  </a:schemeClr>
                </a:solidFill>
                <a:latin typeface="Arial" pitchFamily="34" charset="0"/>
                <a:cs typeface="Arial" pitchFamily="34" charset="0"/>
              </a:rPr>
              <a:t>tests</a:t>
            </a:r>
            <a:r>
              <a:rPr lang="es-ES" sz="2000" dirty="0" smtClean="0">
                <a:solidFill>
                  <a:schemeClr val="tx1">
                    <a:lumMod val="65000"/>
                    <a:lumOff val="35000"/>
                  </a:schemeClr>
                </a:solidFill>
                <a:latin typeface="Arial" pitchFamily="34" charset="0"/>
                <a:cs typeface="Arial" pitchFamily="34" charset="0"/>
              </a:rPr>
              <a:t>/</a:t>
            </a:r>
            <a:r>
              <a:rPr lang="es-ES" sz="2000" dirty="0" err="1" smtClean="0">
                <a:solidFill>
                  <a:schemeClr val="tx1">
                    <a:lumMod val="65000"/>
                    <a:lumOff val="35000"/>
                  </a:schemeClr>
                </a:solidFill>
                <a:latin typeface="Arial" pitchFamily="34" charset="0"/>
                <a:cs typeface="Arial" pitchFamily="34" charset="0"/>
              </a:rPr>
              <a:t>loggeo</a:t>
            </a:r>
            <a:r>
              <a:rPr lang="es-ES" sz="2000" smtClean="0">
                <a:solidFill>
                  <a:schemeClr val="tx1">
                    <a:lumMod val="65000"/>
                    <a:lumOff val="35000"/>
                  </a:schemeClr>
                </a:solidFill>
                <a:latin typeface="Arial" pitchFamily="34" charset="0"/>
                <a:cs typeface="Arial" pitchFamily="34" charset="0"/>
              </a:rPr>
              <a:t>.</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197477344"/>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1.1 Definición</a:t>
            </a:r>
            <a:endParaRPr lang="es-ES" dirty="0">
              <a:solidFill>
                <a:schemeClr val="bg1"/>
              </a:solidFill>
              <a:latin typeface="Arial" pitchFamily="34" charset="0"/>
              <a:cs typeface="Arial" pitchFamily="34" charset="0"/>
            </a:endParaRPr>
          </a:p>
        </p:txBody>
      </p:sp>
      <p:grpSp>
        <p:nvGrpSpPr>
          <p:cNvPr id="7" name="Grupo 6"/>
          <p:cNvGrpSpPr/>
          <p:nvPr/>
        </p:nvGrpSpPr>
        <p:grpSpPr>
          <a:xfrm>
            <a:off x="612775" y="2420888"/>
            <a:ext cx="8084421" cy="3692630"/>
            <a:chOff x="612775" y="2420888"/>
            <a:chExt cx="8084421" cy="3692630"/>
          </a:xfrm>
        </p:grpSpPr>
        <p:sp>
          <p:nvSpPr>
            <p:cNvPr id="19" name="Marcador de contenido 2"/>
            <p:cNvSpPr txBox="1">
              <a:spLocks/>
            </p:cNvSpPr>
            <p:nvPr/>
          </p:nvSpPr>
          <p:spPr>
            <a:xfrm>
              <a:off x="612775" y="2420888"/>
              <a:ext cx="8084421" cy="8640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En prácticamente todas los aplicaciones que podamos encontrarnos, como fuente de información de la misma, vamos a tener una base de datos. </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1600" dirty="0">
                <a:solidFill>
                  <a:schemeClr val="tx1">
                    <a:lumMod val="65000"/>
                    <a:lumOff val="35000"/>
                  </a:schemeClr>
                </a:solidFill>
                <a:latin typeface="Arial" pitchFamily="34" charset="0"/>
                <a:cs typeface="Arial" pitchFamily="34" charset="0"/>
              </a:endParaRPr>
            </a:p>
          </p:txBody>
        </p:sp>
        <p:sp>
          <p:nvSpPr>
            <p:cNvPr id="6" name="CuadroTexto 5"/>
            <p:cNvSpPr txBox="1"/>
            <p:nvPr/>
          </p:nvSpPr>
          <p:spPr>
            <a:xfrm>
              <a:off x="622039" y="3573016"/>
              <a:ext cx="8075157" cy="1200329"/>
            </a:xfrm>
            <a:prstGeom prst="rect">
              <a:avLst/>
            </a:prstGeom>
            <a:noFill/>
          </p:spPr>
          <p:txBody>
            <a:bodyPr wrap="square" rtlCol="0">
              <a:spAutoFit/>
            </a:bodyPr>
            <a:lstStyle/>
            <a:p>
              <a:r>
                <a:rPr lang="es-ES" dirty="0">
                  <a:solidFill>
                    <a:schemeClr val="tx1">
                      <a:lumMod val="65000"/>
                      <a:lumOff val="35000"/>
                    </a:schemeClr>
                  </a:solidFill>
                  <a:latin typeface="Arial" pitchFamily="34" charset="0"/>
                  <a:cs typeface="Arial" pitchFamily="34" charset="0"/>
                </a:rPr>
                <a:t>Para acceder a la misma desde una aplicación Java, vamos a necesitar un puente entre la aplicación y la base de datos. Este puente, es </a:t>
              </a:r>
              <a:r>
                <a:rPr lang="es-ES" dirty="0" smtClean="0">
                  <a:solidFill>
                    <a:schemeClr val="tx1">
                      <a:lumMod val="65000"/>
                      <a:lumOff val="35000"/>
                    </a:schemeClr>
                  </a:solidFill>
                  <a:latin typeface="Arial" pitchFamily="34" charset="0"/>
                  <a:cs typeface="Arial" pitchFamily="34" charset="0"/>
                </a:rPr>
                <a:t>JDBC (Java Database Connectivity). </a:t>
              </a:r>
              <a:endParaRPr lang="es-ES" dirty="0">
                <a:solidFill>
                  <a:schemeClr val="tx1">
                    <a:lumMod val="65000"/>
                    <a:lumOff val="35000"/>
                  </a:schemeClr>
                </a:solidFill>
                <a:latin typeface="Arial" pitchFamily="34" charset="0"/>
                <a:cs typeface="Arial" pitchFamily="34" charset="0"/>
              </a:endParaRPr>
            </a:p>
            <a:p>
              <a:endParaRPr lang="es-ES" dirty="0"/>
            </a:p>
          </p:txBody>
        </p:sp>
        <p:sp>
          <p:nvSpPr>
            <p:cNvPr id="11" name="CuadroTexto 10"/>
            <p:cNvSpPr txBox="1"/>
            <p:nvPr/>
          </p:nvSpPr>
          <p:spPr>
            <a:xfrm>
              <a:off x="622039" y="4913189"/>
              <a:ext cx="8075157" cy="1200329"/>
            </a:xfrm>
            <a:prstGeom prst="rect">
              <a:avLst/>
            </a:prstGeom>
            <a:noFill/>
          </p:spPr>
          <p:txBody>
            <a:bodyPr wrap="square" rtlCol="0">
              <a:spAutoFit/>
            </a:bodyPr>
            <a:lstStyle/>
            <a:p>
              <a:r>
                <a:rPr lang="es-ES" dirty="0" smtClean="0">
                  <a:solidFill>
                    <a:schemeClr val="tx1">
                      <a:lumMod val="65000"/>
                      <a:lumOff val="35000"/>
                    </a:schemeClr>
                  </a:solidFill>
                  <a:latin typeface="Arial" pitchFamily="34" charset="0"/>
                  <a:cs typeface="Arial" pitchFamily="34" charset="0"/>
                </a:rPr>
                <a:t>Con JDBC, no sería necesario escribir programas diferentes para acceder a distintas bases de datos. Desde la misma aplicación podríamos acceder a bases de datos Access, DB2, Oracle…</a:t>
              </a:r>
              <a:endParaRPr lang="es-ES" dirty="0">
                <a:solidFill>
                  <a:schemeClr val="tx1">
                    <a:lumMod val="65000"/>
                    <a:lumOff val="35000"/>
                  </a:schemeClr>
                </a:solidFill>
                <a:latin typeface="Arial" pitchFamily="34" charset="0"/>
                <a:cs typeface="Arial" pitchFamily="34" charset="0"/>
              </a:endParaRPr>
            </a:p>
            <a:p>
              <a:endParaRPr lang="es-ES" dirty="0"/>
            </a:p>
          </p:txBody>
        </p:sp>
      </p:grpSp>
    </p:spTree>
    <p:extLst>
      <p:ext uri="{BB962C8B-B14F-4D97-AF65-F5344CB8AC3E}">
        <p14:creationId xmlns:p14="http://schemas.microsoft.com/office/powerpoint/2010/main" val="2367159195"/>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1.1 Definición</a:t>
            </a:r>
            <a:endParaRPr lang="es-ES" dirty="0">
              <a:solidFill>
                <a:schemeClr val="bg1"/>
              </a:solidFill>
              <a:latin typeface="Arial" pitchFamily="34" charset="0"/>
              <a:cs typeface="Arial" pitchFamily="34" charset="0"/>
            </a:endParaRPr>
          </a:p>
        </p:txBody>
      </p:sp>
      <p:grpSp>
        <p:nvGrpSpPr>
          <p:cNvPr id="6" name="Grupo 5"/>
          <p:cNvGrpSpPr/>
          <p:nvPr/>
        </p:nvGrpSpPr>
        <p:grpSpPr>
          <a:xfrm>
            <a:off x="612775" y="1772816"/>
            <a:ext cx="8084421" cy="3960440"/>
            <a:chOff x="612775" y="1772816"/>
            <a:chExt cx="8084421" cy="3960440"/>
          </a:xfrm>
        </p:grpSpPr>
        <p:sp>
          <p:nvSpPr>
            <p:cNvPr id="19" name="Marcador de contenido 2"/>
            <p:cNvSpPr txBox="1">
              <a:spLocks/>
            </p:cNvSpPr>
            <p:nvPr/>
          </p:nvSpPr>
          <p:spPr>
            <a:xfrm>
              <a:off x="612775" y="1772816"/>
              <a:ext cx="8084421" cy="15121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Podríamos definir JDBC como una API que permite la ejecución de operaciones sobre una base de datos desde cualquier aplicación Java, independientemente de la base de datos a la cual se quiera acceder.</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1600" dirty="0">
                <a:solidFill>
                  <a:schemeClr val="tx1">
                    <a:lumMod val="65000"/>
                    <a:lumOff val="35000"/>
                  </a:schemeClr>
                </a:solidFill>
                <a:latin typeface="Arial" pitchFamily="34" charset="0"/>
                <a:cs typeface="Arial" pitchFamily="34" charset="0"/>
              </a:endParaRPr>
            </a:p>
          </p:txBody>
        </p:sp>
        <p:sp>
          <p:nvSpPr>
            <p:cNvPr id="7" name="Disco magnético 6"/>
            <p:cNvSpPr/>
            <p:nvPr/>
          </p:nvSpPr>
          <p:spPr>
            <a:xfrm>
              <a:off x="6163051" y="3573016"/>
              <a:ext cx="2160240" cy="21602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SGBD</a:t>
              </a:r>
              <a:endParaRPr lang="es-ES" dirty="0"/>
            </a:p>
          </p:txBody>
        </p:sp>
        <p:sp>
          <p:nvSpPr>
            <p:cNvPr id="8" name="Rectángulo 7"/>
            <p:cNvSpPr/>
            <p:nvPr/>
          </p:nvSpPr>
          <p:spPr>
            <a:xfrm>
              <a:off x="4074819" y="4293096"/>
              <a:ext cx="1440160"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Driver JDBC</a:t>
              </a:r>
            </a:p>
            <a:p>
              <a:pPr algn="ctr"/>
              <a:r>
                <a:rPr lang="es-ES" dirty="0" smtClean="0">
                  <a:solidFill>
                    <a:schemeClr val="tx1"/>
                  </a:solidFill>
                </a:rPr>
                <a:t>API SGBD</a:t>
              </a:r>
            </a:p>
          </p:txBody>
        </p:sp>
        <p:sp>
          <p:nvSpPr>
            <p:cNvPr id="9" name="Rectángulo redondeado 8"/>
            <p:cNvSpPr/>
            <p:nvPr/>
          </p:nvSpPr>
          <p:spPr>
            <a:xfrm>
              <a:off x="907682" y="4005064"/>
              <a:ext cx="2519065" cy="14401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Aplicación JAVA</a:t>
              </a:r>
            </a:p>
            <a:p>
              <a:pPr algn="ctr"/>
              <a:r>
                <a:rPr lang="es-ES" dirty="0" smtClean="0">
                  <a:ln w="0"/>
                  <a:solidFill>
                    <a:schemeClr val="tx1"/>
                  </a:solidFill>
                  <a:effectLst>
                    <a:outerShdw blurRad="38100" dist="19050" dir="2700000" algn="tl" rotWithShape="0">
                      <a:schemeClr val="dk1">
                        <a:alpha val="40000"/>
                      </a:schemeClr>
                    </a:outerShdw>
                  </a:effectLst>
                </a:rPr>
                <a:t>(con API JDBC)</a:t>
              </a:r>
              <a:endParaRPr lang="es-ES" dirty="0">
                <a:ln w="0"/>
                <a:solidFill>
                  <a:schemeClr val="tx1"/>
                </a:solidFill>
                <a:effectLst>
                  <a:outerShdw blurRad="38100" dist="19050" dir="2700000" algn="tl" rotWithShape="0">
                    <a:schemeClr val="dk1">
                      <a:alpha val="40000"/>
                    </a:schemeClr>
                  </a:outerShdw>
                </a:effectLst>
              </a:endParaRPr>
            </a:p>
          </p:txBody>
        </p:sp>
        <p:cxnSp>
          <p:nvCxnSpPr>
            <p:cNvPr id="12" name="Conector recto de flecha 11"/>
            <p:cNvCxnSpPr>
              <a:stCxn id="9" idx="3"/>
              <a:endCxn id="8" idx="1"/>
            </p:cNvCxnSpPr>
            <p:nvPr/>
          </p:nvCxnSpPr>
          <p:spPr>
            <a:xfrm>
              <a:off x="3426747" y="4725144"/>
              <a:ext cx="6480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Conector recto de flecha 16"/>
            <p:cNvCxnSpPr/>
            <p:nvPr/>
          </p:nvCxnSpPr>
          <p:spPr>
            <a:xfrm>
              <a:off x="5508104" y="4737390"/>
              <a:ext cx="6480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50787980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1.2 Driver</a:t>
            </a:r>
            <a:endParaRPr lang="es-ES" dirty="0">
              <a:solidFill>
                <a:schemeClr val="bg1"/>
              </a:solidFill>
              <a:latin typeface="Arial" pitchFamily="34" charset="0"/>
              <a:cs typeface="Arial" pitchFamily="34" charset="0"/>
            </a:endParaRPr>
          </a:p>
        </p:txBody>
      </p:sp>
      <p:sp>
        <p:nvSpPr>
          <p:cNvPr id="15" name="Marcador de contenido 2"/>
          <p:cNvSpPr txBox="1">
            <a:spLocks/>
          </p:cNvSpPr>
          <p:nvPr/>
        </p:nvSpPr>
        <p:spPr>
          <a:xfrm>
            <a:off x="523565" y="1351920"/>
            <a:ext cx="7839274" cy="23518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Un driver es la capa intermedia entre la aplicación y la base de datos, la cual permite abstraer la conectividad, siendo transparente a la API del SGBD. Cada SGBD dispone de su propia API, por lo que con cualquier cambio en la misma, tendríamos que hacer modificaciones en nuestra aplicación. Con el driver, evitamos esto.</a:t>
            </a:r>
          </a:p>
          <a:p>
            <a:pPr marL="0" indent="0" algn="just">
              <a:buNone/>
            </a:pPr>
            <a:r>
              <a:rPr lang="es-ES" sz="2000" dirty="0">
                <a:solidFill>
                  <a:schemeClr val="tx1">
                    <a:lumMod val="65000"/>
                    <a:lumOff val="35000"/>
                  </a:schemeClr>
                </a:solidFill>
                <a:latin typeface="Arial" pitchFamily="34" charset="0"/>
                <a:cs typeface="Arial" pitchFamily="34" charset="0"/>
              </a:rPr>
              <a:t>Es una implementación de varias interfaces especificadas en los paquetes java.sql y </a:t>
            </a:r>
            <a:r>
              <a:rPr lang="es-ES" sz="2000" dirty="0" err="1" smtClean="0">
                <a:solidFill>
                  <a:schemeClr val="tx1">
                    <a:lumMod val="65000"/>
                    <a:lumOff val="35000"/>
                  </a:schemeClr>
                </a:solidFill>
                <a:latin typeface="Arial" pitchFamily="34" charset="0"/>
                <a:cs typeface="Arial" pitchFamily="34" charset="0"/>
              </a:rPr>
              <a:t>javax.sql</a:t>
            </a:r>
            <a:r>
              <a:rPr lang="es-ES" sz="2000" dirty="0">
                <a:solidFill>
                  <a:schemeClr val="tx1">
                    <a:lumMod val="65000"/>
                    <a:lumOff val="35000"/>
                  </a:schemeClr>
                </a:solidFill>
                <a:latin typeface="Arial" pitchFamily="34" charset="0"/>
                <a:cs typeface="Arial" pitchFamily="34" charset="0"/>
              </a:rPr>
              <a:t>.</a:t>
            </a: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1600" dirty="0">
              <a:solidFill>
                <a:schemeClr val="tx1">
                  <a:lumMod val="65000"/>
                  <a:lumOff val="35000"/>
                </a:schemeClr>
              </a:solidFill>
              <a:latin typeface="Arial" pitchFamily="34" charset="0"/>
              <a:cs typeface="Arial" pitchFamily="34" charset="0"/>
            </a:endParaRPr>
          </a:p>
        </p:txBody>
      </p:sp>
      <p:sp>
        <p:nvSpPr>
          <p:cNvPr id="16" name="Marcador de contenido 2"/>
          <p:cNvSpPr txBox="1">
            <a:spLocks/>
          </p:cNvSpPr>
          <p:nvPr/>
        </p:nvSpPr>
        <p:spPr>
          <a:xfrm>
            <a:off x="539552" y="3856177"/>
            <a:ext cx="7839275" cy="11045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Los drivers no forman parte de la distribución de Java, por lo que se deberán obtener, normalmente, de las propias empresas del SGBD.</a:t>
            </a: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1600" dirty="0">
              <a:solidFill>
                <a:schemeClr val="tx1">
                  <a:lumMod val="65000"/>
                  <a:lumOff val="35000"/>
                </a:schemeClr>
              </a:solidFill>
              <a:latin typeface="Arial" pitchFamily="34" charset="0"/>
              <a:cs typeface="Arial" pitchFamily="34" charset="0"/>
            </a:endParaRPr>
          </a:p>
        </p:txBody>
      </p:sp>
      <p:sp>
        <p:nvSpPr>
          <p:cNvPr id="11" name="Marcador de contenido 2"/>
          <p:cNvSpPr txBox="1">
            <a:spLocks/>
          </p:cNvSpPr>
          <p:nvPr/>
        </p:nvSpPr>
        <p:spPr>
          <a:xfrm>
            <a:off x="460375" y="4960767"/>
            <a:ext cx="8432105" cy="1800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a:solidFill>
                  <a:schemeClr val="tx1">
                    <a:lumMod val="65000"/>
                    <a:lumOff val="35000"/>
                  </a:schemeClr>
                </a:solidFill>
                <a:latin typeface="Arial" pitchFamily="34" charset="0"/>
                <a:cs typeface="Arial" pitchFamily="34" charset="0"/>
              </a:rPr>
              <a:t>Oracle: </a:t>
            </a:r>
            <a:r>
              <a:rPr lang="es-ES" sz="2000" dirty="0" smtClean="0">
                <a:solidFill>
                  <a:schemeClr val="tx1">
                    <a:lumMod val="65000"/>
                    <a:lumOff val="35000"/>
                  </a:schemeClr>
                </a:solidFill>
                <a:latin typeface="Arial" pitchFamily="34" charset="0"/>
                <a:cs typeface="Arial" pitchFamily="34" charset="0"/>
                <a:hlinkClick r:id="rId3"/>
              </a:rPr>
              <a:t>http://www.oracle.com/technetwork/database/features/jdbc/index-091264.html</a:t>
            </a:r>
            <a:endParaRPr lang="es-ES" sz="2000" dirty="0" smtClean="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MySQL: </a:t>
            </a:r>
            <a:r>
              <a:rPr lang="es-ES" sz="2000" dirty="0" smtClean="0">
                <a:solidFill>
                  <a:schemeClr val="tx1">
                    <a:lumMod val="65000"/>
                    <a:lumOff val="35000"/>
                  </a:schemeClr>
                </a:solidFill>
                <a:latin typeface="Arial" pitchFamily="34" charset="0"/>
                <a:cs typeface="Arial" pitchFamily="34" charset="0"/>
                <a:hlinkClick r:id="rId4"/>
              </a:rPr>
              <a:t>https://dev.mysql.com/downloads/connector/j/</a:t>
            </a:r>
            <a:endParaRPr lang="es-ES" sz="2000" dirty="0" smtClean="0">
              <a:solidFill>
                <a:schemeClr val="tx1">
                  <a:lumMod val="65000"/>
                  <a:lumOff val="35000"/>
                </a:schemeClr>
              </a:solidFill>
              <a:latin typeface="Arial" pitchFamily="34" charset="0"/>
              <a:cs typeface="Arial" pitchFamily="34" charset="0"/>
            </a:endParaRPr>
          </a:p>
          <a:p>
            <a:pPr marL="0" indent="0" algn="just">
              <a:buNone/>
            </a:pPr>
            <a:r>
              <a:rPr lang="es-ES" sz="2000" dirty="0" smtClean="0">
                <a:solidFill>
                  <a:schemeClr val="tx1">
                    <a:lumMod val="65000"/>
                    <a:lumOff val="35000"/>
                  </a:schemeClr>
                </a:solidFill>
                <a:latin typeface="Arial" pitchFamily="34" charset="0"/>
                <a:cs typeface="Arial" pitchFamily="34" charset="0"/>
              </a:rPr>
              <a:t>DB2:</a:t>
            </a:r>
            <a:r>
              <a:rPr lang="es-ES" sz="2000" dirty="0" smtClean="0">
                <a:solidFill>
                  <a:schemeClr val="tx1">
                    <a:lumMod val="65000"/>
                    <a:lumOff val="35000"/>
                  </a:schemeClr>
                </a:solidFill>
                <a:latin typeface="Arial" pitchFamily="34" charset="0"/>
                <a:cs typeface="Arial" pitchFamily="34" charset="0"/>
                <a:hlinkClick r:id="rId5"/>
              </a:rPr>
              <a:t>http://www-1.ibm.com/</a:t>
            </a:r>
            <a:r>
              <a:rPr lang="es-ES" sz="2000" dirty="0" err="1" smtClean="0">
                <a:solidFill>
                  <a:schemeClr val="tx1">
                    <a:lumMod val="65000"/>
                    <a:lumOff val="35000"/>
                  </a:schemeClr>
                </a:solidFill>
                <a:latin typeface="Arial" pitchFamily="34" charset="0"/>
                <a:cs typeface="Arial" pitchFamily="34" charset="0"/>
                <a:hlinkClick r:id="rId5"/>
              </a:rPr>
              <a:t>support</a:t>
            </a:r>
            <a:r>
              <a:rPr lang="es-ES" sz="2000" dirty="0" smtClean="0">
                <a:solidFill>
                  <a:schemeClr val="tx1">
                    <a:lumMod val="65000"/>
                    <a:lumOff val="35000"/>
                  </a:schemeClr>
                </a:solidFill>
                <a:latin typeface="Arial" pitchFamily="34" charset="0"/>
                <a:cs typeface="Arial" pitchFamily="34" charset="0"/>
                <a:hlinkClick r:id="rId5"/>
              </a:rPr>
              <a:t>/</a:t>
            </a:r>
            <a:r>
              <a:rPr lang="es-ES" sz="2000" dirty="0" err="1" smtClean="0">
                <a:solidFill>
                  <a:schemeClr val="tx1">
                    <a:lumMod val="65000"/>
                    <a:lumOff val="35000"/>
                  </a:schemeClr>
                </a:solidFill>
                <a:latin typeface="Arial" pitchFamily="34" charset="0"/>
                <a:cs typeface="Arial" pitchFamily="34" charset="0"/>
                <a:hlinkClick r:id="rId5"/>
              </a:rPr>
              <a:t>docview.wss?uid</a:t>
            </a:r>
            <a:r>
              <a:rPr lang="es-ES" sz="2000" dirty="0" smtClean="0">
                <a:solidFill>
                  <a:schemeClr val="tx1">
                    <a:lumMod val="65000"/>
                    <a:lumOff val="35000"/>
                  </a:schemeClr>
                </a:solidFill>
                <a:latin typeface="Arial" pitchFamily="34" charset="0"/>
                <a:cs typeface="Arial" pitchFamily="34" charset="0"/>
                <a:hlinkClick r:id="rId5"/>
              </a:rPr>
              <a:t>=swg21363866</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7366812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fade">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fade">
                                      <p:cBhvr>
                                        <p:cTn id="3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1.2 Driver</a:t>
            </a:r>
            <a:endParaRPr lang="es-ES" dirty="0">
              <a:solidFill>
                <a:schemeClr val="bg1"/>
              </a:solidFill>
              <a:latin typeface="Arial" pitchFamily="34" charset="0"/>
              <a:cs typeface="Arial" pitchFamily="34" charset="0"/>
            </a:endParaRPr>
          </a:p>
        </p:txBody>
      </p:sp>
      <p:grpSp>
        <p:nvGrpSpPr>
          <p:cNvPr id="7" name="Grupo 6"/>
          <p:cNvGrpSpPr/>
          <p:nvPr/>
        </p:nvGrpSpPr>
        <p:grpSpPr>
          <a:xfrm>
            <a:off x="155575" y="1289587"/>
            <a:ext cx="8448873" cy="4996904"/>
            <a:chOff x="155575" y="1289587"/>
            <a:chExt cx="8448873" cy="4996904"/>
          </a:xfrm>
        </p:grpSpPr>
        <p:sp>
          <p:nvSpPr>
            <p:cNvPr id="11" name="Marcador de contenido 2"/>
            <p:cNvSpPr txBox="1">
              <a:spLocks/>
            </p:cNvSpPr>
            <p:nvPr/>
          </p:nvSpPr>
          <p:spPr>
            <a:xfrm>
              <a:off x="318144" y="1289587"/>
              <a:ext cx="7839274" cy="57606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000" dirty="0" smtClean="0">
                  <a:solidFill>
                    <a:schemeClr val="tx1">
                      <a:lumMod val="65000"/>
                      <a:lumOff val="35000"/>
                    </a:schemeClr>
                  </a:solidFill>
                  <a:latin typeface="Arial" pitchFamily="34" charset="0"/>
                  <a:cs typeface="Arial" pitchFamily="34" charset="0"/>
                </a:rPr>
                <a:t>Existen diferentes tipos de driver:</a:t>
              </a: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2000" dirty="0">
                <a:solidFill>
                  <a:schemeClr val="tx1">
                    <a:lumMod val="65000"/>
                    <a:lumOff val="35000"/>
                  </a:schemeClr>
                </a:solidFill>
                <a:latin typeface="Arial" pitchFamily="34" charset="0"/>
                <a:cs typeface="Arial" pitchFamily="34" charset="0"/>
              </a:endParaRPr>
            </a:p>
            <a:p>
              <a:pPr marL="0" indent="0" algn="just">
                <a:buNone/>
              </a:pPr>
              <a:endParaRPr lang="es-ES" sz="1600" dirty="0">
                <a:solidFill>
                  <a:schemeClr val="tx1">
                    <a:lumMod val="65000"/>
                    <a:lumOff val="35000"/>
                  </a:schemeClr>
                </a:solidFill>
                <a:latin typeface="Arial" pitchFamily="34" charset="0"/>
                <a:cs typeface="Arial" pitchFamily="34" charset="0"/>
              </a:endParaRPr>
            </a:p>
          </p:txBody>
        </p:sp>
        <p:sp>
          <p:nvSpPr>
            <p:cNvPr id="6" name="CuadroTexto 5"/>
            <p:cNvSpPr txBox="1"/>
            <p:nvPr/>
          </p:nvSpPr>
          <p:spPr>
            <a:xfrm>
              <a:off x="155575" y="1746787"/>
              <a:ext cx="8448873" cy="4539704"/>
            </a:xfrm>
            <a:prstGeom prst="rect">
              <a:avLst/>
            </a:prstGeom>
            <a:noFill/>
          </p:spPr>
          <p:txBody>
            <a:bodyPr wrap="square" rtlCol="0">
              <a:spAutoFit/>
            </a:bodyPr>
            <a:lstStyle/>
            <a:p>
              <a:pPr marL="342900" indent="-342900">
                <a:buFont typeface="Wingdings" panose="05000000000000000000" pitchFamily="2" charset="2"/>
                <a:buChar char="q"/>
              </a:pPr>
              <a:r>
                <a:rPr lang="es-ES" sz="1700" b="1" dirty="0" smtClean="0">
                  <a:solidFill>
                    <a:schemeClr val="tx1">
                      <a:lumMod val="65000"/>
                      <a:lumOff val="35000"/>
                    </a:schemeClr>
                  </a:solidFill>
                  <a:latin typeface="Arial" pitchFamily="34" charset="0"/>
                  <a:cs typeface="Arial" pitchFamily="34" charset="0"/>
                </a:rPr>
                <a:t>Puente </a:t>
              </a:r>
              <a:r>
                <a:rPr lang="es-ES" sz="1700" b="1" dirty="0">
                  <a:solidFill>
                    <a:schemeClr val="tx1">
                      <a:lumMod val="65000"/>
                      <a:lumOff val="35000"/>
                    </a:schemeClr>
                  </a:solidFill>
                  <a:latin typeface="Arial" pitchFamily="34" charset="0"/>
                  <a:cs typeface="Arial" pitchFamily="34" charset="0"/>
                </a:rPr>
                <a:t>JDBC – ODBC </a:t>
              </a:r>
              <a:r>
                <a:rPr lang="es-ES" sz="1700" dirty="0" smtClean="0">
                  <a:solidFill>
                    <a:schemeClr val="tx1">
                      <a:lumMod val="65000"/>
                      <a:lumOff val="35000"/>
                    </a:schemeClr>
                  </a:solidFill>
                  <a:latin typeface="Arial" pitchFamily="34" charset="0"/>
                  <a:cs typeface="Arial" pitchFamily="34" charset="0"/>
                </a:rPr>
                <a:t>(es </a:t>
              </a:r>
              <a:r>
                <a:rPr lang="es-ES" sz="1700" dirty="0">
                  <a:solidFill>
                    <a:schemeClr val="tx1">
                      <a:lumMod val="65000"/>
                      <a:lumOff val="35000"/>
                    </a:schemeClr>
                  </a:solidFill>
                  <a:latin typeface="Arial" pitchFamily="34" charset="0"/>
                  <a:cs typeface="Arial" pitchFamily="34" charset="0"/>
                </a:rPr>
                <a:t>dependiente de plataforma</a:t>
              </a:r>
              <a:r>
                <a:rPr lang="es-ES" sz="1700" dirty="0" smtClean="0">
                  <a:solidFill>
                    <a:schemeClr val="tx1">
                      <a:lumMod val="65000"/>
                      <a:lumOff val="35000"/>
                    </a:schemeClr>
                  </a:solidFill>
                  <a:latin typeface="Arial" pitchFamily="34" charset="0"/>
                  <a:cs typeface="Arial" pitchFamily="34" charset="0"/>
                </a:rPr>
                <a:t>). </a:t>
              </a:r>
              <a:r>
                <a:rPr lang="es-ES" sz="1700" dirty="0">
                  <a:solidFill>
                    <a:schemeClr val="tx1">
                      <a:lumMod val="65000"/>
                      <a:lumOff val="35000"/>
                    </a:schemeClr>
                  </a:solidFill>
                  <a:latin typeface="Arial" pitchFamily="34" charset="0"/>
                  <a:cs typeface="Arial" pitchFamily="34" charset="0"/>
                </a:rPr>
                <a:t>No se aconseja el uso de este tipo de driver cuando </a:t>
              </a:r>
              <a:r>
                <a:rPr lang="es-ES" sz="1700" dirty="0" smtClean="0">
                  <a:solidFill>
                    <a:schemeClr val="tx1">
                      <a:lumMod val="65000"/>
                      <a:lumOff val="35000"/>
                    </a:schemeClr>
                  </a:solidFill>
                  <a:latin typeface="Arial" pitchFamily="34" charset="0"/>
                  <a:cs typeface="Arial" pitchFamily="34" charset="0"/>
                </a:rPr>
                <a:t>tengamos que </a:t>
              </a:r>
              <a:r>
                <a:rPr lang="es-ES" sz="1700" dirty="0">
                  <a:solidFill>
                    <a:schemeClr val="tx1">
                      <a:lumMod val="65000"/>
                      <a:lumOff val="35000"/>
                    </a:schemeClr>
                  </a:solidFill>
                  <a:latin typeface="Arial" pitchFamily="34" charset="0"/>
                  <a:cs typeface="Arial" pitchFamily="34" charset="0"/>
                </a:rPr>
                <a:t>acceder a bases de datos de alto rendimiento, pues las funcionalidades </a:t>
              </a:r>
              <a:r>
                <a:rPr lang="es-ES" sz="1700" dirty="0" smtClean="0">
                  <a:solidFill>
                    <a:schemeClr val="tx1">
                      <a:lumMod val="65000"/>
                      <a:lumOff val="35000"/>
                    </a:schemeClr>
                  </a:solidFill>
                  <a:latin typeface="Arial" pitchFamily="34" charset="0"/>
                  <a:cs typeface="Arial" pitchFamily="34" charset="0"/>
                </a:rPr>
                <a:t>están limitadas </a:t>
              </a:r>
              <a:r>
                <a:rPr lang="es-ES" sz="1700" dirty="0">
                  <a:solidFill>
                    <a:schemeClr val="tx1">
                      <a:lumMod val="65000"/>
                      <a:lumOff val="35000"/>
                    </a:schemeClr>
                  </a:solidFill>
                  <a:latin typeface="Arial" pitchFamily="34" charset="0"/>
                  <a:cs typeface="Arial" pitchFamily="34" charset="0"/>
                </a:rPr>
                <a:t>a las que marca ODBC. Cada cliente debe tener instalado el driver</a:t>
              </a:r>
              <a:r>
                <a:rPr lang="es-ES" sz="1700" dirty="0" smtClean="0">
                  <a:solidFill>
                    <a:schemeClr val="tx1">
                      <a:lumMod val="65000"/>
                      <a:lumOff val="35000"/>
                    </a:schemeClr>
                  </a:solidFill>
                  <a:latin typeface="Arial" pitchFamily="34" charset="0"/>
                  <a:cs typeface="Arial" pitchFamily="34" charset="0"/>
                </a:rPr>
                <a:t>.</a:t>
              </a:r>
            </a:p>
            <a:p>
              <a:pPr marL="342900" indent="-342900">
                <a:buFont typeface="Wingdings" panose="05000000000000000000" pitchFamily="2" charset="2"/>
                <a:buChar char="q"/>
              </a:pPr>
              <a:endParaRPr lang="es-ES" sz="1700" dirty="0">
                <a:solidFill>
                  <a:schemeClr val="tx1">
                    <a:lumMod val="65000"/>
                    <a:lumOff val="35000"/>
                  </a:schemeClr>
                </a:solidFill>
                <a:latin typeface="Arial" pitchFamily="34" charset="0"/>
                <a:cs typeface="Arial" pitchFamily="34" charset="0"/>
              </a:endParaRPr>
            </a:p>
            <a:p>
              <a:pPr marL="342900" indent="-342900">
                <a:buFont typeface="Wingdings" panose="05000000000000000000" pitchFamily="2" charset="2"/>
                <a:buChar char="q"/>
              </a:pPr>
              <a:r>
                <a:rPr lang="es-ES" sz="1700" b="1" dirty="0" smtClean="0">
                  <a:solidFill>
                    <a:schemeClr val="tx1">
                      <a:lumMod val="65000"/>
                      <a:lumOff val="35000"/>
                    </a:schemeClr>
                  </a:solidFill>
                  <a:latin typeface="Arial" pitchFamily="34" charset="0"/>
                  <a:cs typeface="Arial" pitchFamily="34" charset="0"/>
                </a:rPr>
                <a:t>Native </a:t>
              </a:r>
              <a:r>
                <a:rPr lang="es-ES" sz="1700" b="1" dirty="0">
                  <a:solidFill>
                    <a:schemeClr val="tx1">
                      <a:lumMod val="65000"/>
                      <a:lumOff val="35000"/>
                    </a:schemeClr>
                  </a:solidFill>
                  <a:latin typeface="Arial" pitchFamily="34" charset="0"/>
                  <a:cs typeface="Arial" pitchFamily="34" charset="0"/>
                </a:rPr>
                <a:t>API </a:t>
              </a:r>
              <a:r>
                <a:rPr lang="es-ES" sz="1700" dirty="0" smtClean="0">
                  <a:solidFill>
                    <a:schemeClr val="tx1">
                      <a:lumMod val="65000"/>
                      <a:lumOff val="35000"/>
                    </a:schemeClr>
                  </a:solidFill>
                  <a:latin typeface="Arial" pitchFamily="34" charset="0"/>
                  <a:cs typeface="Arial" pitchFamily="34" charset="0"/>
                </a:rPr>
                <a:t>(es dependiente </a:t>
              </a:r>
              <a:r>
                <a:rPr lang="es-ES" sz="1700" dirty="0">
                  <a:solidFill>
                    <a:schemeClr val="tx1">
                      <a:lumMod val="65000"/>
                      <a:lumOff val="35000"/>
                    </a:schemeClr>
                  </a:solidFill>
                  <a:latin typeface="Arial" pitchFamily="34" charset="0"/>
                  <a:cs typeface="Arial" pitchFamily="34" charset="0"/>
                </a:rPr>
                <a:t>de un cliente, </a:t>
              </a:r>
              <a:r>
                <a:rPr lang="es-ES" sz="1700" dirty="0" smtClean="0">
                  <a:solidFill>
                    <a:schemeClr val="tx1">
                      <a:lumMod val="65000"/>
                      <a:lumOff val="35000"/>
                    </a:schemeClr>
                  </a:solidFill>
                  <a:latin typeface="Arial" pitchFamily="34" charset="0"/>
                  <a:cs typeface="Arial" pitchFamily="34" charset="0"/>
                </a:rPr>
                <a:t>de </a:t>
              </a:r>
              <a:r>
                <a:rPr lang="es-ES" sz="1700" dirty="0">
                  <a:solidFill>
                    <a:schemeClr val="tx1">
                      <a:lumMod val="65000"/>
                      <a:lumOff val="35000"/>
                    </a:schemeClr>
                  </a:solidFill>
                  <a:latin typeface="Arial" pitchFamily="34" charset="0"/>
                  <a:cs typeface="Arial" pitchFamily="34" charset="0"/>
                </a:rPr>
                <a:t>la base de </a:t>
              </a:r>
              <a:r>
                <a:rPr lang="es-ES" sz="1700" dirty="0" smtClean="0">
                  <a:solidFill>
                    <a:schemeClr val="tx1">
                      <a:lumMod val="65000"/>
                      <a:lumOff val="35000"/>
                    </a:schemeClr>
                  </a:solidFill>
                  <a:latin typeface="Arial" pitchFamily="34" charset="0"/>
                  <a:cs typeface="Arial" pitchFamily="34" charset="0"/>
                </a:rPr>
                <a:t>datos…). </a:t>
              </a:r>
              <a:r>
                <a:rPr lang="es-ES" sz="1700" dirty="0">
                  <a:solidFill>
                    <a:schemeClr val="tx1">
                      <a:lumMod val="65000"/>
                      <a:lumOff val="35000"/>
                    </a:schemeClr>
                  </a:solidFill>
                  <a:latin typeface="Arial" pitchFamily="34" charset="0"/>
                  <a:cs typeface="Arial" pitchFamily="34" charset="0"/>
                </a:rPr>
                <a:t>Las llamadas JDBC </a:t>
              </a:r>
              <a:r>
                <a:rPr lang="es-ES" sz="1700" dirty="0" smtClean="0">
                  <a:solidFill>
                    <a:schemeClr val="tx1">
                      <a:lumMod val="65000"/>
                      <a:lumOff val="35000"/>
                    </a:schemeClr>
                  </a:solidFill>
                  <a:latin typeface="Arial" pitchFamily="34" charset="0"/>
                  <a:cs typeface="Arial" pitchFamily="34" charset="0"/>
                </a:rPr>
                <a:t>se traducen </a:t>
              </a:r>
              <a:r>
                <a:rPr lang="es-ES" sz="1700" dirty="0">
                  <a:solidFill>
                    <a:schemeClr val="tx1">
                      <a:lumMod val="65000"/>
                      <a:lumOff val="35000"/>
                    </a:schemeClr>
                  </a:solidFill>
                  <a:latin typeface="Arial" pitchFamily="34" charset="0"/>
                  <a:cs typeface="Arial" pitchFamily="34" charset="0"/>
                </a:rPr>
                <a:t>en llamadas específicas del API de la base de datos. Cada cliente debe </a:t>
              </a:r>
              <a:r>
                <a:rPr lang="es-ES" sz="1700" dirty="0" smtClean="0">
                  <a:solidFill>
                    <a:schemeClr val="tx1">
                      <a:lumMod val="65000"/>
                      <a:lumOff val="35000"/>
                    </a:schemeClr>
                  </a:solidFill>
                  <a:latin typeface="Arial" pitchFamily="34" charset="0"/>
                  <a:cs typeface="Arial" pitchFamily="34" charset="0"/>
                </a:rPr>
                <a:t>tener instalado </a:t>
              </a:r>
              <a:r>
                <a:rPr lang="es-ES" sz="1700" dirty="0">
                  <a:solidFill>
                    <a:schemeClr val="tx1">
                      <a:lumMod val="65000"/>
                      <a:lumOff val="35000"/>
                    </a:schemeClr>
                  </a:solidFill>
                  <a:latin typeface="Arial" pitchFamily="34" charset="0"/>
                  <a:cs typeface="Arial" pitchFamily="34" charset="0"/>
                </a:rPr>
                <a:t>el driver. Tiene menor rendimiento que los dos siguientes y no se </a:t>
              </a:r>
              <a:r>
                <a:rPr lang="es-ES" sz="1700" dirty="0" smtClean="0">
                  <a:solidFill>
                    <a:schemeClr val="tx1">
                      <a:lumMod val="65000"/>
                      <a:lumOff val="35000"/>
                    </a:schemeClr>
                  </a:solidFill>
                  <a:latin typeface="Arial" pitchFamily="34" charset="0"/>
                  <a:cs typeface="Arial" pitchFamily="34" charset="0"/>
                </a:rPr>
                <a:t>pueden usar </a:t>
              </a:r>
              <a:r>
                <a:rPr lang="es-ES" sz="1700" dirty="0">
                  <a:solidFill>
                    <a:schemeClr val="tx1">
                      <a:lumMod val="65000"/>
                      <a:lumOff val="35000"/>
                    </a:schemeClr>
                  </a:solidFill>
                  <a:latin typeface="Arial" pitchFamily="34" charset="0"/>
                  <a:cs typeface="Arial" pitchFamily="34" charset="0"/>
                </a:rPr>
                <a:t>en Internet, ya que necesita el API de forma local</a:t>
              </a:r>
              <a:r>
                <a:rPr lang="es-ES" sz="1700" dirty="0" smtClean="0">
                  <a:solidFill>
                    <a:schemeClr val="tx1">
                      <a:lumMod val="65000"/>
                      <a:lumOff val="35000"/>
                    </a:schemeClr>
                  </a:solidFill>
                  <a:latin typeface="Arial" pitchFamily="34" charset="0"/>
                  <a:cs typeface="Arial" pitchFamily="34" charset="0"/>
                </a:rPr>
                <a:t>.</a:t>
              </a:r>
            </a:p>
            <a:p>
              <a:pPr marL="342900" indent="-342900">
                <a:buFont typeface="Wingdings" panose="05000000000000000000" pitchFamily="2" charset="2"/>
                <a:buChar char="q"/>
              </a:pPr>
              <a:endParaRPr lang="es-ES" sz="1700" dirty="0">
                <a:solidFill>
                  <a:schemeClr val="tx1">
                    <a:lumMod val="65000"/>
                    <a:lumOff val="35000"/>
                  </a:schemeClr>
                </a:solidFill>
                <a:latin typeface="Arial" pitchFamily="34" charset="0"/>
                <a:cs typeface="Arial" pitchFamily="34" charset="0"/>
              </a:endParaRPr>
            </a:p>
            <a:p>
              <a:pPr marL="342900" indent="-342900">
                <a:buFont typeface="Wingdings" panose="05000000000000000000" pitchFamily="2" charset="2"/>
                <a:buChar char="q"/>
              </a:pPr>
              <a:r>
                <a:rPr lang="es-ES" sz="1700" b="1" dirty="0" smtClean="0">
                  <a:solidFill>
                    <a:schemeClr val="tx1">
                      <a:lumMod val="65000"/>
                      <a:lumOff val="35000"/>
                    </a:schemeClr>
                  </a:solidFill>
                  <a:latin typeface="Arial" pitchFamily="34" charset="0"/>
                  <a:cs typeface="Arial" pitchFamily="34" charset="0"/>
                </a:rPr>
                <a:t>Network </a:t>
              </a:r>
              <a:r>
                <a:rPr lang="es-ES" sz="1700" b="1" dirty="0">
                  <a:solidFill>
                    <a:schemeClr val="tx1">
                      <a:lumMod val="65000"/>
                      <a:lumOff val="35000"/>
                    </a:schemeClr>
                  </a:solidFill>
                  <a:latin typeface="Arial" pitchFamily="34" charset="0"/>
                  <a:cs typeface="Arial" pitchFamily="34" charset="0"/>
                </a:rPr>
                <a:t>Protocol </a:t>
              </a:r>
              <a:r>
                <a:rPr lang="es-ES" sz="1700" dirty="0" smtClean="0">
                  <a:solidFill>
                    <a:schemeClr val="tx1">
                      <a:lumMod val="65000"/>
                      <a:lumOff val="35000"/>
                    </a:schemeClr>
                  </a:solidFill>
                  <a:latin typeface="Arial" pitchFamily="34" charset="0"/>
                  <a:cs typeface="Arial" pitchFamily="34" charset="0"/>
                </a:rPr>
                <a:t>(cliente </a:t>
              </a:r>
              <a:r>
                <a:rPr lang="es-ES" sz="1700" dirty="0">
                  <a:solidFill>
                    <a:schemeClr val="tx1">
                      <a:lumMod val="65000"/>
                      <a:lumOff val="35000"/>
                    </a:schemeClr>
                  </a:solidFill>
                  <a:latin typeface="Arial" pitchFamily="34" charset="0"/>
                  <a:cs typeface="Arial" pitchFamily="34" charset="0"/>
                </a:rPr>
                <a:t>puro Java, protocolo </a:t>
              </a:r>
              <a:r>
                <a:rPr lang="es-ES" sz="1700" dirty="0" smtClean="0">
                  <a:solidFill>
                    <a:schemeClr val="tx1">
                      <a:lumMod val="65000"/>
                      <a:lumOff val="35000"/>
                    </a:schemeClr>
                  </a:solidFill>
                  <a:latin typeface="Arial" pitchFamily="34" charset="0"/>
                  <a:cs typeface="Arial" pitchFamily="34" charset="0"/>
                </a:rPr>
                <a:t>TCP/IP…). </a:t>
              </a:r>
              <a:r>
                <a:rPr lang="es-ES" sz="1700" dirty="0">
                  <a:solidFill>
                    <a:schemeClr val="tx1">
                      <a:lumMod val="65000"/>
                      <a:lumOff val="35000"/>
                    </a:schemeClr>
                  </a:solidFill>
                  <a:latin typeface="Arial" pitchFamily="34" charset="0"/>
                  <a:cs typeface="Arial" pitchFamily="34" charset="0"/>
                </a:rPr>
                <a:t>El cliente se conecta a los </a:t>
              </a:r>
              <a:r>
                <a:rPr lang="es-ES" sz="1700" dirty="0" smtClean="0">
                  <a:solidFill>
                    <a:schemeClr val="tx1">
                      <a:lumMod val="65000"/>
                      <a:lumOff val="35000"/>
                    </a:schemeClr>
                  </a:solidFill>
                  <a:latin typeface="Arial" pitchFamily="34" charset="0"/>
                  <a:cs typeface="Arial" pitchFamily="34" charset="0"/>
                </a:rPr>
                <a:t>SGBD mediante </a:t>
              </a:r>
              <a:r>
                <a:rPr lang="es-ES" sz="1700" dirty="0">
                  <a:solidFill>
                    <a:schemeClr val="tx1">
                      <a:lumMod val="65000"/>
                      <a:lumOff val="35000"/>
                    </a:schemeClr>
                  </a:solidFill>
                  <a:latin typeface="Arial" pitchFamily="34" charset="0"/>
                  <a:cs typeface="Arial" pitchFamily="34" charset="0"/>
                </a:rPr>
                <a:t>un componente servidor intermedio, que actúa como una puerta </a:t>
              </a:r>
              <a:r>
                <a:rPr lang="es-ES" sz="1700" dirty="0" smtClean="0">
                  <a:solidFill>
                    <a:schemeClr val="tx1">
                      <a:lumMod val="65000"/>
                      <a:lumOff val="35000"/>
                    </a:schemeClr>
                  </a:solidFill>
                  <a:latin typeface="Arial" pitchFamily="34" charset="0"/>
                  <a:cs typeface="Arial" pitchFamily="34" charset="0"/>
                </a:rPr>
                <a:t>para múltiples </a:t>
              </a:r>
              <a:r>
                <a:rPr lang="es-ES" sz="1700" dirty="0">
                  <a:solidFill>
                    <a:schemeClr val="tx1">
                      <a:lumMod val="65000"/>
                      <a:lumOff val="35000"/>
                    </a:schemeClr>
                  </a:solidFill>
                  <a:latin typeface="Arial" pitchFamily="34" charset="0"/>
                  <a:cs typeface="Arial" pitchFamily="34" charset="0"/>
                </a:rPr>
                <a:t>servidores</a:t>
              </a:r>
              <a:r>
                <a:rPr lang="es-ES" sz="1700" dirty="0" smtClean="0">
                  <a:solidFill>
                    <a:schemeClr val="tx1">
                      <a:lumMod val="65000"/>
                      <a:lumOff val="35000"/>
                    </a:schemeClr>
                  </a:solidFill>
                  <a:latin typeface="Arial" pitchFamily="34" charset="0"/>
                  <a:cs typeface="Arial" pitchFamily="34" charset="0"/>
                </a:rPr>
                <a:t>.</a:t>
              </a:r>
            </a:p>
            <a:p>
              <a:pPr marL="342900" indent="-342900">
                <a:buFont typeface="Wingdings" panose="05000000000000000000" pitchFamily="2" charset="2"/>
                <a:buChar char="q"/>
              </a:pPr>
              <a:endParaRPr lang="es-ES" sz="1700" dirty="0">
                <a:solidFill>
                  <a:schemeClr val="tx1">
                    <a:lumMod val="65000"/>
                    <a:lumOff val="35000"/>
                  </a:schemeClr>
                </a:solidFill>
                <a:latin typeface="Arial" pitchFamily="34" charset="0"/>
                <a:cs typeface="Arial" pitchFamily="34" charset="0"/>
              </a:endParaRPr>
            </a:p>
            <a:p>
              <a:pPr marL="342900" indent="-342900">
                <a:buFont typeface="Wingdings" panose="05000000000000000000" pitchFamily="2" charset="2"/>
                <a:buChar char="q"/>
              </a:pPr>
              <a:r>
                <a:rPr lang="es-ES" sz="1700" b="1" dirty="0" smtClean="0">
                  <a:solidFill>
                    <a:schemeClr val="tx1">
                      <a:lumMod val="65000"/>
                      <a:lumOff val="35000"/>
                    </a:schemeClr>
                  </a:solidFill>
                  <a:latin typeface="Arial" pitchFamily="34" charset="0"/>
                  <a:cs typeface="Arial" pitchFamily="34" charset="0"/>
                </a:rPr>
                <a:t>Database </a:t>
              </a:r>
              <a:r>
                <a:rPr lang="es-ES" sz="1700" b="1" dirty="0">
                  <a:solidFill>
                    <a:schemeClr val="tx1">
                      <a:lumMod val="65000"/>
                      <a:lumOff val="35000"/>
                    </a:schemeClr>
                  </a:solidFill>
                  <a:latin typeface="Arial" pitchFamily="34" charset="0"/>
                  <a:cs typeface="Arial" pitchFamily="34" charset="0"/>
                </a:rPr>
                <a:t>Protocol </a:t>
              </a:r>
              <a:r>
                <a:rPr lang="es-ES" sz="1700" dirty="0" smtClean="0">
                  <a:solidFill>
                    <a:schemeClr val="tx1">
                      <a:lumMod val="65000"/>
                      <a:lumOff val="35000"/>
                    </a:schemeClr>
                  </a:solidFill>
                  <a:latin typeface="Arial" pitchFamily="34" charset="0"/>
                  <a:cs typeface="Arial" pitchFamily="34" charset="0"/>
                </a:rPr>
                <a:t>(Java </a:t>
              </a:r>
              <a:r>
                <a:rPr lang="es-ES" sz="1700" dirty="0">
                  <a:solidFill>
                    <a:schemeClr val="tx1">
                      <a:lumMod val="65000"/>
                      <a:lumOff val="35000"/>
                    </a:schemeClr>
                  </a:solidFill>
                  <a:latin typeface="Arial" pitchFamily="34" charset="0"/>
                  <a:cs typeface="Arial" pitchFamily="34" charset="0"/>
                </a:rPr>
                <a:t>Driver</a:t>
              </a:r>
              <a:r>
                <a:rPr lang="es-ES" sz="1700" dirty="0" smtClean="0">
                  <a:solidFill>
                    <a:schemeClr val="tx1">
                      <a:lumMod val="65000"/>
                      <a:lumOff val="35000"/>
                    </a:schemeClr>
                  </a:solidFill>
                  <a:latin typeface="Arial" pitchFamily="34" charset="0"/>
                  <a:cs typeface="Arial" pitchFamily="34" charset="0"/>
                </a:rPr>
                <a:t>). </a:t>
              </a:r>
              <a:r>
                <a:rPr lang="es-ES" sz="1700" dirty="0">
                  <a:solidFill>
                    <a:schemeClr val="tx1">
                      <a:lumMod val="65000"/>
                      <a:lumOff val="35000"/>
                    </a:schemeClr>
                  </a:solidFill>
                  <a:latin typeface="Arial" pitchFamily="34" charset="0"/>
                  <a:cs typeface="Arial" pitchFamily="34" charset="0"/>
                </a:rPr>
                <a:t>La llamada JDBC se </a:t>
              </a:r>
              <a:r>
                <a:rPr lang="es-ES" sz="1700" dirty="0" smtClean="0">
                  <a:solidFill>
                    <a:schemeClr val="tx1">
                      <a:lumMod val="65000"/>
                      <a:lumOff val="35000"/>
                    </a:schemeClr>
                  </a:solidFill>
                  <a:latin typeface="Arial" pitchFamily="34" charset="0"/>
                  <a:cs typeface="Arial" pitchFamily="34" charset="0"/>
                </a:rPr>
                <a:t>traduce directamente </a:t>
              </a:r>
              <a:r>
                <a:rPr lang="es-ES" sz="1700" dirty="0">
                  <a:solidFill>
                    <a:schemeClr val="tx1">
                      <a:lumMod val="65000"/>
                      <a:lumOff val="35000"/>
                    </a:schemeClr>
                  </a:solidFill>
                  <a:latin typeface="Arial" pitchFamily="34" charset="0"/>
                  <a:cs typeface="Arial" pitchFamily="34" charset="0"/>
                </a:rPr>
                <a:t>en una llamada de red a la base de datos, sin </a:t>
              </a:r>
              <a:r>
                <a:rPr lang="es-ES" sz="1700" dirty="0" smtClean="0">
                  <a:solidFill>
                    <a:schemeClr val="tx1">
                      <a:lumMod val="65000"/>
                      <a:lumOff val="35000"/>
                    </a:schemeClr>
                  </a:solidFill>
                  <a:latin typeface="Arial" pitchFamily="34" charset="0"/>
                  <a:cs typeface="Arial" pitchFamily="34" charset="0"/>
                </a:rPr>
                <a:t>intermediarios. Proporcionan </a:t>
              </a:r>
              <a:r>
                <a:rPr lang="es-ES" sz="1700" dirty="0">
                  <a:solidFill>
                    <a:schemeClr val="tx1">
                      <a:lumMod val="65000"/>
                      <a:lumOff val="35000"/>
                    </a:schemeClr>
                  </a:solidFill>
                  <a:latin typeface="Arial" pitchFamily="34" charset="0"/>
                  <a:cs typeface="Arial" pitchFamily="34" charset="0"/>
                </a:rPr>
                <a:t>mejor rendimiento. La mayoría de SGBD proporcionan drivers de </a:t>
              </a:r>
              <a:r>
                <a:rPr lang="es-ES" sz="1700" dirty="0" smtClean="0">
                  <a:solidFill>
                    <a:schemeClr val="tx1">
                      <a:lumMod val="65000"/>
                      <a:lumOff val="35000"/>
                    </a:schemeClr>
                  </a:solidFill>
                  <a:latin typeface="Arial" pitchFamily="34" charset="0"/>
                  <a:cs typeface="Arial" pitchFamily="34" charset="0"/>
                </a:rPr>
                <a:t>este tipo.</a:t>
              </a:r>
              <a:endParaRPr lang="es-ES" sz="1700" dirty="0">
                <a:solidFill>
                  <a:schemeClr val="tx1">
                    <a:lumMod val="65000"/>
                    <a:lumOff val="35000"/>
                  </a:schemeClr>
                </a:solidFill>
                <a:latin typeface="Arial" pitchFamily="34" charset="0"/>
                <a:cs typeface="Arial" pitchFamily="34" charset="0"/>
              </a:endParaRPr>
            </a:p>
          </p:txBody>
        </p:sp>
      </p:grpSp>
    </p:spTree>
    <p:extLst>
      <p:ext uri="{BB962C8B-B14F-4D97-AF65-F5344CB8AC3E}">
        <p14:creationId xmlns:p14="http://schemas.microsoft.com/office/powerpoint/2010/main" val="2784905312"/>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1.3 Arquitectura</a:t>
            </a:r>
            <a:endParaRPr lang="es-ES" dirty="0">
              <a:solidFill>
                <a:schemeClr val="bg1"/>
              </a:solidFill>
              <a:latin typeface="Arial" pitchFamily="34" charset="0"/>
              <a:cs typeface="Arial" pitchFamily="34" charset="0"/>
            </a:endParaRPr>
          </a:p>
        </p:txBody>
      </p:sp>
      <p:sp>
        <p:nvSpPr>
          <p:cNvPr id="12" name="Rectángulo 11"/>
          <p:cNvSpPr/>
          <p:nvPr/>
        </p:nvSpPr>
        <p:spPr>
          <a:xfrm>
            <a:off x="2267744" y="1707881"/>
            <a:ext cx="1008112" cy="46742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JDBC API</a:t>
            </a:r>
          </a:p>
        </p:txBody>
      </p:sp>
      <p:sp>
        <p:nvSpPr>
          <p:cNvPr id="13" name="Rectángulo redondeado 12"/>
          <p:cNvSpPr/>
          <p:nvPr/>
        </p:nvSpPr>
        <p:spPr>
          <a:xfrm>
            <a:off x="482983" y="3140968"/>
            <a:ext cx="1352714"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Aplicación JAVA</a:t>
            </a:r>
            <a:endParaRPr lang="es-ES" dirty="0">
              <a:ln w="0"/>
              <a:solidFill>
                <a:schemeClr val="tx1"/>
              </a:solidFill>
              <a:effectLst>
                <a:outerShdw blurRad="38100" dist="19050" dir="2700000" algn="tl" rotWithShape="0">
                  <a:schemeClr val="dk1">
                    <a:alpha val="40000"/>
                  </a:schemeClr>
                </a:outerShdw>
              </a:effectLst>
            </a:endParaRPr>
          </a:p>
        </p:txBody>
      </p:sp>
      <p:cxnSp>
        <p:nvCxnSpPr>
          <p:cNvPr id="14" name="Conector recto de flecha 13"/>
          <p:cNvCxnSpPr/>
          <p:nvPr/>
        </p:nvCxnSpPr>
        <p:spPr>
          <a:xfrm>
            <a:off x="1835697" y="3705355"/>
            <a:ext cx="432047" cy="116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9" name="Rectángulo redondeado 18"/>
          <p:cNvSpPr/>
          <p:nvPr/>
        </p:nvSpPr>
        <p:spPr>
          <a:xfrm>
            <a:off x="3923928" y="1707881"/>
            <a:ext cx="1440160" cy="62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Oracle JDBC Driver</a:t>
            </a:r>
            <a:endParaRPr lang="es-ES" dirty="0">
              <a:ln w="0"/>
              <a:solidFill>
                <a:schemeClr val="tx1"/>
              </a:solidFill>
              <a:effectLst>
                <a:outerShdw blurRad="38100" dist="19050" dir="2700000" algn="tl" rotWithShape="0">
                  <a:schemeClr val="dk1">
                    <a:alpha val="40000"/>
                  </a:schemeClr>
                </a:outerShdw>
              </a:effectLst>
            </a:endParaRPr>
          </a:p>
        </p:txBody>
      </p:sp>
      <p:sp>
        <p:nvSpPr>
          <p:cNvPr id="20" name="Rectángulo redondeado 19"/>
          <p:cNvSpPr/>
          <p:nvPr/>
        </p:nvSpPr>
        <p:spPr>
          <a:xfrm>
            <a:off x="3922022" y="2675923"/>
            <a:ext cx="1440160" cy="62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MySQL JDBC Driver</a:t>
            </a:r>
            <a:endParaRPr lang="es-ES" dirty="0">
              <a:ln w="0"/>
              <a:solidFill>
                <a:schemeClr val="tx1"/>
              </a:solidFill>
              <a:effectLst>
                <a:outerShdw blurRad="38100" dist="19050" dir="2700000" algn="tl" rotWithShape="0">
                  <a:schemeClr val="dk1">
                    <a:alpha val="40000"/>
                  </a:schemeClr>
                </a:outerShdw>
              </a:effectLst>
            </a:endParaRPr>
          </a:p>
        </p:txBody>
      </p:sp>
      <p:sp>
        <p:nvSpPr>
          <p:cNvPr id="21" name="Rectángulo redondeado 20"/>
          <p:cNvSpPr/>
          <p:nvPr/>
        </p:nvSpPr>
        <p:spPr>
          <a:xfrm>
            <a:off x="3923928" y="3692747"/>
            <a:ext cx="1440160" cy="62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DB2</a:t>
            </a:r>
          </a:p>
          <a:p>
            <a:pPr algn="ctr"/>
            <a:r>
              <a:rPr lang="es-ES" dirty="0" smtClean="0">
                <a:ln w="0"/>
                <a:solidFill>
                  <a:schemeClr val="tx1"/>
                </a:solidFill>
                <a:effectLst>
                  <a:outerShdw blurRad="38100" dist="19050" dir="2700000" algn="tl" rotWithShape="0">
                    <a:schemeClr val="dk1">
                      <a:alpha val="40000"/>
                    </a:schemeClr>
                  </a:outerShdw>
                </a:effectLst>
              </a:rPr>
              <a:t> JDBC Driver</a:t>
            </a:r>
            <a:endParaRPr lang="es-ES" dirty="0">
              <a:ln w="0"/>
              <a:solidFill>
                <a:schemeClr val="tx1"/>
              </a:solidFill>
              <a:effectLst>
                <a:outerShdw blurRad="38100" dist="19050" dir="2700000" algn="tl" rotWithShape="0">
                  <a:schemeClr val="dk1">
                    <a:alpha val="40000"/>
                  </a:schemeClr>
                </a:outerShdw>
              </a:effectLst>
            </a:endParaRPr>
          </a:p>
        </p:txBody>
      </p:sp>
      <p:sp>
        <p:nvSpPr>
          <p:cNvPr id="22" name="Rectángulo redondeado 21"/>
          <p:cNvSpPr/>
          <p:nvPr/>
        </p:nvSpPr>
        <p:spPr>
          <a:xfrm>
            <a:off x="3923928" y="4725144"/>
            <a:ext cx="1440160" cy="62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n w="0"/>
                <a:solidFill>
                  <a:schemeClr val="tx1"/>
                </a:solidFill>
                <a:effectLst>
                  <a:outerShdw blurRad="38100" dist="19050" dir="2700000" algn="tl" rotWithShape="0">
                    <a:schemeClr val="dk1">
                      <a:alpha val="40000"/>
                    </a:schemeClr>
                  </a:outerShdw>
                </a:effectLst>
              </a:rPr>
              <a:t>SQL Server</a:t>
            </a:r>
          </a:p>
          <a:p>
            <a:pPr algn="ctr"/>
            <a:r>
              <a:rPr lang="es-ES" dirty="0" smtClean="0">
                <a:ln w="0"/>
                <a:solidFill>
                  <a:schemeClr val="tx1"/>
                </a:solidFill>
                <a:effectLst>
                  <a:outerShdw blurRad="38100" dist="19050" dir="2700000" algn="tl" rotWithShape="0">
                    <a:schemeClr val="dk1">
                      <a:alpha val="40000"/>
                    </a:schemeClr>
                  </a:outerShdw>
                </a:effectLst>
              </a:rPr>
              <a:t> JDBC Driver</a:t>
            </a:r>
            <a:endParaRPr lang="es-ES" dirty="0">
              <a:ln w="0"/>
              <a:solidFill>
                <a:schemeClr val="tx1"/>
              </a:solidFill>
              <a:effectLst>
                <a:outerShdw blurRad="38100" dist="19050" dir="2700000" algn="tl" rotWithShape="0">
                  <a:schemeClr val="dk1">
                    <a:alpha val="40000"/>
                  </a:schemeClr>
                </a:outerShdw>
              </a:effectLst>
            </a:endParaRPr>
          </a:p>
        </p:txBody>
      </p:sp>
      <p:sp>
        <p:nvSpPr>
          <p:cNvPr id="23" name="Rectángulo redondeado 22"/>
          <p:cNvSpPr/>
          <p:nvPr/>
        </p:nvSpPr>
        <p:spPr>
          <a:xfrm>
            <a:off x="3934736" y="5757541"/>
            <a:ext cx="1440160" cy="62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w="0"/>
                <a:solidFill>
                  <a:schemeClr val="tx1"/>
                </a:solidFill>
                <a:effectLst>
                  <a:outerShdw blurRad="38100" dist="19050" dir="2700000" algn="tl" rotWithShape="0">
                    <a:schemeClr val="dk1">
                      <a:alpha val="40000"/>
                    </a:schemeClr>
                  </a:outerShdw>
                </a:effectLst>
              </a:rPr>
              <a:t>X</a:t>
            </a:r>
            <a:endParaRPr lang="es-ES" dirty="0" smtClean="0">
              <a:ln w="0"/>
              <a:solidFill>
                <a:schemeClr val="tx1"/>
              </a:solidFill>
              <a:effectLst>
                <a:outerShdw blurRad="38100" dist="19050" dir="2700000" algn="tl" rotWithShape="0">
                  <a:schemeClr val="dk1">
                    <a:alpha val="40000"/>
                  </a:schemeClr>
                </a:outerShdw>
              </a:effectLst>
            </a:endParaRPr>
          </a:p>
          <a:p>
            <a:pPr algn="ctr"/>
            <a:r>
              <a:rPr lang="es-ES" dirty="0" smtClean="0">
                <a:ln w="0"/>
                <a:solidFill>
                  <a:schemeClr val="tx1"/>
                </a:solidFill>
                <a:effectLst>
                  <a:outerShdw blurRad="38100" dist="19050" dir="2700000" algn="tl" rotWithShape="0">
                    <a:schemeClr val="dk1">
                      <a:alpha val="40000"/>
                    </a:schemeClr>
                  </a:outerShdw>
                </a:effectLst>
              </a:rPr>
              <a:t> JDBC Driver</a:t>
            </a:r>
            <a:endParaRPr lang="es-ES" dirty="0">
              <a:ln w="0"/>
              <a:solidFill>
                <a:schemeClr val="tx1"/>
              </a:solidFill>
              <a:effectLst>
                <a:outerShdw blurRad="38100" dist="19050" dir="2700000" algn="tl" rotWithShape="0">
                  <a:schemeClr val="dk1">
                    <a:alpha val="40000"/>
                  </a:schemeClr>
                </a:outerShdw>
              </a:effectLst>
            </a:endParaRPr>
          </a:p>
        </p:txBody>
      </p:sp>
      <p:cxnSp>
        <p:nvCxnSpPr>
          <p:cNvPr id="37" name="Conector recto de flecha 36"/>
          <p:cNvCxnSpPr>
            <a:endCxn id="19" idx="1"/>
          </p:cNvCxnSpPr>
          <p:nvPr/>
        </p:nvCxnSpPr>
        <p:spPr>
          <a:xfrm>
            <a:off x="3275856" y="2020198"/>
            <a:ext cx="6480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1" name="Conector recto de flecha 40"/>
          <p:cNvCxnSpPr/>
          <p:nvPr/>
        </p:nvCxnSpPr>
        <p:spPr>
          <a:xfrm>
            <a:off x="3275856" y="2988240"/>
            <a:ext cx="64616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2" name="Conector recto de flecha 41"/>
          <p:cNvCxnSpPr>
            <a:endCxn id="21" idx="1"/>
          </p:cNvCxnSpPr>
          <p:nvPr/>
        </p:nvCxnSpPr>
        <p:spPr>
          <a:xfrm>
            <a:off x="3275856" y="4005064"/>
            <a:ext cx="6480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Conector recto de flecha 46"/>
          <p:cNvCxnSpPr/>
          <p:nvPr/>
        </p:nvCxnSpPr>
        <p:spPr>
          <a:xfrm>
            <a:off x="3273950" y="5037461"/>
            <a:ext cx="6480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8" name="Conector recto de flecha 47"/>
          <p:cNvCxnSpPr/>
          <p:nvPr/>
        </p:nvCxnSpPr>
        <p:spPr>
          <a:xfrm>
            <a:off x="3273950" y="6021288"/>
            <a:ext cx="64807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60" name="Cilindro 2059"/>
          <p:cNvSpPr/>
          <p:nvPr/>
        </p:nvSpPr>
        <p:spPr>
          <a:xfrm>
            <a:off x="6372200" y="1591686"/>
            <a:ext cx="1368152" cy="74082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Oracle Database</a:t>
            </a:r>
            <a:endParaRPr lang="es-ES" dirty="0"/>
          </a:p>
        </p:txBody>
      </p:sp>
      <p:sp>
        <p:nvSpPr>
          <p:cNvPr id="51" name="Cilindro 50"/>
          <p:cNvSpPr/>
          <p:nvPr/>
        </p:nvSpPr>
        <p:spPr>
          <a:xfrm>
            <a:off x="6372200" y="2526022"/>
            <a:ext cx="1368152" cy="857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MySQL</a:t>
            </a:r>
            <a:endParaRPr lang="es-ES" dirty="0"/>
          </a:p>
        </p:txBody>
      </p:sp>
      <p:sp>
        <p:nvSpPr>
          <p:cNvPr id="52" name="Cilindro 51"/>
          <p:cNvSpPr/>
          <p:nvPr/>
        </p:nvSpPr>
        <p:spPr>
          <a:xfrm>
            <a:off x="6372200" y="3575599"/>
            <a:ext cx="1368152" cy="857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DB2</a:t>
            </a:r>
            <a:endParaRPr lang="es-ES" dirty="0"/>
          </a:p>
        </p:txBody>
      </p:sp>
      <p:sp>
        <p:nvSpPr>
          <p:cNvPr id="53" name="Cilindro 52"/>
          <p:cNvSpPr/>
          <p:nvPr/>
        </p:nvSpPr>
        <p:spPr>
          <a:xfrm>
            <a:off x="6372200" y="4608949"/>
            <a:ext cx="1368152" cy="857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SQL Server</a:t>
            </a:r>
            <a:endParaRPr lang="es-ES" dirty="0"/>
          </a:p>
        </p:txBody>
      </p:sp>
      <p:sp>
        <p:nvSpPr>
          <p:cNvPr id="54" name="Cilindro 53"/>
          <p:cNvSpPr/>
          <p:nvPr/>
        </p:nvSpPr>
        <p:spPr>
          <a:xfrm>
            <a:off x="6372200" y="5642299"/>
            <a:ext cx="1368152" cy="857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X Database</a:t>
            </a:r>
            <a:endParaRPr lang="es-ES" dirty="0"/>
          </a:p>
        </p:txBody>
      </p:sp>
      <p:cxnSp>
        <p:nvCxnSpPr>
          <p:cNvPr id="2068" name="Conector recto de flecha 2067"/>
          <p:cNvCxnSpPr>
            <a:stCxn id="19" idx="3"/>
          </p:cNvCxnSpPr>
          <p:nvPr/>
        </p:nvCxnSpPr>
        <p:spPr>
          <a:xfrm>
            <a:off x="5364088" y="2020198"/>
            <a:ext cx="100811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Conector recto de flecha 64"/>
          <p:cNvCxnSpPr/>
          <p:nvPr/>
        </p:nvCxnSpPr>
        <p:spPr>
          <a:xfrm>
            <a:off x="5374896" y="2936022"/>
            <a:ext cx="100811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6" name="Conector recto de flecha 65"/>
          <p:cNvCxnSpPr/>
          <p:nvPr/>
        </p:nvCxnSpPr>
        <p:spPr>
          <a:xfrm>
            <a:off x="5374896" y="3994225"/>
            <a:ext cx="100811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7" name="Conector recto de flecha 66"/>
          <p:cNvCxnSpPr/>
          <p:nvPr/>
        </p:nvCxnSpPr>
        <p:spPr>
          <a:xfrm>
            <a:off x="5362182" y="5036201"/>
            <a:ext cx="100811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8" name="Conector recto de flecha 67"/>
          <p:cNvCxnSpPr/>
          <p:nvPr/>
        </p:nvCxnSpPr>
        <p:spPr>
          <a:xfrm>
            <a:off x="5374896" y="6069858"/>
            <a:ext cx="100811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2064460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539552" y="260896"/>
            <a:ext cx="5616624" cy="43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200" b="1" dirty="0">
                <a:solidFill>
                  <a:schemeClr val="bg1"/>
                </a:solidFill>
                <a:latin typeface="Arial" pitchFamily="34" charset="0"/>
                <a:cs typeface="Arial" pitchFamily="34" charset="0"/>
              </a:rPr>
              <a:t>1</a:t>
            </a:r>
            <a:r>
              <a:rPr lang="es-ES" sz="2200" b="1" dirty="0" smtClean="0">
                <a:solidFill>
                  <a:schemeClr val="bg1"/>
                </a:solidFill>
                <a:latin typeface="Arial" pitchFamily="34" charset="0"/>
                <a:cs typeface="Arial" pitchFamily="34" charset="0"/>
              </a:rPr>
              <a:t>. Java Database Connectivity (JDBC)</a:t>
            </a:r>
            <a:endParaRPr lang="es-ES" sz="2000" b="1" dirty="0">
              <a:latin typeface="Arial" pitchFamily="34" charset="0"/>
              <a:cs typeface="Arial" pitchFamily="34" charset="0"/>
            </a:endParaRPr>
          </a:p>
        </p:txBody>
      </p:sp>
      <p:sp>
        <p:nvSpPr>
          <p:cNvPr id="2056" name="AutoShape 4"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7" name="AutoShape 6"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58" name="AutoShape 8" descr="data:image/jpeg;base64,/9j/4AAQSkZJRgABAQAAAQABAAD/2wCEAAkGBxQSEhUUExQUFRUWGRsYGBgXGBkYGhkcGBcXHBoYFxccHSggGBolGxwdITEhJSorLi4uFx81ODMsNygtLisBCgoKDg0OGxAQGy0kICQvLCwsLCwsLCwsLCwsLCwsLCwsLCwsLCwsLCwsLCwsLCwsLCwsLCwsLCwsLCwsLCwsLP/AABEIAQUAwQMBEQACEQEDEQH/xAAcAAABBQEBAQAAAAAAAAAAAAAAAgMEBQYHAQj/xABKEAACAQIEAwUFBQUECAQHAAABAhEAAwQSITEFQVEGEyJhcQcygZGhI0KxwdEUM1Jy8CRiguEVQ2OSorPC8RY0c9MXNTZTg7LD/8QAGwEAAgMBAQEAAAAAAAAAAAAAAAMBAgQFBgf/xAA5EQACAQIEBAMGBQQCAgMAAAAAAQIDEQQSITEFE0FRImGBFDIzcZGxQqHB0fAGFSPxUuFioiQ0kv/aAAwDAQACEQMRAD8A7FTRIUAIJqUB5QAUAFABQAUAFABQAUAFABQAUAFABQAUAFABQAUAFABQAUAFABQA5UAJcxUoCh7OcVuYnxs1gJ4gba5u8QhoAckxtPIcq016UaeiT+fRmTDVpVfE2ra6dV8yD/4ob95Nju+97vu5Pe5c2XP70b6xG3OmezLbW9r36d/5qJ9sfvaWva3XtcscVj77X7lqwLX2Kqzm5m8RcEhVykZdBuZ32pcacFBSnfV6W8h86tR1HGnbwq7uRrPHbjYbC3cqZr15LbCDAVnYGPFvAGv0qXQjzJR7JsWsTPlQnpdtIsLWPY4i9ahctu2jLvMtmmddRpS3BZIy7tj1UlzJR7JMr+G8bvHCNiry2wuTMqpmzEjTUkkAE7DlTalGHNVOLe4iliKnKdWaVrdB7D8RxCXbK3xay3wcpthgUYLmytmJzacxGoqsqdNxbhfTv1LQq1VKKqW8Xbo9y8rMbAoAKACgAoAKACgAoAKACgAoAKACgAoAKACgByoAQxqUQyhwnDLpxK37q2UKqynus03M0avIGg+NaZVIqm4Ru/n0MkaM3VVSSSt26jeC4PcssUVMO9suWDuDnUMZKxlMkcjNWnWjNXbd7Wt0IhQnB2STV736isdbe1fu3LVyyO8Re8FxoKZAQrgDfQ7GNqiDjOEYyT0elvsFSMoVJSg1qle/TfUh8N4c93h+GFsgPbdbqZpg5bjET0BBpk6kY15ZtnoLp0pTw0LbpposuG4C8L167dNubiKoCTC5c2knffek1KkMkYx6MfTpzzynO2qWwYbgx/YRhXInuyhYagGSQfPWiVb/ADcxd7hGh/g5T7WEYfh197llr5txYBy5JOdiuXM0jw6axrUyqQUZKF9SI0qspxlUt4e3UvKzGsKACgAoAKACgAoAKACgAoAKACgAoAKACgAoAzN7t1h1NxWW6DbJWIXxEMR4fF+MVsWBqNJq2pz5cSpRbTT0G17eYbuyxFwMCBkgSZ5gzEVZ4Cpmtp8yFxOllvr8i04Bx+1iwxthlK+8rROuxEEgikV8PKi7M0YfFQrp5eg3ge0du7iXwwRw6FgScuXwGDGs/SpnhpQpqo+pWni4TqulbVfoRbPEMLi8U1lsPmuW83jdEI8BiAZnnTHTq0qampaPsLjVo16rg46rq/IzXaTtQzX1W0blu1bIDKIXMVczEHUEQIPSteHwqyNys2/2MGKxsnUSjdJdPkzYL2jtnCnFZXyAxl0ze+E6xuetYPZpc3l3Vzp+1x5POs7CR2lt/spxWS5kBjLC5veC9Y3PWp9mlzeX1BYyLo862n8RN4RxRcRZF5Qyqc2jRPhJB2J6UurSdOeVjaNaNWGdFA3b6xv3V8rtmhR8vF+dalgJ90Y3xOnvldjS8PxyX7a3LZlW2/MEciKxzg4Sys3U6kakc0diRVBgUAFABQAUAFABQAUAFABQAUAFABQAUAc77I2VbiV/MA0d6RInXvAPwJ+ddbFNrDxt5fY4mDinip3Xf7oT2BsK2MvBlUgK8AgGPtFH4aVONk1SjZ9vsRgIRdeaa7/cc9mP729/IP8A9qrxD3YluFe9P0DgFwDi16SBLXhrp940V03hY28iuHaWNlfzPOyNwNxO+QZB70g9RnGtTilbDRT8vsTgnfFzfz+5525AGPs/y2/+Y1GDf+CXr9iMev8A5EfT7mm7cj+w3v8AB/zUrHg/jR/nRm/H/wD15W8vujLJeX/QzLmE95ETrPeA7emtbWn7Zf8Amxz4yj7Da+t/1Lrs3jxY4X3pGbJnMdSbhAHzNZ8RT5mJy97fY14Wpy8Hn7X+5UYjFYnEYK5eZ7NuxsLaoJMECAfu6+dOUaVOsopNvvcyynWq4eU20o9rF77Oz/Y//wAjflWfH/F9EbOG/A9WaesR0AoAKACgAoAKACgAoAKACgAoAKACgAoApuF9m7di+99WuFnzSGywMzBjECdxWipiZTgoNLQy0sJCnUdRN3f73PODdm7eGuvdRrjM4IIbLAlg2kAdKKuIlUiovoFHCRpTc03qHAezVvCMzIzsXEHNl5GdIAorYmVVJSWwYfCQoNuL3InF+xdm/dN0s6ljLBYgnqJGhNMp42cI5bCq3D6dSee7VyRwrstaw943bbPJBXKSMsGPKeXWqVMVOpDLIvRwUKNTPEV2h7NWsXlLFkZRAZY1G8EGooYmVHRbE4nBwr2b0Y9g+A20wxwxLOhmZgHxGeQ0g7elRKvKVTmLRloYWEaXKeqKez7P7AzS9xpED3Rl89tTWh8QqO1kjLHhdJdWXOC4Hbt4c4aWe2ZnMRPiM7gDnWadeUqnM6muGGhCly90U9rsHZAYG7eZTsJAAP8AFAEEj0rQ8fN2aSuZVwymlZydi84HwlcLa7tCzCS0tE6x0A6VmrVXVlmZsoUFRjkiWFKHBQAUAFABQAUAFABQAUAFABQAUAFABQAUAeOdD6GpRD2OPdlsfxXHm4LWMy93lnOFHvZoiEP8NbqkaVO10Y6cqk72Z03s9Zv2sOBi7q3LoLFn5ZZJHIbDyrHNpy8KNcbpeIzXb/tHbfAucJihnW4gJs3YYAk81MxTqNN5/EhNaay+FjRN29wfDH9s/Z7hILXrl11La3BlNwHMSdNzyo0jVel/INXTWtiR2g4wcJwpQMSr4g21CXA+ZrkuoZ0JMt4STNRCGartoE55ae+pS9grLXMNiLpx7949i6pR7rHudwt5jmJERObfWmV9JJZSlLVN3NV2BsOlm4Hxa4wl5Drca7lGUeGWJI6x50ms03orDqV7b3LTEdocLbfu3xFlX2yl1BHkROlUUJNXsWc49zPdp8NcbH2GTHrYQLbmwbzobn2rkkIDDZgcvnlplNpQd43Fz95WZrcdjbdlc924ltersFHpJpKTew5tLca4dxWxiATZu27kb5GDR6xtUyjKO6IUk9mTKqWCgAoAKACgAoAKACgAoAKACgAoAKAE3Nj6H8KlbkPY4b2A7PXcYb3dYl8PkyTkzeLNnicrLtH1ro1qiha6uYKMHK9nY2XbfC3cJwjuWutdYuqvcMyVZi0GSTGgG9Z6TU6t7D6qcadrmX4n2fsJwaxiVH2zMMzSfFmZhliY0gfKnRqN1Wugl00qVyw7Q/8A0/g//UX/APtVYfHZep8FEntDw603ArF5km5atWgjSfCHuIGETBkdRVacmqzRNSKdJMd7IcMtLwbEXwkXbljEKzSdQq3IETA+AqKsm6qT8gpxXKbIHYrGPZ4Pjrlsw4YwRuJVBI8xM/Cr1knVimVou1OQ77Oex2FxWFa9fU3GLlRDsuUCP4SJJmdZqK9aUZWRajSjKN2ee0BY4xgh0SwPliLtTR+FL1+xFb4kTzt1/aeMWMNdJ7oG2sTE5/ExHrt8Kij4aTktwq+KoovYZx2FXAcbsLhhkRzaBQEkRdOVl11jn61MW50W5ENZKqUTr1YTaFABQAUAFABQAUAFABQAUAFABQAUAeMJEVJBz2x7K1ScmMvrO+UBZ9YatDxLe6QhYdLZsvbXY9f2K5g7l65cDksLje8p0K7kzBH41Tm+PMkX5fhcWZj/AOGeINg2Xxkopm0gVsgJPiYidyJ0HM072mN7pCvZ3azZccW7Il+G2MG1+2jWmBzsCFaO80AJmfEPlS41bVHKxeVK8FG5NxvZhrvDFwQuLmC2x3kEqcjK0gTsQPrVY1bVM9iXTvDKOcI7NNZ4c+DNxSzJdTOAYHehgDG+k1E6ilPMTGnaGUY7JdkP2XDXsPedbq3mMwCNCoUjXnpVqlXNJSXQinSyxcWUWH9neKsM4wuPNu2++jBviFME+elMeIjJeKOpRUJL3WW3aDsY+JxmHxIvKBZW2pUqSW7u47kgzzzVSFZRi423LTpOUk77C+2vZNMXct3UvixiEgKTHigyukzIMwR1NRSquCta6JqU1LW+ox2f7DvbxX7Xi7/7ReGq6QAYgMSd4G0AVM6yccsVZEQotSzSdzag0gce1BIUAeOwAJOgGpPpUkNpasZwOMS8ge2wZTMEeRg1acHB2kVhUjOOaOw8TFVLHtQSFABQAhLqmQCCRoYIMHoelTZkXQuoJCgAoAbxN3KjNE5VJjrAJipW5DONdmbV/i166buOuWnADKqk6zPuLmAAWBtrqPWt9RxpJJRuYoZqjd2dW4LhWwuGVL17vDbDFrrE6gEmWLEkQPPlWKTzS0Rrisq1KIe0rA58ue5lmO8yNk/WPhTPZ5lOfAq/bOQcJYIgg3ZB5H7NtRTML7zKYl+FGnwHE7WG4fh7t5giLYs676m2sAAak+VJcXKbSGqSjBNkTg/b3B4m6tpWdXfRc65Qx5AHaT51MqE4q5Ea0W7Fj2h7R4fBKpvvBb3VUFmaNyAOXmdKrCnKexadSMNxns32rw+Oz9yW+zALZ1ywDMGZjkamdKUNyI1Iy2KvFe0vAI5XO7AGCyoSunQ/eHmKssNNq5Xnw2IPa+3gm4hhWvvfW99kbaooKn7Xw5idR4t6tSzqDSWhWai5q71ND2w49Zwtlhcu929xWW3Cm4wJEZggIkCeZA86XSg5PRbDKk4xWpR+zTimCFsYazcZr2rMbilGuHmRqRAHKZpleE75milGUdky34n22wmHvvYus6ugljllfdDAAjckEfGlxozkros6sU7MX2d7Y4bGu1u0zBwM2V1iR1HLn9aJ0ZQ1ZMasZOyHO2l90wl0oNxlYzsp0Yj8PjTMJFSqq4jHSlGjLKZrgmDx9rDLds3E7uC4tNBkHU7jnvvWytPDzqZZrXuYKFPEwoqcHpvYsjxX9rOAgZc7u7r0NkfhOtJ5XKVTySS9R/P57pabtt+hqExiF2QOpdACwnUA7E1iySsnbc6CqRcmk9UVXE+0CjDd9Yhyz92kyBmzFZPlofWn08O3UyT+Znq4lKlnp630Rb4W24RRcbM8QzAZZPUDlSJNN6bGmKko2k9TH8M4InCBicXcvNcRgPCFg6vpPiOZiSBOm561olN18sEjPGCo3m2aPs9xq3jLIvWwwBJBDbgjcH/KkVKbhLKx9OanHMiyqhcKAAmpIOUdtuyOFSy+Nwl5UiGCq4KNJH7phqpnYfhWylVk3kkjJVpRSzRY4vFb+I4BeZyzMj92W5sga2SSeehifKjJGNdE5pSotkHhXDMZjOGJZt/sQsBiZLMLisHJJfQgE/gatKUYVLu9ysYuULaEr2gYV7XCsDbuMrMjBSUOZSBbeMrcxliq0GnUk0TWVqaQz7SC37Bw0fc7oT/N3NqJ+GaPjU0PfkFf3Ykzi/AcdjDhrrNgEW0V7trdxhILKVAJGuoEDzqsZwjdakuEpWehD7c5Dxq0MTHcxanNouTWZ/u5s0/GrUb8p5StW3MWY3Pa62i4HFGwEDG0ZyBQco9OUTWandzVzRUSyOxmfZLYwzYW7nFprmch84UnJlXLv93f4zT8S5ZtNhWHUcpF9oX/AM2wXrZ/59TQ+HIir8RDXbiP9N4fvf3c2Pe2y5zPwmZ+NTR+C7eZFW3NV/I87TADj1juIzTazZY31zbf7OKKfwXcJ/FVg4lYV+0QV1DKXQkESDFgESPUA0JtYfT+aha9fX+aHvALYTtBdVAFUNd0Gg1SYj1om70FcIK1bQ3Xbm5lwV3zyj5utLwavWQY92w8v51Kq3xG7irS4bBoy2wio99wQAAoBC9T9fIb05040pOpVet9kZlVnVgqVFWVrNv9CS2Gt4bFYS3IW2lm7q2mu7E+upquaVSnOXVtDMkKNWnHokyuLXL+JurZtMlvELbBuZcoFoTmYaRLTpTbQhTi5vWN9PMRedSq1BaStr5dxOOwd2xYfCNaZkZnay1uXZjmBRTA8EEySf4SKmE4zmqievW/5kTpzp03Rtpra2vy/c2+BD92nee/lXN/NAn61zp2zPLsdanmyLNvZXPcbZR7bLdCm2R4g0ZY85qsW07os0mrMyfaZ8Vh7eHXhlpTaJae7UMJkRPRTJlvqK00sk23UZnqOcElTRoO9xP/ANu3/vUr/H3Gf5OxZUoaeOsgg8xHzqSDCH2U4PNPeX8v8OZfxyzWj2qdhHs0bmvwnCbNux+zpbUWspXIdQQd80+9PMmkOTbzdRyiksvQytz2X4MkkNfVTuiuI9NVJj1mne0zFezxLrjfZSxirFqxcNwJajLlYA6LlEkgzpVI1ZRbkupeVNSVmScXwCxdwy4a4pe2iqqyfEMgAVgwiGgcqqptSzIlwTVmUGB9m2FtXEcPfbu2DqpcQGUgg6KOYprxEmhaoRTLjtL2Ww+OC98pDL7roYYA8p1BHkaXTqShsXnTU9xns12OsYLvO7Nx+8AVu8IIIE6QAOpqZ1pTtciFJRKnE+y7BO5YG8gP3FYZRPISpIHlV1iZ2KvDxvct+J9kLF+9ZvO10PZyBIYQe7bMuYFTOu+tUjVlFNLqXdJNp9h7tL2Xw+OUC8pzL7rqYYTymDI8jUQqShsE6cZ7kXs72Iw2Dud6gd7nJ7hBKzocsAAEjnvVp1pTVmRCjGLuh252SsHGjGk3O9BBjMMmiZNss7edRzZZMnQnlrNmDDdkrCYxsYDc71ixILDJ4hB0yzt50OrJxy9AVJKWY97Z2DcsIgBOa9bBAE6TrTMK1GbfkzPjYuVNLzReqgAgAADYDQCs976mtJJWRD4jwmzfKm6gfIZWfPl5jQaeVXhVnC+V7i6lGnUs5rYmgRpypYwKCQJqSDCYfjC8ZTE4TI1jKAQ85tnGjLpzG09elanDkOM9zLn5ycdjTdmODfseHWxnL5SSWIjVjOgkwPKkVanMlmH0qeSOUtaWMCgAoAKACgAoAKACgAoAKACgAoA9ii6Cx7kPQ/Ki6CzPe6PQ1GZE2YruG6UZkGVjd1SsTpO36UKSDKzypICgAoAKACgAoARbsqpJVVBYySABJ6mNzU3IshdQSFABQA5atFqhuxKVxf7N5iozk5QNgdajMGUBaHU0Zycod0POozsMqEsyDcj4kCp8TI8KGnx1hd7lserr+tWUKj2TKurSW8l9RhuN4Yf6218Gn8KsqFb/AIsW8Vh1vNfUbbtJhR/rAfRWP5VZYWs+hR4/Dr8Qhu1mHGxY+iH84q3sVb+Mo+JYddfyY23bCzyW4fgo/wCqrrAVH1Qt8Voro/y/cbPbFeVp/iwH61b+3y6yFvjEOkGNnteeVofFv8qsuH95FHxh9IfmNntXcOyIPXMfzFT7DDuyj4rU6RX5jbdo7rRmCZZBICmYBBMSd4olg4JO17lqfEqrks1rfIscBxZbvu27yrqAXSBpykE1hacXaR1oyjNZo7FjUgFABQAUAFABQAUAFADHD8R3ltH/AIlB+mv1q045ZNFKcs0FIsMJzpUh0Dn3aPtHireJu21ulVVoACpoIB3InnXTw+GpSpqTRx8Tiqsasop7FS3aHFHe/c+BA/AVoWGpf8UZni63/JjTcTvHe9dP+Nv1q6pQWyQt16j3k/qR72LgZncgdWY/mal5Yq+iKpzm7JtntpgyhhsRM+XxojOMldETpyg8slqV+L45aTRftG6Lt8W2+VJqYmMdNx9LBVJ67LzJnA8U162zkAEMRA5CBBPz3pdHFKc8ktOxfFYF04Z4O66/uWAFbTl3HFFQWHBQVbFCghC1qCyHVqpZDqCqsYjX9lTNph/eP4CuVjPf9DvcN+E/mOYVYRQdwo/ClGpjtSAUAFABUEBUgFBIUAZrsLjs9lrZ3tt9G1H1mtWLhaV+5hwNS8MvY1eFOp9KxSOhDc5j21SMbe88h+dta7GEd6K/nU4ONVq8vT7Iob+IS2JdgvrufQbmnynGK1ZnhCU3aKuVGJ7QE6WV/wATfpsPjWWWJlLSmvU2xwUY61X6Ipb15nMuxY/OP0+FZqq6yld9jZSstIRshLYt38LOxUQApOgjbSk3tsPtd3Z6Kgk1XZNx3ZAKi9mYoToCIt50bqh0kbiM3KqN62f17F0na6+nddSyxfGrFsSzZTqDb3uKRupUefPYjWulTxaUf8m6/M4lbh0nO9FaP8vmT8LeW4gdTKsNP0PQ1rhOM1eJz6tOVOTjLdD4q4kUBUEjiiqsskOKKqMQ8lVYxGo7KN4HH94fUf5VzsYvEjs8NfgkvMl2uf8AM/0do+lZ1sbXuLqQCgCHxmyz2LiISGZSAVMGT0PI1DGUZRjUTlsUAwmLkZsxJdZIcZQLeIDFjroGtjQDrGlV1NnModO33j+jPcDw/EhcMPEJAW+WbUZMjhh42zZmUoTpIbYVOoTq0m5P/wDPrpb9Sw7OYe6k94GHgtg5mzTcAbvHGp0Mr0mNhUoRiJwl7uur+mlkXVSZjlPZDi3dYxZPgufZnpJIyn56fE11cTTzU/kcXCTyVF5nW8MdfhXHkdyG5y/2l45LOMMyWa2hyj4jU7Dauhhq8YUrPc5eLws6ta62stTl964SxYiQep5k0hTTleSua8jUVGLsKtW8xY7AHXkJjYCmJTkn0QtunBpbsbsEZRpB/rb+jSrwy6bjbVM13sJt+8f651UsSAKCR+3eYIVE5efKCYgyNRt/U1aK0btoLm9Ur2fQrGBnXQ/n1pUh0fI2PBcb3cOsm2xAurqTbuEfvAP4W3PrTcLXdOWV7MzY/CKvDMveX5mtFdk8wLUVDLIcAqpdDiCqsukPIKqxiND2Wb94P5T+NYMb0Ovw38XoecfxT27bsmkXNSBJCk6mPjXIx1WdKjmh5X8kdvBUoVK2WfZ2830IKcce1bXvF7xmDuGDKPAux0nWOXlWWPEJ0qazrM3d3utl1NUsDCrN5HlSsrWe7FN2mE6WiRJAOYSSFzbRVv7rrpBvpv5XK/2vTWf5edjzE9oCy+AFY7ok6H9592CPrUVOIuUbwVvd/wDboFPh+WXjd/e8vd6jeJ7TSpyqUMSrSrSA+UyCNKXU4q3F5Vbs/W2wynwy0lmd+626X3HR2oUSTbaAGgyPFlIBkfd386YuLRSbcXbW2u9hf9qk2kpa6X9Sy4VxDvg0oUKmN5BkTIPOt2GxPOTvG1vUx4nD8lpXvf0/InVqMxwjCWiTPTWa7jehwIo7R2W4mMRZR5lgMr/zAa/Pf41xa8MkrHbw9RTjc5r7ZrcYu038VkD/AHXb9apDYZU3OfW2KsSCJ0G0xrvFaKbkn4FqZ6sYSXjegs2xqWIG5gakmrOmlrUZRVG9KcfU870HQLHrqxqkpxtaKLxpyvmk/wBhq0dTVBg/QAI5BMDQgz6eYq9NyV7FKii7Zv4yGdD4j8udJd7Do2NVw+60W2tiL1tFgbC9aA0E/wAQ/L5JTsxzimi44X2kS9cKZcnJSTu2uh00nlXXpYtTlleh53EcNlTg5xd/LyNAorWznocUVUukObVSUlFOUnZIbCEptRirt7EyxaEA9a8Xjv6iqym44fSK621f1PU4TglOMb1tX27E7A4k2iSoGu81gXG8U/fafpb7G+HDqELuCt6knGG5ftk24DZwSJgMABKzHOa6kK9TGYfNTVmpWavv3XrcpBU6Fbx7W7bPo/QpW7O3sq+FCftPCW0XNsdRBisj4ZWyrRfi0vtfY3/3Gjmer6a23sXPBeHPaF0PEO2kdMsbcq6WDws6Smp9X+hz8ZiYVHBw6L9Ssw3Z+6tllOXMbiNv91J5/HasNLh1WFFx0u5L6I2T4hSlVUuiT+rEHgeIyG3K5QDAze8TczTtppVf7ficnLVrfPfW5b27DZs+t/tpYLfAr4mO7GUPlJIIbORplIPLrRHh+JWitpe3W9/QJY/Dve+trr5FxwDBPaVw8AFpVQ2YKI119a6PD8PUoxkpaXeivexgx1eFaScNdNXsWldAwnEbri2uUb12kcJu2hofZnxNkxYtbrdB06Mqkg/KR8qy42CdPN2NOBm1Uy9zz212/tcK3VLg+TIfzrnU9jqVDmVu1LGDrIn8q004zd8u3UzVJwjbN6BaIgkgzr6eVC5cdZasmXMlpHRHgAJBiI008/zqs5ZtbWRMIqOl7sTa3NUGD9AHqiQ20ASR1Gsx5xV4Ju9hdRpWuiBcQg7yOX5ikO45GiwF093aS4ck62L22VgSCjHoSPr8ky3HxemozhmIu3xdTzuhd18Xvp0ykg+hqfMjyZteA8RLju7hBuKAQw2uIdri/SfOuthsRzFZ7nnsdhOTLNH3X+RdIK1GJFfxHEEnKNhv514nj/EJTqvDxdorfzf7I93/AE7w2EKSxM1eUtvJfu/sW+BvEopnkPpXTwvDcHisLCbgrtK7V9+pxsZjMVhsVUgpaJu1+z1LDB2zcOURME/Kubjv6eUI5qMvR/ubcFxaVV5ai9V+w/fuPasXCpyshzGQDOg01/Gk4Pm0MHUa0cZPf5I3NU6uJjGSumv1Yi/xhrSWs0uzL3jEBR4eYHz+laqmNlShDNq2sztbbsEMFGrOeXRJ2Wr37j54+veBMjQWVc2nvMJAj86a+IxVTJle6V9N2ri/7dPJnv3dvJaEW92km2xVGQhM6kw0gXAh09azz4rmptxTTtddfxWHQ4Y4zSk01ez6dLklOPrnyFG3K5tPeC5jpWhcRjnyOL7X03tcU+HSyZk/O3lew2vaZMrMbbiAGAkeIMYHprVFxWGVycXpZ/XQs+FzulmXVPytqWXDcb3yk5SpVipB11G+vMVtw1dVot2tZ2+hjxFB0ZZb36kutAg4AzyZruHny87DvGPwx/vkfNGH50jE/CkPwvxo/wA6F/7bLfhwrdGuL8wh/wCmuTTOzUOUWEVi2wg6k8z5DnWiEMyu3ZGadTK0krs8ddjOwaZ8xAolkVsvqTDmO+byFI5gDkOlDlNxSewRhCMm1uN2hqaWNJASgg9VZMCNjM+QJj8qtCOZ2KzllVyFfUEgg6GlyVxkboteHtls/ajPhnJVo1Nth94dOvx+aJKzHLY9wttlxRCXQWgFHOzyoyq3kw8NDJRa8NvIjoxDLbV9phrFw7oets/Kr0ZqE1Jiq9N1KbiupteG4+3fXNbMiYOkEeorsQqRmrxPO1aM6TtJELHpDnz1r5/xuly8bPz1+v8A2fROB1ubgYeXh+n/AETuC3t0PqPzrr/07i1llQl01X6nH/qTBvNHER66P9DTcE0ujzB/Cu/ifcZwsH8VepP43hjcS4q+81sADbXM3P41ycTTlUoTjHdncw9SNOtGUtkUvFuD3XFrKgbLayEZgIbTXfUVz8Xgqs1CyvaNt9mdDDYylBzu7XlfbdCk4ZfW74QuQujFpXZVgiDqDPSp9lxEauiVm076dFt3IeKw8qWu9mra9X9CGOAX+7K5RPdFfeG/fZ/wrL/bsRktb8Nt/wDzv9jQ8fRz3v8Aivt/42+5Ms8Lvi4wAUIzFi0qdCkRG4M9K0wwmIVR2Ss3e+na3zESxVCVNb3SStr3uRbPBb4RvAk5FQAlSGh5PkNOtIjgcSoSWVXslq1rZjZ47DuSd3u31VtC94Fhnt28r6eIlQWzZVnQTzrq4GlOnTyz7uy3sjmY2rCpUzQ7K77ssa2mQ4WnCbx+4R6lR+ddF47Dr8aOYuHYqX4H+Rc9muGOmJsO0eG4p0YH7wFJq46hODjGWrHUuG4mE1OUdF8jR+2e3/ZrJ6Xo+aP+lYqe5uqbHHbQU6mAQSB1PnWqNODWaTMsqk1LLFXPL1sHy8LAyeoqZyhbwIiEam82epbIUHWNBPLnFUk5uKvsXjkUnbcasNqaoNJE0EHtlSzBRGvXbYmpgruxSpLLG5Dv2xus6nUcwaXKw2BbcKt3UttdVcyg5blsj3lgHNHTUieUHzpLQ1Ef7AXwVJ7ll1/iSQRHqpg+nWpJLlkYnxZXfL/hxNv/ANzp6VUkl9ibyh1ALJJZNY8fMK395Z09a04aWWp8zFjaeek9NjYcWw8qGHLf0rn/ANRYR1KarR3jo/l/s1f03jFTqOhJ6S1Xz/0Vdq4VIYbivJUK0qNRVIbo9jXoxrU5U5rR6Gy4FfDujDn9NK9/TxMMTh+ZD/R4B4aeFxXLn0/PzJ/aHFvaVWQgEsq6idyeVcvGVp0qacN7pfU7OEowq1Gp7WbIGG7RkIO8Us0uPBAEW4JJk+f0rNS4m4wvUV3rt5Gipw1Snam0lpv5+hK/8Q28yjK8Nk10gd4JUHWnvidNNLK9bdtM2wlcOqZW7rS/rbfoNN2mQT9nc+9/DrlMH721UfFaa/DLr26b9S64XUf4l079dugpOPAXGUgkF0RYUCM6zqc2tSuIJVHGW10lp3XzIlgG4KS3s29ez+R4/ae2FDZLhBXN93QZ8uuvX8ah8WpKKlle1+m17dyVwuo21mW9uu9r9iw4bxAXgxCsuVspDRO08ia2YbEqum0mrO2pkxGHdBq7Tur6EytJnOTC5XGPR2JGCvRcQ9GU/wDEKmO6K1FeLNL7YUnAT/DeQ/PMPzrqwepwKmxw6zenU6HUAc9BvNaYqGW7epmlnzWS0AL4YMTBkmp5iUbJakctuV29BwlsozTGkchzjT0qJZ7XlsTHlqTUdyNZ3NLQ0fFADmHWXCyBPM7VaCzStcXUllje1yObkHMpgwQR5mP6+NLeo1aaF5wG+7KzK0up93myny5jlSmNRExl6336vbSD99I0zbEehFAE1CirKljYJ05vh36/y/j61VEskcGuutx5ZCyvm0iCD/rF6RMnyNXKs0ydr7PeCzcDK05XOmRT6zJHn51tVeM45ZrfQ5ksJOEs9Ppqu/8APuO47Cm20cjsa8NxLAywlXL+F6pnuOG4+OLo5vxL3l5/sPcF4j3NxWM5ZGYfmKjAY+WGk1+F7r9S2PwMcTFP8S2f6M1/HrRxNu33UOCc2hA0lepHXau7i4PE0Y8vXVP0OPhZrD1XzNNGvU9u8KC3rHdoBbTvM2o+8BuCZM1MsIo1qfLj4Ve/qRHFuVGopy8Ttb0IWP4TcbE5ltypa2QcwCqEmZXMDO0aGs2IwdV4nNGN1eLTvoreVzRQxdNYfLKVnaXTv52IjcFv5Y7v7t0e8n3z4fvc6Q8FXy2y9JdV126j1jaF75usej6b9By7wm/mzC3MXLTRmTUIkH73XSrTwdfPmUb+KL3XRa9SscXQy5XLpJbPq/kMNwO/3eXu9e6y+8m/fZo97prSfYMRktl/Dbdb5r9+wxY7D57uX4r7PbLbsX/A8I9vvc4jNczDUGRAE6GuxgaM6bnnVru6+hysbWhUyZXeyLSt5iOJYriGQCdiY9K456VirN939xSx8vzPKjYXKRt+2vE7eLw7WJKglWzaEjIwbQfCK1e1JbI5qwcpbmJTstYj37vrKj/pqvttS+y/Ms8BG27KbtFw0WB4DKNoS0SCNdSBqD18q30MbzIOOVJnOr4F05qWZtFMbjEAE6fIeVPm6jV5bCIKmpNR3GLS60ocSAtBAuwmZlUQJIGvmRV4RzSsUqSyxciLfy6kb8xS3YvFMlcIwjPPdvlurBUTGbeY9I+tLYxIf4ji2Z0LpkuqfEdgTIytFQSWIctcLIoTECRctH3bq84HU1BKGeGm0Lj5A6roZ52mGh9RMgzyii7uTa6IWHQi6IA3gk6qJ0Pqv5UyWwqJ0Ps/iVuWhYuuA8kW1PvgKAcs7NA2PNYqKtCni6PKqb9H2KRrVMJX51JadV0YnE2DbbK3/fzFeKxWGqYao6c1/wBntMLiaeJpqpT2+xJwPFbtlWVGgH6E8x0NWoY2rQi4wej/AC+RFbCUq0lKa2/mpu+CXc2HtGZ8I19NPyr1mCnnw8JPseXxkMlea8ydWozldxPD/fHx/WvP8XwrS50G/P8Af9zoYOqr5H6FclwggydNa4NOtOElJN6am6UFJWsaC20gHrrXu6c1OCkupwpLK7CquQFAHGf9EIf3pzf3RoPidzXGuejauS0vBFCoAqjkNBQGVDV69rNQTbQS2KqzRCiUfau/ns5f4iPoZP8AXnT8Kv8AIYMbbJbzKAbCT8q685zlFZtjiQjCMnl3GrQ1pI4kBakgXbXUREkx8/OrQV5WRWbSjdke+EMsu/MfMTVJWLRvYe4XgjcJCtlcCUO0mdgd556UptDkh3iuIuEKl5QHT738QPI9T5igCe90nLbxEq2htXx05ZjzH1H1qAYq210YgBgiuyRP3bsdesj6igCrxvhuyBGVvdOpWDMHqB+FMlsLjuX9onvbTC34keCC0ZNJClp93mr9NKrF2ldF5K8WjofGrZZQFQsd5HL9azcbhKrSUYU3J910/XUtwOcaVRynUUV2fX9Chu2GT3lZfUEV46VOcPeTR7GNSMvdaZtexl/Nh8v8DEfPX869Rwepmw+XszznFoZa+bui2bHWw/dl1D/wzr/38q3vEUlPluSv2MKoVHDOou3cfYToabKKknF7MXFtO6M/et5WI6V4SvS5VWVPszu0554qRd4MeBfSvZYCLjhoJ9jjV2nUlbuPVrFBQByB2rjHpRomgBJFAIicS4hasjxAM5Gijc/oPM0ynTlPYz1q0ae79DLY6+16Sw1MQOQEgwK6tKEacbJHDrVJ1Z5pMRnmJj0p1StKaszPToxg7oatnWkjiRNSQLsKSygbzprHI1aKbkkis5KMW2R8Rh1BLA6iQw6HWfrVJrXUvB6aD3CMObjFQYMSJ2JBAj6/SkySHK5L4teuZRbujUGQ/PY6Tz/HShIGPW+8S0C477DuATG6Hc7bEf1FBAxdtorWiXNywcwWPeURJHkQYNAM94osvOYEEAq4JMiNAY+8KbpYUtycwhUdZuBcnPVJIlLg52jqVbkdKoMOs8MuZrSNESo0mYjSJ57Vvi7xObJWk0aVxKgnX3frA/OsG71Okm7KxX8WL2rbGxbBY7wBp5x941lxTnSpN0I6vt9/M04ZQq1Eq0tF3+xzy6SSS05p1nefOvHTcnK8tz1ccqXh2J+D45ftaLcJHRvEPrtWyjxDEUlaMtOz1M1XAUKuso6/Q1PBUuXvtbyhQdQADJjmddBXTwuCliantNdb20+XX8jjYupTorlUnfz7eRe13zlBUgFAHIkslttutcc9E5WIF/i1hDALXW6WxI/3jA+U1fI+pTPfYuuGcExGJs96q90pViJ1bwyOkDUdKdToxerMdbEzTcVocyUSguFpd1DGTJk9Sa63IhCCd/Q4jr1J1HFr1JLXbYA0LHSdJ/Gr56UbWVxWStK93Yju+Y5gI029KXUq5+lh1Klk6jNs60gePiakgmYG1JBEyDvIUD+vzpNStKm7pjoUY1E01cj8TwTIxJBBzSx9TJj61bmRqeLqLVOVPw9FYXwcPcYqCNFny0ilVLRt5joXd/Il8XvP3fd3RIJBDdIO01ZKxVieGYa8id5YfOCPtLW/X7vPT461JAjEXbZZLllcj5hNsjSeRHlOkedABxogOZBR/vqTInqpHlTF7pRrUds3SbGYnQKVDpuv+zurzQ8jymqXLWOudlDmwts5cuh0nNGp5zWyD8JjnHxmtH7sein5EH8qyv3jXH3RVXKEXF8OtXfftqx6xr896z1cLRq+/FP7j6WJq0vck0RLHZ7DoZFuf5iWHyNZ4cMw0HdR+uo+fEcRNWcvpoWtbzEFSAUAFQBwzFXL2J0gpa5IOf8AMfvH6Vyr22PRZO5PwHDrViGuAFt1TmfXoKhvuTbsdW7HuXwa5omX5RuxgfI1soPwI5OKVqjPnK/g+7DHSQYiPON/hXUdC0VJvc5CxF5OCWx64tgat0nX9KvKFGKV3cXGded7KxHaM2ZfdIEVnqOLfhNNNSS8e5Kwdm2wUmZnxR0/KufVrThJ/ka4wTSLROGLlZYmCDm2MRsCSNjWb2uV1K/TY0KjDLZka3hSsTsZEzEdT57U2VZT28iIQyknGX1IJA1uLlMHwgkjxHmdpompSnnlpZ3/AJ0IjKEKeSOuliVhMGqW2CBZCwDm1ZiIEka6gfDpWLNKpVV/9I0+GENCnxN6+ts27wzBgIJBkR/e2auqnHozn69g4dw8wty3dKOJzLOsDmvw9aicrJtEpEvig7y0GKzcWDmXQka7geQ5UilW1yyLTS3Q5xLBswQM4cFfCxAzSQIBj3uk+dNlXUF3KKF2Q+GjKIINpwSuc6oZ3t3V6dD50yMlLYGrHUfZx/5QALENvmnMY1I1MbbaVppvQzVF4jeWx9l/hP50qXvDo+6Kq5UKACgBF28qiWYKPMxUpN7FXJLcg3eNWxopLHy2+dMVGQmWJgttRd3EkpI0qFG0rESqtxuVnfN1PzNNshGZ9znOJxuQZLRJb71z8k6Dzrztz3KpdZBwrCNccDUknUn8zQRNpI6r2Hxi3LLhNVt3CgPWFWT85+FdTkOjGMXu1c868RGvKUo7XsfO/HUyYrEyCct64N5j7RoHlV3KzsxCSa0PL9jKgYMDPTlTkou9nsxOaV9hd20pgI2Y7mDOkfrUYpwhTunqGGdSc/EtD3DXAikiZPI7fH41yat5OzOlBJLQsExRI8R1PQ/UVndOz0GqSJecMiqFUjTeeuusjl+FVSytu5LmmiHeCi4D4gGAkQsCfw0APXWt9V5qa77/AM9DHTupakq1cdU9yIMnUEsASNOax89awuKctzSp6WJj4lWQW3lg4JhRqAd29QRsJqkM8G3C1/Mu3FqzKBMHb8WR2BUfe03UGCvqSK28xtLMt+xmaV9BdvFFc2xEaEddOfKNKpOFyB1b6MYVo0mdTrJOh+AqrjZJlsxJGdhKuJ2KOBkueR6eRq+HmoSsEldG29lmgvIbboQZMklF8RhVMRMHrXShsZprU6XaE2z6EfjUS3LR2Mdb7b5lBFncc2/yrbHC3SdzBPFuLaSGrna66fdW2vwJ/OmLCx6sU8ZPoiFe4/ffe4R5LC/hrTFQgtkLliKj6kQXSzAkknqTNWtYpdvcsrRqjA0dtvsqyteM1J+Ah1cXcwTYOHiJM6ec7fCvNbPU9+55kmg4rxAWh3NojPEXHHIne2vpzPwrv8OwCSVWp6I8jxbikpt0aT06v9DZ+yG59hfXpdB+aL+lO4gvGvkZeG/DfzOP9srZGPxqjMVGIckdJMz/AMVctu8tToWsVFjD5vCsETufSa00YymrWEVakYaskInd3Au40Gmm8fSrYujlg0Vw1bPK9iZfsmfCuhiRmHLmDzFciDX4mdJpvZBYswTOkbExqROu402pkppqyIUbXueXb7PlWcyiNt/8+lUUdb9SrZJyjbTTQlumsRBk9KhvXQpZkexiwr7yc8gsIzTvmjzq0qbkrhdokrxpGAGiEemvXSNvSN6q6E0tdbhe43ZYXJDwdACdjB6k8xRltsSR8Vh+5GlxWEkRO08svWn6MqSLVzwSYzAeAaQdTy5HT61R5SR3DXc3hYAgjQMCREgCI5zGvprSmsrui6dzV+zTFW0xTJnYBgQoJBE5VJk7n3dNa3UZ30ETOrcBxy3kLLsHK6GQdFMgwJEEbaetOluENjktkQCv8LMPkxFdej7iOJW0qMdDUwUKzUWBsesKSRAJ/D50qrVhTV5uw6jSqVXamrlolwDciufPiNFbanShwfENXdl/PIvsHila3AOo5VWniIVZeEivg6lCHi27oazVqMBz21x9lsd3HjGi3OapG38w2B5A+VMnw6nOvzXt27sZT4lVhh+SvR9kUs10DnnSfY5c/wDNL/6Z/wCYPyrmcRWsfU6nDX7y+Rzr2i23XiuLyCCbikNtE27RgwOtcWplvqdRFNjbLakGNR7m5JJGoGgI286vharTyRb1E1ox95iFw7pOYn1ME/GjEXUkprXqMw+WUbweg6t07L8uZ8/WsjWt2ab6C0EgzqdtTt9aL2ehSQxEkHL4Z+fX8PrV72uUsLv3iPFBEbEefryjaphHMrEZrMgPiiWB1MGR85rTCOVWKt3dy0bjaXAc1oT6gz89aJaFo6jFq9lQ8hpHnJH5CsuW7uWashNnBG4ZkZeZ5A/n/nUuSWhFjzCJprvqIKztuTzqzkRYVfYgSIiYEfX+jVV2IYizjGR5BKkRlkxPmCIg61fpoV3O7ey/igvYZidGVwGMk5vAgDak8h9KfCpnWpEVZGUvLbW7eBBJF67z/wBo1KnxGvB5I6JeRvo8HoVI8yd235ihdtj7o/r1pDxuIlvNmlcLw0doIUuMHIAegFUdao95P6jFhKcdor6A+JnnVC+Sw0blAC8NispkGpTad0VklJWZZf6WrT7XV7mH+24b/ic3LV688cANBB0H2O3PtsQOttD8mb9a53EPdidHh3vS9DIe10leKXQNAyWmOv8Adj8q4lRK9zrozWK4nlELq6kanQdCGFThoSjLOKqpSWVkF8cW1Oumo5T5U6pTdRuUnqRTcaayxWhKS9ADLqsHXWRpEaazNZHD8L3NCl1AYktlJOuoAI6z+oq3Ls2kUchNw5WA6bjof65eVRa6IuO3CrK2beZJOmggQPOZ+dMhorRKsrr+LT7ojT1noaZG63YFoMbg2iAVP8pH4UFiCL83CQMwkxPT/tS500lvYtmuS72IbVRAHMCCfhppSFBbgzzAhtd9DrPRh9fw0qZtEXGMThBiL6W7bMC3vz90DUkjry+VXhJwg3JDaVJ1ZqKNpY4HhrSBe7DRzfxn6/lWZzm2dSOGprRR0LPhGPXDAiyotgmSF0BPWOtWjOcepDwdN9LDGJRmd7iMCXYsVOmp3g/rVJPM7sdTvSjlWxWtxIq+RwVbof61qVEtzB04uOdTlJzj6Y4bTUWIvclZpqCskJEipFsXnoIMjmr2x8/ue56kDceyC9/bHXrZP0dP1rBj1/jXzN+Af+RryKb21WgvE1cmJsWjtMw94H6CuJUu9EdhGH4liArKYU/egr101P3hzFGH0uyk1crbjS2bkRFaCttLHpumIquVXuyUxy1cjmanKiGOq/1qJQTJTE2b51JPvBlI9QfwP4VEUkQ3qQ7y6CpZZMbykb6GoLMXZxLKZBI9IqGrqxBYYPiShgSG3HOY032115UiVJvRE3JnDRduvAQjNMFtjlJbSR0PLpS6mSEbtkOSL/hXD1t4jM0Z3BWdYB0MfGN6Rzc8bLY04GslV+asWmNYg0RO4tECjQDrqasxd7sde5lFVATeK3FhwGjXzB8juKCHErsXgWQSsuv/ABD9aumU2IVm7muDoBNSWUi8w1+aqyxKqCjPJqCpkC1e4PngmaAubL2TNHEV87dwfQH8qx474XqbsB8T0G/b6kYzDkH3rBB/w3SR+JrkRXU68tzmLSdzNSopbEXBUqSBlm1qtywoXKLkWFrdmhsEifwvA94WJMbjbrrO9VLONyx/8OIRq7fCB+M1NybCcTwa0ozHOx0GrRtoNgKRKeTRFpvqVXEMIqFcqgSPPz6k0Qm5XF3ueWb6g6rMRsQOvRarJEMvOCXs1yIIGpAnQRptWWurRuUkWvEVzD0rNS0ZWLdxzguOa9nt3ACUAIbmROxHP1rU1Y7uBxE6l4y6EwLBqDc9Bu+dRUEDObbzP9fhQQyZZagoxnFYBWlh4W6jn6jnVkyEQBiDbMDXzqS1yfZvE6mqgPZ6C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AutoShape 5" descr="data:image/jpeg;base64,/9j/4AAQSkZJRgABAQAAAQABAAD/2wCEAAkGBwgHBhQIBwgWFRQXGCAZGRcYGRsgGhwcHhweIx0pHx8fKC8iHB4mICIYJzEtMSo3MS46Ix8/Oz04NyguLiwBCgoKDg0OGxAQGzcmICY4LzYvLzQ3Mi0vNCw0NzQwLDQsNCwsLCwvLCwsNiwsLCwsLCwsLCwsLCwsLCwsLCwsLP/AABEIAMIBAwMBEQACEQEDEQH/xAAbAAEAAwEBAQEAAAAAAAAAAAAABAUGBwMCAf/EAEQQAAIBAwMCAgYDCwsFAAAAAAABAgMEEQUGEiExBxMiMkFRYXEUFYEWMzVVc5GTobHC0SM2N0JDUlRykrPSFzRiweH/xAAZAQEAAwEBAAAAAAAAAAAAAAAAAgMEBQH/xAAyEQEAAgEDAgMFBwQDAAAAAAAAAQIDBBESITEFE0EzUWFxgRQVIjJSofA0keHxscHR/9oADAMBAAIRAxEAPwDu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r2/s7CCnfXcKabwnOSim/hnuyVa2t+WN0bWrXvOyJ90ehfjm3/Sw/iT8nJ+mf7I+dj/VB90ehfjm3/Sw/ieeTk/TP9jzsf6oPuj0L8c2/6WH8R5OT9M/2POx/qg+6PQvxzb/pYfxHk5P0z/Y87H+qEqeo2NO0V3UvKapyxibnHg89sSzh5I8bb7bdUuVdt9+hZ6jY30nGyvadRrvwnGWM9s4fT2i1LV7wRas9peP15pHm+V9aUeWcY8yGc5xjGe+T3y799peeZTtusCCYB+ZQH6AAAAAEX6ysfpn0L6bT83t5fOPPtn1c57dfkS4W25bdEeVd9t+qURSAAAAAAAAAAAAAAAAADnfjT+Bbf8t+5I6Hh355+Tn+I+yj5ucbd25qW47iVHTKcXxw5SlLEY5zjPt64fZPsdHNnpijezmYNPfNP4Wto+E2qShmvqNGL90VKS/O0v2GSfEaekNkeG2262ed14UaxTWba9oz+D5Rf2dGv1ntfEKesS8t4bf0lidRsLnTL6VlfUuNSDxKOU8ZSa6ro8ppm2l4vEWr2YMmO2O3G3d0ncn9ENr/AJaP7Dm4f6ufq62f+kj6M1sjUp7a1OderLpUtZzivY3FOUftzCcftNGpp5tYiPSWbS2nDbr6xuotLo1KerWs6v8AXqQkn7WvNcc/njI0XmOFoj0/8Z6VmMlZn1ddobvvaniC9uO3p+Wm1y9Ll0pc/fjv8DkTp6xg83fr/l141E+f5WyJY701m/3Dd6RZ2FKUqKq+WstOTp1FGKbckllPr2J201K463me+26NNTe+S1IjsynhxV1Sjuyq7CwhJylivlpcIOp6bXVZa6+81auKTijefky6O2TzbdPm2e0N43uu6pcWlzb04qlFtOPLLxLHXLMefTVx1rMT3a8OonJa0THZ4bP3zqGuafc3NbTVKVGEHCnS5cpuXLp1z7Uvl1JajS1xzWInv73mDVWyRbp2QNQ3zunS6Eb3UdGowpym4qnKTVX83LKXTvx+zqszppcN541tO/7IX1WWkcrVjb93QtJvoanpdK/pwaVSEZpPuuSTx9hgvXhaaz6N1LcqxLI7y3teaVrUNF0SyjVrSxnllrMvVikmuuOrbeFlfHGvT6Wt6Te87Qy59TNLxSkbyymk3F1d+LtOvqFp5VVy9OnnPFq2a7+1PGV8GjVesV0sxWd4/wAstLTOr3tG0tDd771fUNWqWe1tNp1I0sqU6kscsPHT0opJtPHVt9+hnrpaVpFss7btE6q9rzXHG+y92PuuG6LSbnQ8urTaU4ZysPOGvg8Pp7MfJlGo084pj1iV2nzxlj4w0xnaAAAAAAAAAAAAAAADnfjT+Bbf8t+5I3+Hfnn5MHiPso+av8Efv958qX7apb4j2r9VXhvazqhy3UAOCeJP8+Ln5w/2qZ3dH7Gv89XA13tpbXVNPvNT8KrW20+3dSfCk+Me+EuphpetNVM2n3ujkpa+mite/RQa7tDV623bGdvpsnVhCcKkVjklzcofZ1n+dGjFqaRkvvPSezPm017Y6bR1hI1raWq0ddsY2dhOdOlSoRnNYxyjUk5+345+0jj1FJpflPWd08untzpxjpGyTr+kbi0vxAlrmlaa6yk+UcdV1p8JKXVOL79e3b4ojiyYr4PLvOz3Ljy1z+ZSN3tsPRNcs971tQ1excVOFRuaxwc5VIS9Hr29bHyI6nLjthitJ7bPdLiyVzWteO6NtzS9ybc3lOcNKcqdWpwlPvHy5VE+SafRpZeGSzZMWXDHXrDzDjy4s09Oko+m6Puzb+4biOnaWp+dygqkvUUZSypZT6Y74fX4Er5MOTHXlPZGmLNjyW4xvEvnbW29y2e3L6hb2lSlVnGlw6qMpKMpc1F56Pi8fae5s+G2SkzO8Ru8wYM1aXjtMqtbV1apoqpUdrVFWU8zrSl6Ul6WFGD7d+rXuXv6WfaKRffn09yudPknFtw6+91/aVCtbbYtre5pOM4UoxlF900sM5WeYnJaY97q4omKREsXvXQ9Zs940tyaNZusvRcorq1KK4tNd8Sj7V26/DOvT5cc4pxXnZj1GLJGaMtI3RtK0zcV34j0tc1PSZU4ttvDTjBeTKMU37X2z8X9infJirp5x1tv/t5THlnUeZaOitrbQvdC1arGvtr6dRl97am1jq8Z49U8PDysPCwycaiuSkfj4z6q/s9sd5/DyiW42Bo9bT7epc3Wj07aU8LhCU5PCz1lmUku/RL7fcsWpyRaYiLbtunx8Y347NaZmgAAAAAAAAAAAAAAA5340/gW3/LfuSN/h355+TB4j7KPmr/BH7/efKl+2qW+I9q/VV4b2s1uo3lzTvpwhXkkn2yct1EzQLmvXrSVaq3he1/EDj/iT/Pi5+cP9qmd3R+xr/PVwNd7aXSbDXaW3fDy1v69CU15dOOI4z1XxObbFOXPasfF1a5Yx4ItKtj4t6XyxPTa32cG/wA3JFv3df3wp+8cfult9H1Wz1mwjfafV5Ql9jTXdNexoxXpaluNm2l63ryr2TSCYAAAZ+x3OrvcU9G+raseLkvNa9B8fc/iX2w7Y4vvHyU1y73mmzQFC5E1XUKGlafO+us8ILMsLLx8iVKTe0VhG1orG8vHQdatNesPptg5cOTj6Sw8rv0JZMdsduNnmPJXJXlXssStMAqNy64tBsY3TsqlbM1DjTWWspvPy6frRbixeZbbfZVlyeXG+26ZpV79Y6bTvfJlDnFS4y9ZZ9j+JC9eNpqnW3KN0sikAAAAAAAAAAAAAA5340/gW3/LfuSN/h355+Tn+I+yj5q/wR+/3nypftqlviPav1V+G9rNNqn4Rn8zluonbb/7if8Al/8AYHJPEn+fFz84f7VM7uj9jX+erga720tZuT+iG1/y0f2GTD/Vz9W7P/SR9GWs9Rvq+0lo1rtp1E84rqnOUvXcumI9129bpj7DTalYy85vt8GWl7Th4RTf4pms2Gqba2Tb0q1adKpUrzm4wm00nBJJuL6v0c/DJDHemXPadt42TyVvh09Y32ndY3ENwaBoL3NX1iUqlenGnGHVqnzcZJrL45UIter0b9vXNdfKy5PKivSP3XWnLixzkm28z+ysvLXW9I23b7mpbgrOdWWOLlJ4ypNes2p+r1TWOvwLazjvktimkdFN4y48UZeaTu7WdSv9WsK9peTpSrW9GWIzkoKcqkurWcNZ9/sI6fFStbxMb7TKeoyXm9OM7bvavU1TZm+aFo9Yq141ODmpuWJKpNxeYtvqsNp//cxiKZ8Ezx22JtfDnivLeJTdF1K6h4nXMK11UlTh5r4c5OPT3Rzj9RDJSv2au0deizHe32m0TPRnLfVNQ3FOre6heXvL+zjbQlKnBvqk8NYS6Lp1fds0Wx1xbVrEfHdRTJbLytMz8NlxOWrazsCtLW6teE7Z5XJSj5sZJYU8pc8PPX5Z69XT+DHnjhttP7Lfx5NPPPpMPTY9p9C2hW1p65O3ypU+q5U4ZnH0lD2zfZfMam3LNFOO/wDz/o0leOGb8tv+Gc1C9dvZxutM1u+q1FUxKtLnCljDaS9Jy5/BvquXQ0UpE22tWI+Hqz5LzWnKlpn4+i43nrOqTpadd0buaqTt4zajJxUp5T6pPDyyrT4qb5ImOkSt1OW/4JiespG6tI1nbW3ZXN1rtSpUrV6eXGU4uLUK3JZ5dU8r2LsunbEcGTHlybRXaIif+ktRTJixTM23mZh57i3BqkNv6dpdneThKrRjKpU5PlLLUY+n3Szyb69en2sWGnO95jtJmzX4UpWes+r9rVtV2PvKhYrVqlenUUHKM28NTm4v0W3iSxlNfBds5RFNRhm3HaYJtfBmivLeJeG66us0Ny1qm4JXat8y8uVCTUIxz/Jtf1HiOMrKefaSwRjnHEU239d3mackZJ578fTZtfDK+jd6NKC1idxxl/aQ41Kaa7P0pcl0bTy/avZhYtZXjf8ALs16S8Wp+bdsTK1AAAAAAAAAABn947Yhuizp21S6dPhPnlRzno17/iX4M84ZmYhRnwRmrxlA2vt7T9k1Kkq+rxfnKOPM4w9Tl2y+vrfsJ5s98+34eyODBXBvtPdIunpNxcSrfXtBZecc4f8AIo8u/ulfzr73vptzpNjUc/rqhLKx68F+8PLv7pOdfeoda2BZ7l1WprNHWOlRr1IxlH0YqPR56+qa8estirFOPZky6OmW3Pdb6ptFX20qe343vFU1BeY4Zzw+GV3+ZTTUccs5NluTByxeXusNq6L9z+hw0z6R5nByfLjxzym5dsvtnHchmyeZebbJ4cfl0iqFvXav3U2tOh9M8rhJyzw5Zyse9YJ6fP5MzO26GowedWI32S73b1rqG3I6JeybioRjyXRpwSxJd8PK+PuIVy2rk51TtiranCzIU/C2rLjb3m4ak6EG2qai1jPfGZOMW/fx9/vNc6+O8V6+9kjQ9om0zHuVfiPpEp7ptLS1tJ+SqVOn6EZNRj5kl3w0sRLNJk2x2mZ6oavFNslIiOjQ6Z4dyo69HVNW1qdx5bTgpJ5zH1OUnJtpPrhY6/aii+s3pwrXbddTR7ZOdrb7J+nbN+hbtqa9K+5eZz/k+GMc/wDy5dcfIhfU8sUY9uyyun45Zyb91bPw7uLO5qPb24KltTqetBRb6deiakuiy8e1e8sjWRaI8yu8wrnSTEz5dtt17bbUoUdt1NGrXtWp5qfKrOTcstdGs5SSwsLt785bdFs8zki8Rtt6L4wxw4TO7O2XhlKhZ1rOtrkpU6kcKKg0oyU4SUsOTTfo4fRNpvqjRbXbzFor1hmpouNZrNukvh+Gl5V0qOnXO5JOnCXKnBUlxi3nl05ZbeXjr0y/ee/bqxflFOrydFM04Tbom6n4fO/pWkHqmPo1ONP73nlxaefW9Ht8SFNZxm3TusvpOXHr2XW8tufdPpkbL6X5fGop8uPLtGSxjK/vFOnzeVbltut1GHzacd9lZq2wLXVNBt9Pq3bVShDhGqo91hZ5Rz1XRPvle/q82Y9Xal5tEdJ9FeTSVvSKzPWPV4aL4e/RtYjqmtavO6nDDhyTWHH1cuUpN4fVLp1JZNZvThSuzzHpNr87zvL6v9i3n1rUvtE3DUt/Mzyg4ua9J5ePSWFn2ez2M8rqq8Yrem+yV9Pabcq2mFts3alttWzlSo1nOc2nObSXZdEl7Esv2vuyrUaic07yngwRhjaGhKF4AAAAAAAAAAAM/uraNhuidKV/WqR8vlx4OKzy45zmL/ur9Zfh1FsO/H1UZtPXLty9FF/0o0L/ABdx/qp/8C/7wy+6P59VH3fi+J/0o0L/ABdx/qp/8B94ZfdH8+p934vi1mgaRb6DpMNNtJylCHLDm05elJyecJLu37DLlyTktylrx44x1isLEr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9" descr="data:image/jpeg;base64,/9j/4AAQSkZJRgABAQAAAQABAAD/2wCEAAkGBxQTEhUUExQWFhUXGBwaGBgXGBcdGBwXGhwYGR0YGBweHCghHRslHR8dITEhJSkrLi4uFx80ODMsNygtLisBCgoKDg0OGhAQGywkICQsLCwsLCwsLCwsLCwsLzQsLSwsLy0sLC8sLCwsLCwvLCwsLCwsLCwsLCwsLCwsLCwsLP/AABEIAQUAwQMBIgACEQEDEQH/xAAcAAABBQEBAQAAAAAAAAAAAAAFAAIDBAYBBwj/xABKEAACAQIEAwUDCQQHBgYDAAABAhEAAwQSITEFQVEGEyJhcTKBkQcUI1KhscHR8BVCYpIzU3KCstLhFiRjosLxJTVDc3SzNFSD/8QAGQEAAwEBAQAAAAAAAAAAAAAAAQIDAAQF/8QAMBEAAgIBBAICAAMGBwAAAAAAAAECEQMSITFRE0EEYXGB8BQiMpGx0QUVI1KhosH/2gAMAwEAAhEDEQA/APX7fu+BpjseR+zlThPOnBdOVEwwP5n7KTepp2WR+VSBfOsYjUdZ95NdYSdteutOdf8AvTxb9axiFYHIfAVN3Z5fhXDbPuqe3ppIoGK+QipBaJ5065/arqMvXU1jEDWYO9dygGKkuEda6kfoUdjELWhE61waVJcjofsp1uOhHvFbYBEYGtRNiA2+vuqa645j7daiF8DYGiYiLjp9lcL+W2tP77yNQvc19R+vtotmRXUeAVEOQ9KsXjoBUNpTM0gSzhrbDaNJFcxVwjfc0kc6++quLYnWi3sAh3NTgU20tdY8hSjHZpVzuT1rtCw0wvbRQNhXEbXlHpTPXT0qSyB1p9xSXN+oFNg9TTlUA1M8RWMZ7tLg2ui0VVbqoxLWWbKLgKkDXaVOoDaE9NCBGOxafN7FuxadVfEd1dtA5GEC4zW5zZRmZQJB1BMHWtLj8ELkfSXUKzrbMb9QQQfhUTcDsdybRVipbOSWOfPObPmmc86zU5Re9HVjzRjGOr0/173+vf2A7Vi5ad7lnC9xb7h8y5rZU3F1tsqqxg+0CeelU+I8FsDhpuQDc7oP30/SMxgnM25DbRtGkVrsBgRbJPeXbkiPpHBAHkBAnzOtZXHYG1dtmxZs4oZjC27gurZtSdX8QygKJIAJ1iBSyjSL4suqSd1TVte0u7f9Q3dE42z/APGuf47NVy303EddrNsb8+7umjGP4al3ISWR7c5HQwwBEEbEEERoQdqgwnCLVvvQsnvgBcLMSzQGEz18R19OlNTv9dHOskFH7qv+1/0ABwYtYC06ki5fGHS7d1zkXCgY5txAYgRtOlW+K8MtYXubuHQI/fW7ZC/vrcYIyv8AWgEtJ1BWjzYO2bAsMua3kCQfqgQNZ386p4Tg6K6Oz3bht/0YuNmCGIkdTGmYyda2gdfIT3bfL/Nel+vyCb2x50kQ8hTnuHzpLdNUOMhvrAkiodfq1NcuHpPrUZdvKiqANM/VFQLuT00/E1LdcxrUJMD9b0GFETmW+NT2kJXcfqKgAj4n8KkGgOtZGIbpiaQEqKhuGTUxMCKUxxjTrNvmabbSdauItK2OkMy0qng+VdpRiIkdT9tTWTyFRZzTmf3VcidxWJFtGuOYRAWY6mAOcb0Dv9vcCEV++JDEgAI+bTcxGg8zU3ag/wC54jf+if7q857N8NtPwrHXWRTcUnKxElQqIwynlqTXPlnJSqPR6fw/i4smNzyX/EltXs9AxfbjA21RzezC4JUKrExMHMI8OvI66GrmL7TYW3Zt4h7v0VwwjBWMmCdQASNjuOVebcI4bZbg2KutbU3A/hePEIKbHkNT8ap4w/8Agtj/AOW/+G5U/NKr24s6/wDLcDdJvael8dXtsesY/tJhrFm3fuXItXYyMFckyCw0CkjQHfpQXtl2xt2MOpsODeuoty0GRoNtjBbUAAxOhrN9tSP2Pw/XWU0npaerna2yn7Fw75RnC2BmgZgI2nePKjLJJ2l0Tw/DwxljlK3c3GvWz29fzDPZLtnZfClr90m5aTNfPdtpLQIhYPLajSdpcK2GOKW4e4UkFsjzIIHsxm3PSsamGQdn2cKodrIzMBqfpBuedU+GEf7PX+udh/zpRWSS2+rNP4mGbco2v9TT649+v5HouB4/h7mHbEq/0K5iWKsIC76ET9lBLHyi8PZ8ousJ2Y22C+8xp76A9luL2cNwUveTvFa5cTu+TlifCfKAZ8hQnthcv3cFbvXMNhrNospTJPewwMcogitLLLSmurNj+BjeWUJJ1qcU7S/4rdnr7XRGm3Wkr+X20I7LXZwOFnU9xb6TOQedFVvD9RXQnas8icdMnHpkd6Dr05TUUr9WpL2pnl5VHI/ip0IRXYOgEVFfPL9c6kO5NQE7n9c6RhHTrt1pt59MtPUwASOtVkMkmsYVlKdEnypHpVm1ailbGSH20qYCkopl25HryFIMSVyq/ev5UqNA1HacD503EJrA5mn3gPDB23ql0IV+LYTvrNy1MZ0KlvXSYrPcJ7Idzg8Rhe9nvifHlHhlVXbNrt151p84qVSOfT9TSuMZO2WhnyY46Yva0/zRmuH9iguAu4Tv57wk58kRJU7Trt1qO32EQ4E4NrpJFw3FuBYhtf3Z1EEjej3EeL2sKoa+4RSYBbqdY0HSpOD8cw+KDHD3FuZYzZeU7TNbwqrrbgf9uzX/ABb3q9c9mKX5MSbWS5i2ZhHd+FiiLzAUvufdWox/ZpLuBXCM58KIocDXMkQ0T5betWcZ2kwtq8LN26i3TlhDMksYXlzNFx5gUFhjFcchn8/Nkablw7XGzMXwHsS9q1ds38Ubtm5bKKgVgEkzmWWImaF4L5MSFdXxbFCDlQKwXPyd1zwSK9JUmuazQ8UOh1/iHyE21LnnZf2Mda7EJ8wOCe4Why63AsQxM7SepG+xode+T29csravY13CEd2MngUc5GaWMaAk6V6C8zvXbnqKzxQfoEfn5421L3fC5+ttipwfA9xh7Vr2u7RUzZYnKAs/ZVpdtq7Om9cXbeqLY5JScm2yveGsmojH6JqS456zULnT1o3sAguXIEczNcX8KynGu3Fqzi/m7WrhYMq5gVy+MKRznnWuUR+vWi4tJN+xVJO6GYhfD76iUQKsXB670y0kmfhSNjpWOsWufOrQH6/Gki027cj1/WppOR+Dty5Hr0/E1Cqyepp1q3P51YtIAfOmSFbI+4Ndq1SrAKLjQ6+6q4GjelWj7J9aitDRvSi+AxI1OknrFSo1MYeE+tPUeFfdSDUYj5Yv/wANP/eH+Fqx3yc8SbB42z3mlvEoF8oZiqN7nUj3mtd8sOmEQf8AFX/C1ZrjXCc/B8HiE9uzIYjfI1x9fc0fE16OGSeJRft0efmTWVyXpWWe33/ndj+1hv8AGK9M7WdqLGBth7slmJCIsZmI33OijmT1rxbFcX+dY/B3T7U4dX/tq4DfE6++jHyt32biaDLmCpbypyaSSR7zp7qZ4tThF+kBZdKlJdmnsfKogdRiMLdso/sudfD9aCBI9JrdcS4las2Gvu0W0XMWBmRyjqTpHrXlnbJuIY+0ls8Me1kfMGUydipWCBpt8BVjtat63wHDW7ysj50Rw24Cm5lB9QFPuqUsUXpra33ZRZZLVe9Lqi9g/lbsvdCvYdLZMd4WBKyYzOOQ9DRjsn2+TH32sLZZCqFszMCDBA2A5zQf5KcBafhl8MoPePcDyAdAigD4a++sx8jBIxtyNSMO8fzJTSx42p0uBI5Jpxt8m47TfKRYwtw2Ettfugw2UgKG+rOpLeQH213sv8pFjFXO4e2bN1jC5iCrH6s6Q3kRWA+SNRd4kGueJu7uPJj2zGvrqa58q6C1xMtb8LFLbyOTidfXQGm8MNXj91yDzT06/V8HqHa3tRZwKg3fE7ewiRmI67wB51luE/Kal++ln5uy52yqQ4JBOkkQKyfyh3Td4oUuaD6JPRWVGP2sfhXr1vA2kVURFCpGUBRpGgI8/OpTjCEFatsrGU5zdOkjDcf41g0x/d3MGLl3PbHeyN2CZTtOkj4VtuNcWtYW01680KNIG7EzCqOZrybtr/5yf/csf4bdG/lquMDhknww7R/ECo+6afxKTgu0J5WlN9Msj5WEJE4V+7kjNmEyfdE+U1u+BcStYmyt2y0o3uIPNWHIishewVv/AGeAgR3Gcbf0khp9c1DfkYxLBcSn7sow/tEMD9gFTyY4Sg5RVU6Hx5JqajJ3aPTrtyNt6Zas5t67YtE6mrYrlSOlsSrGgpqpBmaca5RMPmlUc0qBivcGlNwy61GLn21LhTrWlwGI+5b0pKmg8iKeaeBSDGK+U/g93E2VSymZhcBiQNIOupq12f4Gw4auFxC5SbbI40MZmc/iDWnvW5rl0nWNiKr5XpUenZPxrU5d7HiPDewuNt4i05teBLyEtmX2VcEnfoJrb/KH2NbGFb1ggXkEEEwGUajXkwO3rWwzHKBy1riEiPOqv5M5ST6JL40Yxa7PPsPi+0GQWhaGggXGFrN0knNE+cVtONdn2xeAGGvNF3Ihz7xdUDU9ROnoTRO3djah/avB3MRhXtWbnd3GKlXlhBV1bddQdN63k1NUkjeOk+Wed8D7KcVw63bAZLOHeTdfMpgRDNb0zSVEbDltVT5FV/39yNVFlh8WSKJYrs7xu4hsviQ1siG+lGo6McuYj761fYTskuAtvLB71yMzDYKswq+Wszz91dE8iUJW02+jnhjbmqTSXZleL9iMbg8acTw8B1zFlWRK5pzIwMAr6Gm8K7EYzF4v51xABFzBmUkZmy+ygAkBdBudq9WW7qPMVE13So/tEq++/Zb9njf/AIeffKP2LfFOL9iO8AyuhMZgNiD1G0HcRQ/gA4yHtW7ikWlZczN3UlBEiZk6e/zr0a69Lyoed6dLSY3hWrUnR5n2o7MYm9xI37dubWe0c2ZdkCA6EzyNbDt12Z+fYcBSBdQ5kJ2MzKHyOnvAo2y7Gr9rSJ3jQfiaXzS/da9B8MVa7PGrnAuMfNxgTZizOhLJtmzRmzTlnyredjezf7Pw4Voe47ZnImJgAAaTlA+81qwNZOpqvjthRnmclVUCGFRdisYgsYiPfVmKpYMeL3VfiolRhBrldNcIoGOUqUGlWMQPh45H76bh9CRVbivaHKUFlVuqXy3DJBTl01M8qj4JxVruKvW8oAQHWSZggdKXUnsMtgrXRSW+jW+8EZOuo2MffQjjHGhZFsoA4dwm+g89qnrXA4YamtQviXE3sqXIQqN9WB+EVBd4zcUSbJHvJ+0UHkigqDfAWZaYxIA8tqBntGeSKf73+lMudpGA/ox8T+VBZodj+KQd7uYMjVtaeF/XWspf7UsAPol1/iPUDp51Fa7cn+pGhk+I9D5V1Yv31sQmtL3Nqp/Xl0qNfSsw3alsshEO2gczsPLrp60w9sCIJtrrGoY8zHTenUbYlm1WyABpVbutdtJ++ZqqnFvCpjcdT+VBz2xi53ZtGe8VJzCJfNB90U/jfQupBrEWwrabU6yk1kuIdrXGIFpbSsY3LH8qK2O0BylsihR7TZj9mmtc2R1LSVgrWoPuYjy67VPZGkzPnWTftVmsXnW3pbyjUkSTv6UW4BxY3cPbfIAWGwPn1oalRgzkqtjl0FR2uJlgCq6ESDQLjPaVls23CA5p0k6RQWWLdB0sO4JZb3VfK7zyrD8G7Ws9wA2woykk5jyjyrb4y9lsu+8IzQfJSaOpOxSocQvX4Uz52vn8Kwlztw2ZlFlSQAfaOsn0qs/bpxvYX+c/lSLLFlJY3HY9D+dj9ClXnP8At8/9Sn85/KlW8kRdLDmE4kzm5AUhcQyjwj2VaRO2upq32fxQONukwvhK6aTDAD31i+G3gNbikuHNxWDFSNdEZBoeckidaIcNxId2eQM3iGaR+9MGahbUWzoeJKai3t2ei4jDLbw5tqYUCNdYkz79TXn9y6zMLZJhbqFeknNr5bCtHx7jIOEdkIkQDB0BlTpFZCxidcwOoK6bkMs+dHG0yLTRo+NC93d5LxUgZcsATqRuYpDtTbk22twZyAqT6AkcqE4bi9y/autdgHMoWOkCZ16z8adxnBWtLlsNK+N8wBJ1G0ctK020lQ8FG3Zc4bxPCi0EvXFFwGCDbY+0xCwR7qH8UvC33rKMy5wqRIEFSZIM6aGgyYO1dQXSzBmYMdoyIRsCN/zotxbEKbLIpBYurgkGMoDBvsM00lFrYWLkgVisY2cqVAyASZ3kqdNKrW8LpnAOUyR00MGKu3Ftm/cbvQ9tV11hmeJGU7EKNYjlXcFibItMLhDZQy5l0knKwPU5TEkcjFdWCUYxJ5NUmM74jVCQdCIJ3Gtca/JTSCGUGD4TrG3Ll8a5hArsXa7bNlV5Eh82sk+HRRKyN/OpcJgElbjXVa2CCAramIBIOXYMRyOhA51fy427J6JUbaxmyLMTFCk4QGbvG9rOG0JiULAfeabZ7SYfIrMSF1HmBGjH+GdPWgeHxGbFLdZ/93zBjDEQ2um3UjSqeaCp2J45MbxYsl/PoS0IQJEDQ7/lVu9maAxGttBpAC7EmBtyFCW4rau4pla6MmYFQFM6LrOm00cxl62shmiUt/AQfwrgzu5OmdGPZbkeDxlvusWiwxBBIkEjKQNRM6k9KtcN7RnD4EsttWNtGMsT7WpGg33HSsauWy+JuC5AuKw1RyAJDeKF+sB/rTL+OtthHtl1DlVBOW6BMqT+5MR5cxUptpFoQjKVIN9kO2mLxWJTD/RhcjGFWICidJNE+NP9Gq8hr99Y75NPBxBWDK57u4Mq551XfxIBArYcZuKbawZIgEeomgquP5jZkk3X0A8RiXtKSmWSpU5tsraH31reEdtluKbWKdYcZAEBGhGXKdyZ6yIrFccslrPtBdhLEjXWBoKw68LcOkYixqwZJuEEkN0y9RFHdy2ZGlp3PQr9lVx122uiBRA9wjfWljMIOjn0AI++ry4AZzffwsyjxZtIAHIgac/fVPGYO25zC6pDCQTlHvHi2rhWSLbofJGTaf0UPmg+rc/lH50qk/ZQ/rbfxH50qfyLsSpEtjgt8YjM9sIHky7LDAnQwWnb8KIYbBWw5z5VyaDQ6mEHM+tMt8CuMQWuDQcgfTWTtVvAcFRbzW3IIChpMRJjWNv+1d2iwaqC+As2yl1FfMuZRsCNBz8VV7/CwgQxzXP/ABE6E0YwXDAVLJqs65IAn+7FO4nw/KqeH2riiTrA350mmEXybU2DcdZQWiFAB01mZygCKr8TuuCFSyXDqQxGhXUQNSN61PG+FBbNwKdYH3iap9q3S1YCoBncok6/veJuenhU/wAwovSbcx+FtwgXuiYJAPPlI+6pDY0/o2Gmu+3Og2L4q48AYJlZpI2JMAHSCQANKX7RuFJLM8LG5J/M1Hy0+DNhT5tbX/0iJ3Hk2m3nSFm1lnuvCZ8p2BjXyihfBscGeWjzmfanz5n3RpVm3hnusFW74CbjaQTBzNHubziujDU0I50WrZw6SndgAzK6c4mdegHwqQrZygd3C6gaACDlJH2D4VWfg753HeyiNqAQS2gBXn0Og61QxuJVLjKLhYb66EchI5TQzacfG5lJhV8LZIANvcZQPKZAHvFPXCrGQIYzaqBoWGuunI60M4Zj/GMoHi0MwPv5mjVywyhHVWyPeykKw0zSNY848pinwJZEBzaKVzC2VuuBh1Fw5gVA1BIMxzkDX3VQ467M6koy+Eb9OUUaxAjibedxv+a2fzq3f4N86ZQpyXMqICfZPhLQw6eY1oSRRMxeKRTYuyNchPxP5xVC4A5YQPCg2BBgZd4333ovew2jW28BIy9VOu6nnr91DLmCIDZS06ARAzDSZ1+w9Km4lsc1F7lLhJa3eUorMzBkAVspOYxAPKtnjbKa3balFuKs2jMoyiCNfUfCs7wvChL+csVFtgbZYAZhuc0ExBrR4zHLdDFSDDEmDMExpsOlZXdC5ZKUrQPRQ4IKlgLnsyd4boddaEcTtDvrQKBYFvw75dNgT8PdWg4YZz6a98dukNpRW3wLvHa4CpysJkgGAs9epqTbTNaS3B3G8M94LlGYiZEidQNAJoXxbA/Sse7BXSNWGkAQMp1GlehcI4aLSm6EXNkDKZE5oOp131oJi8GWCkqG8IGubaPLb/SoY04Kn/Q0pozHzp/6q1/L/pSot+z/APhr/Pc/y0qbUuiepHqlrAYdGyi2CYnXXT31hexdxDjLxeCIaM+sag8/Kt1ex8o7WwshSQY6ECI+NecdlLYuXb6uYzqQToN2Wd9p1rp8mqLaG0U1Z6dhcQSNtOoiIIkR1odx5tLQ/wCIPxoXexaYe4pbEAILSgrDGcoIEHYEty30ipu0tzNZke4jfVWIIqCk20uhnGtwl2gb6N/KPwrEdrFYMltZ8KNdb1chRB6hVH89EcB2ifE2IuIqEqhUqGGbr7QnSP8AvWQ7R4XE2OIX77FryrYVxGkq2S2ECLOgMfCedWW6aBp7M1i7xzatIOhka6cpq1wSw1wxaJGUTqRE8wNtprXv2CV8P3zEFu5L6Eq2YrmClcvLT7aia3awRZfCSiKVy6yW3EzPw2qUoPgnRQ4d2Ydjma8gQRI111bpsYBM1Zs4dBfsrYYC3DC5OmkCAp3AmNf4qsYHFFbbO30eZiyyJgaJ5ch99Ub9hEF24A/h7vI4Ce1MHST6+7WjFuK2ZrV7BGz2fIw9y7dcIxdiSrNMzlmFBmQKxXaCFuMFkKGOViIJJg68/d5Vu7uOe4gz2w1rw+JSRLMubxxoNJkdaocS7M27yNdGS01uCFUqQ6kjzkEDl5ilvfcL3exkuBWDdfKW3BIO+3PnHqa9Ot8Lw6owS7OTUjODr/L1oRc4PZwFg3H8TFzGUaqAxUwZJg6b/fVrDcDu9xeuqoFq6LdxDKwLYCMdJ01BMVbHqW6BpXspcRf/AMTHnet/8wQfjRvAORlZTBBTXzAiqLcCZ7i44XbZtd4lwEHWEZYHroKJYbCMoDfuMwKnTURoSBsdKrqT2NXsyOMxQh7ZXUA3FPvj461BwULiWyEMj5THdzBK6loIMaEaeVNxKeNj/wAN/wDGoqLs1bfv17u73LQxz6aDKsgTpJrY1dr7K5qVfgibiHALquES4GLAkTp7Mb/GmYPBPatOLggl+foPsq82OaxcXvSXCvcQP1UlYYHmPSr/AB66rWlZSCCTBFN7oRx9+iw2FUE5QF2MQMs+n5RTORzINeafiD+FS4Vma2rMJJUEkb7dOfuqaxYzIWGoGlCUYvkTc7bdWWA4kDUHQ+8GuiwSogE7delTX8HKeJc0CRI205Go1w9y2JVyBpo/iHuO4+2oPD0ZoZ+z2+o3wNKpfnt/pb/nb/JSpfDMXQbrBw6I+TLmUEgiCCYMEetecdlLWbFYhRzzR7nU/hXoi8UthfE2oGvhcD3SKwfYi6oxl0jWQ0cuY36Vak1SKW7C3GeAs9t3aDAkiDJySwjT7+lWuI4e4yIiKT7IOUaKMpkg6RrHnrR+5DIyNBDCCBI06SNaa7Nyqaw72O8jao8p7dYM2GSxZS5ARChLSpILArmJBEADrtWw7PY9Bw5MReysbdorcMSxyn2P4jsN4Jrnbbs3dxaILbZSFZSYnQlWBGu8rHoxptzhVz5iuHuHLCqsrucpkAfCndVRrsj4F2lY4S+2KVUuozrkEFipEoIBIJgwdeXKvPrZKNfF2QtwTbDqQSg/iiCp00H8NaPieCZLjG5b0YAqAzCDqC0KY33J/Gsrx6yUZcykHYSZ8KiNQZIB6c6m2LJpLYcvGVzAjToC0QNYEa6Dz3FMZg58N1lJaMuXwmII9ROsRzoL3btnYAsxIiQAAPPY76UU4YpUm2xLK6gwHyqGIjWdV0nXr7qUkavsnw5Hk33NoBiFk7gGCDvv9sHTWiPafE27FgWrN0XBeLSJBhZzTEeEA6D1rHPey+E3e6hiMsltBAAkHy3jUHnVO/jyNQw1nXwxE7Ebbk/EdaGzHjKmafjuLtdwgWGN3KWRygcCSQWyqNATOpPs8q2XaXDi5w28irINnwlSYIEER1BivMv9nzjEm2JItFZLGAzRsJ0EaxW/4RgrljC/N1dimQKAY8JiDl00BOscuVXglVjylaMxx20qcIsIBdti5dLnKDmiXYqY05fZWx7E2xe4fh2YuCEB1jkDEz1GvvrKdt8PefA27OaYYT0YtmEGNtW51p+BhrdlULHznrA+ynoHoxGNH/1v/wDaKG4C4UdWBiNyIPhKrOhB5Vr+1PClUG6rbrkyAaanNmmevKKzeBsAs0rmAQmP7o191Km4xbXJVuMpxT42sWM4bcRrYaXFy5KCGAIJWQJG3pVu/g0tqQk+IgkbAGDoNB+hRPtHxe274I22tutmJK3AR7SGG2y7dap4rGJdkoIggHbUhQCRBOkzrTpW9UuRJTpOMdl/YK9nuJpcQJ7LqIgx4gOa9fSiF7DblSVJG46efIj1rC4cae8/fWh4bx6IW9tyf/MPxpyQXuY1gpFwcj4lkjbmNx9o9KnvElAdx1FKARI1B26eoqq9grOQ5Z3G6n1X8RrQoI2uU2Ln1bf/ADfnXa1mNJYdyPE5joDUdq4Mx1HxFNwF8ZAveq7CQSCNSN9BzEinM0SelTi1VhZct4qBuPjUi470rKdp+J3e7KYZMzyCSdsg1bJ1aOsCiXDcULigIBMazy9fPyoqSBsEOL8e7m2zHkNB1O3wmhHZjjnfISzS4nMTy8o5Uu0+CnDtliR4sxjcaifKeVZT5M8NIvXH1CHxTtniSD6A+6swoPdrbriHTR2GVU1zZRqWIHKJmdhrXmeOYyWY65upDSN8w8/wr1q7ZtXFe5Cs7D6OdNDsoMjQ89da8y7WcMFq84cryYwSSWOUlRpAAmdNorna3sEkZ63hiWLA6baSN+eo/RogMWskLo4BYmZmNoGo0/ChmKxQkBRCgzI9T1OtR22LEgHLoRKjT7P1rQYlFu7jDkVSVMnmdiB/2E1awEOmUhsxbbTK3LToeu/KhmDsRoSpg+y0an0/OtnwBrLOnfEKqkkkKBl2jKIOmb9ClfSCkbTszbVWN1EyFnh0O2QACV/vid+ZrXDHL9WPSKzXALQNhGVyZk/unUkmNpoiUP1j8B+VdkFSCzyr5TuP3xjWS27KiqsAbFjqfXkKN/KD2nZOH4fIMly8wBYaEZAGPvJ0+NV+2/Cw+LQkyVt95sP6xVM/EVF8rPDGOEssG8NtvZAiS4335QfjTe0E0XCsSuPwNu6SyAzm8M6oSp0nUSKp4XC2xici3YVrRljbHPwlcpPTn50/sJhLtjBpaYiRLbHa54wPa865ctm1iJYAyDqDplPl5Glqwg3ivBLNq5ZtJdzLcaGbJGXUDUTrp6VdfgtuwQtu6LgYyYWIj3mlxmx9PYGgk/8AUKt8StFCvUyB66CsjGawzg5gOTEH41K3Kqy4dgxC7k6dNDBmrsbgiDpof1t50yYBWOLvhhmHiSRKepAleh19DWvweMS6sofUH2h6isDxX+jPqn+NatWrrI2ZSVI5j7j1HlRAbvJSrK/7QX+tv+Q/5qVYIfwVtQe8XOIWVDIWGaIzB4AgAkEZtogVDimFtVW8XYkSoloDiT7REzBI1kgAV3jd5otNJSW8SmWeWgyWWVUzrHQ0M/aZJZbsNaUjw66hWYqRuc0AAgbgGvPlJRdCpuzOdpMcFVWwqN36iGLlmaNhk0hmkydPjW57J2c9m1ee/bN1TFxiuU5MviULPtFo+JoKt6wHW7ZJRlBcGHg8im5Gh/e6xNURxJjeYMWsIzSSXHeKFBKtCzMnXTfWip1yjWelYp0e2WYroPCmYfFtd+g5etZE4PucJikDgNeu3XBB2VhA+4VqLD50Uso1HkZ8/Q7++hnG7NogqUUsVI9kafZXU+BkYbsF2gF7LZvLnZW8MiYy6Aih/bi2bd+MxOZtZ0g7x7gYjyFF/ky4TYtzfvZC9xcyKVnKgZhm20n8qt/KHwVbpVrSAMoYrlES2m/XQUJKLewTzEj2tYDbzz9KhtWXCxtm+Mc+Wlerdm+w9t0sXSSA6q7lvagz4EBHh/dMkSIisrxThLLfCB5HeOig7AG4RtvJ/Op7rYGlgbAWCJdhoogmJiZgE9TB3ozwtWAYhFcZTqZK+IbhuRJ1HmI1563j/ZSxbwNy4ned4iEzOhyDUERtv8avdneHCzgraAsDdKSPDqCZE6bxRWFt2wC4Fw28jm5aY9yV9lubADwlYEagjqDz6apqRQn/ANR/gn+WoXRv6z4qv+lXhGlRmBeP8KNxzcU+LujbA5e2rz66fbTe0+CbEWO76sD8Jondt3OTr77f5MKhZLv1rf8AI3+ei0ZDLDZUURsoHwEVW4tbzpmG66+7mKtMl3ra+Dj/AKjUQNzmLZ97/kaATOXr5N7D+R/EUexQz3bc8pP3UC4jb7u8pKmRBWNt9RRjBXs1xSen5VvYQW9iHQgalGPvM1Px7W3aygFu8W3P9rcVYw5m7ZkSMuvprU3aXFT3MIUAv2yBIiSSeR8qnJ0Mo2ZDigIQgiDmSR//AESpgKI9pVD2s37wZAI5+JdPjFUMpBIIII0IO4NPCakhZRo5lpU+aVOKEMXxTvQEZiN+77qQGmSAV5mIAjfeYoXxDDC265ZaVBIR85zey2YwII3jX30MwuOJGYlkScrEMqaGNBqDIGhjfKBWgtWbfePeuX2yWBC9yitoCwBYyMwBJEDprXm0vYFsVU4hnQ9+y2rZWAhQt3gOo2ACidDGtR4fhyMxuFSjqzFkOXw5h4cuYiLZ1Oo091aHiC2LljvcoW5Ctbdfa0IIdlkAtEkg7e+s3hjeJKaBBny3CCwMmZzb5BBGvkOlZ7i/gbrh+KyWioYHLsP3lB9lAOcLqJiazdzB3BnZnzk5nUmQYHUfumT7JJ2qvd47YCFM5zKwHeppJgEZZ2TSPjAFU7fGSEkKSoYE3MvjIO4cgZTt5Hamc29htTDfC2RGCNoVQ+LSIAgqeWWSTy5QaN4vDXM1vxKyCfCVA9wI+G3Ks/2ex7M5VLGhEseRnoSYB5xNarB2rklbnihoDbSp1HrG3uquLdDJl/CkhVERAAgcvKsF817zG5dit0v8Lhb8Ptr0S1arFcEh+JOw2JePOM21Pk5X4lYcP8Avx3DFsHetATmtuo1j2gRv765gsOVGDtNqVTX+4gH3mjXE3Fq0XIkCJ2mCY0mJPlQ7gfEbWKxJNpp7u3qCACpeNDBOu9XT3I+gqLZNcNg0VSzUuQCiABthT0qNsMelHw46V3wmsazNNYqndsEGtbcw6mqWIwYigGzD8fwhZQwGq/dzqrwK4dfLb762D4EmY36UCxqZXgLEDWBz8wKASjhLkPbPRB91c4pdlVJ5Ym0PseiHB+Hkmy7L4GtgT/FG3rFK/gh9Erf/ALaTPQJdP4VGb5KRB/G8Ie6ERH0bGZBk3UAC/W010q/xHAretgjS6lvQ/WAJOQ/geVUscve4hVIACsgAG0Z0n4nWtba4cMy9Ij765/i5NSb+zp+ZiWOUV9Wed/Nbn9W/wpV6H+zF/RrtdWtnLSPJ8I4QoTLsDIJWRbkQRkiGeJIk1XXxPmzqVuXMiOVygDRi2QdCw0g6yY51eThtzGuuWFzpmIQjKtuSMrpp49/PSmY7gVm01uzlupAzFHAhg0qHkloeYGxEE1zNKtyKKrX374IsZRIRgqjOoESQNCJ576gemjwnCLSiGZluFJdTCwp1UpncCBBHWT0odwrhilnG9wa2nJQQSRqWbn5AT0iutxNe9Um94DbymUHeK6vl1gkkaHmQY0ERU4pN2gIujgZtXFvWmzjQD2QoOoylDufQ6VDxM904DsAjQTGVl1O0DmCeYrQY02ggu3WZYytozSN4ud3m56LBHLnWQu2VxAckGGYq1wrLTvmAnTSOus0zVBiyxcxItuj+wAC4ygwRJAz668vPX1jQJ2huIMxUu5MAeIKCRIA3mI3nrWSTGF2VjsrMHZtQII1Cgb8+Z0q1hHVQ4W6zSVyjKVgvE5TPjE9B+8KZSa4BubrE9pAtsWyR37rEIZhzuD0ignByLOMWTADXVJO2g/1+6gNrFFbuZhHhglli6SDsvMGRv0HpUuLtFmLLcgsWkOCQjGJLQZM/hVHO6/EvjdXZre1faawcO6qSxkQQum/KasdiMKLWfwKrlUzkASSJGp51gEwF83LKu9l0ZlPgDgxvqG5flRjE424t+4UdgNBAJjw6ffXVouSoHqj1D53FOXiArK9msW72ZuEsczQT0HKihIpiQXOKQ0w31oVFMK1jBj52KjbGKaECnC350AourfGaQaj4jgbV4eNdeoJB+Iqk6QZmrKXDQoYXZgKmbCt4initF9SUJP2rt6RXeJcMUth1uKGDYjURpAtXSPgdaHcbttC3UEvb1A+suzL7x9oFUeM3T3WGe258eIQoQxBgo/5xUpIeP0DHw923xMIyN3XeIFYjT21jxef41url0KSNNKyt/iV1sVZtsgjPbJck5pDDyg7daJYm74iJmowjGN0iuScp1qd7Bf58Og+Ncod3X9v+Wu09oTQzzzi1xcOi/NyquYD3Ax8cyS2bctECBEZjVvh/CDiWa5muDLbUW87Sng8WUNHKTpryNZu5j7k98WiFyqnQZhnC6eExmUwNBJAMVZ7T9qTcHgDW4ygjMSuWIIAgDL+vKufT2cxFjb6h8ysWRGgxuYkDbWTqOnhFQ4i6xyjIhgjL4TklpGU5SNdd+q0NwnFgLrOVAn90eyBodByiKPXsaowqlMmUls1tySVuMNby6AbQB099MlTCLA4q5bZLdwIwf99vFuphFPMQJ6VTxV/uLzyPoyVgoWjKdB4eonUeVUsLxUFljMCCWTYjMRAmdPwokmEt3LBBuQ27ag+NjIETAP4cqzVO2Zqi23DmQvHMBlKD2hI1id4mTrT8Twy9auKF1QyEJA9SzxopHTyobbW4kkMZCyu3snpyJNWsXj7xsZAxXWAwafCwDGesiAfWl2Cjly77DBlkkaiTsJEdBNX8JjTmCkqFB8JEGQQJBOby+ygyX4RAwA2VfCIkka+kDc9adcwgVQDoF1mNI3y71RKlY0n0afh2G/3nNIyrmPpy6+dUGuySepn461zhWMZxovhCltSB4FG8jUmdIqveLXFbI5DzOgBIUaQZ3B361fFmS5CrNt2YufQIPf8AGjOagHZme5Sd45Uamrp2I+SctSmo1NOBrGFTwaYTSisFDnFcstypA1GdDQCXFFCcHhlXFWcO6g2873knYeBsy+5yGH9qiitTrSK1xc4BGoIIBBBBBGvlSSGQO4rhHGKsnJFsXU8SqVUeLQazJ860OJ4dh1BuEezroxmm8SwdtLdoW1VFN+2YUQJzCpMTgFbQg+4mpNaRotNq+Ab+2h0+wUqKfsi19X7aVLpfZ0ebF/tZ88YLibqAVOWc20bZT5eXKKqXG7zDQ2ptlwDzOxHw299KlS8Lbs4QKtqQxnaPt0/D7au4Z2UHxT4Q0HbUA/ZNKlVGk0Fkr4w5DdIHeAiG57QR0iKhw+KZTAMgw5nXUDnSpVqW4oZ4dxTOjXCgBtRkEmBlk69QelEcLigySykwR+9tnbKYMab7eQpUq56Sf5jF7EcNVbLkb+LKSPZg7+Z3+NNwD6FWUOAJ1A3mf16UqVP0CPJZXAK+bdY0089asYThCgyCa7SoqKTaRetjUcKshVAHIVeFKlXZHgg+RwpwNKlRMcNdFcpUAjxTblKlQCT4fapHTY9KVKgEnxF8tatTyvp99HyK5SpEaRyKVKlWoB//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6 CuadroTexto"/>
          <p:cNvSpPr txBox="1"/>
          <p:nvPr/>
        </p:nvSpPr>
        <p:spPr>
          <a:xfrm>
            <a:off x="1043608" y="692696"/>
            <a:ext cx="4528693" cy="369332"/>
          </a:xfrm>
          <a:prstGeom prst="rect">
            <a:avLst/>
          </a:prstGeom>
          <a:noFill/>
        </p:spPr>
        <p:txBody>
          <a:bodyPr wrap="square" rtlCol="0">
            <a:spAutoFit/>
          </a:bodyPr>
          <a:lstStyle/>
          <a:p>
            <a:pPr marL="0" lvl="1"/>
            <a:r>
              <a:rPr lang="es-ES" dirty="0" smtClean="0">
                <a:solidFill>
                  <a:schemeClr val="bg1"/>
                </a:solidFill>
                <a:latin typeface="Arial" pitchFamily="34" charset="0"/>
                <a:cs typeface="Arial" pitchFamily="34" charset="0"/>
              </a:rPr>
              <a:t>1.4 Interfaces</a:t>
            </a:r>
            <a:endParaRPr lang="es-ES" dirty="0">
              <a:solidFill>
                <a:schemeClr val="bg1"/>
              </a:solidFill>
              <a:latin typeface="Arial" pitchFamily="34" charset="0"/>
              <a:cs typeface="Arial" pitchFamily="34" charset="0"/>
            </a:endParaRPr>
          </a:p>
        </p:txBody>
      </p:sp>
      <p:sp>
        <p:nvSpPr>
          <p:cNvPr id="6" name="CuadroTexto 5"/>
          <p:cNvSpPr txBox="1"/>
          <p:nvPr/>
        </p:nvSpPr>
        <p:spPr>
          <a:xfrm>
            <a:off x="542273" y="1628800"/>
            <a:ext cx="8063681" cy="707886"/>
          </a:xfrm>
          <a:prstGeom prst="rect">
            <a:avLst/>
          </a:prstGeom>
          <a:noFill/>
        </p:spPr>
        <p:txBody>
          <a:bodyPr wrap="square" rtlCol="0">
            <a:spAutoFit/>
          </a:bodyPr>
          <a:lstStyle/>
          <a:p>
            <a:r>
              <a:rPr lang="es-ES" sz="2000" dirty="0">
                <a:solidFill>
                  <a:schemeClr val="tx1">
                    <a:lumMod val="65000"/>
                    <a:lumOff val="35000"/>
                  </a:schemeClr>
                </a:solidFill>
                <a:latin typeface="Arial" pitchFamily="34" charset="0"/>
                <a:cs typeface="Arial" pitchFamily="34" charset="0"/>
              </a:rPr>
              <a:t>Las principales interfaces de la API JDBC </a:t>
            </a:r>
            <a:r>
              <a:rPr lang="es-ES" sz="2000" dirty="0" smtClean="0">
                <a:solidFill>
                  <a:schemeClr val="tx1">
                    <a:lumMod val="65000"/>
                    <a:lumOff val="35000"/>
                  </a:schemeClr>
                </a:solidFill>
                <a:latin typeface="Arial" pitchFamily="34" charset="0"/>
                <a:cs typeface="Arial" pitchFamily="34" charset="0"/>
              </a:rPr>
              <a:t>las podemos encontrar en el paquete </a:t>
            </a:r>
            <a:r>
              <a:rPr lang="es-ES" sz="2000" i="1" dirty="0" smtClean="0">
                <a:solidFill>
                  <a:schemeClr val="tx1">
                    <a:lumMod val="65000"/>
                    <a:lumOff val="35000"/>
                  </a:schemeClr>
                </a:solidFill>
                <a:latin typeface="Arial" pitchFamily="34" charset="0"/>
                <a:cs typeface="Arial" pitchFamily="34" charset="0"/>
              </a:rPr>
              <a:t>java.sql</a:t>
            </a:r>
            <a:r>
              <a:rPr lang="es-ES" sz="2000" dirty="0" smtClean="0">
                <a:solidFill>
                  <a:schemeClr val="tx1">
                    <a:lumMod val="65000"/>
                    <a:lumOff val="35000"/>
                  </a:schemeClr>
                </a:solidFill>
                <a:latin typeface="Arial" pitchFamily="34" charset="0"/>
                <a:cs typeface="Arial" pitchFamily="34" charset="0"/>
              </a:rPr>
              <a:t>. </a:t>
            </a:r>
            <a:endParaRPr lang="es-ES" sz="2000" dirty="0">
              <a:solidFill>
                <a:schemeClr val="tx1">
                  <a:lumMod val="65000"/>
                  <a:lumOff val="35000"/>
                </a:schemeClr>
              </a:solidFill>
              <a:latin typeface="Arial" pitchFamily="34" charset="0"/>
              <a:cs typeface="Arial" pitchFamily="34" charset="0"/>
            </a:endParaRPr>
          </a:p>
        </p:txBody>
      </p:sp>
      <p:sp>
        <p:nvSpPr>
          <p:cNvPr id="34" name="CuadroTexto 33"/>
          <p:cNvSpPr txBox="1"/>
          <p:nvPr/>
        </p:nvSpPr>
        <p:spPr>
          <a:xfrm>
            <a:off x="533195" y="2654340"/>
            <a:ext cx="8063681"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DriverManager</a:t>
            </a:r>
            <a:r>
              <a:rPr lang="es-ES" sz="2000" dirty="0" smtClean="0">
                <a:solidFill>
                  <a:schemeClr val="tx1">
                    <a:lumMod val="65000"/>
                    <a:lumOff val="35000"/>
                  </a:schemeClr>
                </a:solidFill>
                <a:latin typeface="Arial" pitchFamily="34" charset="0"/>
                <a:cs typeface="Arial" pitchFamily="34" charset="0"/>
              </a:rPr>
              <a:t>: proporciona los métodos para poder cargar los drivers.</a:t>
            </a:r>
            <a:endParaRPr lang="es-ES" sz="2000" dirty="0">
              <a:solidFill>
                <a:schemeClr val="tx1">
                  <a:lumMod val="65000"/>
                  <a:lumOff val="35000"/>
                </a:schemeClr>
              </a:solidFill>
              <a:latin typeface="Arial" pitchFamily="34" charset="0"/>
              <a:cs typeface="Arial" pitchFamily="34" charset="0"/>
            </a:endParaRPr>
          </a:p>
        </p:txBody>
      </p:sp>
      <p:sp>
        <p:nvSpPr>
          <p:cNvPr id="35" name="CuadroTexto 34"/>
          <p:cNvSpPr txBox="1"/>
          <p:nvPr/>
        </p:nvSpPr>
        <p:spPr>
          <a:xfrm>
            <a:off x="539552" y="3550691"/>
            <a:ext cx="8063681" cy="400110"/>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Connection</a:t>
            </a:r>
            <a:r>
              <a:rPr lang="es-ES" sz="2000" dirty="0" smtClean="0">
                <a:solidFill>
                  <a:schemeClr val="tx1">
                    <a:lumMod val="65000"/>
                    <a:lumOff val="35000"/>
                  </a:schemeClr>
                </a:solidFill>
                <a:latin typeface="Arial" pitchFamily="34" charset="0"/>
                <a:cs typeface="Arial" pitchFamily="34" charset="0"/>
              </a:rPr>
              <a:t>: representa una conexión a la base de datos.</a:t>
            </a:r>
            <a:endParaRPr lang="es-ES" sz="2000" dirty="0">
              <a:solidFill>
                <a:schemeClr val="tx1">
                  <a:lumMod val="65000"/>
                  <a:lumOff val="35000"/>
                </a:schemeClr>
              </a:solidFill>
              <a:latin typeface="Arial" pitchFamily="34" charset="0"/>
              <a:cs typeface="Arial" pitchFamily="34" charset="0"/>
            </a:endParaRPr>
          </a:p>
        </p:txBody>
      </p:sp>
      <p:sp>
        <p:nvSpPr>
          <p:cNvPr id="36" name="CuadroTexto 35"/>
          <p:cNvSpPr txBox="1"/>
          <p:nvPr/>
        </p:nvSpPr>
        <p:spPr>
          <a:xfrm>
            <a:off x="565983" y="4294731"/>
            <a:ext cx="8063681"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dirty="0" smtClean="0">
                <a:solidFill>
                  <a:schemeClr val="tx1">
                    <a:lumMod val="65000"/>
                    <a:lumOff val="35000"/>
                  </a:schemeClr>
                </a:solidFill>
                <a:latin typeface="Arial" pitchFamily="34" charset="0"/>
                <a:cs typeface="Arial" pitchFamily="34" charset="0"/>
              </a:rPr>
              <a:t>DataBaseMetaData</a:t>
            </a:r>
            <a:r>
              <a:rPr lang="es-ES" sz="2000" dirty="0" smtClean="0">
                <a:solidFill>
                  <a:schemeClr val="tx1">
                    <a:lumMod val="65000"/>
                    <a:lumOff val="35000"/>
                  </a:schemeClr>
                </a:solidFill>
                <a:latin typeface="Arial" pitchFamily="34" charset="0"/>
                <a:cs typeface="Arial" pitchFamily="34" charset="0"/>
              </a:rPr>
              <a:t>: proporciona información general de la base de datos (metadatos de tablas, índices…)</a:t>
            </a:r>
            <a:endParaRPr lang="es-E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4867189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indent="0" algn="just">
          <a:buNone/>
          <a:defRPr sz="2000" dirty="0" smtClean="0">
            <a:solidFill>
              <a:schemeClr val="tx1">
                <a:lumMod val="65000"/>
                <a:lumOff val="35000"/>
              </a:schemeClr>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21245</TotalTime>
  <Words>2314</Words>
  <Application>Microsoft Office PowerPoint</Application>
  <PresentationFormat>Presentación en pantalla (4:3)</PresentationFormat>
  <Paragraphs>336</Paragraphs>
  <Slides>35</Slides>
  <Notes>34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Courier New</vt:lpstr>
      <vt:lpstr>Wingdings</vt:lpstr>
      <vt:lpstr>Tema do Office</vt:lpstr>
      <vt:lpstr>Presentación de PowerPoint</vt:lpstr>
      <vt:lpstr>Índice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Marcos Ramos</dc:creator>
  <cp:lastModifiedBy>Daniel Cano Reina</cp:lastModifiedBy>
  <cp:revision>663</cp:revision>
  <dcterms:created xsi:type="dcterms:W3CDTF">2014-10-15T09:04:05Z</dcterms:created>
  <dcterms:modified xsi:type="dcterms:W3CDTF">2016-11-28T08:16:39Z</dcterms:modified>
</cp:coreProperties>
</file>