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5143500" cx="9144000"/>
  <p:notesSz cx="6858000" cy="9144000"/>
  <p:embeddedFontLst>
    <p:embeddedFont>
      <p:font typeface="Raleway"/>
      <p:regular r:id="rId9"/>
      <p:bold r:id="rId10"/>
      <p:italic r:id="rId11"/>
      <p:boldItalic r:id="rId12"/>
    </p:embeddedFont>
    <p:embeddedFont>
      <p:font typeface="Amatic SC"/>
      <p:regular r:id="rId13"/>
      <p:bold r:id="rId14"/>
    </p:embeddedFont>
    <p:embeddedFont>
      <p:font typeface="Source Sans Pr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italic.fntdata"/><Relationship Id="rId10" Type="http://schemas.openxmlformats.org/officeDocument/2006/relationships/font" Target="fonts/Raleway-bold.fntdata"/><Relationship Id="rId13" Type="http://schemas.openxmlformats.org/officeDocument/2006/relationships/font" Target="fonts/AmaticSC-regular.fntdata"/><Relationship Id="rId12" Type="http://schemas.openxmlformats.org/officeDocument/2006/relationships/font" Target="fonts/Raleway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Raleway-regular.fntdata"/><Relationship Id="rId15" Type="http://schemas.openxmlformats.org/officeDocument/2006/relationships/font" Target="fonts/SourceSansPro-regular.fntdata"/><Relationship Id="rId14" Type="http://schemas.openxmlformats.org/officeDocument/2006/relationships/font" Target="fonts/AmaticSC-bold.fntdata"/><Relationship Id="rId17" Type="http://schemas.openxmlformats.org/officeDocument/2006/relationships/font" Target="fonts/SourceSansPro-italic.fntdata"/><Relationship Id="rId16" Type="http://schemas.openxmlformats.org/officeDocument/2006/relationships/font" Target="fonts/SourceSansPr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SourceSansPr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" name="Shape 49"/>
          <p:cNvSpPr txBox="1"/>
          <p:nvPr>
            <p:ph type="title"/>
          </p:nvPr>
        </p:nvSpPr>
        <p:spPr>
          <a:xfrm>
            <a:off x="311700" y="743000"/>
            <a:ext cx="8520600" cy="2006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311700" y="2845181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" name="Shape 16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3600"/>
            </a:lvl1pPr>
            <a:lvl2pPr lvl="1">
              <a:spcBef>
                <a:spcPts val="0"/>
              </a:spcBef>
              <a:buSzPct val="100000"/>
              <a:defRPr sz="3600"/>
            </a:lvl2pPr>
            <a:lvl3pPr lvl="2">
              <a:spcBef>
                <a:spcPts val="0"/>
              </a:spcBef>
              <a:buSzPct val="100000"/>
              <a:defRPr sz="3600"/>
            </a:lvl3pPr>
            <a:lvl4pPr lvl="3">
              <a:spcBef>
                <a:spcPts val="0"/>
              </a:spcBef>
              <a:buSzPct val="100000"/>
              <a:defRPr sz="3600"/>
            </a:lvl4pPr>
            <a:lvl5pPr lvl="4">
              <a:spcBef>
                <a:spcPts val="0"/>
              </a:spcBef>
              <a:buSzPct val="100000"/>
              <a:defRPr sz="3600"/>
            </a:lvl5pPr>
            <a:lvl6pPr lvl="5">
              <a:spcBef>
                <a:spcPts val="0"/>
              </a:spcBef>
              <a:buSzPct val="100000"/>
              <a:defRPr sz="3600"/>
            </a:lvl6pPr>
            <a:lvl7pPr lvl="6">
              <a:spcBef>
                <a:spcPts val="0"/>
              </a:spcBef>
              <a:buSzPct val="100000"/>
              <a:defRPr sz="3600"/>
            </a:lvl7pPr>
            <a:lvl8pPr lvl="7">
              <a:spcBef>
                <a:spcPts val="0"/>
              </a:spcBef>
              <a:buSzPct val="100000"/>
              <a:defRPr sz="3600"/>
            </a:lvl8pPr>
            <a:lvl9pPr lvl="8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9" name="Shape 3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" name="Shape 40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3800"/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/>
        </p:txBody>
      </p:sp>
      <p:sp>
        <p:nvSpPr>
          <p:cNvPr id="41" name="Shape 41"/>
          <p:cNvSpPr txBox="1"/>
          <p:nvPr>
            <p:ph idx="1" type="subTitle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2" name="Shape 4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Source Sans Pro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s"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1.png"/><Relationship Id="rId4" Type="http://schemas.openxmlformats.org/officeDocument/2006/relationships/image" Target="../media/image0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ctrTitle"/>
          </p:nvPr>
        </p:nvSpPr>
        <p:spPr>
          <a:xfrm>
            <a:off x="2048550" y="319125"/>
            <a:ext cx="5046900" cy="1473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 sz="9600">
                <a:latin typeface="Amatic SC"/>
                <a:ea typeface="Amatic SC"/>
                <a:cs typeface="Amatic SC"/>
                <a:sym typeface="Amatic SC"/>
              </a:rPr>
              <a:t>ALPHA-SCHOOL</a:t>
            </a:r>
          </a:p>
        </p:txBody>
      </p:sp>
      <p:sp>
        <p:nvSpPr>
          <p:cNvPr id="59" name="Shape 59"/>
          <p:cNvSpPr txBox="1"/>
          <p:nvPr>
            <p:ph idx="1" type="subTitle"/>
          </p:nvPr>
        </p:nvSpPr>
        <p:spPr>
          <a:xfrm>
            <a:off x="3429300" y="1792725"/>
            <a:ext cx="2285400" cy="54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 sz="3600">
                <a:latin typeface="Amatic SC"/>
                <a:ea typeface="Amatic SC"/>
                <a:cs typeface="Amatic SC"/>
                <a:sym typeface="Amatic SC"/>
              </a:rPr>
              <a:t>GRUPO CERBERUS</a:t>
            </a:r>
          </a:p>
        </p:txBody>
      </p:sp>
      <p:pic>
        <p:nvPicPr>
          <p:cNvPr descr="grupoCerberus.png" id="60" name="Shape 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59199" y="3258721"/>
            <a:ext cx="1133125" cy="13117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Alpha.png" id="61" name="Shape 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7774" y="464024"/>
            <a:ext cx="1017750" cy="101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151225"/>
            <a:ext cx="8520600" cy="840300"/>
          </a:xfrm>
          <a:prstGeom prst="rect">
            <a:avLst/>
          </a:prstGeom>
          <a:solidFill>
            <a:srgbClr val="652BAB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s" sz="4800">
                <a:solidFill>
                  <a:srgbClr val="000000"/>
                </a:solidFill>
                <a:latin typeface="Amatic SC"/>
                <a:ea typeface="Amatic SC"/>
                <a:cs typeface="Amatic SC"/>
                <a:sym typeface="Amatic SC"/>
              </a:rPr>
              <a:t>HOJA DE RUTA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En resumen, esto es lo que nos queda por hacer:</a:t>
            </a:r>
          </a:p>
          <a:p>
            <a:pPr indent="-228600" lvl="0" marL="914400" rtl="0">
              <a:spcBef>
                <a:spcPts val="0"/>
              </a:spcBef>
            </a:pPr>
            <a:r>
              <a:rPr lang="es"/>
              <a:t>Terminar integración Front-Back de los usuarios Padre, Profesor y Gestor.</a:t>
            </a:r>
          </a:p>
          <a:p>
            <a:pPr indent="-228600" lvl="0" marL="914400" rtl="0">
              <a:spcBef>
                <a:spcPts val="0"/>
              </a:spcBef>
            </a:pPr>
            <a:r>
              <a:rPr lang="es"/>
              <a:t>Implementación de KPI’s y cuadros de mando en la página web.</a:t>
            </a:r>
          </a:p>
          <a:p>
            <a:pPr indent="-228600" lvl="0" marL="914400" rtl="0">
              <a:spcBef>
                <a:spcPts val="0"/>
              </a:spcBef>
            </a:pPr>
            <a:r>
              <a:rPr lang="es"/>
              <a:t>Terminar motor gráfico (mitad de entregables de TAG)</a:t>
            </a:r>
          </a:p>
          <a:p>
            <a:pPr indent="-228600" lvl="0" marL="914400" rtl="0">
              <a:spcBef>
                <a:spcPts val="0"/>
              </a:spcBef>
            </a:pPr>
            <a:r>
              <a:rPr lang="es"/>
              <a:t>Mejorar el diseño de la página web.</a:t>
            </a:r>
          </a:p>
          <a:p>
            <a:pPr indent="-228600" lvl="0" marL="914400" rtl="0">
              <a:spcBef>
                <a:spcPts val="0"/>
              </a:spcBef>
            </a:pPr>
            <a:r>
              <a:rPr lang="es"/>
              <a:t>Making off y créditos</a:t>
            </a:r>
          </a:p>
          <a:p>
            <a:pPr indent="-228600" lvl="0" marL="914400" rtl="0">
              <a:spcBef>
                <a:spcPts val="0"/>
              </a:spcBef>
            </a:pPr>
            <a:r>
              <a:rPr lang="es"/>
              <a:t>Video ELE </a:t>
            </a:r>
          </a:p>
          <a:p>
            <a:pPr indent="-228600" lvl="0" marL="914400" rtl="0">
              <a:spcBef>
                <a:spcPts val="0"/>
              </a:spcBef>
            </a:pPr>
            <a:r>
              <a:rPr lang="es"/>
              <a:t>Hacer pruebas de seguridad, rendimiento, funcionamiento</a:t>
            </a:r>
          </a:p>
          <a:p>
            <a:pPr indent="-228600" lvl="0" marL="914400" rtl="0">
              <a:spcBef>
                <a:spcPts val="0"/>
              </a:spcBef>
            </a:pPr>
            <a:r>
              <a:rPr lang="es"/>
              <a:t>Validar funcionamiento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303625"/>
            <a:ext cx="8520600" cy="840300"/>
          </a:xfrm>
          <a:prstGeom prst="rect">
            <a:avLst/>
          </a:prstGeom>
          <a:solidFill>
            <a:srgbClr val="652BAB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 sz="4800">
                <a:solidFill>
                  <a:srgbClr val="000000"/>
                </a:solidFill>
                <a:latin typeface="Amatic SC"/>
                <a:ea typeface="Amatic SC"/>
                <a:cs typeface="Amatic SC"/>
                <a:sym typeface="Amatic SC"/>
              </a:rPr>
              <a:t>HOJA DE RUTA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418900"/>
            <a:ext cx="8520600" cy="3284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/>
          <p:nvPr/>
        </p:nvSpPr>
        <p:spPr>
          <a:xfrm>
            <a:off x="311700" y="2243950"/>
            <a:ext cx="8520600" cy="2023200"/>
          </a:xfrm>
          <a:prstGeom prst="homePlate">
            <a:avLst>
              <a:gd fmla="val 50000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75" name="Shape 75"/>
          <p:cNvCxnSpPr/>
          <p:nvPr/>
        </p:nvCxnSpPr>
        <p:spPr>
          <a:xfrm>
            <a:off x="4222525" y="2243950"/>
            <a:ext cx="13200" cy="203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76" name="Shape 76"/>
          <p:cNvSpPr txBox="1"/>
          <p:nvPr/>
        </p:nvSpPr>
        <p:spPr>
          <a:xfrm>
            <a:off x="1765750" y="1671150"/>
            <a:ext cx="12033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s" sz="2400"/>
              <a:t>ABRIL</a:t>
            </a:r>
          </a:p>
        </p:txBody>
      </p:sp>
      <p:sp>
        <p:nvSpPr>
          <p:cNvPr id="77" name="Shape 77"/>
          <p:cNvSpPr txBox="1"/>
          <p:nvPr/>
        </p:nvSpPr>
        <p:spPr>
          <a:xfrm>
            <a:off x="5596775" y="1660625"/>
            <a:ext cx="10878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s" sz="2400"/>
              <a:t>MAYO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" name="Shape 78"/>
          <p:cNvSpPr txBox="1"/>
          <p:nvPr/>
        </p:nvSpPr>
        <p:spPr>
          <a:xfrm>
            <a:off x="533400" y="2501450"/>
            <a:ext cx="1629000" cy="8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Integración de los usuarios Padre, Profesor y Gestor</a:t>
            </a:r>
          </a:p>
        </p:txBody>
      </p:sp>
      <p:sp>
        <p:nvSpPr>
          <p:cNvPr id="79" name="Shape 79"/>
          <p:cNvSpPr txBox="1"/>
          <p:nvPr/>
        </p:nvSpPr>
        <p:spPr>
          <a:xfrm>
            <a:off x="2517225" y="2695900"/>
            <a:ext cx="1326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Motor gráfico</a:t>
            </a:r>
          </a:p>
        </p:txBody>
      </p:sp>
      <p:sp>
        <p:nvSpPr>
          <p:cNvPr id="80" name="Shape 80"/>
          <p:cNvSpPr txBox="1"/>
          <p:nvPr/>
        </p:nvSpPr>
        <p:spPr>
          <a:xfrm>
            <a:off x="4426075" y="2527750"/>
            <a:ext cx="17475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Implementación de KPI’s y cuadros de mando</a:t>
            </a:r>
          </a:p>
        </p:txBody>
      </p:sp>
      <p:sp>
        <p:nvSpPr>
          <p:cNvPr id="81" name="Shape 81"/>
          <p:cNvSpPr txBox="1"/>
          <p:nvPr/>
        </p:nvSpPr>
        <p:spPr>
          <a:xfrm>
            <a:off x="6450750" y="2602625"/>
            <a:ext cx="16290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Mejorar diseño</a:t>
            </a:r>
          </a:p>
        </p:txBody>
      </p:sp>
      <p:sp>
        <p:nvSpPr>
          <p:cNvPr id="82" name="Shape 82"/>
          <p:cNvSpPr txBox="1"/>
          <p:nvPr/>
        </p:nvSpPr>
        <p:spPr>
          <a:xfrm>
            <a:off x="6450750" y="3073625"/>
            <a:ext cx="12033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Vídeo ELE</a:t>
            </a:r>
          </a:p>
        </p:txBody>
      </p:sp>
      <p:sp>
        <p:nvSpPr>
          <p:cNvPr id="83" name="Shape 83"/>
          <p:cNvSpPr txBox="1"/>
          <p:nvPr/>
        </p:nvSpPr>
        <p:spPr>
          <a:xfrm>
            <a:off x="6450750" y="3544625"/>
            <a:ext cx="15108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Making off</a:t>
            </a:r>
          </a:p>
        </p:txBody>
      </p:sp>
      <p:sp>
        <p:nvSpPr>
          <p:cNvPr id="84" name="Shape 84"/>
          <p:cNvSpPr txBox="1"/>
          <p:nvPr/>
        </p:nvSpPr>
        <p:spPr>
          <a:xfrm>
            <a:off x="564925" y="3544625"/>
            <a:ext cx="12033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Créditos</a:t>
            </a:r>
          </a:p>
        </p:txBody>
      </p:sp>
      <p:sp>
        <p:nvSpPr>
          <p:cNvPr id="85" name="Shape 85"/>
          <p:cNvSpPr txBox="1"/>
          <p:nvPr/>
        </p:nvSpPr>
        <p:spPr>
          <a:xfrm>
            <a:off x="4426075" y="3393575"/>
            <a:ext cx="1747500" cy="6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Validar funcionamiento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Orden de </a:t>
            </a:r>
            <a:r>
              <a:rPr lang="es"/>
              <a:t>presentación</a:t>
            </a:r>
            <a:r>
              <a:rPr lang="es"/>
              <a:t>	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s"/>
              <a:t>Empezamos enseñando Landing Page explicando rápidamente qué es Alpha-School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s"/>
              <a:t>Creamos un nuevo usuario Alumno con la página de Gestor (si se puede)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s"/>
              <a:t>Volvemos a Landing Page y de ahí entramos al Login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s"/>
              <a:t>Nos logueamos con el nuevo usuario de Alumno creado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s"/>
              <a:t>Explicamos rápidamente todo lo que puede hacer un Alumno y enseñamos como funciona, además mencionamos que el usuario Padre hace lo mismo, la única diferencia es que puede hacer justificante y firmar autorizaciones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s"/>
              <a:t>Pasamos a explicar Hoja de ruta con este powerpoint.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