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notesMasterIdLst>
    <p:notesMasterId r:id="rId26"/>
  </p:notesMasterIdLst>
  <p:sldIdLst>
    <p:sldId id="259" r:id="rId2"/>
    <p:sldId id="260" r:id="rId3"/>
    <p:sldId id="265" r:id="rId4"/>
    <p:sldId id="266" r:id="rId5"/>
    <p:sldId id="267" r:id="rId6"/>
    <p:sldId id="263" r:id="rId7"/>
    <p:sldId id="268" r:id="rId8"/>
    <p:sldId id="269" r:id="rId9"/>
    <p:sldId id="270" r:id="rId10"/>
    <p:sldId id="271" r:id="rId11"/>
    <p:sldId id="272" r:id="rId12"/>
    <p:sldId id="273" r:id="rId13"/>
    <p:sldId id="274" r:id="rId14"/>
    <p:sldId id="275" r:id="rId15"/>
    <p:sldId id="286" r:id="rId16"/>
    <p:sldId id="288" r:id="rId17"/>
    <p:sldId id="287" r:id="rId18"/>
    <p:sldId id="281" r:id="rId19"/>
    <p:sldId id="282" r:id="rId20"/>
    <p:sldId id="283" r:id="rId21"/>
    <p:sldId id="284" r:id="rId22"/>
    <p:sldId id="285" r:id="rId23"/>
    <p:sldId id="276" r:id="rId24"/>
    <p:sldId id="261"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15E1D"/>
    <a:srgbClr val="A59F31"/>
    <a:srgbClr val="ECCACA"/>
    <a:srgbClr val="F4E0E0"/>
    <a:srgbClr val="C6C0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Estilo claro 2 - Énfasis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919" autoAdjust="0"/>
  </p:normalViewPr>
  <p:slideViewPr>
    <p:cSldViewPr snapToGrid="0" snapToObjects="1">
      <p:cViewPr varScale="1">
        <p:scale>
          <a:sx n="47" d="100"/>
          <a:sy n="47" d="100"/>
        </p:scale>
        <p:origin x="2046"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E65E7CA-BCF3-49B8-A89A-03E73EED3118}" type="datetimeFigureOut">
              <a:rPr lang="es-ES" smtClean="0"/>
              <a:t>20/12/2016</a:t>
            </a:fld>
            <a:endParaRPr lang="es-ES"/>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EEDA2E96-0DA4-43EE-A452-AC492210FE07}" type="slidenum">
              <a:rPr lang="es-ES" smtClean="0"/>
              <a:t>‹Nº›</a:t>
            </a:fld>
            <a:endParaRPr lang="es-ES"/>
          </a:p>
        </p:txBody>
      </p:sp>
    </p:spTree>
    <p:extLst>
      <p:ext uri="{BB962C8B-B14F-4D97-AF65-F5344CB8AC3E}">
        <p14:creationId xmlns:p14="http://schemas.microsoft.com/office/powerpoint/2010/main" val="4033164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Problemas legales:</a:t>
            </a:r>
          </a:p>
          <a:p>
            <a:r>
              <a:rPr lang="es-ES" dirty="0" smtClean="0"/>
              <a:t>- Denuncias de clientes por mala gestión de sus datos</a:t>
            </a:r>
          </a:p>
          <a:p>
            <a:pPr marL="171450" indent="-171450">
              <a:buFontTx/>
              <a:buChar char="-"/>
            </a:pPr>
            <a:r>
              <a:rPr lang="es-ES" dirty="0" smtClean="0"/>
              <a:t>Incumplimiento de la ley de preservación de datos</a:t>
            </a:r>
          </a:p>
          <a:p>
            <a:pPr marL="0" indent="0">
              <a:buFontTx/>
              <a:buNone/>
            </a:pPr>
            <a:r>
              <a:rPr lang="es-ES" dirty="0" smtClean="0"/>
              <a:t>Problemas administrativos:</a:t>
            </a:r>
          </a:p>
          <a:p>
            <a:pPr marL="171450" indent="-171450">
              <a:buFontTx/>
              <a:buChar char="-"/>
            </a:pPr>
            <a:r>
              <a:rPr lang="es-ES" dirty="0" smtClean="0"/>
              <a:t>Pérdida de datos de clientes</a:t>
            </a:r>
          </a:p>
          <a:p>
            <a:pPr marL="171450" indent="-171450">
              <a:buFontTx/>
              <a:buChar char="-"/>
            </a:pPr>
            <a:r>
              <a:rPr lang="es-ES" dirty="0" smtClean="0"/>
              <a:t>Pérdida de información interna de la empresa</a:t>
            </a:r>
          </a:p>
          <a:p>
            <a:pPr marL="0" indent="0">
              <a:buFontTx/>
              <a:buNone/>
            </a:pPr>
            <a:r>
              <a:rPr lang="es-ES" dirty="0" smtClean="0"/>
              <a:t>Pérdidas económicas:</a:t>
            </a:r>
          </a:p>
          <a:p>
            <a:pPr marL="171450" indent="-171450">
              <a:buFontTx/>
              <a:buChar char="-"/>
            </a:pPr>
            <a:r>
              <a:rPr lang="es-ES" dirty="0" smtClean="0"/>
              <a:t>Caída de la página web</a:t>
            </a:r>
          </a:p>
          <a:p>
            <a:pPr marL="171450" indent="-171450">
              <a:buFontTx/>
              <a:buChar char="-"/>
            </a:pPr>
            <a:r>
              <a:rPr lang="es-ES" dirty="0" smtClean="0"/>
              <a:t>Pérdida de clientes</a:t>
            </a:r>
          </a:p>
          <a:p>
            <a:pPr marL="171450" indent="-171450">
              <a:buFontTx/>
              <a:buChar char="-"/>
            </a:pPr>
            <a:r>
              <a:rPr lang="es-ES" dirty="0" smtClean="0"/>
              <a:t>Muchos departamentos que trabajan con las BD quedarían paralizados</a:t>
            </a:r>
          </a:p>
          <a:p>
            <a:pPr marL="171450" indent="-171450">
              <a:buFontTx/>
              <a:buChar char="-"/>
            </a:pPr>
            <a:endParaRPr lang="es-ES" dirty="0" smtClean="0"/>
          </a:p>
          <a:p>
            <a:pPr marL="0" indent="0">
              <a:buFontTx/>
              <a:buNone/>
            </a:pPr>
            <a:r>
              <a:rPr lang="es-ES" dirty="0" smtClean="0"/>
              <a:t>Todo esto se traduce en días enteros sin poder trabajar adecuadamente y, en el peor de los casos, una quiebra total de la empresa.</a:t>
            </a:r>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5</a:t>
            </a:fld>
            <a:endParaRPr lang="es-ES"/>
          </a:p>
        </p:txBody>
      </p:sp>
    </p:spTree>
    <p:extLst>
      <p:ext uri="{BB962C8B-B14F-4D97-AF65-F5344CB8AC3E}">
        <p14:creationId xmlns:p14="http://schemas.microsoft.com/office/powerpoint/2010/main" val="385917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Nivel</a:t>
            </a:r>
            <a:r>
              <a:rPr lang="es-ES" baseline="0" dirty="0" smtClean="0"/>
              <a:t> medio como los </a:t>
            </a:r>
            <a:r>
              <a:rPr lang="es-ES" baseline="0" dirty="0" err="1" smtClean="0"/>
              <a:t>curriculum</a:t>
            </a:r>
            <a:r>
              <a:rPr lang="es-ES" baseline="0" dirty="0" smtClean="0"/>
              <a:t>, relacionar con las personas. Nivel alto como datos clínicos que implican datos importantes de las personas.</a:t>
            </a:r>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18</a:t>
            </a:fld>
            <a:endParaRPr lang="es-ES"/>
          </a:p>
        </p:txBody>
      </p:sp>
    </p:spTree>
    <p:extLst>
      <p:ext uri="{BB962C8B-B14F-4D97-AF65-F5344CB8AC3E}">
        <p14:creationId xmlns:p14="http://schemas.microsoft.com/office/powerpoint/2010/main" val="213262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profesional que realice la auditoria</a:t>
            </a:r>
            <a:r>
              <a:rPr lang="es-ES" baseline="0" dirty="0" smtClean="0"/>
              <a:t> r</a:t>
            </a:r>
            <a:r>
              <a:rPr lang="es-ES" dirty="0" smtClean="0"/>
              <a:t>evisará</a:t>
            </a:r>
            <a:r>
              <a:rPr lang="es-ES" baseline="0" dirty="0" smtClean="0"/>
              <a:t> cada departamento que tenga acceso a los datos para detectar cualquier </a:t>
            </a:r>
            <a:r>
              <a:rPr lang="es-ES" baseline="0" dirty="0" err="1" smtClean="0"/>
              <a:t>infraccion</a:t>
            </a:r>
            <a:r>
              <a:rPr lang="es-ES" baseline="0" dirty="0" smtClean="0"/>
              <a:t> o mejora del funcionamiento, con el objetivo de garantizar el correcto tratamiento de los datos. Ejemplo </a:t>
            </a:r>
            <a:r>
              <a:rPr lang="es-ES" baseline="0" dirty="0" err="1" smtClean="0"/>
              <a:t>curriculum</a:t>
            </a:r>
            <a:r>
              <a:rPr lang="es-ES" baseline="0" dirty="0" smtClean="0"/>
              <a:t> recursos humanos. Departamentos de recursos humanos, contabilidad, exportaciones…</a:t>
            </a:r>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19</a:t>
            </a:fld>
            <a:endParaRPr lang="es-ES"/>
          </a:p>
        </p:txBody>
      </p:sp>
    </p:spTree>
    <p:extLst>
      <p:ext uri="{BB962C8B-B14F-4D97-AF65-F5344CB8AC3E}">
        <p14:creationId xmlns:p14="http://schemas.microsoft.com/office/powerpoint/2010/main" val="507697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profesional deberá</a:t>
            </a:r>
            <a:r>
              <a:rPr lang="es-ES" baseline="0" dirty="0" smtClean="0"/>
              <a:t> realizar pruebas con datos que maneja la empresa como datos de clientes(</a:t>
            </a:r>
            <a:r>
              <a:rPr lang="es-ES" baseline="0" dirty="0" err="1" smtClean="0"/>
              <a:t>curriculums</a:t>
            </a:r>
            <a:r>
              <a:rPr lang="es-ES" baseline="0" dirty="0" smtClean="0"/>
              <a:t>, datos de </a:t>
            </a:r>
            <a:r>
              <a:rPr lang="es-ES" baseline="0" dirty="0" err="1" smtClean="0"/>
              <a:t>envio</a:t>
            </a:r>
            <a:r>
              <a:rPr lang="es-ES" baseline="0" dirty="0" smtClean="0"/>
              <a:t>, pagos, etc.) y ver que uso se hace de ellos y que nivel de seguridad tienen al archivarse o almacenarse para garantizar el tratamiento adecuado.</a:t>
            </a:r>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20</a:t>
            </a:fld>
            <a:endParaRPr lang="es-ES"/>
          </a:p>
        </p:txBody>
      </p:sp>
    </p:spTree>
    <p:extLst>
      <p:ext uri="{BB962C8B-B14F-4D97-AF65-F5344CB8AC3E}">
        <p14:creationId xmlns:p14="http://schemas.microsoft.com/office/powerpoint/2010/main" val="230190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El</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cliente siempre agradecerá que se le aporte un Plan de Acción, e incluso lo habrá exigido expresamente; en nuestro caso lo que hacemos es </a:t>
            </a:r>
            <a:r>
              <a:rPr lang="es-ES" sz="1200" b="0" i="1" kern="1200" dirty="0" smtClean="0">
                <a:solidFill>
                  <a:schemeClr val="tx1"/>
                </a:solidFill>
                <a:effectLst/>
                <a:latin typeface="+mn-lt"/>
                <a:ea typeface="+mn-ea"/>
                <a:cs typeface="+mn-cs"/>
              </a:rPr>
              <a:t>calificar</a:t>
            </a:r>
            <a:r>
              <a:rPr lang="es-ES" sz="1200" b="0" i="0" kern="1200" dirty="0" smtClean="0">
                <a:solidFill>
                  <a:schemeClr val="tx1"/>
                </a:solidFill>
                <a:effectLst/>
                <a:latin typeface="+mn-lt"/>
                <a:ea typeface="+mn-ea"/>
                <a:cs typeface="+mn-cs"/>
              </a:rPr>
              <a:t> las recomendaciones en columnas diferentes en cuanto a:</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Riesgo: bajo, medio o alto, basándonos en qué se incumple, o en amenazas y sus probabilidades</a:t>
            </a:r>
          </a:p>
          <a:p>
            <a:r>
              <a:rPr lang="es-ES" sz="1200" b="0" i="0" kern="1200" dirty="0" smtClean="0">
                <a:solidFill>
                  <a:schemeClr val="tx1"/>
                </a:solidFill>
                <a:effectLst/>
                <a:latin typeface="+mn-lt"/>
                <a:ea typeface="+mn-ea"/>
                <a:cs typeface="+mn-cs"/>
              </a:rPr>
              <a:t>Plazo sugerido de solución: corto, medio o largo, que estará relacionado con el nivel de riesgo</a:t>
            </a:r>
          </a:p>
          <a:p>
            <a:r>
              <a:rPr lang="es-ES" sz="1200" b="0" i="0" kern="1200" dirty="0" smtClean="0">
                <a:solidFill>
                  <a:schemeClr val="tx1"/>
                </a:solidFill>
                <a:effectLst/>
                <a:latin typeface="+mn-lt"/>
                <a:ea typeface="+mn-ea"/>
                <a:cs typeface="+mn-cs"/>
              </a:rPr>
              <a:t>Coste: bajo, medio o alto; el intentar precisar más puede ser muy difícil, y quedar fuera del objeto de la auditoría</a:t>
            </a:r>
          </a:p>
          <a:p>
            <a:r>
              <a:rPr lang="es-ES" sz="1200" b="0" i="0" kern="1200" dirty="0" smtClean="0">
                <a:solidFill>
                  <a:schemeClr val="tx1"/>
                </a:solidFill>
                <a:effectLst/>
                <a:latin typeface="+mn-lt"/>
                <a:ea typeface="+mn-ea"/>
                <a:cs typeface="+mn-cs"/>
              </a:rPr>
              <a:t>Dificultad: baja, media o alta: a veces será sólo el cambio del valor de un parámetro, pero otras supondrá un cambio organizativo que afecte a cientos o a miles de usuarios, con posible rechazo de éstos, por ejemplo cambiar periódicamente las contraseñas sin haberlo hecho hasta ahora.</a:t>
            </a:r>
          </a:p>
        </p:txBody>
      </p:sp>
      <p:sp>
        <p:nvSpPr>
          <p:cNvPr id="4" name="3 Marcador de número de diapositiva"/>
          <p:cNvSpPr>
            <a:spLocks noGrp="1"/>
          </p:cNvSpPr>
          <p:nvPr>
            <p:ph type="sldNum" sz="quarter" idx="10"/>
          </p:nvPr>
        </p:nvSpPr>
        <p:spPr/>
        <p:txBody>
          <a:bodyPr/>
          <a:lstStyle/>
          <a:p>
            <a:fld id="{EEDA2E96-0DA4-43EE-A452-AC492210FE07}" type="slidenum">
              <a:rPr lang="es-ES" smtClean="0"/>
              <a:t>22</a:t>
            </a:fld>
            <a:endParaRPr lang="es-ES"/>
          </a:p>
        </p:txBody>
      </p:sp>
    </p:spTree>
    <p:extLst>
      <p:ext uri="{BB962C8B-B14F-4D97-AF65-F5344CB8AC3E}">
        <p14:creationId xmlns:p14="http://schemas.microsoft.com/office/powerpoint/2010/main" val="2675523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Se debe someter a una auditoría</a:t>
            </a:r>
            <a:r>
              <a:rPr lang="es-ES" sz="1200" b="0" i="0" kern="1200" baseline="0" dirty="0" smtClean="0">
                <a:solidFill>
                  <a:schemeClr val="tx1"/>
                </a:solidFill>
                <a:effectLst/>
                <a:latin typeface="+mn-lt"/>
                <a:ea typeface="+mn-ea"/>
                <a:cs typeface="+mn-cs"/>
              </a:rPr>
              <a:t> cada dos años. Es obligatorio </a:t>
            </a:r>
            <a:r>
              <a:rPr lang="es-ES" sz="1200" b="0" i="0" kern="1200" dirty="0" smtClean="0">
                <a:solidFill>
                  <a:schemeClr val="tx1"/>
                </a:solidFill>
                <a:effectLst/>
                <a:latin typeface="+mn-lt"/>
                <a:ea typeface="+mn-ea"/>
                <a:cs typeface="+mn-cs"/>
              </a:rPr>
              <a:t>Una multa económica,  que oscila entre los </a:t>
            </a:r>
            <a:r>
              <a:rPr lang="es-ES" sz="3200" b="1" i="0" kern="1200" dirty="0" smtClean="0">
                <a:solidFill>
                  <a:schemeClr val="tx1"/>
                </a:solidFill>
                <a:effectLst/>
                <a:latin typeface="+mn-lt"/>
                <a:ea typeface="+mn-ea"/>
                <a:cs typeface="+mn-cs"/>
              </a:rPr>
              <a:t>30.001 euros y los 40.000 euros</a:t>
            </a:r>
            <a:r>
              <a:rPr lang="es-ES" sz="1200" b="0" i="0" kern="1200" dirty="0" smtClean="0">
                <a:solidFill>
                  <a:schemeClr val="tx1"/>
                </a:solidFill>
                <a:effectLst/>
                <a:latin typeface="+mn-lt"/>
                <a:ea typeface="+mn-ea"/>
                <a:cs typeface="+mn-cs"/>
              </a:rPr>
              <a:t>, y que puede imponer el órgano competente, que en este caso, es la </a:t>
            </a:r>
            <a:r>
              <a:rPr lang="es-ES" sz="1200" b="1" i="0" kern="1200" dirty="0" smtClean="0">
                <a:solidFill>
                  <a:schemeClr val="tx1"/>
                </a:solidFill>
                <a:effectLst/>
                <a:latin typeface="+mn-lt"/>
                <a:ea typeface="+mn-ea"/>
                <a:cs typeface="+mn-cs"/>
              </a:rPr>
              <a:t>Agencia Española de Protección de Datos</a:t>
            </a:r>
            <a:r>
              <a:rPr lang="es-ES" sz="1200" b="0" i="0" kern="1200" dirty="0" smtClean="0">
                <a:solidFill>
                  <a:schemeClr val="tx1"/>
                </a:solidFill>
                <a:effectLst/>
                <a:latin typeface="+mn-lt"/>
                <a:ea typeface="+mn-ea"/>
                <a:cs typeface="+mn-cs"/>
              </a:rPr>
              <a:t>.</a:t>
            </a:r>
            <a:endParaRPr lang="es-ES" dirty="0"/>
          </a:p>
        </p:txBody>
      </p:sp>
      <p:sp>
        <p:nvSpPr>
          <p:cNvPr id="4" name="3 Marcador de número de diapositiva"/>
          <p:cNvSpPr>
            <a:spLocks noGrp="1"/>
          </p:cNvSpPr>
          <p:nvPr>
            <p:ph type="sldNum" sz="quarter" idx="10"/>
          </p:nvPr>
        </p:nvSpPr>
        <p:spPr/>
        <p:txBody>
          <a:bodyPr/>
          <a:lstStyle/>
          <a:p>
            <a:fld id="{EEDA2E96-0DA4-43EE-A452-AC492210FE07}" type="slidenum">
              <a:rPr lang="es-ES" smtClean="0"/>
              <a:t>23</a:t>
            </a:fld>
            <a:endParaRPr lang="es-ES"/>
          </a:p>
        </p:txBody>
      </p:sp>
    </p:spTree>
    <p:extLst>
      <p:ext uri="{BB962C8B-B14F-4D97-AF65-F5344CB8AC3E}">
        <p14:creationId xmlns:p14="http://schemas.microsoft.com/office/powerpoint/2010/main" val="65643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 Disco duro interno en exclusividad (no solo una carpeta en nuestro sistema)</a:t>
            </a:r>
          </a:p>
          <a:p>
            <a:r>
              <a:rPr lang="es-ES" sz="1200" kern="1200" dirty="0" smtClean="0">
                <a:solidFill>
                  <a:schemeClr val="tx1"/>
                </a:solidFill>
                <a:latin typeface="+mn-lt"/>
                <a:ea typeface="+mn-ea"/>
                <a:cs typeface="+mn-cs"/>
              </a:rPr>
              <a:t>– Disco duro externo</a:t>
            </a:r>
          </a:p>
          <a:p>
            <a:r>
              <a:rPr lang="es-ES" sz="1200" kern="1200" dirty="0" smtClean="0">
                <a:solidFill>
                  <a:schemeClr val="tx1"/>
                </a:solidFill>
                <a:latin typeface="+mn-lt"/>
                <a:ea typeface="+mn-ea"/>
                <a:cs typeface="+mn-cs"/>
              </a:rPr>
              <a:t>– Disco duro virtual o Cloud.</a:t>
            </a:r>
          </a:p>
          <a:p>
            <a:r>
              <a:rPr lang="es-ES" sz="1200" kern="1200" dirty="0" smtClean="0">
                <a:solidFill>
                  <a:schemeClr val="tx1"/>
                </a:solidFill>
                <a:latin typeface="+mn-lt"/>
                <a:ea typeface="+mn-ea"/>
                <a:cs typeface="+mn-cs"/>
              </a:rPr>
              <a:t>– Discos de </a:t>
            </a:r>
            <a:r>
              <a:rPr lang="es-ES" sz="1200" kern="1200" dirty="0" err="1" smtClean="0">
                <a:solidFill>
                  <a:schemeClr val="tx1"/>
                </a:solidFill>
                <a:latin typeface="+mn-lt"/>
                <a:ea typeface="+mn-ea"/>
                <a:cs typeface="+mn-cs"/>
              </a:rPr>
              <a:t>Dvds</a:t>
            </a:r>
            <a:r>
              <a:rPr lang="es-ES" sz="1200" kern="1200" dirty="0" smtClean="0">
                <a:solidFill>
                  <a:schemeClr val="tx1"/>
                </a:solidFill>
                <a:latin typeface="+mn-lt"/>
                <a:ea typeface="+mn-ea"/>
                <a:cs typeface="+mn-cs"/>
              </a:rPr>
              <a:t>/</a:t>
            </a:r>
            <a:r>
              <a:rPr lang="es-ES" sz="1200" kern="1200" dirty="0" err="1" smtClean="0">
                <a:solidFill>
                  <a:schemeClr val="tx1"/>
                </a:solidFill>
                <a:latin typeface="+mn-lt"/>
                <a:ea typeface="+mn-ea"/>
                <a:cs typeface="+mn-cs"/>
              </a:rPr>
              <a:t>Cds</a:t>
            </a:r>
            <a:endParaRPr lang="es-ES" sz="1200" kern="1200" dirty="0" smtClean="0">
              <a:solidFill>
                <a:schemeClr val="tx1"/>
              </a:solidFill>
              <a:latin typeface="+mn-lt"/>
              <a:ea typeface="+mn-ea"/>
              <a:cs typeface="+mn-cs"/>
            </a:endParaRPr>
          </a:p>
          <a:p>
            <a:endParaRPr lang="es-ES" dirty="0" smtClean="0"/>
          </a:p>
          <a:p>
            <a:r>
              <a:rPr lang="es-ES" dirty="0" smtClean="0"/>
              <a:t>Dependiendo</a:t>
            </a:r>
            <a:r>
              <a:rPr lang="es-ES" baseline="0" dirty="0" smtClean="0"/>
              <a:t> del tipo de dato que estemos almacenando podemos hacer la copia de seguridad en un sitio o en otro (archivos, servidores, bases de datos…)</a:t>
            </a:r>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6</a:t>
            </a:fld>
            <a:endParaRPr lang="es-ES"/>
          </a:p>
        </p:txBody>
      </p:sp>
    </p:spTree>
    <p:extLst>
      <p:ext uri="{BB962C8B-B14F-4D97-AF65-F5344CB8AC3E}">
        <p14:creationId xmlns:p14="http://schemas.microsoft.com/office/powerpoint/2010/main" val="314516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Cada uno de los 3 niveles requiere de un tipo</a:t>
            </a:r>
            <a:r>
              <a:rPr lang="es-ES" baseline="0" dirty="0" smtClean="0"/>
              <a:t> de copia de seguridad distinto.</a:t>
            </a:r>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7</a:t>
            </a:fld>
            <a:endParaRPr lang="es-ES"/>
          </a:p>
        </p:txBody>
      </p:sp>
    </p:spTree>
    <p:extLst>
      <p:ext uri="{BB962C8B-B14F-4D97-AF65-F5344CB8AC3E}">
        <p14:creationId xmlns:p14="http://schemas.microsoft.com/office/powerpoint/2010/main" val="13104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err="1" smtClean="0">
                <a:solidFill>
                  <a:schemeClr val="tx1"/>
                </a:solidFill>
                <a:latin typeface="+mn-lt"/>
                <a:ea typeface="+mn-ea"/>
                <a:cs typeface="+mn-cs"/>
              </a:rPr>
              <a:t>ALTODatos</a:t>
            </a:r>
            <a:r>
              <a:rPr lang="es-ES" sz="1200" kern="1200" dirty="0" smtClean="0">
                <a:solidFill>
                  <a:schemeClr val="tx1"/>
                </a:solidFill>
                <a:latin typeface="+mn-lt"/>
                <a:ea typeface="+mn-ea"/>
                <a:cs typeface="+mn-cs"/>
              </a:rPr>
              <a:t> relacionados con la ideología, origen racial, salud, creencias, filiación sindical, religión y sexo Afecta especialmente a los centros de formación, partidos políticos, salud, RR.HH., clubs y agrupaciones de ocio y todas las empresas que gestionan sus nominas </a:t>
            </a:r>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8</a:t>
            </a:fld>
            <a:endParaRPr lang="es-ES"/>
          </a:p>
        </p:txBody>
      </p:sp>
    </p:spTree>
    <p:extLst>
      <p:ext uri="{BB962C8B-B14F-4D97-AF65-F5344CB8AC3E}">
        <p14:creationId xmlns:p14="http://schemas.microsoft.com/office/powerpoint/2010/main" val="415482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Para cada nivel se imponen una serie de obligaciones en materia de </a:t>
            </a:r>
            <a:r>
              <a:rPr lang="es-ES" sz="1200" kern="1200" dirty="0" err="1" smtClean="0">
                <a:solidFill>
                  <a:schemeClr val="tx1"/>
                </a:solidFill>
                <a:effectLst/>
                <a:latin typeface="+mn-lt"/>
                <a:ea typeface="+mn-ea"/>
                <a:cs typeface="+mn-cs"/>
              </a:rPr>
              <a:t>Backup</a:t>
            </a:r>
            <a:r>
              <a:rPr lang="es-ES" sz="1200" kern="1200" dirty="0" smtClean="0">
                <a:solidFill>
                  <a:schemeClr val="tx1"/>
                </a:solidFill>
                <a:effectLst/>
                <a:latin typeface="+mn-lt"/>
                <a:ea typeface="+mn-ea"/>
                <a:cs typeface="+mn-cs"/>
              </a:rPr>
              <a:t> desde la propia </a:t>
            </a:r>
            <a:r>
              <a:rPr lang="es-ES" sz="1200" kern="1200" dirty="0" err="1" smtClean="0">
                <a:solidFill>
                  <a:schemeClr val="tx1"/>
                </a:solidFill>
                <a:effectLst/>
                <a:latin typeface="+mn-lt"/>
                <a:ea typeface="+mn-ea"/>
                <a:cs typeface="+mn-cs"/>
              </a:rPr>
              <a:t>realización</a:t>
            </a:r>
            <a:r>
              <a:rPr lang="es-ES" sz="1200" kern="1200" dirty="0" smtClean="0">
                <a:solidFill>
                  <a:schemeClr val="tx1"/>
                </a:solidFill>
                <a:effectLst/>
                <a:latin typeface="+mn-lt"/>
                <a:ea typeface="+mn-ea"/>
                <a:cs typeface="+mn-cs"/>
              </a:rPr>
              <a:t> del </a:t>
            </a:r>
            <a:r>
              <a:rPr lang="es-ES" sz="1200" kern="1200" dirty="0" err="1" smtClean="0">
                <a:solidFill>
                  <a:schemeClr val="tx1"/>
                </a:solidFill>
                <a:effectLst/>
                <a:latin typeface="+mn-lt"/>
                <a:ea typeface="+mn-ea"/>
                <a:cs typeface="+mn-cs"/>
              </a:rPr>
              <a:t>Backup</a:t>
            </a:r>
            <a:r>
              <a:rPr lang="es-ES" sz="1200" kern="1200" dirty="0" smtClean="0">
                <a:solidFill>
                  <a:schemeClr val="tx1"/>
                </a:solidFill>
                <a:effectLst/>
                <a:latin typeface="+mn-lt"/>
                <a:ea typeface="+mn-ea"/>
                <a:cs typeface="+mn-cs"/>
              </a:rPr>
              <a:t>, pasando por garantizar la </a:t>
            </a:r>
            <a:r>
              <a:rPr lang="es-ES" sz="1200" kern="1200" dirty="0" err="1" smtClean="0">
                <a:solidFill>
                  <a:schemeClr val="tx1"/>
                </a:solidFill>
                <a:effectLst/>
                <a:latin typeface="+mn-lt"/>
                <a:ea typeface="+mn-ea"/>
                <a:cs typeface="+mn-cs"/>
              </a:rPr>
              <a:t>restauración</a:t>
            </a:r>
            <a:r>
              <a:rPr lang="es-ES" sz="1200" kern="1200" dirty="0" smtClean="0">
                <a:solidFill>
                  <a:schemeClr val="tx1"/>
                </a:solidFill>
                <a:effectLst/>
                <a:latin typeface="+mn-lt"/>
                <a:ea typeface="+mn-ea"/>
                <a:cs typeface="+mn-cs"/>
              </a:rPr>
              <a:t> de los datos al momento anterior de producirse la </a:t>
            </a:r>
            <a:r>
              <a:rPr lang="es-ES" sz="1200" kern="1200" dirty="0" err="1" smtClean="0">
                <a:solidFill>
                  <a:schemeClr val="tx1"/>
                </a:solidFill>
                <a:effectLst/>
                <a:latin typeface="+mn-lt"/>
                <a:ea typeface="+mn-ea"/>
                <a:cs typeface="+mn-cs"/>
              </a:rPr>
              <a:t>pérdida</a:t>
            </a:r>
            <a:r>
              <a:rPr lang="es-ES" sz="1200" kern="1200" dirty="0" smtClean="0">
                <a:solidFill>
                  <a:schemeClr val="tx1"/>
                </a:solidFill>
                <a:effectLst/>
                <a:latin typeface="+mn-lt"/>
                <a:ea typeface="+mn-ea"/>
                <a:cs typeface="+mn-cs"/>
              </a:rPr>
              <a:t>, hasta la </a:t>
            </a:r>
            <a:r>
              <a:rPr lang="es-ES" sz="1200" kern="1200" dirty="0" err="1" smtClean="0">
                <a:solidFill>
                  <a:schemeClr val="tx1"/>
                </a:solidFill>
                <a:effectLst/>
                <a:latin typeface="+mn-lt"/>
                <a:ea typeface="+mn-ea"/>
                <a:cs typeface="+mn-cs"/>
              </a:rPr>
              <a:t>obligación</a:t>
            </a:r>
            <a:r>
              <a:rPr lang="es-ES" sz="1200" kern="1200" dirty="0" smtClean="0">
                <a:solidFill>
                  <a:schemeClr val="tx1"/>
                </a:solidFill>
                <a:effectLst/>
                <a:latin typeface="+mn-lt"/>
                <a:ea typeface="+mn-ea"/>
                <a:cs typeface="+mn-cs"/>
              </a:rPr>
              <a:t> de disponer de un </a:t>
            </a:r>
            <a:r>
              <a:rPr lang="es-ES" sz="1200" kern="1200" dirty="0" err="1" smtClean="0">
                <a:solidFill>
                  <a:schemeClr val="tx1"/>
                </a:solidFill>
                <a:effectLst/>
                <a:latin typeface="+mn-lt"/>
                <a:ea typeface="+mn-ea"/>
                <a:cs typeface="+mn-cs"/>
              </a:rPr>
              <a:t>Backup</a:t>
            </a:r>
            <a:r>
              <a:rPr lang="es-ES" sz="1200" kern="1200" dirty="0" smtClean="0">
                <a:solidFill>
                  <a:schemeClr val="tx1"/>
                </a:solidFill>
                <a:effectLst/>
                <a:latin typeface="+mn-lt"/>
                <a:ea typeface="+mn-ea"/>
                <a:cs typeface="+mn-cs"/>
              </a:rPr>
              <a:t> externalizado.</a:t>
            </a:r>
            <a:endParaRPr lang="es-ES" dirty="0" smtClean="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9</a:t>
            </a:fld>
            <a:endParaRPr lang="es-ES"/>
          </a:p>
        </p:txBody>
      </p:sp>
    </p:spTree>
    <p:extLst>
      <p:ext uri="{BB962C8B-B14F-4D97-AF65-F5344CB8AC3E}">
        <p14:creationId xmlns:p14="http://schemas.microsoft.com/office/powerpoint/2010/main" val="4175636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Establecer una estrategia de almacenamiento, búsqueda y recuperación de cualquier información de nuestra empresa, supone un coste, pero si se realiza correctamente, el coste será amortizado rápidamente, la recuperación o la búsqueda de la información será eficiente al mismo tiempo que la política de copias de seguridad se unificarán y simplificarán.</a:t>
            </a:r>
          </a:p>
          <a:p>
            <a:endParaRPr lang="es-ES" dirty="0" smtClean="0"/>
          </a:p>
          <a:p>
            <a:r>
              <a:rPr lang="es-ES" dirty="0" smtClean="0"/>
              <a:t>Evitaremos pérdidas de tiempo inútiles en localizar documentos, en restaurarlos en caso de accidente y conseguiremos un control eficiente  de toda nuestra base de datos.</a:t>
            </a:r>
          </a:p>
          <a:p>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13</a:t>
            </a:fld>
            <a:endParaRPr lang="es-ES"/>
          </a:p>
        </p:txBody>
      </p:sp>
    </p:spTree>
    <p:extLst>
      <p:ext uri="{BB962C8B-B14F-4D97-AF65-F5344CB8AC3E}">
        <p14:creationId xmlns:p14="http://schemas.microsoft.com/office/powerpoint/2010/main" val="3092836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Determinar si se han establecido, si son adecuadas y si se cumplen las medidas de seguridad recogidas según la Ley Orgánica de Protección de Datos de Carácter Personal. Su realización es obligatoria para ficheros de nivel medio y alto. Debe realizarse al menos cada dos años. Excepcionalmente, si se han realizado modificaciones sustanciales en el sistema de información, deberá realizarse una auditoría para comprobar la adecuación, adaptación y eficacia de las medidas de seguridad. Esta auditoría iniciará el cómputo de dos años.  Revisión</a:t>
            </a:r>
            <a:r>
              <a:rPr lang="es-ES" baseline="0" dirty="0" smtClean="0"/>
              <a:t> de las medida informáticas, físicas o de archivos, así como organizativas y documentales que existen en una empresa y el tratamiento que realiza de los datos que maneja.</a:t>
            </a:r>
            <a:endParaRPr lang="es-ES" sz="1200" b="0" i="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EDA2E96-0DA4-43EE-A452-AC492210FE07}" type="slidenum">
              <a:rPr lang="es-ES" smtClean="0"/>
              <a:t>14</a:t>
            </a:fld>
            <a:endParaRPr lang="es-ES"/>
          </a:p>
        </p:txBody>
      </p:sp>
    </p:spTree>
    <p:extLst>
      <p:ext uri="{BB962C8B-B14F-4D97-AF65-F5344CB8AC3E}">
        <p14:creationId xmlns:p14="http://schemas.microsoft.com/office/powerpoint/2010/main" val="1486161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 </a:t>
            </a:r>
            <a:r>
              <a:rPr lang="es-ES" b="1" dirty="0" smtClean="0"/>
              <a:t>Real Decreto 1720/2007 </a:t>
            </a:r>
            <a:r>
              <a:rPr lang="es-ES" dirty="0" smtClean="0"/>
              <a:t>no especifica ni el perfil de profesional para realizar la auditoría ni si el mismo debe tener alguna calificación especial. Recomendable:</a:t>
            </a:r>
            <a:r>
              <a:rPr lang="es-ES" baseline="0" dirty="0" smtClean="0"/>
              <a:t> perfil s</a:t>
            </a:r>
            <a:r>
              <a:rPr lang="es-ES" dirty="0" smtClean="0"/>
              <a:t>uficiente para analizar las medidas de seguridad implementadas así como su adecuación o no a la normativa vigente.</a:t>
            </a:r>
            <a:endParaRPr lang="es-ES" dirty="0"/>
          </a:p>
        </p:txBody>
      </p:sp>
      <p:sp>
        <p:nvSpPr>
          <p:cNvPr id="4" name="3 Marcador de número de diapositiva"/>
          <p:cNvSpPr>
            <a:spLocks noGrp="1"/>
          </p:cNvSpPr>
          <p:nvPr>
            <p:ph type="sldNum" sz="quarter" idx="10"/>
          </p:nvPr>
        </p:nvSpPr>
        <p:spPr/>
        <p:txBody>
          <a:bodyPr/>
          <a:lstStyle/>
          <a:p>
            <a:fld id="{EEDA2E96-0DA4-43EE-A452-AC492210FE07}" type="slidenum">
              <a:rPr lang="es-ES" smtClean="0"/>
              <a:t>15</a:t>
            </a:fld>
            <a:endParaRPr lang="es-ES"/>
          </a:p>
        </p:txBody>
      </p:sp>
    </p:spTree>
    <p:extLst>
      <p:ext uri="{BB962C8B-B14F-4D97-AF65-F5344CB8AC3E}">
        <p14:creationId xmlns:p14="http://schemas.microsoft.com/office/powerpoint/2010/main" val="328745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Nivel</a:t>
            </a:r>
            <a:r>
              <a:rPr lang="es-ES" baseline="0" dirty="0" smtClean="0"/>
              <a:t> medio como los </a:t>
            </a:r>
            <a:r>
              <a:rPr lang="es-ES" baseline="0" dirty="0" err="1" smtClean="0"/>
              <a:t>curriculum</a:t>
            </a:r>
            <a:r>
              <a:rPr lang="es-ES" baseline="0" dirty="0" smtClean="0"/>
              <a:t>, relacionar con las personas. Nivel alto como datos clínicos que implican datos importantes de las personas.</a:t>
            </a:r>
            <a:endParaRPr lang="es-ES" dirty="0" smtClean="0"/>
          </a:p>
          <a:p>
            <a:endParaRPr lang="es-ES" dirty="0" smtClean="0"/>
          </a:p>
          <a:p>
            <a:r>
              <a:rPr lang="es-ES" sz="1200" b="0" i="0" kern="1200" dirty="0" smtClean="0">
                <a:solidFill>
                  <a:schemeClr val="tx1"/>
                </a:solidFill>
                <a:effectLst/>
                <a:latin typeface="+mn-lt"/>
                <a:ea typeface="+mn-ea"/>
                <a:cs typeface="+mn-cs"/>
              </a:rPr>
              <a:t>Son datos de nivel medio, por ejemplo, cuando se disponga de datos relativos a la comisión de infracciones administrativas o penales o cuando se tenga un conjunto de datos que permitan identificar la personalidad de una persona como los currículums.</a:t>
            </a:r>
            <a:endParaRPr lang="es-ES" dirty="0"/>
          </a:p>
        </p:txBody>
      </p:sp>
      <p:sp>
        <p:nvSpPr>
          <p:cNvPr id="4" name="Marcador de número de diapositiva 3"/>
          <p:cNvSpPr>
            <a:spLocks noGrp="1"/>
          </p:cNvSpPr>
          <p:nvPr>
            <p:ph type="sldNum" sz="quarter" idx="10"/>
          </p:nvPr>
        </p:nvSpPr>
        <p:spPr/>
        <p:txBody>
          <a:bodyPr/>
          <a:lstStyle/>
          <a:p>
            <a:fld id="{EEDA2E96-0DA4-43EE-A452-AC492210FE07}" type="slidenum">
              <a:rPr lang="es-ES" smtClean="0"/>
              <a:t>16</a:t>
            </a:fld>
            <a:endParaRPr lang="es-ES"/>
          </a:p>
        </p:txBody>
      </p:sp>
    </p:spTree>
    <p:extLst>
      <p:ext uri="{BB962C8B-B14F-4D97-AF65-F5344CB8AC3E}">
        <p14:creationId xmlns:p14="http://schemas.microsoft.com/office/powerpoint/2010/main" val="311002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23073592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39097446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21719256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14133997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36409955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28612295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22685635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25802491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20598947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40359032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27B613C-1AD7-49D3-885D-F654C5CDBAA6}" type="datetime1">
              <a:rPr lang="en-US" smtClean="0"/>
              <a:pPr/>
              <a:t>12/20/2016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39891266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12/20/2016</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D2B3B-882E-40F3-A32F-6DD516915044}" type="slidenum">
              <a:rPr lang="en-US" smtClean="0"/>
              <a:pPr/>
              <a:t>‹Nº›</a:t>
            </a:fld>
            <a:endParaRPr lang="en-US" dirty="0"/>
          </a:p>
        </p:txBody>
      </p:sp>
    </p:spTree>
    <p:extLst>
      <p:ext uri="{BB962C8B-B14F-4D97-AF65-F5344CB8AC3E}">
        <p14:creationId xmlns:p14="http://schemas.microsoft.com/office/powerpoint/2010/main" val="4066534927"/>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gpd.es/portalwebAGPD/canaldocumentacion/publicaciones/common/Guias/GUIA_SEGURIDAD_2010.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742748"/>
            <a:ext cx="7772400" cy="1470025"/>
          </a:xfrm>
        </p:spPr>
        <p:txBody>
          <a:bodyPr/>
          <a:lstStyle/>
          <a:p>
            <a:r>
              <a:rPr lang="es-ES" sz="4400" dirty="0" smtClean="0">
                <a:solidFill>
                  <a:srgbClr val="A59F31"/>
                </a:solidFill>
              </a:rPr>
              <a:t>TEMA 7: LEY ORGÁNICA DE PROTECCIÓN DE DATOS</a:t>
            </a:r>
            <a:endParaRPr lang="es-ES" sz="4400" dirty="0">
              <a:solidFill>
                <a:srgbClr val="A59F31"/>
              </a:solidFill>
            </a:endParaRPr>
          </a:p>
        </p:txBody>
      </p:sp>
      <p:sp>
        <p:nvSpPr>
          <p:cNvPr id="3" name="Marcador de contenido 2"/>
          <p:cNvSpPr>
            <a:spLocks noGrp="1"/>
          </p:cNvSpPr>
          <p:nvPr>
            <p:ph type="subTitle" idx="1"/>
          </p:nvPr>
        </p:nvSpPr>
        <p:spPr>
          <a:xfrm>
            <a:off x="1371600" y="4549142"/>
            <a:ext cx="6400800" cy="960120"/>
          </a:xfrm>
        </p:spPr>
        <p:txBody>
          <a:bodyPr>
            <a:normAutofit/>
          </a:bodyPr>
          <a:lstStyle/>
          <a:p>
            <a:r>
              <a:rPr lang="es-ES" sz="2400" i="1" dirty="0" smtClean="0">
                <a:solidFill>
                  <a:srgbClr val="C00000"/>
                </a:solidFill>
                <a:latin typeface="+mj-lt"/>
              </a:rPr>
              <a:t>Copias de seguridad</a:t>
            </a:r>
            <a:endParaRPr lang="es-ES" sz="2400" i="1" dirty="0">
              <a:solidFill>
                <a:srgbClr val="C00000"/>
              </a:solidFill>
              <a:latin typeface="+mj-lt"/>
            </a:endParaRPr>
          </a:p>
          <a:p>
            <a:r>
              <a:rPr lang="es-ES" sz="2400" i="1" dirty="0">
                <a:solidFill>
                  <a:srgbClr val="C00000"/>
                </a:solidFill>
                <a:latin typeface="+mj-lt"/>
              </a:rPr>
              <a:t>Seguimiento y control (Auditoría LOPD) </a:t>
            </a:r>
          </a:p>
        </p:txBody>
      </p:sp>
      <p:pic>
        <p:nvPicPr>
          <p:cNvPr id="4" name="Imagen 3" descr="TheRedChicken-900px-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00845" y="751116"/>
            <a:ext cx="2098888" cy="1506535"/>
          </a:xfrm>
          <a:prstGeom prst="rect">
            <a:avLst/>
          </a:prstGeom>
        </p:spPr>
      </p:pic>
    </p:spTree>
    <p:extLst>
      <p:ext uri="{BB962C8B-B14F-4D97-AF65-F5344CB8AC3E}">
        <p14:creationId xmlns:p14="http://schemas.microsoft.com/office/powerpoint/2010/main" val="2286210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990000"/>
                </a:solidFill>
              </a:rPr>
              <a:t>Sanciones</a:t>
            </a:r>
            <a:endParaRPr lang="es-ES" dirty="0">
              <a:solidFill>
                <a:srgbClr val="990000"/>
              </a:solidFill>
            </a:endParaRPr>
          </a:p>
        </p:txBody>
      </p:sp>
      <p:sp>
        <p:nvSpPr>
          <p:cNvPr id="3" name="Marcador de contenido 2"/>
          <p:cNvSpPr>
            <a:spLocks noGrp="1"/>
          </p:cNvSpPr>
          <p:nvPr>
            <p:ph idx="1"/>
          </p:nvPr>
        </p:nvSpPr>
        <p:spPr>
          <a:xfrm>
            <a:off x="457200" y="1600200"/>
            <a:ext cx="8229600" cy="4800600"/>
          </a:xfrm>
        </p:spPr>
        <p:txBody>
          <a:bodyPr>
            <a:normAutofit fontScale="77500" lnSpcReduction="20000"/>
          </a:bodyPr>
          <a:lstStyle/>
          <a:p>
            <a:pPr marL="0" indent="0">
              <a:buNone/>
            </a:pPr>
            <a:r>
              <a:rPr lang="es-ES" dirty="0"/>
              <a:t>El incumplimiento de la Ley puede dar lugar a sanciones económicas, que en función de su gravedad pueden </a:t>
            </a:r>
            <a:r>
              <a:rPr lang="es-ES" dirty="0" smtClean="0"/>
              <a:t>ser:</a:t>
            </a:r>
          </a:p>
          <a:p>
            <a:pPr marL="0" indent="0">
              <a:buNone/>
            </a:pPr>
            <a:endParaRPr lang="es-ES" dirty="0" smtClean="0"/>
          </a:p>
          <a:p>
            <a:pPr lvl="1">
              <a:buFont typeface="Arial" panose="020B0604020202020204" pitchFamily="34" charset="0"/>
              <a:buChar char="•"/>
            </a:pPr>
            <a:r>
              <a:rPr lang="es-ES" b="1" dirty="0" smtClean="0">
                <a:solidFill>
                  <a:srgbClr val="990000"/>
                </a:solidFill>
              </a:rPr>
              <a:t>LEVES</a:t>
            </a:r>
            <a:r>
              <a:rPr lang="es-ES" dirty="0"/>
              <a:t>: No cumplir las instrucciones de la Agencia de Protección de Datos, poseer datos obsoletos, no rectificar o cancelar inexactitudes, etc. 9</a:t>
            </a:r>
            <a:r>
              <a:rPr lang="es-ES" dirty="0" smtClean="0"/>
              <a:t>00-40.000€ </a:t>
            </a:r>
          </a:p>
          <a:p>
            <a:pPr lvl="1">
              <a:buFont typeface="Arial" panose="020B0604020202020204" pitchFamily="34" charset="0"/>
              <a:buChar char="•"/>
            </a:pPr>
            <a:endParaRPr lang="es-ES" dirty="0" smtClean="0"/>
          </a:p>
          <a:p>
            <a:pPr lvl="1">
              <a:buFont typeface="Arial" panose="020B0604020202020204" pitchFamily="34" charset="0"/>
              <a:buChar char="•"/>
            </a:pPr>
            <a:r>
              <a:rPr lang="es-ES" b="1" dirty="0" smtClean="0">
                <a:solidFill>
                  <a:srgbClr val="990000"/>
                </a:solidFill>
              </a:rPr>
              <a:t>GRAVES</a:t>
            </a:r>
            <a:r>
              <a:rPr lang="es-ES" dirty="0"/>
              <a:t>: Crear ficheros con finalidades distintas al objeto legítimo de la entidad, tratar datos por parte de un centro sin la existencia de un contrato que recoja la problemática de la protección de datos, etc. </a:t>
            </a:r>
            <a:r>
              <a:rPr lang="es-ES" dirty="0" smtClean="0"/>
              <a:t>40.000-300.000€ </a:t>
            </a:r>
          </a:p>
          <a:p>
            <a:pPr lvl="1">
              <a:buFont typeface="Arial" panose="020B0604020202020204" pitchFamily="34" charset="0"/>
              <a:buChar char="•"/>
            </a:pPr>
            <a:endParaRPr lang="es-ES" dirty="0" smtClean="0"/>
          </a:p>
          <a:p>
            <a:pPr lvl="1">
              <a:buFont typeface="Arial" panose="020B0604020202020204" pitchFamily="34" charset="0"/>
              <a:buChar char="•"/>
            </a:pPr>
            <a:r>
              <a:rPr lang="es-ES" b="1" dirty="0" smtClean="0">
                <a:solidFill>
                  <a:srgbClr val="990000"/>
                </a:solidFill>
              </a:rPr>
              <a:t>MUY</a:t>
            </a:r>
            <a:r>
              <a:rPr lang="es-ES" dirty="0" smtClean="0">
                <a:solidFill>
                  <a:srgbClr val="990000"/>
                </a:solidFill>
              </a:rPr>
              <a:t> </a:t>
            </a:r>
            <a:r>
              <a:rPr lang="es-ES" b="1" dirty="0">
                <a:solidFill>
                  <a:srgbClr val="990000"/>
                </a:solidFill>
              </a:rPr>
              <a:t>GRAVES</a:t>
            </a:r>
            <a:r>
              <a:rPr lang="es-ES" dirty="0"/>
              <a:t>: Comunicación o cesión no permitida de datos personales, vulneración de principios para datos especialmente protegidos. </a:t>
            </a:r>
            <a:r>
              <a:rPr lang="es-ES" dirty="0" smtClean="0"/>
              <a:t>300.000-600.000€</a:t>
            </a:r>
            <a:endParaRPr lang="es-ES" dirty="0"/>
          </a:p>
        </p:txBody>
      </p:sp>
    </p:spTree>
    <p:extLst>
      <p:ext uri="{BB962C8B-B14F-4D97-AF65-F5344CB8AC3E}">
        <p14:creationId xmlns:p14="http://schemas.microsoft.com/office/powerpoint/2010/main" val="537425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13223"/>
            <a:ext cx="8449733" cy="1143000"/>
          </a:xfrm>
        </p:spPr>
        <p:txBody>
          <a:bodyPr/>
          <a:lstStyle/>
          <a:p>
            <a:r>
              <a:rPr lang="es-ES" dirty="0" smtClean="0">
                <a:solidFill>
                  <a:srgbClr val="C00000"/>
                </a:solidFill>
              </a:rPr>
              <a:t>Estrategias de </a:t>
            </a:r>
            <a:r>
              <a:rPr lang="es-ES" dirty="0" err="1" smtClean="0">
                <a:solidFill>
                  <a:srgbClr val="C00000"/>
                </a:solidFill>
              </a:rPr>
              <a:t>backup</a:t>
            </a:r>
            <a:endParaRPr lang="es-ES" dirty="0">
              <a:solidFill>
                <a:srgbClr val="C00000"/>
              </a:solidFill>
            </a:endParaRP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792415180"/>
              </p:ext>
            </p:extLst>
          </p:nvPr>
        </p:nvGraphicFramePr>
        <p:xfrm>
          <a:off x="457200" y="1109143"/>
          <a:ext cx="8449733" cy="5745480"/>
        </p:xfrm>
        <a:graphic>
          <a:graphicData uri="http://schemas.openxmlformats.org/drawingml/2006/table">
            <a:tbl>
              <a:tblPr firstRow="1" bandRow="1">
                <a:tableStyleId>{0660B408-B3CF-4A94-85FC-2B1E0A45F4A2}</a:tableStyleId>
              </a:tblPr>
              <a:tblGrid>
                <a:gridCol w="1596060"/>
                <a:gridCol w="3304785"/>
                <a:gridCol w="3548888"/>
              </a:tblGrid>
              <a:tr h="370840">
                <a:tc>
                  <a:txBody>
                    <a:bodyPr/>
                    <a:lstStyle/>
                    <a:p>
                      <a:r>
                        <a:rPr lang="es-ES" dirty="0" smtClean="0"/>
                        <a:t>Estrategia</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es-ES" dirty="0" smtClean="0"/>
                        <a:t>Ventajas</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es-ES" dirty="0" smtClean="0"/>
                        <a:t>Inconvenientes</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20040">
                <a:tc rowSpan="2">
                  <a:txBody>
                    <a:bodyPr/>
                    <a:lstStyle/>
                    <a:p>
                      <a:r>
                        <a:rPr lang="es-ES" dirty="0" smtClean="0"/>
                        <a:t>Completa</a:t>
                      </a: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40000"/>
                        <a:lumOff val="60000"/>
                      </a:schemeClr>
                    </a:solidFill>
                  </a:tcPr>
                </a:tc>
                <a:tc>
                  <a:txBody>
                    <a:bodyPr/>
                    <a:lstStyle/>
                    <a:p>
                      <a:r>
                        <a:rPr lang="es-ES" dirty="0" smtClean="0"/>
                        <a:t>Se</a:t>
                      </a:r>
                      <a:r>
                        <a:rPr lang="es-ES" baseline="0" dirty="0" smtClean="0"/>
                        <a:t> copian todos los ficheros</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D9C4E0"/>
                    </a:solidFill>
                  </a:tcPr>
                </a:tc>
                <a:tc rowSpan="2">
                  <a:txBody>
                    <a:bodyPr/>
                    <a:lstStyle/>
                    <a:p>
                      <a:r>
                        <a:rPr lang="es-ES" dirty="0" smtClean="0"/>
                        <a:t>Consumo de espacio</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40000"/>
                        <a:lumOff val="60000"/>
                      </a:schemeClr>
                    </a:solidFill>
                  </a:tcPr>
                </a:tc>
              </a:tr>
              <a:tr h="320040">
                <a:tc vMerge="1">
                  <a:txBody>
                    <a:bodyPr/>
                    <a:lstStyle/>
                    <a:p>
                      <a:endParaRPr lang="es-ES"/>
                    </a:p>
                  </a:txBody>
                  <a:tcPr/>
                </a:tc>
                <a:tc>
                  <a:txBody>
                    <a:bodyPr/>
                    <a:lstStyle/>
                    <a:p>
                      <a:r>
                        <a:rPr lang="es-ES" dirty="0" smtClean="0"/>
                        <a:t>Fácil</a:t>
                      </a:r>
                      <a:r>
                        <a:rPr lang="es-ES" baseline="0" dirty="0" smtClean="0"/>
                        <a:t> recuperación total y parcial del sistema</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6">
                        <a:lumMod val="20000"/>
                        <a:lumOff val="80000"/>
                      </a:schemeClr>
                    </a:solidFill>
                  </a:tcPr>
                </a:tc>
                <a:tc vMerge="1">
                  <a:txBody>
                    <a:bodyPr/>
                    <a:lstStyle/>
                    <a:p>
                      <a:endParaRPr lang="es-ES"/>
                    </a:p>
                  </a:txBody>
                  <a:tcPr/>
                </a:tc>
              </a:tr>
              <a:tr h="213360">
                <a:tc rowSpan="5">
                  <a:txBody>
                    <a:bodyPr/>
                    <a:lstStyle/>
                    <a:p>
                      <a:r>
                        <a:rPr lang="es-ES" dirty="0" smtClean="0"/>
                        <a:t>Incremental</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tx2">
                        <a:lumMod val="20000"/>
                        <a:lumOff val="80000"/>
                      </a:schemeClr>
                    </a:solidFill>
                  </a:tcPr>
                </a:tc>
                <a:tc>
                  <a:txBody>
                    <a:bodyPr/>
                    <a:lstStyle/>
                    <a:p>
                      <a:r>
                        <a:rPr lang="es-ES" dirty="0" smtClean="0"/>
                        <a:t>Más rápida que las copias completas</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tx2">
                        <a:lumMod val="20000"/>
                        <a:lumOff val="80000"/>
                      </a:schemeClr>
                    </a:solidFill>
                  </a:tcPr>
                </a:tc>
                <a:tc rowSpan="2">
                  <a:txBody>
                    <a:bodyPr/>
                    <a:lstStyle/>
                    <a:p>
                      <a:r>
                        <a:rPr lang="es-ES" dirty="0" smtClean="0"/>
                        <a:t>Se pueden copiar ficheros</a:t>
                      </a:r>
                      <a:r>
                        <a:rPr lang="es-ES" baseline="0" dirty="0" smtClean="0"/>
                        <a:t> cuyo contenido no ha cambiado</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FCD8D6"/>
                    </a:solidFill>
                  </a:tcPr>
                </a:tc>
              </a:tr>
              <a:tr h="0">
                <a:tc vMerge="1">
                  <a:txBody>
                    <a:bodyPr/>
                    <a:lstStyle/>
                    <a:p>
                      <a:endParaRPr lang="es-ES"/>
                    </a:p>
                  </a:txBody>
                  <a:tcPr/>
                </a:tc>
                <a:tc rowSpan="2">
                  <a:txBody>
                    <a:bodyPr/>
                    <a:lstStyle/>
                    <a:p>
                      <a:r>
                        <a:rPr lang="es-ES" dirty="0" smtClean="0"/>
                        <a:t>Consume menos espacio</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tx2">
                        <a:lumMod val="40000"/>
                        <a:lumOff val="60000"/>
                      </a:schemeClr>
                    </a:solidFill>
                  </a:tcPr>
                </a:tc>
                <a:tc vMerge="1">
                  <a:txBody>
                    <a:bodyPr/>
                    <a:lstStyle/>
                    <a:p>
                      <a:endParaRPr lang="es-ES"/>
                    </a:p>
                  </a:txBody>
                  <a:tcPr/>
                </a:tc>
              </a:tr>
              <a:tr h="406400">
                <a:tc vMerge="1">
                  <a:txBody>
                    <a:bodyPr/>
                    <a:lstStyle/>
                    <a:p>
                      <a:endParaRPr lang="es-ES"/>
                    </a:p>
                  </a:txBody>
                  <a:tcPr/>
                </a:tc>
                <a:tc vMerge="1">
                  <a:txBody>
                    <a:bodyPr/>
                    <a:lstStyle/>
                    <a:p>
                      <a:endParaRPr lang="es-ES"/>
                    </a:p>
                  </a:txBody>
                  <a:tcPr/>
                </a:tc>
                <a:tc rowSpan="2">
                  <a:txBody>
                    <a:bodyPr/>
                    <a:lstStyle/>
                    <a:p>
                      <a:r>
                        <a:rPr lang="es-ES" dirty="0" smtClean="0"/>
                        <a:t>Para</a:t>
                      </a:r>
                      <a:r>
                        <a:rPr lang="es-ES" baseline="0" dirty="0" smtClean="0"/>
                        <a:t> recuperar un sistema, s</a:t>
                      </a:r>
                      <a:r>
                        <a:rPr lang="es-ES" dirty="0" smtClean="0"/>
                        <a:t>e</a:t>
                      </a:r>
                      <a:r>
                        <a:rPr lang="es-ES" baseline="0" dirty="0" smtClean="0"/>
                        <a:t> necesitan todas las copias incrementales además de la completa</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F8B1AC"/>
                    </a:solidFill>
                  </a:tcPr>
                </a:tc>
              </a:tr>
              <a:tr h="254000">
                <a:tc vMerge="1">
                  <a:txBody>
                    <a:bodyPr/>
                    <a:lstStyle/>
                    <a:p>
                      <a:endParaRPr lang="es-ES"/>
                    </a:p>
                  </a:txBody>
                  <a:tcPr/>
                </a:tc>
                <a:tc rowSpan="2">
                  <a:txBody>
                    <a:bodyPr/>
                    <a:lstStyle/>
                    <a:p>
                      <a:r>
                        <a:rPr lang="es-ES" dirty="0" smtClean="0"/>
                        <a:t>Permite control de versiones</a:t>
                      </a:r>
                      <a:r>
                        <a:rPr lang="es-ES" baseline="0" dirty="0" smtClean="0"/>
                        <a:t> en un mismo fichero</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tx2">
                        <a:lumMod val="20000"/>
                        <a:lumOff val="80000"/>
                      </a:schemeClr>
                    </a:solidFill>
                  </a:tcPr>
                </a:tc>
                <a:tc vMerge="1">
                  <a:txBody>
                    <a:bodyPr/>
                    <a:lstStyle/>
                    <a:p>
                      <a:endParaRPr lang="es-ES"/>
                    </a:p>
                  </a:txBody>
                  <a:tcPr/>
                </a:tc>
              </a:tr>
              <a:tr h="660400">
                <a:tc vMerge="1">
                  <a:txBody>
                    <a:bodyPr/>
                    <a:lstStyle/>
                    <a:p>
                      <a:endParaRPr lang="es-ES"/>
                    </a:p>
                  </a:txBody>
                  <a:tcPr/>
                </a:tc>
                <a:tc vMerge="1">
                  <a:txBody>
                    <a:bodyPr/>
                    <a:lstStyle/>
                    <a:p>
                      <a:endParaRPr lang="es-ES"/>
                    </a:p>
                  </a:txBody>
                  <a:tcPr/>
                </a:tc>
                <a:tc>
                  <a:txBody>
                    <a:bodyPr/>
                    <a:lstStyle/>
                    <a:p>
                      <a:r>
                        <a:rPr lang="es-ES" dirty="0" smtClean="0"/>
                        <a:t>La restauración de ficheros</a:t>
                      </a:r>
                      <a:r>
                        <a:rPr lang="es-ES" baseline="0" dirty="0" smtClean="0"/>
                        <a:t> individuales consume tiempo ya que se deben buscar en las copias incrementales</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rgbClr val="FCD8D6"/>
                    </a:solidFill>
                  </a:tcPr>
                </a:tc>
              </a:tr>
              <a:tr h="320040">
                <a:tc rowSpan="2">
                  <a:txBody>
                    <a:bodyPr/>
                    <a:lstStyle/>
                    <a:p>
                      <a:r>
                        <a:rPr lang="es-ES" dirty="0" smtClean="0"/>
                        <a:t>Diferencial</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3">
                        <a:lumMod val="40000"/>
                        <a:lumOff val="60000"/>
                      </a:schemeClr>
                    </a:solidFill>
                  </a:tcPr>
                </a:tc>
                <a:tc rowSpan="2">
                  <a:txBody>
                    <a:bodyPr/>
                    <a:lstStyle/>
                    <a:p>
                      <a:r>
                        <a:rPr lang="es-ES" dirty="0" smtClean="0"/>
                        <a:t>Todas</a:t>
                      </a:r>
                      <a:r>
                        <a:rPr lang="es-ES" baseline="0" dirty="0" smtClean="0"/>
                        <a:t> las de la incremental, consumiendo menos espacio</a:t>
                      </a: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3">
                        <a:lumMod val="40000"/>
                        <a:lumOff val="60000"/>
                      </a:schemeClr>
                    </a:solidFill>
                  </a:tcPr>
                </a:tc>
                <a:tc>
                  <a:txBody>
                    <a:bodyPr/>
                    <a:lstStyle/>
                    <a:p>
                      <a:r>
                        <a:rPr lang="es-ES" dirty="0" smtClean="0"/>
                        <a:t>Todas las de las incrementales menos la primera</a:t>
                      </a:r>
                      <a:endParaRPr lang="es-E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3">
                        <a:lumMod val="40000"/>
                        <a:lumOff val="60000"/>
                      </a:schemeClr>
                    </a:solidFill>
                  </a:tcPr>
                </a:tc>
              </a:tr>
              <a:tr h="320040">
                <a:tc vMerge="1">
                  <a:txBody>
                    <a:bodyPr/>
                    <a:lstStyle/>
                    <a:p>
                      <a:endParaRPr lang="es-ES"/>
                    </a:p>
                  </a:txBody>
                  <a:tcPr/>
                </a:tc>
                <a:tc vMerge="1">
                  <a:txBody>
                    <a:bodyPr/>
                    <a:lstStyle/>
                    <a:p>
                      <a:endParaRPr lang="es-ES"/>
                    </a:p>
                  </a:txBody>
                  <a:tcPr/>
                </a:tc>
                <a:tc>
                  <a:txBody>
                    <a:bodyPr/>
                    <a:lstStyle/>
                    <a:p>
                      <a:r>
                        <a:rPr lang="es-ES" dirty="0" smtClean="0"/>
                        <a:t>No todas las herramientas permiten estas copias</a:t>
                      </a: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2367494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4571999" y="1535113"/>
            <a:ext cx="4572001" cy="5322887"/>
          </a:xfrm>
          <a:prstGeom prst="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solidFill>
                  <a:srgbClr val="C00000"/>
                </a:solidFill>
              </a:rPr>
              <a:t>Plan de prevención genérico</a:t>
            </a:r>
            <a:endParaRPr lang="es-ES" dirty="0">
              <a:solidFill>
                <a:srgbClr val="C00000"/>
              </a:solidFill>
            </a:endParaRPr>
          </a:p>
        </p:txBody>
      </p:sp>
      <p:sp>
        <p:nvSpPr>
          <p:cNvPr id="5" name="Marcador de texto 4"/>
          <p:cNvSpPr>
            <a:spLocks noGrp="1"/>
          </p:cNvSpPr>
          <p:nvPr>
            <p:ph type="body" idx="1"/>
          </p:nvPr>
        </p:nvSpPr>
        <p:spPr/>
        <p:txBody>
          <a:bodyPr>
            <a:normAutofit/>
          </a:bodyPr>
          <a:lstStyle/>
          <a:p>
            <a:r>
              <a:rPr lang="es-ES" b="0" i="1" dirty="0" smtClean="0"/>
              <a:t>Cómo aplicarlo</a:t>
            </a:r>
            <a:endParaRPr lang="es-ES" b="0" i="1" dirty="0"/>
          </a:p>
        </p:txBody>
      </p:sp>
      <p:sp>
        <p:nvSpPr>
          <p:cNvPr id="3" name="Marcador de contenido 2"/>
          <p:cNvSpPr>
            <a:spLocks noGrp="1"/>
          </p:cNvSpPr>
          <p:nvPr>
            <p:ph sz="half" idx="2"/>
          </p:nvPr>
        </p:nvSpPr>
        <p:spPr>
          <a:xfrm>
            <a:off x="457200" y="2527572"/>
            <a:ext cx="4040188" cy="3951288"/>
          </a:xfrm>
        </p:spPr>
        <p:txBody>
          <a:bodyPr>
            <a:normAutofit/>
          </a:bodyPr>
          <a:lstStyle/>
          <a:p>
            <a:r>
              <a:rPr lang="es-ES" dirty="0" smtClean="0"/>
              <a:t>Copia de nivel 0: primer lunes de cada mes.</a:t>
            </a:r>
          </a:p>
          <a:p>
            <a:r>
              <a:rPr lang="es-ES" dirty="0"/>
              <a:t>Copia de nivel 1: </a:t>
            </a:r>
            <a:r>
              <a:rPr lang="es-ES" dirty="0" smtClean="0"/>
              <a:t>resto </a:t>
            </a:r>
            <a:r>
              <a:rPr lang="es-ES" dirty="0"/>
              <a:t>de lunes y primer martes del </a:t>
            </a:r>
            <a:r>
              <a:rPr lang="es-ES" dirty="0" smtClean="0"/>
              <a:t>mes</a:t>
            </a:r>
            <a:r>
              <a:rPr lang="es-ES" dirty="0"/>
              <a:t>.</a:t>
            </a:r>
            <a:endParaRPr lang="es-ES" dirty="0" smtClean="0"/>
          </a:p>
          <a:p>
            <a:r>
              <a:rPr lang="es-ES" dirty="0" smtClean="0"/>
              <a:t>Copia nivel 2: resto de días basándonos en la copia de nivel 1 más reciente.</a:t>
            </a:r>
          </a:p>
        </p:txBody>
      </p:sp>
      <p:sp>
        <p:nvSpPr>
          <p:cNvPr id="6" name="Marcador de texto 5"/>
          <p:cNvSpPr>
            <a:spLocks noGrp="1"/>
          </p:cNvSpPr>
          <p:nvPr>
            <p:ph type="body" sz="quarter" idx="3"/>
          </p:nvPr>
        </p:nvSpPr>
        <p:spPr>
          <a:xfrm>
            <a:off x="4873624" y="1746251"/>
            <a:ext cx="4152810" cy="639762"/>
          </a:xfrm>
        </p:spPr>
        <p:txBody>
          <a:bodyPr>
            <a:noAutofit/>
          </a:bodyPr>
          <a:lstStyle/>
          <a:p>
            <a:r>
              <a:rPr lang="es-ES" b="0" i="1" dirty="0" smtClean="0">
                <a:solidFill>
                  <a:schemeClr val="bg1"/>
                </a:solidFill>
                <a:latin typeface="Raleway" panose="020B0503030101060003" pitchFamily="34" charset="0"/>
              </a:rPr>
              <a:t>Cómo recuperar los archivos</a:t>
            </a:r>
            <a:endParaRPr lang="es-ES" b="0" i="1" dirty="0">
              <a:solidFill>
                <a:schemeClr val="bg1"/>
              </a:solidFill>
              <a:latin typeface="Raleway" panose="020B0503030101060003" pitchFamily="34" charset="0"/>
            </a:endParaRPr>
          </a:p>
        </p:txBody>
      </p:sp>
      <p:sp>
        <p:nvSpPr>
          <p:cNvPr id="7" name="Marcador de contenido 6"/>
          <p:cNvSpPr>
            <a:spLocks noGrp="1"/>
          </p:cNvSpPr>
          <p:nvPr>
            <p:ph sz="quarter" idx="4"/>
          </p:nvPr>
        </p:nvSpPr>
        <p:spPr>
          <a:xfrm>
            <a:off x="4873624" y="2527572"/>
            <a:ext cx="4041775" cy="3951288"/>
          </a:xfrm>
        </p:spPr>
        <p:txBody>
          <a:bodyPr>
            <a:normAutofit/>
          </a:bodyPr>
          <a:lstStyle/>
          <a:p>
            <a:r>
              <a:rPr lang="es-ES" dirty="0" smtClean="0">
                <a:solidFill>
                  <a:schemeClr val="bg1"/>
                </a:solidFill>
              </a:rPr>
              <a:t>Recuperar todos los ficheros almacenados en la copia de nivel 0 más reciente.</a:t>
            </a:r>
          </a:p>
          <a:p>
            <a:r>
              <a:rPr lang="es-ES" dirty="0" smtClean="0">
                <a:solidFill>
                  <a:schemeClr val="bg1"/>
                </a:solidFill>
              </a:rPr>
              <a:t>Recuperar ficheros de la copia de nivel 1 de la semana actual.</a:t>
            </a:r>
          </a:p>
          <a:p>
            <a:r>
              <a:rPr lang="es-ES" dirty="0" smtClean="0">
                <a:solidFill>
                  <a:schemeClr val="bg1"/>
                </a:solidFill>
              </a:rPr>
              <a:t>Recuperar archivos de la última copia de nivel 2 realizada.</a:t>
            </a:r>
            <a:endParaRPr lang="es-ES" dirty="0">
              <a:solidFill>
                <a:schemeClr val="bg1"/>
              </a:solidFill>
            </a:endParaRPr>
          </a:p>
        </p:txBody>
      </p:sp>
      <p:cxnSp>
        <p:nvCxnSpPr>
          <p:cNvPr id="12" name="11 Conector recto"/>
          <p:cNvCxnSpPr/>
          <p:nvPr/>
        </p:nvCxnSpPr>
        <p:spPr>
          <a:xfrm>
            <a:off x="0" y="1522142"/>
            <a:ext cx="9144000" cy="0"/>
          </a:xfrm>
          <a:prstGeom prst="line">
            <a:avLst/>
          </a:prstGeom>
          <a:ln>
            <a:solidFill>
              <a:srgbClr val="990000"/>
            </a:solidFill>
          </a:ln>
          <a:effectLst>
            <a:outerShdw blurRad="50800" dist="38100" dir="16200000"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32281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C00000"/>
                </a:solidFill>
              </a:rPr>
              <a:t>Conclusiones</a:t>
            </a:r>
            <a:endParaRPr lang="es-ES" dirty="0">
              <a:solidFill>
                <a:srgbClr val="C00000"/>
              </a:solidFill>
            </a:endParaRPr>
          </a:p>
        </p:txBody>
      </p:sp>
      <p:sp>
        <p:nvSpPr>
          <p:cNvPr id="3" name="Marcador de contenido 2"/>
          <p:cNvSpPr>
            <a:spLocks noGrp="1"/>
          </p:cNvSpPr>
          <p:nvPr>
            <p:ph idx="1"/>
          </p:nvPr>
        </p:nvSpPr>
        <p:spPr>
          <a:xfrm>
            <a:off x="457200" y="1887898"/>
            <a:ext cx="8229600" cy="4525963"/>
          </a:xfrm>
        </p:spPr>
        <p:txBody>
          <a:bodyPr/>
          <a:lstStyle/>
          <a:p>
            <a:pPr marL="0" indent="0" algn="ctr">
              <a:buNone/>
            </a:pPr>
            <a:r>
              <a:rPr lang="es-ES" sz="2400" dirty="0" smtClean="0"/>
              <a:t>Las copias de seguridad son necesarias y realmente útiles.</a:t>
            </a:r>
          </a:p>
          <a:p>
            <a:pPr algn="ctr"/>
            <a:endParaRPr lang="es-ES" sz="2400" dirty="0" smtClean="0"/>
          </a:p>
          <a:p>
            <a:pPr marL="0" indent="0" algn="ctr">
              <a:buNone/>
            </a:pPr>
            <a:r>
              <a:rPr lang="es-ES" sz="2400" dirty="0" smtClean="0"/>
              <a:t>Necesidad de realizar un buen plan de prevención.</a:t>
            </a:r>
          </a:p>
          <a:p>
            <a:pPr algn="ctr"/>
            <a:endParaRPr lang="es-ES" sz="2400" dirty="0"/>
          </a:p>
          <a:p>
            <a:pPr marL="0" indent="0" algn="ctr">
              <a:buNone/>
            </a:pPr>
            <a:r>
              <a:rPr lang="es-ES" sz="2400" dirty="0" smtClean="0"/>
              <a:t>Estudiar los niveles y las estrategias de </a:t>
            </a:r>
            <a:r>
              <a:rPr lang="es-ES" sz="2400" dirty="0" err="1" smtClean="0"/>
              <a:t>backup</a:t>
            </a:r>
            <a:r>
              <a:rPr lang="es-ES" sz="2400" dirty="0" smtClean="0"/>
              <a:t>.</a:t>
            </a:r>
            <a:endParaRPr lang="es-ES" sz="2400" dirty="0"/>
          </a:p>
          <a:p>
            <a:endParaRPr lang="es-ES" dirty="0" smtClean="0"/>
          </a:p>
        </p:txBody>
      </p:sp>
      <p:pic>
        <p:nvPicPr>
          <p:cNvPr id="4" name="Imagen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98941" y="4859382"/>
            <a:ext cx="2368730" cy="1776548"/>
          </a:xfrm>
          <a:prstGeom prst="rect">
            <a:avLst/>
          </a:prstGeom>
        </p:spPr>
      </p:pic>
    </p:spTree>
    <p:extLst>
      <p:ext uri="{BB962C8B-B14F-4D97-AF65-F5344CB8AC3E}">
        <p14:creationId xmlns:p14="http://schemas.microsoft.com/office/powerpoint/2010/main" val="3127049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65141"/>
            <a:ext cx="8229600" cy="1143000"/>
          </a:xfrm>
        </p:spPr>
        <p:txBody>
          <a:bodyPr>
            <a:noAutofit/>
          </a:bodyPr>
          <a:lstStyle/>
          <a:p>
            <a:r>
              <a:rPr lang="es-ES" sz="5400" dirty="0" smtClean="0">
                <a:solidFill>
                  <a:srgbClr val="990000"/>
                </a:solidFill>
                <a:effectLst>
                  <a:outerShdw blurRad="38100" dist="38100" dir="2700000" algn="tl">
                    <a:srgbClr val="000000">
                      <a:alpha val="43137"/>
                    </a:srgbClr>
                  </a:outerShdw>
                </a:effectLst>
              </a:rPr>
              <a:t>Auditoría de Protección de datos</a:t>
            </a:r>
            <a:endParaRPr lang="es-ES" sz="5400" dirty="0">
              <a:solidFill>
                <a:srgbClr val="99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518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chor="ctr">
            <a:normAutofit/>
          </a:bodyPr>
          <a:lstStyle/>
          <a:p>
            <a:pPr marL="0" indent="0" algn="ctr">
              <a:buNone/>
            </a:pPr>
            <a:r>
              <a:rPr lang="es-ES" dirty="0" smtClean="0"/>
              <a:t>La auditoría </a:t>
            </a:r>
            <a:r>
              <a:rPr lang="es-ES" dirty="0"/>
              <a:t>será </a:t>
            </a:r>
            <a:r>
              <a:rPr lang="es-ES" sz="3600" b="1" dirty="0">
                <a:solidFill>
                  <a:srgbClr val="990000"/>
                </a:solidFill>
              </a:rPr>
              <a:t>interna</a:t>
            </a:r>
            <a:r>
              <a:rPr lang="es-ES" b="1" dirty="0"/>
              <a:t> </a:t>
            </a:r>
            <a:r>
              <a:rPr lang="es-ES" dirty="0"/>
              <a:t>o</a:t>
            </a:r>
            <a:r>
              <a:rPr lang="es-ES" b="1" dirty="0"/>
              <a:t> </a:t>
            </a:r>
            <a:r>
              <a:rPr lang="es-ES" b="1" dirty="0" smtClean="0">
                <a:solidFill>
                  <a:srgbClr val="990000"/>
                </a:solidFill>
              </a:rPr>
              <a:t>externa</a:t>
            </a:r>
            <a:r>
              <a:rPr lang="es-ES" dirty="0" smtClean="0"/>
              <a:t>. </a:t>
            </a:r>
          </a:p>
          <a:p>
            <a:pPr marL="0" indent="0" algn="ctr">
              <a:buNone/>
            </a:pPr>
            <a:endParaRPr lang="es-ES" dirty="0" smtClean="0"/>
          </a:p>
          <a:p>
            <a:pPr marL="0" indent="0" algn="ctr">
              <a:buNone/>
            </a:pPr>
            <a:r>
              <a:rPr lang="es-ES" dirty="0" smtClean="0"/>
              <a:t>Recomendable profesional con </a:t>
            </a:r>
            <a:r>
              <a:rPr lang="es-ES" sz="3600" b="1" dirty="0" smtClean="0">
                <a:solidFill>
                  <a:srgbClr val="990000"/>
                </a:solidFill>
              </a:rPr>
              <a:t>conocimientos de la LOPD </a:t>
            </a:r>
            <a:r>
              <a:rPr lang="es-ES" dirty="0" smtClean="0"/>
              <a:t>o con perfil jurídico-técnico.</a:t>
            </a:r>
          </a:p>
          <a:p>
            <a:pPr marL="0" indent="0" algn="ctr">
              <a:buNone/>
            </a:pPr>
            <a:endParaRPr lang="es-ES" dirty="0"/>
          </a:p>
          <a:p>
            <a:pPr marL="0" indent="0" algn="ctr">
              <a:buNone/>
            </a:pPr>
            <a:endParaRPr lang="es-ES" dirty="0"/>
          </a:p>
        </p:txBody>
      </p:sp>
    </p:spTree>
    <p:extLst>
      <p:ext uri="{BB962C8B-B14F-4D97-AF65-F5344CB8AC3E}">
        <p14:creationId xmlns:p14="http://schemas.microsoft.com/office/powerpoint/2010/main" val="276873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dirty="0" smtClean="0">
                <a:solidFill>
                  <a:srgbClr val="990000"/>
                </a:solidFill>
                <a:effectLst>
                  <a:outerShdw blurRad="38100" dist="38100" dir="2700000" algn="tl">
                    <a:srgbClr val="000000">
                      <a:alpha val="43137"/>
                    </a:srgbClr>
                  </a:outerShdw>
                </a:effectLst>
              </a:rPr>
              <a:t>Tipos de datos</a:t>
            </a:r>
            <a:endParaRPr lang="es-ES" sz="5400" dirty="0">
              <a:solidFill>
                <a:srgbClr val="990000"/>
              </a:solidFill>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nchor="ctr"/>
          <a:lstStyle/>
          <a:p>
            <a:pPr marL="0" indent="0" algn="ctr">
              <a:buNone/>
            </a:pPr>
            <a:r>
              <a:rPr lang="es-ES" sz="4000" dirty="0" smtClean="0"/>
              <a:t>Nivel </a:t>
            </a:r>
            <a:r>
              <a:rPr lang="es-ES" sz="4000" dirty="0" smtClean="0">
                <a:solidFill>
                  <a:srgbClr val="990000"/>
                </a:solidFill>
              </a:rPr>
              <a:t>medio</a:t>
            </a:r>
          </a:p>
          <a:p>
            <a:pPr marL="0" indent="0" algn="ctr">
              <a:buNone/>
            </a:pPr>
            <a:endParaRPr lang="es-ES" sz="4000" dirty="0"/>
          </a:p>
          <a:p>
            <a:pPr marL="0" indent="0" algn="ctr">
              <a:buNone/>
            </a:pPr>
            <a:r>
              <a:rPr lang="es-ES" sz="4000" dirty="0" smtClean="0"/>
              <a:t>Nivel </a:t>
            </a:r>
            <a:r>
              <a:rPr lang="es-ES" sz="4000" dirty="0" smtClean="0">
                <a:solidFill>
                  <a:srgbClr val="990000"/>
                </a:solidFill>
              </a:rPr>
              <a:t>alto</a:t>
            </a:r>
            <a:endParaRPr lang="es-ES" sz="4000" dirty="0">
              <a:solidFill>
                <a:srgbClr val="990000"/>
              </a:solidFill>
            </a:endParaRPr>
          </a:p>
        </p:txBody>
      </p:sp>
    </p:spTree>
    <p:extLst>
      <p:ext uri="{BB962C8B-B14F-4D97-AF65-F5344CB8AC3E}">
        <p14:creationId xmlns:p14="http://schemas.microsoft.com/office/powerpoint/2010/main" val="1235565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0080" y="2625953"/>
            <a:ext cx="8229600" cy="1143000"/>
          </a:xfrm>
        </p:spPr>
        <p:txBody>
          <a:bodyPr>
            <a:normAutofit fontScale="90000"/>
          </a:bodyPr>
          <a:lstStyle/>
          <a:p>
            <a:r>
              <a:rPr lang="es-ES" dirty="0" smtClean="0">
                <a:solidFill>
                  <a:srgbClr val="990000"/>
                </a:solidFill>
                <a:effectLst>
                  <a:outerShdw blurRad="38100" dist="38100" dir="2700000" algn="tl">
                    <a:srgbClr val="000000">
                      <a:alpha val="43137"/>
                    </a:srgbClr>
                  </a:outerShdw>
                </a:effectLst>
              </a:rPr>
              <a:t>¿Cuáles son los pasos a seguir a la hora de realizar una auditoría?</a:t>
            </a:r>
            <a:endParaRPr lang="es-ES" dirty="0">
              <a:solidFill>
                <a:srgbClr val="99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2745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0"/>
            <a:ext cx="8229600" cy="6858000"/>
          </a:xfrm>
        </p:spPr>
        <p:txBody>
          <a:bodyPr anchor="ctr"/>
          <a:lstStyle/>
          <a:p>
            <a:pPr marL="0" indent="0" algn="ctr">
              <a:lnSpc>
                <a:spcPct val="150000"/>
              </a:lnSpc>
              <a:buNone/>
            </a:pPr>
            <a:r>
              <a:rPr lang="es-ES" dirty="0" smtClean="0"/>
              <a:t>Se debe establecer </a:t>
            </a:r>
            <a:r>
              <a:rPr lang="es-ES" sz="3600" b="1" dirty="0" smtClean="0">
                <a:solidFill>
                  <a:srgbClr val="990000"/>
                </a:solidFill>
              </a:rPr>
              <a:t>cuáles son los ficheros</a:t>
            </a:r>
            <a:r>
              <a:rPr lang="es-ES" dirty="0" smtClean="0"/>
              <a:t> con datos de carácter personal objeto de la auditoría, y analizar qué nivel de tratamiento necesitan (medio o alto).</a:t>
            </a:r>
            <a:endParaRPr lang="es-ES" dirty="0"/>
          </a:p>
        </p:txBody>
      </p:sp>
    </p:spTree>
    <p:extLst>
      <p:ext uri="{BB962C8B-B14F-4D97-AF65-F5344CB8AC3E}">
        <p14:creationId xmlns:p14="http://schemas.microsoft.com/office/powerpoint/2010/main" val="824826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9451" y="0"/>
            <a:ext cx="8229600" cy="6858000"/>
          </a:xfrm>
        </p:spPr>
        <p:txBody>
          <a:bodyPr anchor="ctr"/>
          <a:lstStyle/>
          <a:p>
            <a:pPr marL="0" indent="0" algn="ctr">
              <a:lnSpc>
                <a:spcPct val="150000"/>
              </a:lnSpc>
              <a:buNone/>
            </a:pPr>
            <a:r>
              <a:rPr lang="es-ES" dirty="0" smtClean="0"/>
              <a:t>Determinar los recursos necesarios para llevar a cabo la auditoría, las </a:t>
            </a:r>
            <a:r>
              <a:rPr lang="es-ES" sz="3600" b="1" dirty="0" smtClean="0">
                <a:solidFill>
                  <a:srgbClr val="990000"/>
                </a:solidFill>
              </a:rPr>
              <a:t>fuentes de información</a:t>
            </a:r>
            <a:r>
              <a:rPr lang="es-ES" dirty="0" smtClean="0"/>
              <a:t>, la </a:t>
            </a:r>
            <a:r>
              <a:rPr lang="es-ES" sz="3600" b="1" dirty="0" smtClean="0">
                <a:solidFill>
                  <a:srgbClr val="990000"/>
                </a:solidFill>
              </a:rPr>
              <a:t>ubicación</a:t>
            </a:r>
            <a:r>
              <a:rPr lang="es-ES" sz="3600" dirty="0" smtClean="0"/>
              <a:t> </a:t>
            </a:r>
            <a:r>
              <a:rPr lang="es-ES" dirty="0" smtClean="0"/>
              <a:t>del fichero o las instalaciones, etc.</a:t>
            </a:r>
            <a:endParaRPr lang="es-ES" dirty="0"/>
          </a:p>
        </p:txBody>
      </p:sp>
    </p:spTree>
    <p:extLst>
      <p:ext uri="{BB962C8B-B14F-4D97-AF65-F5344CB8AC3E}">
        <p14:creationId xmlns:p14="http://schemas.microsoft.com/office/powerpoint/2010/main" val="3112897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dirty="0" smtClean="0">
                <a:solidFill>
                  <a:srgbClr val="990000"/>
                </a:solidFill>
              </a:rPr>
              <a:t>¿Qué es una copia de seguridad?</a:t>
            </a:r>
            <a:endParaRPr lang="es-ES" sz="4400" dirty="0">
              <a:solidFill>
                <a:srgbClr val="990000"/>
              </a:solidFill>
            </a:endParaRPr>
          </a:p>
        </p:txBody>
      </p:sp>
      <p:sp>
        <p:nvSpPr>
          <p:cNvPr id="3" name="Marcador de contenido 2"/>
          <p:cNvSpPr>
            <a:spLocks noGrp="1"/>
          </p:cNvSpPr>
          <p:nvPr>
            <p:ph idx="1"/>
          </p:nvPr>
        </p:nvSpPr>
        <p:spPr>
          <a:xfrm>
            <a:off x="457200" y="1925800"/>
            <a:ext cx="8229600" cy="4800600"/>
          </a:xfrm>
        </p:spPr>
        <p:txBody>
          <a:bodyPr>
            <a:normAutofit/>
          </a:bodyPr>
          <a:lstStyle/>
          <a:p>
            <a:r>
              <a:rPr lang="es-ES" sz="2000" dirty="0" smtClean="0"/>
              <a:t>Copia </a:t>
            </a:r>
            <a:r>
              <a:rPr lang="es-ES" sz="2000" dirty="0"/>
              <a:t>de los datos originales que se realiza con el fin de disponer de un medio para recuperarlos en caso de su pérdida</a:t>
            </a:r>
            <a:r>
              <a:rPr lang="es-ES" sz="2000" dirty="0" smtClean="0"/>
              <a:t>.</a:t>
            </a:r>
          </a:p>
          <a:p>
            <a:pPr marL="457200"/>
            <a:endParaRPr lang="es-ES" sz="2000" dirty="0" smtClean="0"/>
          </a:p>
          <a:p>
            <a:r>
              <a:rPr lang="es-ES" sz="2000" dirty="0" smtClean="0"/>
              <a:t>Útiles </a:t>
            </a:r>
            <a:r>
              <a:rPr lang="es-ES" sz="2000" dirty="0"/>
              <a:t>ante distintos eventos y </a:t>
            </a:r>
            <a:r>
              <a:rPr lang="es-ES" sz="2000" dirty="0" smtClean="0"/>
              <a:t>usos.</a:t>
            </a:r>
          </a:p>
          <a:p>
            <a:pPr marL="457200"/>
            <a:endParaRPr lang="es-ES" sz="2000" dirty="0"/>
          </a:p>
          <a:p>
            <a:r>
              <a:rPr lang="es-ES" sz="2000" dirty="0"/>
              <a:t> </a:t>
            </a:r>
            <a:r>
              <a:rPr lang="es-ES" sz="2000" dirty="0" smtClean="0"/>
              <a:t>Complementa al proceso de</a:t>
            </a:r>
            <a:r>
              <a:rPr lang="es-ES" sz="2000" dirty="0"/>
              <a:t> </a:t>
            </a:r>
            <a:r>
              <a:rPr lang="es-ES" sz="2000" b="1" dirty="0"/>
              <a:t>restauración de los </a:t>
            </a:r>
            <a:r>
              <a:rPr lang="es-ES" sz="2000" b="1" dirty="0" smtClean="0"/>
              <a:t>datos.</a:t>
            </a:r>
            <a:endParaRPr lang="es-ES" sz="2000" dirty="0"/>
          </a:p>
        </p:txBody>
      </p:sp>
      <p:pic>
        <p:nvPicPr>
          <p:cNvPr id="5" name="Imagen 4"/>
          <p:cNvPicPr>
            <a:picLocks noChangeAspect="1"/>
          </p:cNvPicPr>
          <p:nvPr/>
        </p:nvPicPr>
        <p:blipFill rotWithShape="1">
          <a:blip r:embed="rId2" cstate="email">
            <a:extLst>
              <a:ext uri="{28A0092B-C50C-407E-A947-70E740481C1C}">
                <a14:useLocalDpi xmlns:a14="http://schemas.microsoft.com/office/drawing/2010/main" val="0"/>
              </a:ext>
            </a:extLst>
          </a:blip>
          <a:srcRect t="14411"/>
          <a:stretch/>
        </p:blipFill>
        <p:spPr>
          <a:xfrm>
            <a:off x="3042090" y="4702140"/>
            <a:ext cx="3248167" cy="1853953"/>
          </a:xfrm>
          <a:prstGeom prst="rect">
            <a:avLst/>
          </a:prstGeom>
        </p:spPr>
      </p:pic>
    </p:spTree>
    <p:extLst>
      <p:ext uri="{BB962C8B-B14F-4D97-AF65-F5344CB8AC3E}">
        <p14:creationId xmlns:p14="http://schemas.microsoft.com/office/powerpoint/2010/main" val="381958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
            <a:ext cx="8229600" cy="6858000"/>
          </a:xfrm>
        </p:spPr>
        <p:txBody>
          <a:bodyPr anchor="ctr">
            <a:normAutofit/>
          </a:bodyPr>
          <a:lstStyle/>
          <a:p>
            <a:pPr marL="0" indent="0" algn="ctr">
              <a:lnSpc>
                <a:spcPct val="150000"/>
              </a:lnSpc>
              <a:buNone/>
            </a:pPr>
            <a:r>
              <a:rPr lang="es-ES" dirty="0" smtClean="0"/>
              <a:t>Realización de una serie de </a:t>
            </a:r>
            <a:r>
              <a:rPr lang="es-ES" sz="3600" b="1" dirty="0" smtClean="0">
                <a:solidFill>
                  <a:srgbClr val="990000"/>
                </a:solidFill>
              </a:rPr>
              <a:t>pruebas</a:t>
            </a:r>
            <a:r>
              <a:rPr lang="es-ES" sz="3600" dirty="0" smtClean="0"/>
              <a:t> </a:t>
            </a:r>
            <a:r>
              <a:rPr lang="es-ES" dirty="0" smtClean="0"/>
              <a:t>para  comprobar </a:t>
            </a:r>
            <a:r>
              <a:rPr lang="es-ES" dirty="0"/>
              <a:t>la correcta implementación de las medidas de seguridad aplicadas a los datos </a:t>
            </a:r>
            <a:r>
              <a:rPr lang="es-ES" dirty="0" smtClean="0"/>
              <a:t>personales.</a:t>
            </a:r>
          </a:p>
          <a:p>
            <a:pPr marL="0" indent="0" algn="ctr">
              <a:buNone/>
            </a:pPr>
            <a:endParaRPr lang="es-ES" dirty="0" smtClean="0"/>
          </a:p>
          <a:p>
            <a:pPr marL="0" indent="0" algn="ctr">
              <a:buNone/>
            </a:pPr>
            <a:r>
              <a:rPr lang="es-ES" dirty="0" smtClean="0">
                <a:solidFill>
                  <a:srgbClr val="615E1D"/>
                </a:solidFill>
                <a:hlinkClick r:id="rId3"/>
              </a:rPr>
              <a:t>Agencia Española de Protección de datos</a:t>
            </a:r>
            <a:endParaRPr lang="es-ES" dirty="0">
              <a:solidFill>
                <a:srgbClr val="615E1D"/>
              </a:solidFill>
            </a:endParaRPr>
          </a:p>
        </p:txBody>
      </p:sp>
    </p:spTree>
    <p:extLst>
      <p:ext uri="{BB962C8B-B14F-4D97-AF65-F5344CB8AC3E}">
        <p14:creationId xmlns:p14="http://schemas.microsoft.com/office/powerpoint/2010/main" val="1174709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0"/>
            <a:ext cx="8229600" cy="5826034"/>
          </a:xfrm>
        </p:spPr>
        <p:txBody>
          <a:bodyPr anchor="ctr"/>
          <a:lstStyle/>
          <a:p>
            <a:pPr marL="0" indent="0" algn="ctr">
              <a:buNone/>
            </a:pPr>
            <a:r>
              <a:rPr lang="es-ES" dirty="0" smtClean="0"/>
              <a:t>Elaboración del </a:t>
            </a:r>
          </a:p>
          <a:p>
            <a:pPr marL="0" indent="0" algn="ctr">
              <a:buNone/>
            </a:pPr>
            <a:r>
              <a:rPr lang="es-ES" sz="4000" b="1" dirty="0" smtClean="0">
                <a:solidFill>
                  <a:srgbClr val="990000"/>
                </a:solidFill>
              </a:rPr>
              <a:t>Informe de Auditoría</a:t>
            </a:r>
            <a:endParaRPr lang="es-ES" b="1" dirty="0">
              <a:solidFill>
                <a:srgbClr val="990000"/>
              </a:solidFill>
            </a:endParaRPr>
          </a:p>
        </p:txBody>
      </p:sp>
      <p:pic>
        <p:nvPicPr>
          <p:cNvPr id="1026" name="Picture 2" descr="Auditoría LOP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997" y="4199709"/>
            <a:ext cx="1914525" cy="23907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01225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855617"/>
            <a:ext cx="8229600" cy="5179423"/>
          </a:xfrm>
        </p:spPr>
        <p:txBody>
          <a:bodyPr anchor="ctr">
            <a:normAutofit/>
          </a:bodyPr>
          <a:lstStyle/>
          <a:p>
            <a:r>
              <a:rPr lang="es-ES" sz="2200" dirty="0" smtClean="0"/>
              <a:t>Nivel de </a:t>
            </a:r>
            <a:r>
              <a:rPr lang="es-ES" sz="2400" b="1" dirty="0" smtClean="0">
                <a:solidFill>
                  <a:srgbClr val="990000"/>
                </a:solidFill>
              </a:rPr>
              <a:t>adecuación</a:t>
            </a:r>
            <a:r>
              <a:rPr lang="es-ES" sz="2400" dirty="0" smtClean="0"/>
              <a:t> </a:t>
            </a:r>
            <a:r>
              <a:rPr lang="es-ES" sz="2200" dirty="0" smtClean="0"/>
              <a:t>de las medidas y controles establecidos.</a:t>
            </a:r>
          </a:p>
          <a:p>
            <a:endParaRPr lang="es-ES" sz="2200" dirty="0" smtClean="0"/>
          </a:p>
          <a:p>
            <a:r>
              <a:rPr lang="es-ES" sz="2200" dirty="0" smtClean="0"/>
              <a:t> </a:t>
            </a:r>
            <a:r>
              <a:rPr lang="es-ES" sz="2400" b="1" dirty="0" smtClean="0">
                <a:solidFill>
                  <a:srgbClr val="990000"/>
                </a:solidFill>
              </a:rPr>
              <a:t>Deficiencias</a:t>
            </a:r>
            <a:r>
              <a:rPr lang="es-ES" sz="2400" dirty="0" smtClean="0"/>
              <a:t> </a:t>
            </a:r>
            <a:r>
              <a:rPr lang="es-ES" sz="2200" dirty="0" smtClean="0"/>
              <a:t>detectadas y propuesta de medidas correctoras o complementarias. </a:t>
            </a:r>
            <a:r>
              <a:rPr lang="es-ES" sz="2200" b="1" dirty="0" smtClean="0">
                <a:solidFill>
                  <a:srgbClr val="990000"/>
                </a:solidFill>
              </a:rPr>
              <a:t>Plan de Acción</a:t>
            </a:r>
            <a:r>
              <a:rPr lang="es-ES" sz="2200" dirty="0" smtClean="0"/>
              <a:t>.</a:t>
            </a:r>
          </a:p>
          <a:p>
            <a:endParaRPr lang="es-ES" sz="2200" dirty="0" smtClean="0"/>
          </a:p>
          <a:p>
            <a:r>
              <a:rPr lang="es-ES" sz="2200" dirty="0" smtClean="0"/>
              <a:t>Datos, hechos y observaciones </a:t>
            </a:r>
            <a:r>
              <a:rPr lang="es-ES" sz="2200" b="1" dirty="0" smtClean="0">
                <a:solidFill>
                  <a:srgbClr val="990000"/>
                </a:solidFill>
              </a:rPr>
              <a:t>en que </a:t>
            </a:r>
            <a:r>
              <a:rPr lang="es-ES" sz="2400" b="1" dirty="0" smtClean="0">
                <a:solidFill>
                  <a:srgbClr val="990000"/>
                </a:solidFill>
              </a:rPr>
              <a:t>se basen los dictámenes</a:t>
            </a:r>
            <a:r>
              <a:rPr lang="es-ES" sz="2200" dirty="0" smtClean="0"/>
              <a:t> alcanzados y recomendaciones propuestas. </a:t>
            </a:r>
          </a:p>
          <a:p>
            <a:pPr marL="0" indent="0">
              <a:buNone/>
            </a:pPr>
            <a:endParaRPr lang="es-ES" dirty="0" smtClean="0"/>
          </a:p>
          <a:p>
            <a:pPr marL="0" indent="0" algn="ctr">
              <a:buNone/>
            </a:pPr>
            <a:r>
              <a:rPr lang="es-ES" dirty="0" smtClean="0"/>
              <a:t>Deberá quedar a disposición de la Agencia Española de Protección de Datos.</a:t>
            </a:r>
            <a:endParaRPr lang="es-ES" dirty="0"/>
          </a:p>
        </p:txBody>
      </p:sp>
    </p:spTree>
    <p:extLst>
      <p:ext uri="{BB962C8B-B14F-4D97-AF65-F5344CB8AC3E}">
        <p14:creationId xmlns:p14="http://schemas.microsoft.com/office/powerpoint/2010/main" val="3969371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0"/>
            <a:ext cx="8229600" cy="6858000"/>
          </a:xfrm>
        </p:spPr>
        <p:txBody>
          <a:bodyPr anchor="ctr">
            <a:normAutofit/>
          </a:bodyPr>
          <a:lstStyle/>
          <a:p>
            <a:pPr marL="0" indent="0" algn="ctr">
              <a:buNone/>
            </a:pPr>
            <a:r>
              <a:rPr lang="es-ES" sz="4000" dirty="0" smtClean="0"/>
              <a:t>Someterse a la auditoría es </a:t>
            </a:r>
            <a:r>
              <a:rPr lang="es-ES" sz="4000" b="1" dirty="0" smtClean="0">
                <a:solidFill>
                  <a:srgbClr val="990000"/>
                </a:solidFill>
              </a:rPr>
              <a:t>obligatorio</a:t>
            </a:r>
            <a:r>
              <a:rPr lang="es-ES" sz="4000" dirty="0" smtClean="0">
                <a:solidFill>
                  <a:srgbClr val="990000"/>
                </a:solidFill>
              </a:rPr>
              <a:t> </a:t>
            </a:r>
            <a:r>
              <a:rPr lang="es-ES" sz="4000" dirty="0" smtClean="0"/>
              <a:t>y </a:t>
            </a:r>
            <a:r>
              <a:rPr lang="es-ES" sz="4000" b="1" dirty="0" smtClean="0">
                <a:solidFill>
                  <a:srgbClr val="990000"/>
                </a:solidFill>
              </a:rPr>
              <a:t>sancionable</a:t>
            </a:r>
            <a:endParaRPr lang="es-ES" sz="4000" b="1" dirty="0">
              <a:solidFill>
                <a:srgbClr val="990000"/>
              </a:solidFill>
            </a:endParaRPr>
          </a:p>
        </p:txBody>
      </p:sp>
    </p:spTree>
    <p:extLst>
      <p:ext uri="{BB962C8B-B14F-4D97-AF65-F5344CB8AC3E}">
        <p14:creationId xmlns:p14="http://schemas.microsoft.com/office/powerpoint/2010/main" val="3526276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400" dirty="0" smtClean="0">
                <a:solidFill>
                  <a:srgbClr val="990000"/>
                </a:solidFill>
              </a:rPr>
              <a:t>Bibliografía</a:t>
            </a:r>
            <a:endParaRPr lang="es-ES" sz="4400" dirty="0">
              <a:solidFill>
                <a:srgbClr val="990000"/>
              </a:solidFill>
            </a:endParaRPr>
          </a:p>
        </p:txBody>
      </p:sp>
      <p:sp>
        <p:nvSpPr>
          <p:cNvPr id="3" name="Marcador de contenido 2"/>
          <p:cNvSpPr>
            <a:spLocks noGrp="1"/>
          </p:cNvSpPr>
          <p:nvPr>
            <p:ph idx="1"/>
          </p:nvPr>
        </p:nvSpPr>
        <p:spPr>
          <a:xfrm>
            <a:off x="457200" y="1925800"/>
            <a:ext cx="8229600" cy="4435811"/>
          </a:xfrm>
        </p:spPr>
        <p:txBody>
          <a:bodyPr>
            <a:normAutofit fontScale="55000" lnSpcReduction="20000"/>
          </a:bodyPr>
          <a:lstStyle/>
          <a:p>
            <a:r>
              <a:rPr lang="es-ES" dirty="0"/>
              <a:t>https://</a:t>
            </a:r>
            <a:r>
              <a:rPr lang="es-ES" dirty="0" smtClean="0"/>
              <a:t>es.wikipedia.org/wiki/Copia_de_seguridad</a:t>
            </a:r>
          </a:p>
          <a:p>
            <a:endParaRPr lang="es-ES" dirty="0" smtClean="0"/>
          </a:p>
          <a:p>
            <a:r>
              <a:rPr lang="es-ES" dirty="0"/>
              <a:t>http://blogthinkbig.com/crear-copias-de-seguridad</a:t>
            </a:r>
            <a:r>
              <a:rPr lang="es-ES" dirty="0" smtClean="0"/>
              <a:t>/</a:t>
            </a:r>
          </a:p>
          <a:p>
            <a:endParaRPr lang="es-ES" dirty="0"/>
          </a:p>
          <a:p>
            <a:r>
              <a:rPr lang="es-ES" dirty="0"/>
              <a:t>https://</a:t>
            </a:r>
            <a:r>
              <a:rPr lang="es-ES" dirty="0" smtClean="0"/>
              <a:t>www.osi.es/es/copias-de-seguridad-cifrado</a:t>
            </a:r>
          </a:p>
          <a:p>
            <a:endParaRPr lang="es-ES" dirty="0" smtClean="0"/>
          </a:p>
          <a:p>
            <a:r>
              <a:rPr lang="es-ES" dirty="0"/>
              <a:t>http://www.adminso.es/index.php/4.3.1._</a:t>
            </a:r>
            <a:r>
              <a:rPr lang="es-ES" dirty="0" smtClean="0"/>
              <a:t>Tipos_y_estrategias_de_copias</a:t>
            </a:r>
          </a:p>
          <a:p>
            <a:endParaRPr lang="es-ES" dirty="0" smtClean="0"/>
          </a:p>
          <a:p>
            <a:r>
              <a:rPr lang="es-ES" dirty="0" smtClean="0"/>
              <a:t>https://www.agpd.es/portalwebAGPD/canaldocumentacion/publicaciones/common/Guias/GUIA_SEGURIDAD_2010.pdf</a:t>
            </a:r>
          </a:p>
          <a:p>
            <a:endParaRPr lang="es-ES" dirty="0" smtClean="0"/>
          </a:p>
          <a:p>
            <a:r>
              <a:rPr lang="es-ES" dirty="0" smtClean="0"/>
              <a:t>http://www.rosello-mallol.com/auditoria-lopd-debo-hacerla/</a:t>
            </a:r>
          </a:p>
          <a:p>
            <a:endParaRPr lang="es-ES" dirty="0" smtClean="0"/>
          </a:p>
          <a:p>
            <a:r>
              <a:rPr lang="es-ES" dirty="0" smtClean="0"/>
              <a:t>https://legaltis.wordpress.com/2013/05/28/que-es-una-auditoria-de-proteccion-de-datos/</a:t>
            </a:r>
            <a:endParaRPr lang="es-ES" dirty="0"/>
          </a:p>
        </p:txBody>
      </p:sp>
    </p:spTree>
    <p:extLst>
      <p:ext uri="{BB962C8B-B14F-4D97-AF65-F5344CB8AC3E}">
        <p14:creationId xmlns:p14="http://schemas.microsoft.com/office/powerpoint/2010/main" val="3451767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dirty="0" smtClean="0">
                <a:solidFill>
                  <a:srgbClr val="990000"/>
                </a:solidFill>
              </a:rPr>
              <a:t>¿Por qué crear </a:t>
            </a:r>
            <a:r>
              <a:rPr lang="es-ES" sz="4400" i="1" dirty="0" err="1" smtClean="0">
                <a:solidFill>
                  <a:srgbClr val="990000"/>
                </a:solidFill>
              </a:rPr>
              <a:t>backups</a:t>
            </a:r>
            <a:r>
              <a:rPr lang="es-ES" sz="4400" dirty="0" smtClean="0">
                <a:solidFill>
                  <a:srgbClr val="990000"/>
                </a:solidFill>
              </a:rPr>
              <a:t>?</a:t>
            </a:r>
            <a:endParaRPr lang="es-ES" sz="4400" dirty="0">
              <a:solidFill>
                <a:srgbClr val="990000"/>
              </a:solidFill>
            </a:endParaRP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34" y="1738067"/>
            <a:ext cx="6482687" cy="4125346"/>
          </a:xfrm>
          <a:prstGeom prst="rect">
            <a:avLst/>
          </a:prstGeom>
        </p:spPr>
      </p:pic>
    </p:spTree>
    <p:extLst>
      <p:ext uri="{BB962C8B-B14F-4D97-AF65-F5344CB8AC3E}">
        <p14:creationId xmlns:p14="http://schemas.microsoft.com/office/powerpoint/2010/main" val="47067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dirty="0" smtClean="0">
                <a:solidFill>
                  <a:srgbClr val="990000"/>
                </a:solidFill>
              </a:rPr>
              <a:t>¿Por qué crear </a:t>
            </a:r>
            <a:r>
              <a:rPr lang="es-ES" sz="4400" i="1" dirty="0" err="1" smtClean="0">
                <a:solidFill>
                  <a:srgbClr val="990000"/>
                </a:solidFill>
              </a:rPr>
              <a:t>backups</a:t>
            </a:r>
            <a:r>
              <a:rPr lang="es-ES" sz="4400" dirty="0" smtClean="0">
                <a:solidFill>
                  <a:srgbClr val="990000"/>
                </a:solidFill>
              </a:rPr>
              <a:t>?</a:t>
            </a:r>
            <a:endParaRPr lang="es-ES" sz="4400" dirty="0">
              <a:solidFill>
                <a:srgbClr val="990000"/>
              </a:solidFill>
            </a:endParaRPr>
          </a:p>
        </p:txBody>
      </p:sp>
      <p:pic>
        <p:nvPicPr>
          <p:cNvPr id="9" name="Imagen 8"/>
          <p:cNvPicPr>
            <a:picLocks noChangeAspect="1"/>
          </p:cNvPicPr>
          <p:nvPr/>
        </p:nvPicPr>
        <p:blipFill rotWithShape="1">
          <a:blip r:embed="rId2">
            <a:extLst>
              <a:ext uri="{28A0092B-C50C-407E-A947-70E740481C1C}">
                <a14:useLocalDpi xmlns:a14="http://schemas.microsoft.com/office/drawing/2010/main" val="0"/>
              </a:ext>
            </a:extLst>
          </a:blip>
          <a:srcRect l="7930" t="39" r="8340" b="-1"/>
          <a:stretch/>
        </p:blipFill>
        <p:spPr>
          <a:xfrm>
            <a:off x="1323446" y="1733264"/>
            <a:ext cx="6482687" cy="4175893"/>
          </a:xfrm>
          <a:prstGeom prst="rect">
            <a:avLst/>
          </a:prstGeom>
        </p:spPr>
      </p:pic>
    </p:spTree>
    <p:extLst>
      <p:ext uri="{BB962C8B-B14F-4D97-AF65-F5344CB8AC3E}">
        <p14:creationId xmlns:p14="http://schemas.microsoft.com/office/powerpoint/2010/main" val="2825100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dirty="0" smtClean="0">
                <a:solidFill>
                  <a:srgbClr val="990000"/>
                </a:solidFill>
              </a:rPr>
              <a:t>¿Por qué crear </a:t>
            </a:r>
            <a:r>
              <a:rPr lang="es-ES" sz="4400" i="1" dirty="0" err="1" smtClean="0">
                <a:solidFill>
                  <a:srgbClr val="990000"/>
                </a:solidFill>
              </a:rPr>
              <a:t>backups</a:t>
            </a:r>
            <a:r>
              <a:rPr lang="es-ES" sz="4400" dirty="0" smtClean="0">
                <a:solidFill>
                  <a:srgbClr val="990000"/>
                </a:solidFill>
              </a:rPr>
              <a:t>?</a:t>
            </a:r>
            <a:endParaRPr lang="es-ES" sz="4400" dirty="0">
              <a:solidFill>
                <a:srgbClr val="990000"/>
              </a:solidFill>
            </a:endParaRPr>
          </a:p>
        </p:txBody>
      </p:sp>
      <p:sp>
        <p:nvSpPr>
          <p:cNvPr id="6" name="Marcador de contenido 5"/>
          <p:cNvSpPr>
            <a:spLocks noGrp="1"/>
          </p:cNvSpPr>
          <p:nvPr>
            <p:ph sz="half" idx="1"/>
          </p:nvPr>
        </p:nvSpPr>
        <p:spPr>
          <a:xfrm>
            <a:off x="744582" y="2044338"/>
            <a:ext cx="3944984" cy="3585754"/>
          </a:xfrm>
        </p:spPr>
        <p:txBody>
          <a:bodyPr>
            <a:normAutofit/>
          </a:bodyPr>
          <a:lstStyle/>
          <a:p>
            <a:endParaRPr lang="es-ES" dirty="0" smtClean="0"/>
          </a:p>
          <a:p>
            <a:r>
              <a:rPr lang="es-ES" sz="2600" dirty="0" smtClean="0"/>
              <a:t>Problemas legales.</a:t>
            </a:r>
          </a:p>
          <a:p>
            <a:endParaRPr lang="es-ES" sz="2600" dirty="0"/>
          </a:p>
          <a:p>
            <a:r>
              <a:rPr lang="es-ES" sz="2600" dirty="0" smtClean="0"/>
              <a:t>Problemas administrativos.</a:t>
            </a:r>
          </a:p>
          <a:p>
            <a:endParaRPr lang="es-ES" sz="2600" dirty="0" smtClean="0"/>
          </a:p>
          <a:p>
            <a:r>
              <a:rPr lang="es-ES" sz="2600" dirty="0" smtClean="0"/>
              <a:t>Pérdidas económicas.</a:t>
            </a:r>
          </a:p>
          <a:p>
            <a:pPr marL="114300" indent="0">
              <a:buNone/>
            </a:pPr>
            <a:endParaRPr lang="es-ES" dirty="0"/>
          </a:p>
        </p:txBody>
      </p:sp>
      <p:pic>
        <p:nvPicPr>
          <p:cNvPr id="12" name="Marcador de contenido 11"/>
          <p:cNvPicPr>
            <a:picLocks noGrp="1" noChangeAspect="1"/>
          </p:cNvPicPr>
          <p:nvPr>
            <p:ph sz="half" idx="2"/>
          </p:nvPr>
        </p:nvPicPr>
        <p:blipFill>
          <a:blip r:embed="rId3" cstate="email">
            <a:extLst>
              <a:ext uri="{28A0092B-C50C-407E-A947-70E740481C1C}">
                <a14:useLocalDpi xmlns:a14="http://schemas.microsoft.com/office/drawing/2010/main" val="0"/>
              </a:ext>
            </a:extLst>
          </a:blip>
          <a:stretch>
            <a:fillRect/>
          </a:stretch>
        </p:blipFill>
        <p:spPr>
          <a:xfrm>
            <a:off x="4918905" y="2690514"/>
            <a:ext cx="3657600" cy="2121966"/>
          </a:xfrm>
        </p:spPr>
      </p:pic>
    </p:spTree>
    <p:extLst>
      <p:ext uri="{BB962C8B-B14F-4D97-AF65-F5344CB8AC3E}">
        <p14:creationId xmlns:p14="http://schemas.microsoft.com/office/powerpoint/2010/main" val="278600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dirty="0" smtClean="0">
                <a:solidFill>
                  <a:srgbClr val="990000"/>
                </a:solidFill>
              </a:rPr>
              <a:t>Almacenar copias de seguridad</a:t>
            </a:r>
            <a:endParaRPr lang="es-ES" sz="4400" dirty="0">
              <a:solidFill>
                <a:srgbClr val="990000"/>
              </a:solidFill>
            </a:endParaRPr>
          </a:p>
        </p:txBody>
      </p:sp>
      <p:pic>
        <p:nvPicPr>
          <p:cNvPr id="5" name="Marcador de contenido 4"/>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l="39055" t="-125" b="-1"/>
          <a:stretch/>
        </p:blipFill>
        <p:spPr>
          <a:xfrm>
            <a:off x="1240999" y="2183642"/>
            <a:ext cx="3807383" cy="3518429"/>
          </a:xfrm>
        </p:spPr>
      </p:pic>
      <p:pic>
        <p:nvPicPr>
          <p:cNvPr id="3" name="Imagen 2" descr="online_backup.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48382" y="2183641"/>
            <a:ext cx="3390095" cy="3382913"/>
          </a:xfrm>
          <a:prstGeom prst="rect">
            <a:avLst/>
          </a:prstGeom>
        </p:spPr>
      </p:pic>
    </p:spTree>
    <p:extLst>
      <p:ext uri="{BB962C8B-B14F-4D97-AF65-F5344CB8AC3E}">
        <p14:creationId xmlns:p14="http://schemas.microsoft.com/office/powerpoint/2010/main" val="3932853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900" dirty="0" smtClean="0">
                <a:solidFill>
                  <a:srgbClr val="990000"/>
                </a:solidFill>
              </a:rPr>
              <a:t>Ley Orgánica de Protección de Datos</a:t>
            </a:r>
            <a:endParaRPr lang="es-ES" sz="3900" dirty="0">
              <a:solidFill>
                <a:srgbClr val="990000"/>
              </a:solidFill>
            </a:endParaRPr>
          </a:p>
        </p:txBody>
      </p:sp>
      <p:sp>
        <p:nvSpPr>
          <p:cNvPr id="3" name="Marcador de contenido 2"/>
          <p:cNvSpPr>
            <a:spLocks noGrp="1"/>
          </p:cNvSpPr>
          <p:nvPr>
            <p:ph idx="1"/>
          </p:nvPr>
        </p:nvSpPr>
        <p:spPr>
          <a:xfrm>
            <a:off x="457200" y="3540774"/>
            <a:ext cx="7620000" cy="2937317"/>
          </a:xfrm>
        </p:spPr>
        <p:txBody>
          <a:bodyPr>
            <a:normAutofit fontScale="70000" lnSpcReduction="20000"/>
          </a:bodyPr>
          <a:lstStyle/>
          <a:p>
            <a:pPr>
              <a:lnSpc>
                <a:spcPct val="120000"/>
              </a:lnSpc>
            </a:pPr>
            <a:r>
              <a:rPr lang="es-ES" dirty="0"/>
              <a:t>O</a:t>
            </a:r>
            <a:r>
              <a:rPr lang="es-ES" dirty="0" smtClean="0"/>
              <a:t>bliga </a:t>
            </a:r>
            <a:r>
              <a:rPr lang="es-ES" dirty="0"/>
              <a:t>a todas las organizaciones, empresas e instituciones a garantizar la seguridad de los datos de carácter personal que tratan y almacenan en sus sistemas de información y clasifica estos datos en tres niveles de </a:t>
            </a:r>
            <a:r>
              <a:rPr lang="es-ES" dirty="0" smtClean="0"/>
              <a:t>seguridad: básico, medio y alto.</a:t>
            </a:r>
          </a:p>
          <a:p>
            <a:pPr marL="114300" indent="0">
              <a:lnSpc>
                <a:spcPct val="120000"/>
              </a:lnSpc>
              <a:buNone/>
            </a:pPr>
            <a:endParaRPr lang="es-ES" dirty="0" smtClean="0"/>
          </a:p>
          <a:p>
            <a:pPr>
              <a:lnSpc>
                <a:spcPct val="120000"/>
              </a:lnSpc>
            </a:pPr>
            <a:r>
              <a:rPr lang="es-ES" dirty="0"/>
              <a:t>N</a:t>
            </a:r>
            <a:r>
              <a:rPr lang="es-ES" dirty="0" smtClean="0"/>
              <a:t>o </a:t>
            </a:r>
            <a:r>
              <a:rPr lang="es-ES" dirty="0"/>
              <a:t>todas las </a:t>
            </a:r>
            <a:r>
              <a:rPr lang="es-ES" dirty="0" smtClean="0"/>
              <a:t>copias de seguridad se adecúan a los requisitos que impone la LOPD.</a:t>
            </a:r>
          </a:p>
        </p:txBody>
      </p:sp>
      <p:pic>
        <p:nvPicPr>
          <p:cNvPr id="4" name="Imagen 3" descr="lop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516" y="1517521"/>
            <a:ext cx="5440160" cy="1847850"/>
          </a:xfrm>
          <a:prstGeom prst="rect">
            <a:avLst/>
          </a:prstGeom>
        </p:spPr>
      </p:pic>
    </p:spTree>
    <p:extLst>
      <p:ext uri="{BB962C8B-B14F-4D97-AF65-F5344CB8AC3E}">
        <p14:creationId xmlns:p14="http://schemas.microsoft.com/office/powerpoint/2010/main" val="2382911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solidFill>
                  <a:srgbClr val="990000"/>
                </a:solidFill>
              </a:rPr>
              <a:t>Niveles de copias de seguridad</a:t>
            </a:r>
            <a:endParaRPr lang="es-ES" dirty="0">
              <a:solidFill>
                <a:srgbClr val="990000"/>
              </a:solidFill>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282503578"/>
              </p:ext>
            </p:extLst>
          </p:nvPr>
        </p:nvGraphicFramePr>
        <p:xfrm>
          <a:off x="457200" y="1600200"/>
          <a:ext cx="8229600" cy="4211320"/>
        </p:xfrm>
        <a:graphic>
          <a:graphicData uri="http://schemas.openxmlformats.org/drawingml/2006/table">
            <a:tbl>
              <a:tblPr firstRow="1" bandRow="1">
                <a:tableStyleId>{72833802-FEF1-4C79-8D5D-14CF1EAF98D9}</a:tableStyleId>
              </a:tblPr>
              <a:tblGrid>
                <a:gridCol w="1444752"/>
                <a:gridCol w="4041648"/>
                <a:gridCol w="2743200"/>
              </a:tblGrid>
              <a:tr h="370840">
                <a:tc>
                  <a:txBody>
                    <a:bodyPr/>
                    <a:lstStyle/>
                    <a:p>
                      <a:r>
                        <a:rPr lang="es-ES" dirty="0" smtClean="0"/>
                        <a:t>Nivel</a:t>
                      </a:r>
                      <a:endParaRPr lang="es-ES" dirty="0"/>
                    </a:p>
                  </a:txBody>
                  <a:tcPr marL="98755" marR="98755"/>
                </a:tc>
                <a:tc>
                  <a:txBody>
                    <a:bodyPr/>
                    <a:lstStyle/>
                    <a:p>
                      <a:r>
                        <a:rPr lang="es-ES" dirty="0" smtClean="0"/>
                        <a:t>Tipo de dato</a:t>
                      </a:r>
                      <a:endParaRPr lang="es-ES" dirty="0"/>
                    </a:p>
                  </a:txBody>
                  <a:tcPr marL="98755" marR="98755"/>
                </a:tc>
                <a:tc>
                  <a:txBody>
                    <a:bodyPr/>
                    <a:lstStyle/>
                    <a:p>
                      <a:r>
                        <a:rPr lang="es-ES" dirty="0" smtClean="0"/>
                        <a:t>Alcance</a:t>
                      </a:r>
                      <a:endParaRPr lang="es-ES" dirty="0"/>
                    </a:p>
                  </a:txBody>
                  <a:tcPr marL="98755" marR="98755"/>
                </a:tc>
              </a:tr>
              <a:tr h="370840">
                <a:tc>
                  <a:txBody>
                    <a:bodyPr/>
                    <a:lstStyle/>
                    <a:p>
                      <a:r>
                        <a:rPr lang="es-ES" dirty="0" smtClean="0"/>
                        <a:t>BÁSICO</a:t>
                      </a:r>
                    </a:p>
                  </a:txBody>
                  <a:tcPr marL="98755" marR="98755"/>
                </a:tc>
                <a:tc>
                  <a:txBody>
                    <a:bodyPr/>
                    <a:lstStyle/>
                    <a:p>
                      <a:r>
                        <a:rPr lang="es-ES" sz="1800" kern="1200" dirty="0" smtClean="0">
                          <a:solidFill>
                            <a:schemeClr val="tx1"/>
                          </a:solidFill>
                          <a:latin typeface="+mn-lt"/>
                          <a:ea typeface="+mn-ea"/>
                          <a:cs typeface="+mn-cs"/>
                        </a:rPr>
                        <a:t>Datos de carácter personal (nombres,</a:t>
                      </a:r>
                      <a:r>
                        <a:rPr lang="es-ES" sz="1800" kern="1200" baseline="0" dirty="0" smtClean="0">
                          <a:solidFill>
                            <a:schemeClr val="tx1"/>
                          </a:solidFill>
                          <a:latin typeface="+mn-lt"/>
                          <a:ea typeface="+mn-ea"/>
                          <a:cs typeface="+mn-cs"/>
                        </a:rPr>
                        <a:t> emails, direcciones, etc.</a:t>
                      </a:r>
                      <a:r>
                        <a:rPr lang="es-ES" sz="1800" kern="1200" dirty="0" smtClean="0">
                          <a:solidFill>
                            <a:schemeClr val="tx1"/>
                          </a:solidFill>
                          <a:latin typeface="+mn-lt"/>
                          <a:ea typeface="+mn-ea"/>
                          <a:cs typeface="+mn-cs"/>
                        </a:rPr>
                        <a:t>) </a:t>
                      </a:r>
                      <a:endParaRPr lang="es-ES" dirty="0"/>
                    </a:p>
                  </a:txBody>
                  <a:tcPr marL="98755" marR="98755"/>
                </a:tc>
                <a:tc>
                  <a:txBody>
                    <a:bodyPr/>
                    <a:lstStyle/>
                    <a:p>
                      <a:r>
                        <a:rPr lang="es-ES" sz="1800" kern="1200" dirty="0" smtClean="0">
                          <a:solidFill>
                            <a:schemeClr val="tx1"/>
                          </a:solidFill>
                          <a:latin typeface="+mn-lt"/>
                          <a:ea typeface="+mn-ea"/>
                          <a:cs typeface="+mn-cs"/>
                        </a:rPr>
                        <a:t>Cualquier</a:t>
                      </a:r>
                      <a:r>
                        <a:rPr lang="es-ES" sz="1800" kern="1200" baseline="0" dirty="0" smtClean="0">
                          <a:solidFill>
                            <a:schemeClr val="tx1"/>
                          </a:solidFill>
                          <a:latin typeface="+mn-lt"/>
                          <a:ea typeface="+mn-ea"/>
                          <a:cs typeface="+mn-cs"/>
                        </a:rPr>
                        <a:t> organización, empresa o institución</a:t>
                      </a:r>
                      <a:endParaRPr lang="es-ES" dirty="0"/>
                    </a:p>
                  </a:txBody>
                  <a:tcPr marL="98755" marR="98755"/>
                </a:tc>
              </a:tr>
              <a:tr h="370840">
                <a:tc>
                  <a:txBody>
                    <a:bodyPr/>
                    <a:lstStyle/>
                    <a:p>
                      <a:r>
                        <a:rPr lang="es-ES" dirty="0" smtClean="0"/>
                        <a:t>MEDIO</a:t>
                      </a:r>
                    </a:p>
                  </a:txBody>
                  <a:tcPr marL="98755" marR="98755"/>
                </a:tc>
                <a:tc>
                  <a:txBody>
                    <a:bodyPr/>
                    <a:lstStyle/>
                    <a:p>
                      <a:r>
                        <a:rPr lang="es-ES" sz="1800" kern="1200" dirty="0" smtClean="0">
                          <a:solidFill>
                            <a:schemeClr val="tx1"/>
                          </a:solidFill>
                          <a:latin typeface="+mn-lt"/>
                          <a:ea typeface="+mn-ea"/>
                          <a:cs typeface="+mn-cs"/>
                        </a:rPr>
                        <a:t>Datos</a:t>
                      </a:r>
                      <a:r>
                        <a:rPr lang="es-ES" sz="1800" kern="1200" baseline="0" dirty="0" smtClean="0">
                          <a:solidFill>
                            <a:schemeClr val="tx1"/>
                          </a:solidFill>
                          <a:latin typeface="+mn-lt"/>
                          <a:ea typeface="+mn-ea"/>
                          <a:cs typeface="+mn-cs"/>
                        </a:rPr>
                        <a:t> </a:t>
                      </a:r>
                      <a:r>
                        <a:rPr lang="es-ES" sz="1800" kern="1200" dirty="0" smtClean="0">
                          <a:solidFill>
                            <a:schemeClr val="tx1"/>
                          </a:solidFill>
                          <a:latin typeface="+mn-lt"/>
                          <a:ea typeface="+mn-ea"/>
                          <a:cs typeface="+mn-cs"/>
                        </a:rPr>
                        <a:t>referidos a la comisión de infracciones administrativas o penales, Hacienda Pública, Servicios Financieros, solvencia patrimonial y crédito</a:t>
                      </a:r>
                      <a:endParaRPr lang="es-ES" dirty="0"/>
                    </a:p>
                  </a:txBody>
                  <a:tcPr marL="98755" marR="98755"/>
                </a:tc>
                <a:tc>
                  <a:txBody>
                    <a:bodyPr/>
                    <a:lstStyle/>
                    <a:p>
                      <a:r>
                        <a:rPr lang="es-ES" sz="1800" kern="1200" dirty="0" smtClean="0">
                          <a:solidFill>
                            <a:schemeClr val="tx1"/>
                          </a:solidFill>
                          <a:latin typeface="+mn-lt"/>
                          <a:ea typeface="+mn-ea"/>
                          <a:cs typeface="+mn-cs"/>
                        </a:rPr>
                        <a:t>Administración pública, entidades financieras y sector jurídico, entre</a:t>
                      </a:r>
                      <a:r>
                        <a:rPr lang="es-ES" sz="1800" kern="1200" baseline="0" dirty="0" smtClean="0">
                          <a:solidFill>
                            <a:schemeClr val="tx1"/>
                          </a:solidFill>
                          <a:latin typeface="+mn-lt"/>
                          <a:ea typeface="+mn-ea"/>
                          <a:cs typeface="+mn-cs"/>
                        </a:rPr>
                        <a:t> otros</a:t>
                      </a:r>
                      <a:endParaRPr lang="es-ES" dirty="0"/>
                    </a:p>
                  </a:txBody>
                  <a:tcPr marL="98755" marR="98755"/>
                </a:tc>
              </a:tr>
              <a:tr h="370840">
                <a:tc>
                  <a:txBody>
                    <a:bodyPr/>
                    <a:lstStyle/>
                    <a:p>
                      <a:r>
                        <a:rPr lang="es-ES" dirty="0" smtClean="0"/>
                        <a:t>ALTO</a:t>
                      </a:r>
                    </a:p>
                  </a:txBody>
                  <a:tcPr marL="98755" marR="98755"/>
                </a:tc>
                <a:tc>
                  <a:txBody>
                    <a:bodyPr/>
                    <a:lstStyle/>
                    <a:p>
                      <a:r>
                        <a:rPr lang="es-ES" sz="1800" kern="1200" dirty="0" smtClean="0">
                          <a:solidFill>
                            <a:schemeClr val="tx1"/>
                          </a:solidFill>
                          <a:latin typeface="+mn-lt"/>
                          <a:ea typeface="+mn-ea"/>
                          <a:cs typeface="+mn-cs"/>
                        </a:rPr>
                        <a:t>Datos relacionados con la ideología, origen racial, salud, creencias, filiación sindical, religión y sexo </a:t>
                      </a:r>
                      <a:endParaRPr lang="es-ES" dirty="0"/>
                    </a:p>
                  </a:txBody>
                  <a:tcPr marL="98755" marR="987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smtClean="0">
                          <a:solidFill>
                            <a:schemeClr val="tx1"/>
                          </a:solidFill>
                          <a:latin typeface="+mn-lt"/>
                          <a:ea typeface="+mn-ea"/>
                          <a:cs typeface="+mn-cs"/>
                        </a:rPr>
                        <a:t>Centros de formación, partidos políticos, salud, RR.HH., clubs y agrupaciones de ocio y todas las empresas que gestionan sus nóminas </a:t>
                      </a:r>
                      <a:endParaRPr lang="es-ES" dirty="0" smtClean="0"/>
                    </a:p>
                    <a:p>
                      <a:endParaRPr lang="es-ES" dirty="0"/>
                    </a:p>
                  </a:txBody>
                  <a:tcPr marL="98755" marR="98755"/>
                </a:tc>
              </a:tr>
            </a:tbl>
          </a:graphicData>
        </a:graphic>
      </p:graphicFrame>
    </p:spTree>
    <p:extLst>
      <p:ext uri="{BB962C8B-B14F-4D97-AF65-F5344CB8AC3E}">
        <p14:creationId xmlns:p14="http://schemas.microsoft.com/office/powerpoint/2010/main" val="799930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990000"/>
                </a:solidFill>
              </a:rPr>
              <a:t>Obligaciones por nivel</a:t>
            </a:r>
            <a:endParaRPr lang="es-ES" dirty="0">
              <a:solidFill>
                <a:srgbClr val="990000"/>
              </a:solidFill>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70222798"/>
              </p:ext>
            </p:extLst>
          </p:nvPr>
        </p:nvGraphicFramePr>
        <p:xfrm>
          <a:off x="457199" y="2514600"/>
          <a:ext cx="8229601" cy="3022600"/>
        </p:xfrm>
        <a:graphic>
          <a:graphicData uri="http://schemas.openxmlformats.org/drawingml/2006/table">
            <a:tbl>
              <a:tblPr firstRow="1" bandRow="1">
                <a:tableStyleId>{5C22544A-7EE6-4342-B048-85BDC9FD1C3A}</a:tableStyleId>
              </a:tblPr>
              <a:tblGrid>
                <a:gridCol w="4187952"/>
                <a:gridCol w="1371600"/>
                <a:gridCol w="1335025"/>
                <a:gridCol w="1335024"/>
              </a:tblGrid>
              <a:tr h="185420">
                <a:tc rowSpan="2">
                  <a:txBody>
                    <a:bodyPr/>
                    <a:lstStyle/>
                    <a:p>
                      <a:r>
                        <a:rPr lang="es-ES" dirty="0" smtClean="0"/>
                        <a:t>Obligaciones</a:t>
                      </a:r>
                      <a:endParaRPr lang="es-ES" dirty="0"/>
                    </a:p>
                  </a:txBody>
                  <a:tcPr marL="98755" marR="98755">
                    <a:solidFill>
                      <a:schemeClr val="accent2"/>
                    </a:solidFill>
                  </a:tcPr>
                </a:tc>
                <a:tc gridSpan="3">
                  <a:txBody>
                    <a:bodyPr/>
                    <a:lstStyle/>
                    <a:p>
                      <a:pPr algn="ctr"/>
                      <a:r>
                        <a:rPr lang="es-ES" dirty="0" smtClean="0"/>
                        <a:t>Niveles</a:t>
                      </a:r>
                      <a:endParaRPr lang="es-ES" dirty="0"/>
                    </a:p>
                  </a:txBody>
                  <a:tcPr marL="98755" marR="98755">
                    <a:lnB w="12700" cap="flat" cmpd="sng" algn="ctr">
                      <a:solidFill>
                        <a:prstClr val="white"/>
                      </a:solidFill>
                      <a:prstDash val="solid"/>
                      <a:round/>
                      <a:headEnd type="none" w="med" len="med"/>
                      <a:tailEnd type="none" w="med" len="med"/>
                    </a:lnB>
                    <a:solidFill>
                      <a:schemeClr val="accent2"/>
                    </a:solidFill>
                  </a:tcPr>
                </a:tc>
                <a:tc hMerge="1">
                  <a:txBody>
                    <a:bodyPr/>
                    <a:lstStyle/>
                    <a:p>
                      <a:endParaRPr lang="es-ES" dirty="0"/>
                    </a:p>
                  </a:txBody>
                  <a:tcPr/>
                </a:tc>
                <a:tc hMerge="1">
                  <a:txBody>
                    <a:bodyPr/>
                    <a:lstStyle/>
                    <a:p>
                      <a:endParaRPr lang="es-ES" dirty="0"/>
                    </a:p>
                  </a:txBody>
                  <a:tcPr/>
                </a:tc>
              </a:tr>
              <a:tr h="185420">
                <a:tc vMerge="1">
                  <a:txBody>
                    <a:bodyPr/>
                    <a:lstStyle/>
                    <a:p>
                      <a:endParaRPr lang="es-ES"/>
                    </a:p>
                  </a:txBody>
                  <a:tcPr/>
                </a:tc>
                <a:tc>
                  <a:txBody>
                    <a:bodyPr/>
                    <a:lstStyle/>
                    <a:p>
                      <a:pPr algn="ctr"/>
                      <a:r>
                        <a:rPr lang="es-ES" dirty="0" smtClean="0">
                          <a:solidFill>
                            <a:schemeClr val="bg1"/>
                          </a:solidFill>
                        </a:rPr>
                        <a:t>Básico</a:t>
                      </a:r>
                      <a:endParaRPr lang="es-ES" dirty="0">
                        <a:solidFill>
                          <a:schemeClr val="bg1"/>
                        </a:solidFill>
                      </a:endParaRPr>
                    </a:p>
                  </a:txBody>
                  <a:tcPr marL="98755" marR="98755">
                    <a:lnL w="12700" cap="flat" cmpd="sng" algn="ctr">
                      <a:solidFill>
                        <a:prstClr val="white"/>
                      </a:solidFill>
                      <a:prstDash val="solid"/>
                      <a:round/>
                      <a:headEnd type="none" w="med" len="med"/>
                      <a:tailEnd type="none" w="med" len="med"/>
                    </a:lnL>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lumMod val="75000"/>
                      </a:schemeClr>
                    </a:solidFill>
                  </a:tcPr>
                </a:tc>
                <a:tc>
                  <a:txBody>
                    <a:bodyPr/>
                    <a:lstStyle/>
                    <a:p>
                      <a:pPr algn="ctr"/>
                      <a:r>
                        <a:rPr lang="es-ES" dirty="0" smtClean="0">
                          <a:solidFill>
                            <a:schemeClr val="bg1"/>
                          </a:solidFill>
                        </a:rPr>
                        <a:t>Medio</a:t>
                      </a:r>
                      <a:endParaRPr lang="es-ES" dirty="0">
                        <a:solidFill>
                          <a:schemeClr val="bg1"/>
                        </a:solidFill>
                      </a:endParaRPr>
                    </a:p>
                  </a:txBody>
                  <a:tcPr marL="98755" marR="98755">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lumMod val="75000"/>
                      </a:schemeClr>
                    </a:solidFill>
                  </a:tcPr>
                </a:tc>
                <a:tc>
                  <a:txBody>
                    <a:bodyPr/>
                    <a:lstStyle/>
                    <a:p>
                      <a:pPr algn="ctr"/>
                      <a:r>
                        <a:rPr lang="es-ES" dirty="0" smtClean="0">
                          <a:solidFill>
                            <a:schemeClr val="bg1"/>
                          </a:solidFill>
                        </a:rPr>
                        <a:t>Alto</a:t>
                      </a:r>
                      <a:endParaRPr lang="es-ES" dirty="0">
                        <a:solidFill>
                          <a:schemeClr val="bg1"/>
                        </a:solidFill>
                      </a:endParaRPr>
                    </a:p>
                  </a:txBody>
                  <a:tcPr marL="98755" marR="98755">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2">
                        <a:lumMod val="75000"/>
                      </a:schemeClr>
                    </a:solidFill>
                  </a:tcPr>
                </a:tc>
              </a:tr>
              <a:tr h="370840">
                <a:tc>
                  <a:txBody>
                    <a:bodyPr/>
                    <a:lstStyle/>
                    <a:p>
                      <a:r>
                        <a:rPr lang="es-ES" dirty="0" err="1" smtClean="0"/>
                        <a:t>Backup</a:t>
                      </a:r>
                      <a:r>
                        <a:rPr lang="es-ES" dirty="0" smtClean="0"/>
                        <a:t> al menos una vez por semana</a:t>
                      </a:r>
                      <a:endParaRPr lang="es-ES" dirty="0"/>
                    </a:p>
                  </a:txBody>
                  <a:tcPr marL="98755" marR="98755">
                    <a:solidFill>
                      <a:schemeClr val="accent2">
                        <a:lumMod val="20000"/>
                        <a:lumOff val="80000"/>
                      </a:schemeClr>
                    </a:solidFill>
                  </a:tcPr>
                </a:tc>
                <a:tc>
                  <a:txBody>
                    <a:bodyPr/>
                    <a:lstStyle/>
                    <a:p>
                      <a:pPr algn="ctr"/>
                      <a:r>
                        <a:rPr lang="es-ES" dirty="0" smtClean="0"/>
                        <a:t>X</a:t>
                      </a:r>
                      <a:endParaRPr lang="es-ES" dirty="0"/>
                    </a:p>
                  </a:txBody>
                  <a:tcPr marL="98755" marR="98755">
                    <a:lnT w="12700" cap="flat" cmpd="sng" algn="ctr">
                      <a:solidFill>
                        <a:prstClr val="white"/>
                      </a:solidFill>
                      <a:prstDash val="solid"/>
                      <a:round/>
                      <a:headEnd type="none" w="med" len="med"/>
                      <a:tailEnd type="none" w="med" len="med"/>
                    </a:lnT>
                    <a:solidFill>
                      <a:schemeClr val="accent2">
                        <a:lumMod val="20000"/>
                        <a:lumOff val="80000"/>
                      </a:schemeClr>
                    </a:solidFill>
                  </a:tcPr>
                </a:tc>
                <a:tc>
                  <a:txBody>
                    <a:bodyPr/>
                    <a:lstStyle/>
                    <a:p>
                      <a:pPr algn="ctr"/>
                      <a:r>
                        <a:rPr lang="es-ES" dirty="0" smtClean="0"/>
                        <a:t>X</a:t>
                      </a:r>
                      <a:endParaRPr lang="es-ES" dirty="0"/>
                    </a:p>
                  </a:txBody>
                  <a:tcPr marL="98755" marR="98755">
                    <a:lnT w="12700" cap="flat" cmpd="sng" algn="ctr">
                      <a:solidFill>
                        <a:prstClr val="white"/>
                      </a:solidFill>
                      <a:prstDash val="solid"/>
                      <a:round/>
                      <a:headEnd type="none" w="med" len="med"/>
                      <a:tailEnd type="none" w="med" len="med"/>
                    </a:lnT>
                    <a:solidFill>
                      <a:schemeClr val="accent2">
                        <a:lumMod val="20000"/>
                        <a:lumOff val="80000"/>
                      </a:schemeClr>
                    </a:solidFill>
                  </a:tcPr>
                </a:tc>
                <a:tc>
                  <a:txBody>
                    <a:bodyPr/>
                    <a:lstStyle/>
                    <a:p>
                      <a:pPr algn="ctr"/>
                      <a:r>
                        <a:rPr lang="es-ES" dirty="0" smtClean="0"/>
                        <a:t>X</a:t>
                      </a:r>
                      <a:endParaRPr lang="es-ES" dirty="0"/>
                    </a:p>
                  </a:txBody>
                  <a:tcPr marL="98755" marR="98755">
                    <a:lnT w="12700" cap="flat" cmpd="sng" algn="ctr">
                      <a:solidFill>
                        <a:prstClr val="white"/>
                      </a:solidFill>
                      <a:prstDash val="solid"/>
                      <a:round/>
                      <a:headEnd type="none" w="med" len="med"/>
                      <a:tailEnd type="none" w="med" len="med"/>
                    </a:lnT>
                    <a:solidFill>
                      <a:schemeClr val="accent2">
                        <a:lumMod val="20000"/>
                        <a:lumOff val="80000"/>
                      </a:schemeClr>
                    </a:solidFill>
                  </a:tcPr>
                </a:tc>
              </a:tr>
              <a:tr h="370840">
                <a:tc>
                  <a:txBody>
                    <a:bodyPr/>
                    <a:lstStyle/>
                    <a:p>
                      <a:r>
                        <a:rPr lang="es-ES" dirty="0" smtClean="0"/>
                        <a:t>Garantizar restauración de los datos al momento antes de producirse la pérdida</a:t>
                      </a:r>
                      <a:endParaRPr lang="es-ES" dirty="0"/>
                    </a:p>
                  </a:txBody>
                  <a:tcPr marL="98755" marR="98755">
                    <a:solidFill>
                      <a:srgbClr val="ECCACA"/>
                    </a:solidFill>
                  </a:tcPr>
                </a:tc>
                <a:tc>
                  <a:txBody>
                    <a:bodyPr/>
                    <a:lstStyle/>
                    <a:p>
                      <a:pPr algn="ctr"/>
                      <a:endParaRPr lang="es-ES" dirty="0" smtClean="0"/>
                    </a:p>
                    <a:p>
                      <a:pPr algn="ctr"/>
                      <a:r>
                        <a:rPr lang="es-ES" dirty="0" smtClean="0"/>
                        <a:t>X</a:t>
                      </a:r>
                      <a:endParaRPr lang="es-ES" dirty="0"/>
                    </a:p>
                  </a:txBody>
                  <a:tcPr marL="98755" marR="98755">
                    <a:solidFill>
                      <a:srgbClr val="ECCACA"/>
                    </a:solidFill>
                  </a:tcPr>
                </a:tc>
                <a:tc>
                  <a:txBody>
                    <a:bodyPr/>
                    <a:lstStyle/>
                    <a:p>
                      <a:endParaRPr lang="es-ES" dirty="0" smtClean="0"/>
                    </a:p>
                    <a:p>
                      <a:pPr algn="ctr"/>
                      <a:r>
                        <a:rPr lang="es-ES" dirty="0" smtClean="0"/>
                        <a:t>X</a:t>
                      </a:r>
                      <a:endParaRPr lang="es-ES" dirty="0"/>
                    </a:p>
                  </a:txBody>
                  <a:tcPr marL="98755" marR="98755">
                    <a:solidFill>
                      <a:srgbClr val="ECCACA"/>
                    </a:solidFill>
                  </a:tcPr>
                </a:tc>
                <a:tc>
                  <a:txBody>
                    <a:bodyPr/>
                    <a:lstStyle/>
                    <a:p>
                      <a:pPr algn="ctr"/>
                      <a:endParaRPr lang="es-ES" dirty="0" smtClean="0"/>
                    </a:p>
                    <a:p>
                      <a:pPr algn="ctr"/>
                      <a:r>
                        <a:rPr lang="es-ES" dirty="0" smtClean="0"/>
                        <a:t>X</a:t>
                      </a:r>
                      <a:endParaRPr lang="es-ES" dirty="0"/>
                    </a:p>
                  </a:txBody>
                  <a:tcPr marL="98755" marR="98755">
                    <a:solidFill>
                      <a:srgbClr val="ECCACA"/>
                    </a:solidFill>
                  </a:tcPr>
                </a:tc>
              </a:tr>
              <a:tr h="370840">
                <a:tc>
                  <a:txBody>
                    <a:bodyPr/>
                    <a:lstStyle/>
                    <a:p>
                      <a:r>
                        <a:rPr lang="es-ES" dirty="0" smtClean="0"/>
                        <a:t>Requiere</a:t>
                      </a:r>
                      <a:r>
                        <a:rPr lang="es-ES" baseline="0" dirty="0" smtClean="0"/>
                        <a:t> autorización para iniciar el proceso de recuperación de datos</a:t>
                      </a:r>
                      <a:endParaRPr lang="es-ES" dirty="0"/>
                    </a:p>
                  </a:txBody>
                  <a:tcPr marL="98755" marR="98755">
                    <a:solidFill>
                      <a:schemeClr val="accent2">
                        <a:lumMod val="20000"/>
                        <a:lumOff val="80000"/>
                      </a:schemeClr>
                    </a:solidFill>
                  </a:tcPr>
                </a:tc>
                <a:tc>
                  <a:txBody>
                    <a:bodyPr/>
                    <a:lstStyle/>
                    <a:p>
                      <a:endParaRPr lang="es-ES" dirty="0"/>
                    </a:p>
                  </a:txBody>
                  <a:tcPr marL="98755" marR="98755">
                    <a:solidFill>
                      <a:schemeClr val="accent2">
                        <a:lumMod val="20000"/>
                        <a:lumOff val="80000"/>
                      </a:schemeClr>
                    </a:solidFill>
                  </a:tcPr>
                </a:tc>
                <a:tc>
                  <a:txBody>
                    <a:bodyPr/>
                    <a:lstStyle/>
                    <a:p>
                      <a:pPr algn="ctr"/>
                      <a:r>
                        <a:rPr lang="es-ES" dirty="0" smtClean="0"/>
                        <a:t>X</a:t>
                      </a:r>
                      <a:endParaRPr lang="es-ES" dirty="0"/>
                    </a:p>
                  </a:txBody>
                  <a:tcPr marL="98755" marR="98755">
                    <a:solidFill>
                      <a:schemeClr val="accent2">
                        <a:lumMod val="20000"/>
                        <a:lumOff val="80000"/>
                      </a:schemeClr>
                    </a:solidFill>
                  </a:tcPr>
                </a:tc>
                <a:tc>
                  <a:txBody>
                    <a:bodyPr/>
                    <a:lstStyle/>
                    <a:p>
                      <a:pPr algn="ctr"/>
                      <a:r>
                        <a:rPr lang="es-ES" dirty="0" smtClean="0"/>
                        <a:t>X</a:t>
                      </a:r>
                      <a:endParaRPr lang="es-ES" dirty="0"/>
                    </a:p>
                  </a:txBody>
                  <a:tcPr marL="98755" marR="98755">
                    <a:solidFill>
                      <a:schemeClr val="accent2">
                        <a:lumMod val="20000"/>
                        <a:lumOff val="80000"/>
                      </a:schemeClr>
                    </a:solidFill>
                  </a:tcPr>
                </a:tc>
              </a:tr>
              <a:tr h="370840">
                <a:tc>
                  <a:txBody>
                    <a:bodyPr/>
                    <a:lstStyle/>
                    <a:p>
                      <a:r>
                        <a:rPr lang="es-ES" dirty="0" smtClean="0"/>
                        <a:t>Almacenamiento externo de los datos y procedimientos</a:t>
                      </a:r>
                      <a:r>
                        <a:rPr lang="es-ES" baseline="0" dirty="0" smtClean="0"/>
                        <a:t> de restauración</a:t>
                      </a:r>
                      <a:endParaRPr lang="es-ES" dirty="0"/>
                    </a:p>
                  </a:txBody>
                  <a:tcPr marL="98755" marR="98755">
                    <a:solidFill>
                      <a:srgbClr val="ECCACA"/>
                    </a:solidFill>
                  </a:tcPr>
                </a:tc>
                <a:tc>
                  <a:txBody>
                    <a:bodyPr/>
                    <a:lstStyle/>
                    <a:p>
                      <a:endParaRPr lang="es-ES" dirty="0"/>
                    </a:p>
                  </a:txBody>
                  <a:tcPr marL="98755" marR="98755">
                    <a:solidFill>
                      <a:srgbClr val="ECCACA"/>
                    </a:solidFill>
                  </a:tcPr>
                </a:tc>
                <a:tc>
                  <a:txBody>
                    <a:bodyPr/>
                    <a:lstStyle/>
                    <a:p>
                      <a:endParaRPr lang="es-ES" dirty="0"/>
                    </a:p>
                  </a:txBody>
                  <a:tcPr marL="98755" marR="98755">
                    <a:solidFill>
                      <a:srgbClr val="ECCACA"/>
                    </a:solidFill>
                  </a:tcPr>
                </a:tc>
                <a:tc>
                  <a:txBody>
                    <a:bodyPr/>
                    <a:lstStyle/>
                    <a:p>
                      <a:pPr algn="ctr"/>
                      <a:r>
                        <a:rPr lang="es-ES" dirty="0" smtClean="0"/>
                        <a:t>X</a:t>
                      </a:r>
                      <a:endParaRPr lang="es-ES" dirty="0"/>
                    </a:p>
                  </a:txBody>
                  <a:tcPr marL="98755" marR="98755">
                    <a:solidFill>
                      <a:srgbClr val="ECCACA"/>
                    </a:solidFill>
                  </a:tcPr>
                </a:tc>
              </a:tr>
            </a:tbl>
          </a:graphicData>
        </a:graphic>
      </p:graphicFrame>
    </p:spTree>
    <p:extLst>
      <p:ext uri="{BB962C8B-B14F-4D97-AF65-F5344CB8AC3E}">
        <p14:creationId xmlns:p14="http://schemas.microsoft.com/office/powerpoint/2010/main" val="855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do 4">
      <a:dk1>
        <a:srgbClr val="262626"/>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00000"/>
      </a:hlink>
      <a:folHlink>
        <a:srgbClr val="262626"/>
      </a:folHlink>
    </a:clrScheme>
    <a:fontScheme name="Personalizado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TotalTime>
  <Words>1566</Words>
  <Application>Microsoft Office PowerPoint</Application>
  <PresentationFormat>Presentación en pantalla (4:3)</PresentationFormat>
  <Paragraphs>191</Paragraphs>
  <Slides>24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Raleway</vt:lpstr>
      <vt:lpstr>Tema de Office</vt:lpstr>
      <vt:lpstr>TEMA 7: LEY ORGÁNICA DE PROTECCIÓN DE DATOS</vt:lpstr>
      <vt:lpstr>¿Qué es una copia de seguridad?</vt:lpstr>
      <vt:lpstr>¿Por qué crear backups?</vt:lpstr>
      <vt:lpstr>¿Por qué crear backups?</vt:lpstr>
      <vt:lpstr>¿Por qué crear backups?</vt:lpstr>
      <vt:lpstr>Almacenar copias de seguridad</vt:lpstr>
      <vt:lpstr>Ley Orgánica de Protección de Datos</vt:lpstr>
      <vt:lpstr>Niveles de copias de seguridad</vt:lpstr>
      <vt:lpstr>Obligaciones por nivel</vt:lpstr>
      <vt:lpstr>Sanciones</vt:lpstr>
      <vt:lpstr>Estrategias de backup</vt:lpstr>
      <vt:lpstr>Plan de prevención genérico</vt:lpstr>
      <vt:lpstr>Conclusiones</vt:lpstr>
      <vt:lpstr>Auditoría de Protección de datos</vt:lpstr>
      <vt:lpstr>Presentación de PowerPoint</vt:lpstr>
      <vt:lpstr>Tipos de datos</vt:lpstr>
      <vt:lpstr>¿Cuáles son los pasos a seguir a la hora de realizar una auditoría?</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vector>
  </TitlesOfParts>
  <Company>Hernández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Yolanda Torregrosa</dc:creator>
  <cp:lastModifiedBy>Pablo Serna Martínez</cp:lastModifiedBy>
  <cp:revision>53</cp:revision>
  <dcterms:created xsi:type="dcterms:W3CDTF">2016-11-14T16:38:10Z</dcterms:created>
  <dcterms:modified xsi:type="dcterms:W3CDTF">2016-12-20T14:21:37Z</dcterms:modified>
</cp:coreProperties>
</file>