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57" r:id="rId3"/>
    <p:sldId id="308" r:id="rId4"/>
    <p:sldId id="307" r:id="rId5"/>
    <p:sldId id="268" r:id="rId6"/>
    <p:sldId id="269" r:id="rId7"/>
    <p:sldId id="285" r:id="rId8"/>
    <p:sldId id="270" r:id="rId9"/>
    <p:sldId id="277" r:id="rId10"/>
    <p:sldId id="280" r:id="rId11"/>
    <p:sldId id="282" r:id="rId12"/>
    <p:sldId id="283" r:id="rId13"/>
    <p:sldId id="284" r:id="rId14"/>
    <p:sldId id="287" r:id="rId15"/>
    <p:sldId id="286" r:id="rId16"/>
    <p:sldId id="288" r:id="rId17"/>
    <p:sldId id="289" r:id="rId18"/>
    <p:sldId id="290" r:id="rId19"/>
    <p:sldId id="292" r:id="rId20"/>
    <p:sldId id="299" r:id="rId21"/>
    <p:sldId id="298" r:id="rId22"/>
    <p:sldId id="294" r:id="rId23"/>
    <p:sldId id="300" r:id="rId24"/>
    <p:sldId id="293" r:id="rId25"/>
    <p:sldId id="295" r:id="rId26"/>
    <p:sldId id="296" r:id="rId27"/>
    <p:sldId id="291" r:id="rId28"/>
    <p:sldId id="274" r:id="rId29"/>
    <p:sldId id="297" r:id="rId30"/>
    <p:sldId id="301" r:id="rId31"/>
    <p:sldId id="275" r:id="rId32"/>
    <p:sldId id="302" r:id="rId33"/>
    <p:sldId id="304" r:id="rId34"/>
    <p:sldId id="305" r:id="rId35"/>
    <p:sldId id="303" r:id="rId36"/>
    <p:sldId id="306" r:id="rId37"/>
    <p:sldId id="276" r:id="rId38"/>
    <p:sldId id="279" r:id="rId39"/>
    <p:sldId id="278" r:id="rId40"/>
    <p:sldId id="28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s-ES"/>
              <a:t>05/12/2016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s-ES"/>
              <a:t>05/12/2016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60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56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8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07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36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80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33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22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64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15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81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FA9B-D75B-4832-9B42-AC553BFA397F}" type="datetime1">
              <a:rPr lang="es-ES" smtClean="0"/>
              <a:t>05/12/2016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BBD-5F52-4B63-B83C-5119728C019A}" type="datetime1">
              <a:rPr lang="es-ES" smtClean="0"/>
              <a:t>05/12/2016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074B-A5B6-4052-A887-CA13467FBBE1}" type="datetime1">
              <a:rPr lang="es-ES" smtClean="0"/>
              <a:t>05/12/2016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73B-E541-4147-BA18-573168F91C05}" type="datetime1">
              <a:rPr lang="es-ES" smtClean="0"/>
              <a:t>05/12/2016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CE43-11DB-4FCE-9A76-22FCAF34E192}" type="datetime1">
              <a:rPr lang="es-ES" smtClean="0"/>
              <a:t>05/12/2016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273-ED8D-4314-AFF7-4B87CAF25222}" type="datetime1">
              <a:rPr lang="es-ES" smtClean="0"/>
              <a:t>05/12/2016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1975-A85E-40C3-B439-FED334BDC3F1}" type="datetime1">
              <a:rPr lang="es-ES" smtClean="0"/>
              <a:t>05/12/2016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9077-2654-4157-9742-91E9C2E4CE57}" type="datetime1">
              <a:rPr lang="es-ES" smtClean="0"/>
              <a:t>05/12/2016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E107-77CE-4003-82D5-F8F3A9162A43}" type="datetime1">
              <a:rPr lang="es-ES" smtClean="0"/>
              <a:t>05/12/2016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E4FC-23D9-4B4E-A64A-B61D966E9B49}" type="datetime1">
              <a:rPr lang="es-ES" smtClean="0"/>
              <a:t>05/12/2016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1CC-547E-421F-9718-00E66F5CB16E}" type="datetime1">
              <a:rPr lang="es-ES" smtClean="0"/>
              <a:t>05/12/2016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69DF-FF06-4DB5-99B4-1C1426459D1E}" type="datetime1">
              <a:rPr lang="es-ES" smtClean="0"/>
              <a:t>05/12/2016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ame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xtures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xturez.com/" TargetMode="External"/><Relationship Id="rId5" Type="http://schemas.openxmlformats.org/officeDocument/2006/relationships/hyperlink" Target="http://mayang.com/textures/" TargetMode="External"/><Relationship Id="rId4" Type="http://schemas.openxmlformats.org/officeDocument/2006/relationships/hyperlink" Target="http://www.textureking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incland.com/powder/" TargetMode="External"/><Relationship Id="rId5" Type="http://schemas.openxmlformats.org/officeDocument/2006/relationships/hyperlink" Target="http://rltiles.sourceforge.net/" TargetMode="External"/><Relationship Id="rId4" Type="http://schemas.openxmlformats.org/officeDocument/2006/relationships/hyperlink" Target="http://oryxdesignlab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s.creativecommons.org/blog/wp-content/uploads/2013/04/nc-eu.large_petit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mendo.com/" TargetMode="External"/><Relationship Id="rId3" Type="http://schemas.openxmlformats.org/officeDocument/2006/relationships/hyperlink" Target="http://freemusicarchive.org/" TargetMode="External"/><Relationship Id="rId7" Type="http://schemas.openxmlformats.org/officeDocument/2006/relationships/hyperlink" Target="http://soundbible.com/free-sound-effects-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esoundtrackmusic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soundcloud.com/" TargetMode="External"/><Relationship Id="rId10" Type="http://schemas.openxmlformats.org/officeDocument/2006/relationships/hyperlink" Target="http://www.sounddogs.com/" TargetMode="External"/><Relationship Id="rId4" Type="http://schemas.openxmlformats.org/officeDocument/2006/relationships/hyperlink" Target="https://www.freesound.org/browse/tags/sound-effects/" TargetMode="External"/><Relationship Id="rId9" Type="http://schemas.openxmlformats.org/officeDocument/2006/relationships/hyperlink" Target="http://freeplaymusic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ml-dev.org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box2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alleg.org/" TargetMode="External"/><Relationship Id="rId5" Type="http://schemas.openxmlformats.org/officeDocument/2006/relationships/hyperlink" Target="http://www.libgosu.org/" TargetMode="External"/><Relationship Id="rId4" Type="http://schemas.openxmlformats.org/officeDocument/2006/relationships/hyperlink" Target="http://irrlicht.sourceforge.n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gratisography.com/" TargetMode="External"/><Relationship Id="rId3" Type="http://schemas.openxmlformats.org/officeDocument/2006/relationships/hyperlink" Target="https://500px.com/creativecommons" TargetMode="External"/><Relationship Id="rId7" Type="http://schemas.openxmlformats.org/officeDocument/2006/relationships/hyperlink" Target="http://flickr.com/" TargetMode="External"/><Relationship Id="rId2" Type="http://schemas.openxmlformats.org/officeDocument/2006/relationships/hyperlink" Target="https://pixabay.com/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plash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www.gettyimages.es/" TargetMode="External"/><Relationship Id="rId10" Type="http://schemas.openxmlformats.org/officeDocument/2006/relationships/hyperlink" Target="http://freepik.com/" TargetMode="External"/><Relationship Id="rId4" Type="http://schemas.openxmlformats.org/officeDocument/2006/relationships/hyperlink" Target="http://es.freeimages.com/" TargetMode="External"/><Relationship Id="rId9" Type="http://schemas.openxmlformats.org/officeDocument/2006/relationships/hyperlink" Target="http://deathtothestockphoto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2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obe.com/es/products/illustrator.html" TargetMode="External"/><Relationship Id="rId13" Type="http://schemas.openxmlformats.org/officeDocument/2006/relationships/hyperlink" Target="https://www.steinberg.net/en/products/cubase/start.html" TargetMode="External"/><Relationship Id="rId3" Type="http://schemas.openxmlformats.org/officeDocument/2006/relationships/hyperlink" Target="http://www.yoyogames.com/gamemaker" TargetMode="External"/><Relationship Id="rId7" Type="http://schemas.openxmlformats.org/officeDocument/2006/relationships/hyperlink" Target="http://www.autodesk.es/products/maya/overview" TargetMode="External"/><Relationship Id="rId12" Type="http://schemas.openxmlformats.org/officeDocument/2006/relationships/hyperlink" Target="http://www.vegascreativesoftware.com/es/" TargetMode="External"/><Relationship Id="rId2" Type="http://schemas.openxmlformats.org/officeDocument/2006/relationships/hyperlink" Target="https://unity3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utodesk.es/products/3ds-max/overview" TargetMode="External"/><Relationship Id="rId11" Type="http://schemas.openxmlformats.org/officeDocument/2006/relationships/hyperlink" Target="http://www.adobe.com/es/products/aftereffects.html" TargetMode="External"/><Relationship Id="rId5" Type="http://schemas.openxmlformats.org/officeDocument/2006/relationships/hyperlink" Target="https://www.blender.org/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://www.gimp.org.es/" TargetMode="External"/><Relationship Id="rId4" Type="http://schemas.openxmlformats.org/officeDocument/2006/relationships/hyperlink" Target="https://www.scirra.com/" TargetMode="External"/><Relationship Id="rId9" Type="http://schemas.openxmlformats.org/officeDocument/2006/relationships/hyperlink" Target="http://www.adobe.com/es/products/photoshop.html" TargetMode="External"/><Relationship Id="rId14" Type="http://schemas.openxmlformats.org/officeDocument/2006/relationships/hyperlink" Target="https://www.avid.com/es/pro-tool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rrlicht3d.org/wiki/index.php?n=Main.IrrlichtPoweredGames" TargetMode="External"/><Relationship Id="rId3" Type="http://schemas.openxmlformats.org/officeDocument/2006/relationships/hyperlink" Target="https://es.wikipedia.org/wiki/Box2D" TargetMode="External"/><Relationship Id="rId7" Type="http://schemas.openxmlformats.org/officeDocument/2006/relationships/hyperlink" Target="http://www.uc3m.es/ss/Satellite/Biblioteca/es/TextoDosColumnas/1371213998525/" TargetMode="External"/><Relationship Id="rId2" Type="http://schemas.openxmlformats.org/officeDocument/2006/relationships/hyperlink" Target="https://es.wikipedia.org/wiki/Biblioteca_est&#225;ndar_de_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i.ub.edu/es/que-ofrece-el-crai/derechos-de-autor-y-propiedad-intelectual-y-acceso-abierto/uso-recursos-informacion-ajenos" TargetMode="External"/><Relationship Id="rId5" Type="http://schemas.openxmlformats.org/officeDocument/2006/relationships/hyperlink" Target="https://es.wikipedia.org/wiki/Irrlicht" TargetMode="External"/><Relationship Id="rId4" Type="http://schemas.openxmlformats.org/officeDocument/2006/relationships/hyperlink" Target="https://en.wikipedia.org/wiki/Box2D" TargetMode="Externa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ocities.org/valcoey/ejemplo5.html" TargetMode="External"/><Relationship Id="rId3" Type="http://schemas.openxmlformats.org/officeDocument/2006/relationships/hyperlink" Target="https://en.wikipedia.org/wiki/Bullet_(software)" TargetMode="External"/><Relationship Id="rId7" Type="http://schemas.openxmlformats.org/officeDocument/2006/relationships/hyperlink" Target="http://www.licensingmx.com/2015/06/modelos-en-3d.html" TargetMode="External"/><Relationship Id="rId2" Type="http://schemas.openxmlformats.org/officeDocument/2006/relationships/hyperlink" Target="https://es.wikipedia.org/wiki/Licencia_d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Mapeado_de_texturas" TargetMode="External"/><Relationship Id="rId5" Type="http://schemas.openxmlformats.org/officeDocument/2006/relationships/hyperlink" Target="https://es.wikipedia.org/wiki/Software_libre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es.wikipedia.org/wiki/Havok_(software)" TargetMode="External"/><Relationship Id="rId9" Type="http://schemas.openxmlformats.org/officeDocument/2006/relationships/hyperlink" Target="http://wecreategames.com/blog/?p=32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cities.org/valcoey/ejemplo5.html" TargetMode="External"/><Relationship Id="rId2" Type="http://schemas.openxmlformats.org/officeDocument/2006/relationships/hyperlink" Target="http://www.licensingmx.com/2015/06/modelos-en-3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irrlicht.sourceforge.net/" TargetMode="External"/><Relationship Id="rId4" Type="http://schemas.openxmlformats.org/officeDocument/2006/relationships/hyperlink" Target="http://wecreategames.com/blog/?p=3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amear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ketchfab.com/" TargetMode="External"/><Relationship Id="rId3" Type="http://schemas.openxmlformats.org/officeDocument/2006/relationships/hyperlink" Target="http://tf3dm.com/" TargetMode="External"/><Relationship Id="rId7" Type="http://schemas.openxmlformats.org/officeDocument/2006/relationships/hyperlink" Target="http://artist-3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3dxtras.com/" TargetMode="External"/><Relationship Id="rId5" Type="http://schemas.openxmlformats.org/officeDocument/2006/relationships/hyperlink" Target="http://www.3dmodelfree.com/" TargetMode="External"/><Relationship Id="rId4" Type="http://schemas.openxmlformats.org/officeDocument/2006/relationships/hyperlink" Target="http://archive3d.net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0" i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USO DE RECURSOS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33308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endParaRPr lang="es-ES_tradnl" sz="2800" b="0" i="0" spc="200" baseline="0">
              <a:solidFill>
                <a:srgbClr val="009999"/>
              </a:solidFill>
            </a:endParaRP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spc="200">
                <a:solidFill>
                  <a:srgbClr val="009999"/>
                </a:solidFill>
              </a:rPr>
              <a:t>JAUME LLORET ENRIQUEZ</a:t>
            </a: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b="0" i="0" spc="200" baseline="0">
                <a:solidFill>
                  <a:srgbClr val="009999"/>
                </a:solidFill>
              </a:rPr>
              <a:t>SAMUEL NAVARRO GARCIA</a:t>
            </a: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spc="200">
                <a:solidFill>
                  <a:srgbClr val="009999"/>
                </a:solidFill>
              </a:rPr>
              <a:t>DAVID SEGARRA RODRIGUEZ</a:t>
            </a: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b="0" i="0" spc="200" baseline="0">
                <a:solidFill>
                  <a:srgbClr val="009999"/>
                </a:solidFill>
              </a:rPr>
              <a:t>IVÁN</a:t>
            </a:r>
            <a:r>
              <a:rPr lang="es-ES_tradnl" sz="2400" b="0" i="0" spc="200">
                <a:solidFill>
                  <a:srgbClr val="009999"/>
                </a:solidFill>
              </a:rPr>
              <a:t> VADIM PINA MOLINA</a:t>
            </a: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b="0" i="0" spc="200" baseline="0">
                <a:solidFill>
                  <a:srgbClr val="009999"/>
                </a:solidFill>
              </a:rPr>
              <a:t>PABLO TORREGROSA VERA</a:t>
            </a:r>
          </a:p>
          <a:p>
            <a:pPr marL="3504667" lvl="5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_tradnl" sz="2400" spc="200">
                <a:solidFill>
                  <a:srgbClr val="009999"/>
                </a:solidFill>
              </a:rPr>
              <a:t>HÉCTOR MEDINA SANTAMARINA</a:t>
            </a:r>
            <a:endParaRPr lang="es-ES_tradnl" sz="2400" b="0" i="0" spc="200" baseline="0">
              <a:solidFill>
                <a:srgbClr val="009999"/>
              </a:solidFill>
            </a:endParaRPr>
          </a:p>
          <a:p>
            <a:pPr marL="1066693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_tradnl" b="0" i="0" spc="200" baseline="0">
              <a:solidFill>
                <a:srgbClr val="00999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564904"/>
            <a:ext cx="4640965" cy="29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TEXTURAS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¿Qué son?</a:t>
            </a:r>
          </a:p>
          <a:p>
            <a:r>
              <a:rPr lang="ES-ES"/>
              <a:t>Relación con modelos</a:t>
            </a:r>
          </a:p>
          <a:p>
            <a:r>
              <a:rPr lang="ES-ES"/>
              <a:t>Tipos</a:t>
            </a:r>
          </a:p>
          <a:p>
            <a:pPr marL="819096" lvl="1" indent="-514350">
              <a:buFont typeface="+mj-lt"/>
              <a:buAutoNum type="arabicPeriod"/>
            </a:pPr>
            <a:r>
              <a:rPr lang="ES-ES"/>
              <a:t>2D</a:t>
            </a:r>
          </a:p>
          <a:p>
            <a:pPr marL="819096" lvl="1" indent="-514350">
              <a:buFont typeface="+mj-lt"/>
              <a:buAutoNum type="arabicPeriod"/>
            </a:pPr>
            <a:r>
              <a:rPr lang="ES-ES"/>
              <a:t>3D</a:t>
            </a:r>
          </a:p>
          <a:p>
            <a:r>
              <a:rPr lang="ES-ES"/>
              <a:t>¿Cómo obtenerlas?</a:t>
            </a:r>
          </a:p>
          <a:p>
            <a:r>
              <a:rPr lang="ES-ES"/>
              <a:t>Herramientas</a:t>
            </a:r>
          </a:p>
          <a:p>
            <a:pPr marL="0" indent="0">
              <a:buNone/>
            </a:pPr>
            <a:r>
              <a:rPr lang="ES-ES"/>
              <a:t>                               </a:t>
            </a:r>
            <a:r>
              <a:rPr lang="ES-ES" sz="1800"/>
              <a:t>Fuente: </a:t>
            </a:r>
            <a:r>
              <a:rPr lang="ES-ES" sz="1800">
                <a:hlinkClick r:id="rId3"/>
              </a:rPr>
              <a:t>www.opengameart.org</a:t>
            </a:r>
            <a:endParaRPr lang="ES-ES" sz="1800"/>
          </a:p>
        </p:txBody>
      </p:sp>
      <p:pic>
        <p:nvPicPr>
          <p:cNvPr id="4" name="Imagen 3" descr="hai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529" y="1733550"/>
            <a:ext cx="3798661" cy="37987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5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TEXTURAS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¿Dónde encontrar estos recursos?</a:t>
            </a:r>
            <a:r>
              <a:rPr lang="EN-US"/>
              <a:t> </a:t>
            </a:r>
          </a:p>
          <a:p>
            <a:r>
              <a:rPr lang="ES-ES">
                <a:hlinkClick r:id="rId3"/>
              </a:rPr>
              <a:t>http://www.textures.com/</a:t>
            </a:r>
            <a:r>
              <a:rPr lang="ES-ES"/>
              <a:t> </a:t>
            </a:r>
          </a:p>
          <a:p>
            <a:r>
              <a:rPr lang="ES-ES">
                <a:hlinkClick r:id="rId4"/>
              </a:rPr>
              <a:t>http://www.textureking.com/</a:t>
            </a:r>
            <a:r>
              <a:rPr lang="ES-ES"/>
              <a:t> </a:t>
            </a:r>
          </a:p>
          <a:p>
            <a:r>
              <a:rPr lang="ES-ES">
                <a:hlinkClick r:id="rId5"/>
              </a:rPr>
              <a:t>http://mayang.com/textures/</a:t>
            </a:r>
            <a:r>
              <a:rPr lang="ES-ES"/>
              <a:t> </a:t>
            </a:r>
          </a:p>
          <a:p>
            <a:r>
              <a:rPr lang="ES-ES">
                <a:hlinkClick r:id="rId6"/>
              </a:rPr>
              <a:t>http://texturez.com/</a:t>
            </a:r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1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TILES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endParaRPr lang="ES-ES"/>
          </a:p>
          <a:p>
            <a:r>
              <a:rPr lang="ES-ES"/>
              <a:t>¿Qué son?</a:t>
            </a:r>
          </a:p>
          <a:p>
            <a:r>
              <a:rPr lang="ES-ES"/>
              <a:t>Formas de obtenerlos</a:t>
            </a:r>
          </a:p>
          <a:p>
            <a:r>
              <a:rPr lang="ES-ES"/>
              <a:t>Herramientas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None/>
            </a:pPr>
            <a:r>
              <a:rPr lang="ES-ES" sz="1800" err="1"/>
              <a:t> </a:t>
            </a:r>
            <a:r>
              <a:rPr lang="ES-ES" sz="1800"/>
              <a:t> </a:t>
            </a:r>
            <a:r>
              <a:rPr lang="ES-ES" sz="1800" err="1"/>
              <a:t>                     </a:t>
            </a:r>
            <a:r>
              <a:rPr lang="ES-ES" sz="1800"/>
              <a:t> Fuente: www.opengameart.org</a:t>
            </a:r>
          </a:p>
        </p:txBody>
      </p:sp>
      <p:pic>
        <p:nvPicPr>
          <p:cNvPr id="7" name="Imagen 6" descr="16x16-tiles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9" y="1495758"/>
            <a:ext cx="3390197" cy="2430576"/>
          </a:xfrm>
          <a:prstGeom prst="rect">
            <a:avLst/>
          </a:prstGeom>
        </p:spPr>
      </p:pic>
      <p:pic>
        <p:nvPicPr>
          <p:cNvPr id="8" name="Imagen 7" descr="scifi_platformTiles_16x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719" y="3990975"/>
            <a:ext cx="3459552" cy="22777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10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99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TILES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¿Dónde encontrar estos recursos?</a:t>
            </a:r>
            <a:r>
              <a:rPr lang="EN-US"/>
              <a:t> </a:t>
            </a:r>
          </a:p>
          <a:p>
            <a:r>
              <a:rPr lang="ES-ES">
                <a:hlinkClick r:id="rId3"/>
              </a:rPr>
              <a:t>http://opengameart.org/</a:t>
            </a:r>
            <a:r>
              <a:rPr lang="ES-ES"/>
              <a:t> </a:t>
            </a:r>
          </a:p>
          <a:p>
            <a:r>
              <a:rPr lang="ES-ES">
                <a:hlinkClick r:id="rId4"/>
              </a:rPr>
              <a:t>http://oryxdesignlab.com/</a:t>
            </a:r>
            <a:r>
              <a:rPr lang="ES-ES"/>
              <a:t> </a:t>
            </a:r>
          </a:p>
          <a:p>
            <a:r>
              <a:rPr lang="ES-ES">
                <a:hlinkClick r:id="rId5"/>
              </a:rPr>
              <a:t>http://rltiles.sourceforge.net/</a:t>
            </a:r>
            <a:r>
              <a:rPr lang="ES-ES"/>
              <a:t> </a:t>
            </a:r>
          </a:p>
          <a:p>
            <a:r>
              <a:rPr lang="ES-ES">
                <a:hlinkClick r:id="rId6"/>
              </a:rPr>
              <a:t>http://www.zincland.com/powder/</a:t>
            </a:r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14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MÚSICA</a:t>
            </a:r>
            <a:endParaRPr lang="ES-E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Usada para crear ambiente</a:t>
            </a:r>
            <a:endParaRPr lang="ES-ES">
              <a:solidFill>
                <a:srgbClr val="FFFFFF"/>
              </a:solidFill>
              <a:latin typeface="Calibri"/>
            </a:endParaRPr>
          </a:p>
          <a:p>
            <a:r>
              <a:rPr lang="ES-ES"/>
              <a:t>Se puede encontrar en diversas webs</a:t>
            </a:r>
          </a:p>
          <a:p>
            <a:r>
              <a:rPr lang="ES-ES"/>
              <a:t>Buscador con etiquetas</a:t>
            </a:r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23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MÚSICA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Uso de remixes</a:t>
            </a:r>
          </a:p>
          <a:p>
            <a:r>
              <a:rPr lang="ES-ES"/>
              <a:t>Impedido en algunos casos por licencia CC "Sin obra derivada"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 sz="1800">
                <a:solidFill>
                  <a:srgbClr val="000000"/>
                </a:solidFill>
                <a:hlinkClick r:id="rId3"/>
              </a:rPr>
              <a:t>http://es.creativecommons.org/blog/wp-content/uploads/2013/04/nc-eu.large_petit.png</a:t>
            </a:r>
          </a:p>
          <a:p>
            <a:endParaRPr lang="ES-ES"/>
          </a:p>
        </p:txBody>
      </p:sp>
      <p:pic>
        <p:nvPicPr>
          <p:cNvPr id="4" name="Imagen 3" descr="nd.large_petit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608284" y="2996952"/>
            <a:ext cx="1450831" cy="1431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5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MÚSICA Y EFECTOS DE SONIDO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Creados desde cero</a:t>
            </a:r>
          </a:p>
          <a:p>
            <a:r>
              <a:rPr lang="ES-ES"/>
              <a:t>Dotan de realismo al juego</a:t>
            </a:r>
          </a:p>
          <a:p>
            <a:r>
              <a:rPr lang="ES-ES"/>
              <a:t>Algunos se pueden crear fácilmente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39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MÚSICA Y EFECTOS DE SONIDO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62500" lnSpcReduction="20000"/>
          </a:bodyPr>
          <a:lstStyle/>
          <a:p>
            <a:r>
              <a:rPr lang="ES-ES"/>
              <a:t>¿Dónde encontrar estos recursos?</a:t>
            </a:r>
          </a:p>
          <a:p>
            <a:r>
              <a:rPr lang="ES-ES" u="sng">
                <a:hlinkClick r:id="rId3"/>
              </a:rPr>
              <a:t>http://freemusicarchive.org/</a:t>
            </a:r>
            <a:r>
              <a:rPr lang="ES-ES"/>
              <a:t> </a:t>
            </a:r>
          </a:p>
          <a:p>
            <a:r>
              <a:rPr lang="ES-ES" u="sng">
                <a:hlinkClick r:id="rId4"/>
              </a:rPr>
              <a:t>https://www.freesound.org/browse/tags/sound-effects/</a:t>
            </a:r>
            <a:r>
              <a:rPr lang="ES-ES"/>
              <a:t> </a:t>
            </a:r>
          </a:p>
          <a:p>
            <a:r>
              <a:rPr lang="ES-ES" u="sng">
                <a:hlinkClick r:id="rId5"/>
              </a:rPr>
              <a:t>https://soundcloud.com/</a:t>
            </a:r>
            <a:endParaRPr lang="ES-ES"/>
          </a:p>
          <a:p>
            <a:r>
              <a:rPr lang="ES-ES" u="sng">
                <a:hlinkClick r:id="rId6"/>
              </a:rPr>
              <a:t>http://freesoundtrackmusic.com/</a:t>
            </a:r>
            <a:endParaRPr lang="ES-ES"/>
          </a:p>
          <a:p>
            <a:r>
              <a:rPr lang="ES-ES" u="sng">
                <a:hlinkClick r:id="rId3"/>
              </a:rPr>
              <a:t>http://freemusicarchive.org/</a:t>
            </a:r>
            <a:endParaRPr lang="ES-ES"/>
          </a:p>
          <a:p>
            <a:r>
              <a:rPr lang="ES-ES" u="sng">
                <a:hlinkClick r:id="rId4"/>
              </a:rPr>
              <a:t>https://www.freesound.org/browse/tags/sound-effects/</a:t>
            </a:r>
            <a:endParaRPr lang="ES-ES"/>
          </a:p>
          <a:p>
            <a:r>
              <a:rPr lang="ES-ES" u="sng">
                <a:hlinkClick r:id="rId7"/>
              </a:rPr>
              <a:t>http://soundbible.com/free-sound-effects-1.html</a:t>
            </a:r>
            <a:endParaRPr lang="ES-ES"/>
          </a:p>
          <a:p>
            <a:r>
              <a:rPr lang="ES-ES" u="sng">
                <a:hlinkClick r:id="rId8"/>
              </a:rPr>
              <a:t>http://www.jamendo.com/</a:t>
            </a:r>
            <a:endParaRPr lang="ES-ES"/>
          </a:p>
          <a:p>
            <a:r>
              <a:rPr lang="ES-ES" u="sng">
                <a:hlinkClick r:id="rId9"/>
              </a:rPr>
              <a:t>http://freeplaymusic.com</a:t>
            </a:r>
            <a:endParaRPr lang="ES-ES"/>
          </a:p>
          <a:p>
            <a:r>
              <a:rPr lang="ES-ES" u="sng">
                <a:hlinkClick r:id="rId10"/>
              </a:rPr>
              <a:t>http://www.sounddogs.com/</a:t>
            </a:r>
            <a:endParaRPr lang="ES-ES"/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3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Recurso importante para un videojuego.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Solucionan problemas.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Diferentes tipos de librerías.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Librerías gratuitas:</a:t>
            </a:r>
          </a:p>
          <a:p>
            <a:pPr lvl="1"/>
            <a:r>
              <a:rPr lang="es-ES"/>
              <a:t>Librerías de compilador de C/C++ : (&lt;</a:t>
            </a:r>
            <a:r>
              <a:rPr lang="es-ES" err="1"/>
              <a:t>stdio.h</a:t>
            </a:r>
            <a:r>
              <a:rPr lang="es-ES"/>
              <a:t>&gt;, &lt;</a:t>
            </a:r>
            <a:r>
              <a:rPr lang="es-ES" err="1"/>
              <a:t>string.h</a:t>
            </a:r>
            <a:r>
              <a:rPr lang="es-ES"/>
              <a:t>&gt;, &lt;</a:t>
            </a:r>
            <a:r>
              <a:rPr lang="es-ES" err="1"/>
              <a:t>stdlib.h</a:t>
            </a:r>
            <a:r>
              <a:rPr lang="es-ES"/>
              <a:t>&gt;, &lt;</a:t>
            </a:r>
            <a:r>
              <a:rPr lang="es-ES" err="1"/>
              <a:t>math.h</a:t>
            </a:r>
            <a:r>
              <a:rPr lang="es-ES"/>
              <a:t>&gt;, etc…)</a:t>
            </a:r>
          </a:p>
          <a:p>
            <a:pPr lvl="1"/>
            <a:endParaRPr lang="es-ES"/>
          </a:p>
          <a:p>
            <a:pPr lvl="1"/>
            <a:r>
              <a:rPr lang="es-ES"/>
              <a:t>Librerías gráficas</a:t>
            </a:r>
          </a:p>
          <a:p>
            <a:pPr marL="377886" lvl="1" indent="0">
              <a:buNone/>
            </a:pPr>
            <a:endParaRPr lang="es-ES"/>
          </a:p>
          <a:p>
            <a:pPr lvl="1"/>
            <a:r>
              <a:rPr lang="es-ES"/>
              <a:t>Librerías de audio</a:t>
            </a:r>
          </a:p>
          <a:p>
            <a:pPr marL="377886" lvl="1" indent="0">
              <a:buNone/>
            </a:pPr>
            <a:endParaRPr lang="es-ES"/>
          </a:p>
          <a:p>
            <a:pPr lvl="1"/>
            <a:r>
              <a:rPr lang="es-ES"/>
              <a:t>Librerías de GUI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32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INDICE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882" y="1701797"/>
            <a:ext cx="4826811" cy="4832168"/>
          </a:xfrm>
        </p:spPr>
        <p:txBody>
          <a:bodyPr>
            <a:normAutofit fontScale="25000" lnSpcReduction="20000"/>
          </a:bodyPr>
          <a:lstStyle/>
          <a:p>
            <a:r>
              <a:rPr lang="es-ES_tradnl" sz="4800"/>
              <a:t>1. INTRODUCCIÓN.</a:t>
            </a:r>
          </a:p>
          <a:p>
            <a:pPr lvl="1"/>
            <a:r>
              <a:rPr lang="es-ES_tradnl" sz="4800"/>
              <a:t>Definición.</a:t>
            </a:r>
          </a:p>
          <a:p>
            <a:pPr lvl="1"/>
            <a:r>
              <a:rPr lang="es-ES_tradnl" sz="4800"/>
              <a:t>Tipos de recursos.</a:t>
            </a:r>
          </a:p>
          <a:p>
            <a:pPr lvl="1"/>
            <a:r>
              <a:rPr lang="es-ES_tradnl" sz="4800"/>
              <a:t>Licencias.</a:t>
            </a:r>
          </a:p>
          <a:p>
            <a:r>
              <a:rPr lang="es-ES_tradnl" sz="4800"/>
              <a:t>2. MODELOS 3D.</a:t>
            </a:r>
          </a:p>
          <a:p>
            <a:pPr lvl="1"/>
            <a:r>
              <a:rPr lang="es-ES_tradnl" sz="4800"/>
              <a:t>¿Qué son?</a:t>
            </a:r>
          </a:p>
          <a:p>
            <a:pPr lvl="1"/>
            <a:r>
              <a:rPr lang="es-ES_tradnl" sz="4800"/>
              <a:t>Herramientas.</a:t>
            </a:r>
          </a:p>
          <a:p>
            <a:pPr lvl="1"/>
            <a:r>
              <a:rPr lang="es-ES_tradnl" sz="4800"/>
              <a:t>¿Dónde encontrar estos recursos?</a:t>
            </a:r>
          </a:p>
          <a:p>
            <a:r>
              <a:rPr lang="es-ES_tradnl" sz="4800"/>
              <a:t>3. TEXTURAS.</a:t>
            </a:r>
          </a:p>
          <a:p>
            <a:pPr lvl="1"/>
            <a:r>
              <a:rPr lang="es-ES_tradnl" sz="4800"/>
              <a:t>¿Qué son?</a:t>
            </a:r>
          </a:p>
          <a:p>
            <a:pPr lvl="1"/>
            <a:r>
              <a:rPr lang="es-ES_tradnl" sz="4800"/>
              <a:t>Relación con modelos.</a:t>
            </a:r>
          </a:p>
          <a:p>
            <a:pPr lvl="1"/>
            <a:r>
              <a:rPr lang="es-ES_tradnl" sz="4800"/>
              <a:t>Tipos.</a:t>
            </a:r>
          </a:p>
          <a:p>
            <a:pPr lvl="1"/>
            <a:r>
              <a:rPr lang="es-ES_tradnl" sz="4800"/>
              <a:t>Como obtenerlos.</a:t>
            </a:r>
          </a:p>
          <a:p>
            <a:pPr lvl="1"/>
            <a:r>
              <a:rPr lang="es-ES_tradnl" sz="4800"/>
              <a:t>Herramientas.</a:t>
            </a:r>
          </a:p>
          <a:p>
            <a:pPr lvl="1"/>
            <a:r>
              <a:rPr lang="es-ES_tradnl" sz="4800"/>
              <a:t>¿Dónde encontrar estos recursos?</a:t>
            </a:r>
          </a:p>
          <a:p>
            <a:r>
              <a:rPr lang="es-ES_tradnl" sz="4800"/>
              <a:t>4. TILES.</a:t>
            </a:r>
          </a:p>
          <a:p>
            <a:pPr lvl="1"/>
            <a:r>
              <a:rPr lang="es-ES_tradnl" sz="4800"/>
              <a:t>¿Qué son?</a:t>
            </a:r>
          </a:p>
          <a:p>
            <a:pPr lvl="1"/>
            <a:r>
              <a:rPr lang="es-ES_tradnl" sz="4800"/>
              <a:t>Formas de obtenerlos.</a:t>
            </a:r>
          </a:p>
          <a:p>
            <a:pPr lvl="1"/>
            <a:r>
              <a:rPr lang="es-ES_tradnl" sz="4800"/>
              <a:t>Herramientas.</a:t>
            </a:r>
          </a:p>
          <a:p>
            <a:pPr lvl="1"/>
            <a:r>
              <a:rPr lang="es-ES_tradnl" sz="4800"/>
              <a:t>¿Dónde encontrar estos recursos?</a:t>
            </a:r>
          </a:p>
          <a:p>
            <a:pPr lvl="1"/>
            <a:endParaRPr lang="es-ES_tradnl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48039" y="1703276"/>
            <a:ext cx="4767309" cy="4830689"/>
          </a:xfrm>
          <a:prstGeom prst="rect">
            <a:avLst/>
          </a:prstGeom>
        </p:spPr>
        <p:txBody>
          <a:bodyPr vert="horz" lIns="121899" tIns="60949" rIns="121899" bIns="60949" rtlCol="0">
            <a:normAutofit fontScale="5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200"/>
              <a:t>5. MÚSICA.</a:t>
            </a:r>
          </a:p>
          <a:p>
            <a:pPr lvl="1"/>
            <a:r>
              <a:rPr lang="es-ES_tradnl" sz="2200"/>
              <a:t>Usos.</a:t>
            </a:r>
          </a:p>
          <a:p>
            <a:pPr lvl="1"/>
            <a:r>
              <a:rPr lang="es-ES_tradnl" sz="2200"/>
              <a:t>Restricciones de licencia.</a:t>
            </a:r>
          </a:p>
          <a:p>
            <a:pPr lvl="1"/>
            <a:r>
              <a:rPr lang="es-ES_tradnl" sz="2200"/>
              <a:t>Creación de música.</a:t>
            </a:r>
          </a:p>
          <a:p>
            <a:r>
              <a:rPr lang="es-ES_tradnl" sz="2200"/>
              <a:t>6. LIBRERIAS Y MOTORES 3D</a:t>
            </a:r>
          </a:p>
          <a:p>
            <a:pPr lvl="1"/>
            <a:r>
              <a:rPr lang="es-ES_tradnl" sz="2200"/>
              <a:t>Tipos de librerías.</a:t>
            </a:r>
          </a:p>
          <a:p>
            <a:pPr lvl="1"/>
            <a:r>
              <a:rPr lang="es-ES_tradnl" sz="2200"/>
              <a:t>Box2D.</a:t>
            </a:r>
          </a:p>
          <a:p>
            <a:pPr lvl="1"/>
            <a:r>
              <a:rPr lang="es-ES_tradnl" sz="2200" err="1"/>
              <a:t>Bullet</a:t>
            </a:r>
            <a:r>
              <a:rPr lang="es-ES_tradnl" sz="2200"/>
              <a:t>.</a:t>
            </a:r>
          </a:p>
          <a:p>
            <a:pPr lvl="1"/>
            <a:r>
              <a:rPr lang="es-ES_tradnl" sz="2200" err="1"/>
              <a:t>Havok</a:t>
            </a:r>
            <a:r>
              <a:rPr lang="es-ES_tradnl" sz="2200"/>
              <a:t>.</a:t>
            </a:r>
          </a:p>
          <a:p>
            <a:pPr lvl="1"/>
            <a:r>
              <a:rPr lang="es-ES_tradnl" sz="2200" err="1"/>
              <a:t>Irrilicht</a:t>
            </a:r>
            <a:r>
              <a:rPr lang="es-ES_tradnl" sz="2200"/>
              <a:t>.</a:t>
            </a:r>
          </a:p>
          <a:p>
            <a:r>
              <a:rPr lang="es-ES_tradnl" sz="2200"/>
              <a:t>7. IMÁGENES.</a:t>
            </a:r>
          </a:p>
          <a:p>
            <a:pPr lvl="1"/>
            <a:r>
              <a:rPr lang="es-ES_tradnl" sz="2200"/>
              <a:t>Usos.</a:t>
            </a:r>
          </a:p>
          <a:p>
            <a:pPr lvl="1"/>
            <a:r>
              <a:rPr lang="es-ES_tradnl" sz="2200"/>
              <a:t>¿Dónde encontrar estos recursos?</a:t>
            </a:r>
          </a:p>
          <a:p>
            <a:r>
              <a:rPr lang="es-ES_tradnl" sz="2200"/>
              <a:t>8. HERRAMIENTAS.</a:t>
            </a:r>
          </a:p>
          <a:p>
            <a:pPr lvl="1"/>
            <a:r>
              <a:rPr lang="es-ES_tradnl" sz="2200"/>
              <a:t>Edición/creación </a:t>
            </a:r>
            <a:r>
              <a:rPr lang="es-ES_tradnl" sz="2200" err="1"/>
              <a:t>imaenes</a:t>
            </a:r>
            <a:r>
              <a:rPr lang="es-ES_tradnl" sz="2200"/>
              <a:t> y modelos 3d.</a:t>
            </a:r>
          </a:p>
          <a:p>
            <a:pPr lvl="1"/>
            <a:r>
              <a:rPr lang="es-ES_tradnl" sz="2200"/>
              <a:t>Edición/postproducción de videos.</a:t>
            </a:r>
          </a:p>
          <a:p>
            <a:pPr lvl="1"/>
            <a:r>
              <a:rPr lang="es-ES_tradnl" sz="2200"/>
              <a:t>Editores de texto.</a:t>
            </a:r>
          </a:p>
          <a:p>
            <a:pPr lvl="1"/>
            <a:r>
              <a:rPr lang="es-ES_tradnl" sz="2200"/>
              <a:t>Motores </a:t>
            </a:r>
            <a:r>
              <a:rPr lang="es-ES_tradnl" sz="2200" err="1"/>
              <a:t>videojuegoes</a:t>
            </a:r>
            <a:r>
              <a:rPr lang="es-ES_tradnl" sz="2200"/>
              <a:t>/otras herramientas</a:t>
            </a:r>
          </a:p>
          <a:p>
            <a:pPr lvl="1"/>
            <a:endParaRPr lang="es-ES_tradnl"/>
          </a:p>
          <a:p>
            <a:endParaRPr lang="es-ES_tradnl"/>
          </a:p>
          <a:p>
            <a:pPr lvl="1"/>
            <a:endParaRPr lang="es-ES_tradnl"/>
          </a:p>
          <a:p>
            <a:pPr lvl="1"/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75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Box2D</a:t>
            </a:r>
          </a:p>
          <a:p>
            <a:pPr lvl="1"/>
            <a:endParaRPr lang="es-ES"/>
          </a:p>
          <a:p>
            <a:pPr lvl="1"/>
            <a:r>
              <a:rPr lang="es-ES"/>
              <a:t>Librería de físicas 2D</a:t>
            </a:r>
          </a:p>
          <a:p>
            <a:pPr marL="377886" lvl="1" indent="0">
              <a:buNone/>
            </a:pPr>
            <a:endParaRPr lang="es-ES"/>
          </a:p>
          <a:p>
            <a:pPr lvl="1"/>
            <a:r>
              <a:rPr lang="es-ES"/>
              <a:t>En C++</a:t>
            </a:r>
          </a:p>
          <a:p>
            <a:pPr lvl="1"/>
            <a:endParaRPr lang="es-ES"/>
          </a:p>
          <a:p>
            <a:pPr lvl="1"/>
            <a:r>
              <a:rPr lang="es-ES"/>
              <a:t>Simula colisiones</a:t>
            </a:r>
          </a:p>
          <a:p>
            <a:pPr lvl="1"/>
            <a:endParaRPr lang="es-ES"/>
          </a:p>
          <a:p>
            <a:pPr lvl="1"/>
            <a:r>
              <a:rPr lang="es-ES"/>
              <a:t>Licencia </a:t>
            </a:r>
            <a:r>
              <a:rPr lang="es-ES" err="1"/>
              <a:t>Zlib</a:t>
            </a:r>
            <a:endParaRPr lang="es-ES"/>
          </a:p>
        </p:txBody>
      </p:sp>
      <p:pic>
        <p:nvPicPr>
          <p:cNvPr id="1030" name="Picture 6" descr="http://startappsblog.com/wp-content/uploads/2015/08/Box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71" y="1498600"/>
            <a:ext cx="526001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force2d.net/image/conveyors-tanktrack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2852936"/>
            <a:ext cx="32527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box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4149080"/>
            <a:ext cx="3453604" cy="230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46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Ejemplos de juegos:</a:t>
            </a:r>
          </a:p>
          <a:p>
            <a:pPr lvl="1"/>
            <a:r>
              <a:rPr lang="es-ES"/>
              <a:t>6 </a:t>
            </a:r>
            <a:r>
              <a:rPr lang="es-ES" err="1"/>
              <a:t>Dimensions</a:t>
            </a:r>
            <a:endParaRPr lang="es-ES"/>
          </a:p>
          <a:p>
            <a:pPr lvl="1"/>
            <a:r>
              <a:rPr lang="es-ES" b="1" err="1"/>
              <a:t>Angry</a:t>
            </a:r>
            <a:r>
              <a:rPr lang="es-ES" b="1"/>
              <a:t> </a:t>
            </a:r>
            <a:r>
              <a:rPr lang="es-ES" b="1" err="1"/>
              <a:t>Birds</a:t>
            </a:r>
            <a:endParaRPr lang="es-ES" b="1"/>
          </a:p>
          <a:p>
            <a:pPr lvl="1"/>
            <a:r>
              <a:rPr lang="es-ES" b="1" err="1"/>
              <a:t>Crayon</a:t>
            </a:r>
            <a:r>
              <a:rPr lang="es-ES" b="1"/>
              <a:t> </a:t>
            </a:r>
            <a:r>
              <a:rPr lang="es-ES" b="1" err="1"/>
              <a:t>Physics</a:t>
            </a:r>
            <a:r>
              <a:rPr lang="es-ES" b="1"/>
              <a:t> </a:t>
            </a:r>
            <a:r>
              <a:rPr lang="es-ES" b="1" err="1"/>
              <a:t>Deluxe</a:t>
            </a:r>
            <a:endParaRPr lang="es-ES" b="1"/>
          </a:p>
          <a:p>
            <a:pPr lvl="1"/>
            <a:r>
              <a:rPr lang="es-ES" err="1"/>
              <a:t>Fantastic</a:t>
            </a:r>
            <a:r>
              <a:rPr lang="es-ES"/>
              <a:t> </a:t>
            </a:r>
            <a:r>
              <a:rPr lang="es-ES" err="1"/>
              <a:t>Contraption</a:t>
            </a:r>
            <a:endParaRPr lang="es-ES"/>
          </a:p>
          <a:p>
            <a:pPr lvl="1"/>
            <a:r>
              <a:rPr lang="es-ES" err="1"/>
              <a:t>Incredibots</a:t>
            </a:r>
            <a:endParaRPr lang="es-ES"/>
          </a:p>
          <a:p>
            <a:pPr lvl="1"/>
            <a:r>
              <a:rPr lang="es-ES"/>
              <a:t>Rolando</a:t>
            </a:r>
          </a:p>
          <a:p>
            <a:pPr lvl="1"/>
            <a:r>
              <a:rPr lang="es-ES" b="1" err="1"/>
              <a:t>Tiny</a:t>
            </a:r>
            <a:r>
              <a:rPr lang="es-ES" b="1"/>
              <a:t> </a:t>
            </a:r>
            <a:r>
              <a:rPr lang="es-ES" b="1" err="1"/>
              <a:t>Wings</a:t>
            </a:r>
            <a:endParaRPr lang="es-ES" b="1"/>
          </a:p>
          <a:p>
            <a:pPr lvl="1"/>
            <a:r>
              <a:rPr lang="es-ES" err="1"/>
              <a:t>Transformice</a:t>
            </a:r>
            <a:endParaRPr lang="es-ES"/>
          </a:p>
          <a:p>
            <a:pPr marL="377886" lvl="1" indent="0">
              <a:buNone/>
            </a:pPr>
            <a:endParaRPr lang="es-ES"/>
          </a:p>
        </p:txBody>
      </p:sp>
      <p:pic>
        <p:nvPicPr>
          <p:cNvPr id="2050" name="Picture 2" descr="Resultado de imagen de angry birds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1844824"/>
            <a:ext cx="336037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Tiny W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76" y="3993383"/>
            <a:ext cx="3055639" cy="20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Crayon Physics Delux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9" y="3932933"/>
            <a:ext cx="2808311" cy="21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37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err="1"/>
              <a:t>Bullet</a:t>
            </a:r>
            <a:endParaRPr lang="es-ES"/>
          </a:p>
          <a:p>
            <a:pPr lvl="1"/>
            <a:r>
              <a:rPr lang="es-ES"/>
              <a:t>Motor de físicas</a:t>
            </a:r>
          </a:p>
          <a:p>
            <a:pPr lvl="1"/>
            <a:endParaRPr lang="es-ES"/>
          </a:p>
          <a:p>
            <a:pPr lvl="1"/>
            <a:r>
              <a:rPr lang="es-ES"/>
              <a:t>Simula colisiones y detecciones</a:t>
            </a:r>
          </a:p>
          <a:p>
            <a:pPr lvl="1"/>
            <a:endParaRPr lang="es-ES"/>
          </a:p>
          <a:p>
            <a:pPr lvl="1"/>
            <a:r>
              <a:rPr lang="es-ES"/>
              <a:t>Licencia gratuita y open-</a:t>
            </a:r>
            <a:r>
              <a:rPr lang="es-ES" err="1"/>
              <a:t>source</a:t>
            </a:r>
            <a:r>
              <a:rPr lang="es-ES"/>
              <a:t> (usa </a:t>
            </a:r>
            <a:r>
              <a:rPr lang="es-ES" err="1"/>
              <a:t>Zlib</a:t>
            </a:r>
            <a:r>
              <a:rPr lang="es-ES"/>
              <a:t>)</a:t>
            </a:r>
          </a:p>
          <a:p>
            <a:pPr lvl="1"/>
            <a:endParaRPr lang="es-ES"/>
          </a:p>
          <a:p>
            <a:pPr lvl="1"/>
            <a:r>
              <a:rPr lang="es-ES" err="1"/>
              <a:t>Intregado</a:t>
            </a:r>
            <a:r>
              <a:rPr lang="es-ES"/>
              <a:t> en </a:t>
            </a:r>
            <a:r>
              <a:rPr lang="es-ES" err="1"/>
              <a:t>Havok</a:t>
            </a:r>
            <a:endParaRPr lang="es-ES"/>
          </a:p>
          <a:p>
            <a:pPr lvl="1"/>
            <a:r>
              <a:rPr lang="es-ES"/>
              <a:t>Integrado en </a:t>
            </a:r>
            <a:r>
              <a:rPr lang="es-ES" err="1"/>
              <a:t>Blender</a:t>
            </a:r>
            <a:r>
              <a:rPr lang="es-ES"/>
              <a:t> y Cinema4D (entre otros más)</a:t>
            </a:r>
          </a:p>
          <a:p>
            <a:pPr lvl="1"/>
            <a:r>
              <a:rPr lang="es-ES"/>
              <a:t>Se puede añadir en OGRE o </a:t>
            </a:r>
            <a:r>
              <a:rPr lang="es-ES" err="1"/>
              <a:t>Irrlicht</a:t>
            </a:r>
            <a:endParaRPr lang="es-ES"/>
          </a:p>
        </p:txBody>
      </p:sp>
      <p:pic>
        <p:nvPicPr>
          <p:cNvPr id="3074" name="Picture 2" descr="Resultado de imagen de bullet motor engine phy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701797"/>
            <a:ext cx="4876799" cy="18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6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Ejemplo de juegos:</a:t>
            </a:r>
          </a:p>
          <a:p>
            <a:pPr lvl="1"/>
            <a:r>
              <a:rPr lang="ES-ES" i="1" err="1"/>
              <a:t>Toy</a:t>
            </a:r>
            <a:r>
              <a:rPr lang="ES-ES" i="1"/>
              <a:t> </a:t>
            </a:r>
            <a:r>
              <a:rPr lang="ES-ES" i="1" err="1"/>
              <a:t>Story</a:t>
            </a:r>
            <a:r>
              <a:rPr lang="ES-ES" i="1"/>
              <a:t> 3: </a:t>
            </a:r>
            <a:r>
              <a:rPr lang="ES-ES" i="1" err="1"/>
              <a:t>The</a:t>
            </a:r>
            <a:r>
              <a:rPr lang="ES-ES" i="1"/>
              <a:t> Video </a:t>
            </a:r>
            <a:r>
              <a:rPr lang="ES-ES" i="1" err="1"/>
              <a:t>Game</a:t>
            </a:r>
            <a:r>
              <a:rPr lang="ES-ES" i="1"/>
              <a:t> publicado por Disney </a:t>
            </a:r>
            <a:r>
              <a:rPr lang="ES-ES" i="1" err="1"/>
              <a:t>Interactive</a:t>
            </a:r>
            <a:r>
              <a:rPr lang="ES-ES" i="1"/>
              <a:t> </a:t>
            </a:r>
            <a:r>
              <a:rPr lang="ES-ES" i="1" err="1"/>
              <a:t>Studios</a:t>
            </a:r>
            <a:r>
              <a:rPr lang="ES-ES" i="1"/>
              <a:t>.</a:t>
            </a:r>
            <a:endParaRPr lang="es-ES"/>
          </a:p>
          <a:p>
            <a:pPr lvl="1"/>
            <a:r>
              <a:rPr lang="ES-ES" i="1"/>
              <a:t>Grand </a:t>
            </a:r>
            <a:r>
              <a:rPr lang="ES-ES" i="1" err="1"/>
              <a:t>Theft</a:t>
            </a:r>
            <a:r>
              <a:rPr lang="ES-ES" i="1"/>
              <a:t> Auto IV, Grand </a:t>
            </a:r>
            <a:r>
              <a:rPr lang="ES-ES" i="1" err="1"/>
              <a:t>Theft</a:t>
            </a:r>
            <a:r>
              <a:rPr lang="ES-ES" i="1"/>
              <a:t> Auto V y Red </a:t>
            </a:r>
            <a:r>
              <a:rPr lang="ES-ES" i="1" err="1"/>
              <a:t>Dead</a:t>
            </a:r>
            <a:r>
              <a:rPr lang="ES-ES" i="1"/>
              <a:t> </a:t>
            </a:r>
            <a:r>
              <a:rPr lang="ES-ES" i="1" err="1"/>
              <a:t>Redemption</a:t>
            </a:r>
            <a:r>
              <a:rPr lang="ES-ES" i="1"/>
              <a:t> creado por </a:t>
            </a:r>
            <a:r>
              <a:rPr lang="ES-ES" i="1" err="1"/>
              <a:t>Rockstar</a:t>
            </a:r>
            <a:r>
              <a:rPr lang="ES-ES" i="1"/>
              <a:t> </a:t>
            </a:r>
            <a:r>
              <a:rPr lang="ES-ES" i="1" err="1"/>
              <a:t>Games</a:t>
            </a:r>
            <a:r>
              <a:rPr lang="ES-ES" i="1"/>
              <a:t>.</a:t>
            </a:r>
            <a:endParaRPr lang="es-ES"/>
          </a:p>
          <a:p>
            <a:pPr lvl="1"/>
            <a:r>
              <a:rPr lang="ES-ES" i="1" err="1"/>
              <a:t>Trials</a:t>
            </a:r>
            <a:r>
              <a:rPr lang="ES-ES" i="1"/>
              <a:t> HD creado por </a:t>
            </a:r>
            <a:r>
              <a:rPr lang="ES-ES" i="1" err="1"/>
              <a:t>RedLynx</a:t>
            </a:r>
            <a:r>
              <a:rPr lang="ES-ES" i="1"/>
              <a:t>.</a:t>
            </a:r>
            <a:endParaRPr lang="es-ES"/>
          </a:p>
          <a:p>
            <a:pPr lvl="1"/>
            <a:r>
              <a:rPr lang="ES-ES" i="1"/>
              <a:t>Free </a:t>
            </a:r>
            <a:r>
              <a:rPr lang="ES-ES" i="1" err="1"/>
              <a:t>Realms</a:t>
            </a:r>
            <a:r>
              <a:rPr lang="ES-ES" i="1"/>
              <a:t> creado por Sony Online </a:t>
            </a:r>
            <a:r>
              <a:rPr lang="ES-ES" i="1" err="1"/>
              <a:t>Entertainment</a:t>
            </a:r>
            <a:r>
              <a:rPr lang="ES-ES" i="1"/>
              <a:t>.</a:t>
            </a:r>
            <a:endParaRPr lang="es-ES"/>
          </a:p>
          <a:p>
            <a:pPr lvl="1"/>
            <a:r>
              <a:rPr lang="ES-ES" i="1" err="1"/>
              <a:t>HotWheels</a:t>
            </a:r>
            <a:r>
              <a:rPr lang="ES-ES" i="1"/>
              <a:t>: </a:t>
            </a:r>
            <a:r>
              <a:rPr lang="ES-ES" i="1" err="1"/>
              <a:t>Battle</a:t>
            </a:r>
            <a:r>
              <a:rPr lang="ES-ES" i="1"/>
              <a:t> </a:t>
            </a:r>
            <a:r>
              <a:rPr lang="ES-ES" i="1" err="1"/>
              <a:t>Force</a:t>
            </a:r>
            <a:r>
              <a:rPr lang="ES-ES" i="1"/>
              <a:t> 5.</a:t>
            </a:r>
            <a:endParaRPr lang="es-ES"/>
          </a:p>
          <a:p>
            <a:pPr lvl="1"/>
            <a:r>
              <a:rPr lang="ES-ES" i="1" err="1"/>
              <a:t>Gravitronix</a:t>
            </a:r>
            <a:r>
              <a:rPr lang="ES-ES" i="1"/>
              <a:t>.</a:t>
            </a:r>
            <a:endParaRPr lang="es-ES"/>
          </a:p>
          <a:p>
            <a:pPr lvl="1"/>
            <a:r>
              <a:rPr lang="ES-ES" i="1"/>
              <a:t>Madagascar </a:t>
            </a:r>
            <a:r>
              <a:rPr lang="ES-ES" i="1" err="1"/>
              <a:t>Kartz</a:t>
            </a:r>
            <a:r>
              <a:rPr lang="ES-ES" i="1"/>
              <a:t> publicado por </a:t>
            </a:r>
            <a:r>
              <a:rPr lang="ES-ES" i="1" err="1"/>
              <a:t>Activision</a:t>
            </a:r>
            <a:r>
              <a:rPr lang="ES-ES" i="1"/>
              <a:t>.</a:t>
            </a:r>
            <a:endParaRPr lang="es-ES"/>
          </a:p>
          <a:p>
            <a:pPr marL="377886" lvl="1" indent="0">
              <a:buNone/>
            </a:pP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err="1"/>
              <a:t>Havok</a:t>
            </a:r>
            <a:endParaRPr lang="es-ES"/>
          </a:p>
          <a:p>
            <a:pPr lvl="1"/>
            <a:r>
              <a:rPr lang="es-ES"/>
              <a:t>Motor de físicas.</a:t>
            </a:r>
          </a:p>
          <a:p>
            <a:pPr lvl="1"/>
            <a:endParaRPr lang="es-ES"/>
          </a:p>
          <a:p>
            <a:pPr lvl="1"/>
            <a:r>
              <a:rPr lang="es-ES"/>
              <a:t>Simulación dinámica de objetos:</a:t>
            </a:r>
          </a:p>
          <a:p>
            <a:pPr lvl="8"/>
            <a:r>
              <a:rPr lang="es-ES"/>
              <a:t>Detecta colisiones</a:t>
            </a:r>
          </a:p>
          <a:p>
            <a:pPr lvl="8"/>
            <a:r>
              <a:rPr lang="es-ES"/>
              <a:t>Detecta gravedad</a:t>
            </a:r>
          </a:p>
          <a:p>
            <a:pPr lvl="8"/>
            <a:r>
              <a:rPr lang="es-ES"/>
              <a:t>Detecta masa</a:t>
            </a:r>
          </a:p>
          <a:p>
            <a:pPr lvl="8"/>
            <a:r>
              <a:rPr lang="es-ES"/>
              <a:t>Detecta velocidad</a:t>
            </a:r>
          </a:p>
          <a:p>
            <a:pPr lvl="1"/>
            <a:endParaRPr lang="es-ES"/>
          </a:p>
          <a:p>
            <a:pPr lvl="1"/>
            <a:r>
              <a:rPr lang="es-ES"/>
              <a:t>Motor muy usado en la industria.</a:t>
            </a:r>
          </a:p>
        </p:txBody>
      </p:sp>
      <p:pic>
        <p:nvPicPr>
          <p:cNvPr id="4098" name="Picture 2" descr="Resultado de imagen de hav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929013"/>
            <a:ext cx="4884811" cy="20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15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Ejemplos de juegos:</a:t>
            </a:r>
          </a:p>
          <a:p>
            <a:pPr lvl="1"/>
            <a:r>
              <a:rPr lang="es-ES" err="1"/>
              <a:t>Guild</a:t>
            </a:r>
            <a:r>
              <a:rPr lang="es-ES"/>
              <a:t> </a:t>
            </a:r>
            <a:r>
              <a:rPr lang="es-ES" err="1"/>
              <a:t>Wars</a:t>
            </a:r>
            <a:r>
              <a:rPr lang="es-ES"/>
              <a:t> 2</a:t>
            </a:r>
          </a:p>
          <a:p>
            <a:pPr lvl="1"/>
            <a:r>
              <a:rPr lang="es-ES" b="1" err="1"/>
              <a:t>Half-Life</a:t>
            </a:r>
            <a:endParaRPr lang="es-ES" b="1"/>
          </a:p>
          <a:p>
            <a:pPr lvl="1"/>
            <a:r>
              <a:rPr lang="es-ES" err="1"/>
              <a:t>Half-Life</a:t>
            </a:r>
            <a:r>
              <a:rPr lang="es-ES"/>
              <a:t> 2</a:t>
            </a:r>
          </a:p>
          <a:p>
            <a:pPr lvl="1"/>
            <a:r>
              <a:rPr lang="es-ES" err="1"/>
              <a:t>Half-Life</a:t>
            </a:r>
            <a:r>
              <a:rPr lang="es-ES"/>
              <a:t> 2: </a:t>
            </a:r>
            <a:r>
              <a:rPr lang="es-ES" err="1"/>
              <a:t>Episode</a:t>
            </a:r>
            <a:r>
              <a:rPr lang="es-ES"/>
              <a:t> </a:t>
            </a:r>
            <a:r>
              <a:rPr lang="es-ES" err="1"/>
              <a:t>One</a:t>
            </a:r>
            <a:endParaRPr lang="es-ES"/>
          </a:p>
          <a:p>
            <a:pPr lvl="1"/>
            <a:r>
              <a:rPr lang="es-ES" err="1"/>
              <a:t>Half-Life</a:t>
            </a:r>
            <a:r>
              <a:rPr lang="es-ES"/>
              <a:t> 2: </a:t>
            </a:r>
            <a:r>
              <a:rPr lang="es-ES" err="1"/>
              <a:t>Episode</a:t>
            </a:r>
            <a:r>
              <a:rPr lang="es-ES"/>
              <a:t> </a:t>
            </a:r>
            <a:r>
              <a:rPr lang="es-ES" err="1"/>
              <a:t>Two</a:t>
            </a:r>
            <a:endParaRPr lang="es-ES"/>
          </a:p>
          <a:p>
            <a:pPr lvl="1"/>
            <a:r>
              <a:rPr lang="es-ES" err="1"/>
              <a:t>Call</a:t>
            </a:r>
            <a:r>
              <a:rPr lang="es-ES"/>
              <a:t> of </a:t>
            </a:r>
            <a:r>
              <a:rPr lang="es-ES" err="1"/>
              <a:t>Duty</a:t>
            </a:r>
            <a:r>
              <a:rPr lang="es-ES"/>
              <a:t> 4: Modern </a:t>
            </a:r>
            <a:r>
              <a:rPr lang="es-ES" err="1"/>
              <a:t>Warfare</a:t>
            </a:r>
            <a:endParaRPr lang="es-ES"/>
          </a:p>
          <a:p>
            <a:pPr lvl="1"/>
            <a:r>
              <a:rPr lang="es-ES" err="1"/>
              <a:t>Call</a:t>
            </a:r>
            <a:r>
              <a:rPr lang="es-ES"/>
              <a:t> of </a:t>
            </a:r>
            <a:r>
              <a:rPr lang="es-ES" err="1"/>
              <a:t>Duty</a:t>
            </a:r>
            <a:r>
              <a:rPr lang="es-ES"/>
              <a:t>: Black </a:t>
            </a:r>
            <a:r>
              <a:rPr lang="es-ES" err="1"/>
              <a:t>Ops</a:t>
            </a:r>
            <a:r>
              <a:rPr lang="es-ES"/>
              <a:t> II</a:t>
            </a:r>
          </a:p>
          <a:p>
            <a:pPr lvl="1"/>
            <a:r>
              <a:rPr lang="es-ES" err="1"/>
              <a:t>Counter</a:t>
            </a:r>
            <a:r>
              <a:rPr lang="es-ES"/>
              <a:t>-Strike: </a:t>
            </a:r>
            <a:r>
              <a:rPr lang="es-ES" err="1"/>
              <a:t>Source</a:t>
            </a:r>
            <a:endParaRPr lang="es-ES"/>
          </a:p>
          <a:p>
            <a:pPr lvl="1"/>
            <a:r>
              <a:rPr lang="es-ES" b="1" err="1"/>
              <a:t>Dark</a:t>
            </a:r>
            <a:r>
              <a:rPr lang="es-ES" b="1"/>
              <a:t> </a:t>
            </a:r>
            <a:r>
              <a:rPr lang="es-ES" b="1" err="1"/>
              <a:t>Souls</a:t>
            </a:r>
            <a:endParaRPr lang="es-ES" b="1"/>
          </a:p>
          <a:p>
            <a:pPr lvl="1"/>
            <a:endParaRPr lang="es-ES"/>
          </a:p>
          <a:p>
            <a:pPr lvl="1"/>
            <a:endParaRPr lang="es-ES"/>
          </a:p>
        </p:txBody>
      </p:sp>
      <p:pic>
        <p:nvPicPr>
          <p:cNvPr id="5124" name="Picture 4" descr="Resultado de imagen de dark souls in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2026747"/>
            <a:ext cx="3311076" cy="18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half life in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4365104"/>
            <a:ext cx="2906344" cy="15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de counter strike source in g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14" y="3992095"/>
            <a:ext cx="2592288" cy="19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6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LIBRERÍAS Y MOTORES3D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err="1"/>
              <a:t>Irrlicht</a:t>
            </a:r>
            <a:endParaRPr lang="es-ES"/>
          </a:p>
          <a:p>
            <a:pPr marL="0" indent="0">
              <a:buNone/>
            </a:pPr>
            <a:endParaRPr lang="es-ES"/>
          </a:p>
          <a:p>
            <a:pPr lvl="1"/>
            <a:r>
              <a:rPr lang="es-ES"/>
              <a:t>Motor 3D</a:t>
            </a:r>
          </a:p>
          <a:p>
            <a:pPr lvl="1"/>
            <a:r>
              <a:rPr lang="es-ES"/>
              <a:t>Open </a:t>
            </a:r>
            <a:r>
              <a:rPr lang="es-ES" err="1"/>
              <a:t>source</a:t>
            </a:r>
            <a:r>
              <a:rPr lang="es-ES"/>
              <a:t> con licencia de </a:t>
            </a:r>
            <a:r>
              <a:rPr lang="es-ES" err="1"/>
              <a:t>zlib</a:t>
            </a:r>
            <a:r>
              <a:rPr lang="es-ES"/>
              <a:t>/</a:t>
            </a:r>
            <a:r>
              <a:rPr lang="es-ES" err="1"/>
              <a:t>libpng</a:t>
            </a:r>
            <a:endParaRPr lang="es-ES"/>
          </a:p>
          <a:p>
            <a:pPr lvl="1"/>
            <a:r>
              <a:rPr lang="es-ES"/>
              <a:t>Escrito en C++</a:t>
            </a:r>
          </a:p>
          <a:p>
            <a:pPr lvl="1"/>
            <a:r>
              <a:rPr lang="es-ES" err="1"/>
              <a:t>Renderizado</a:t>
            </a:r>
            <a:r>
              <a:rPr lang="es-ES"/>
              <a:t> mediante </a:t>
            </a:r>
            <a:r>
              <a:rPr lang="es-ES" err="1"/>
              <a:t>OpenGL</a:t>
            </a:r>
            <a:r>
              <a:rPr lang="es-ES"/>
              <a:t> y </a:t>
            </a:r>
            <a:r>
              <a:rPr lang="es-ES" err="1"/>
              <a:t>DirectX</a:t>
            </a:r>
            <a:r>
              <a:rPr lang="es-ES"/>
              <a:t> 8 (hasta el 11)</a:t>
            </a:r>
          </a:p>
          <a:p>
            <a:pPr lvl="1"/>
            <a:r>
              <a:rPr lang="es-ES"/>
              <a:t>Permite crear objetos y escenarios 3D</a:t>
            </a:r>
          </a:p>
          <a:p>
            <a:pPr lvl="1"/>
            <a:r>
              <a:rPr lang="es-ES"/>
              <a:t>Tiene una librería de GUI</a:t>
            </a:r>
          </a:p>
          <a:p>
            <a:pPr marL="377886" lvl="1" indent="0">
              <a:buNone/>
            </a:pPr>
            <a:endParaRPr lang="es-ES"/>
          </a:p>
          <a:p>
            <a:pPr lvl="1"/>
            <a:endParaRPr lang="es-ES"/>
          </a:p>
        </p:txBody>
      </p:sp>
      <p:pic>
        <p:nvPicPr>
          <p:cNvPr id="6146" name="Picture 2" descr="Resultado de imagen de irrlic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84" y="1844824"/>
            <a:ext cx="4876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33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spcBef>
                <a:spcPts val="0"/>
              </a:spcBef>
            </a:pPr>
            <a:r>
              <a:rPr lang="es-ES"/>
              <a:t>LIBRERÍAS Y MOTORES3D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¿Dónde encontrar estos recursos?</a:t>
            </a:r>
          </a:p>
          <a:p>
            <a:pPr lvl="1"/>
            <a:r>
              <a:rPr lang="es-ES"/>
              <a:t>Librerías:</a:t>
            </a:r>
          </a:p>
          <a:p>
            <a:pPr lvl="2"/>
            <a:r>
              <a:rPr lang="es-ES" u="sng">
                <a:hlinkClick r:id="rId2"/>
              </a:rPr>
              <a:t>http://box2d.org/</a:t>
            </a:r>
            <a:endParaRPr lang="es-ES"/>
          </a:p>
          <a:p>
            <a:pPr lvl="2"/>
            <a:r>
              <a:rPr lang="es-ES" u="sng">
                <a:hlinkClick r:id="rId3"/>
              </a:rPr>
              <a:t>http://www.sfml-dev.org/</a:t>
            </a:r>
            <a:endParaRPr lang="es-ES"/>
          </a:p>
          <a:p>
            <a:pPr lvl="2"/>
            <a:r>
              <a:rPr lang="es-ES" u="sng">
                <a:hlinkClick r:id="rId4"/>
              </a:rPr>
              <a:t>http://irrlicht.sourceforge.net/</a:t>
            </a:r>
            <a:endParaRPr lang="es-ES"/>
          </a:p>
          <a:p>
            <a:pPr lvl="2"/>
            <a:r>
              <a:rPr lang="es-ES" u="sng">
                <a:hlinkClick r:id="rId5"/>
              </a:rPr>
              <a:t>http://www.libgosu.org/</a:t>
            </a:r>
            <a:endParaRPr lang="es-ES"/>
          </a:p>
          <a:p>
            <a:pPr lvl="2"/>
            <a:r>
              <a:rPr lang="es-ES" u="sng">
                <a:hlinkClick r:id="rId6"/>
              </a:rPr>
              <a:t>http://liballeg.org/</a:t>
            </a:r>
            <a:endParaRPr lang="es-ES"/>
          </a:p>
          <a:p>
            <a:pPr marL="377886" lvl="1" indent="0">
              <a:buNone/>
            </a:pPr>
            <a:endParaRPr lang="es-ES"/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IMÁGENES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S-ES"/>
              <a:t>Usadas para muchas cosas en los videojuegos. Esta se trata de representar visualmente elementos.</a:t>
            </a:r>
          </a:p>
          <a:p>
            <a:pPr lvl="2"/>
            <a:r>
              <a:rPr lang="ES-ES"/>
              <a:t>Fondos.</a:t>
            </a:r>
          </a:p>
          <a:p>
            <a:pPr lvl="2"/>
            <a:r>
              <a:rPr lang="ES-ES" err="1"/>
              <a:t>Sprites</a:t>
            </a:r>
            <a:r>
              <a:rPr lang="ES-ES"/>
              <a:t>.</a:t>
            </a:r>
          </a:p>
          <a:p>
            <a:pPr lvl="2"/>
            <a:r>
              <a:rPr lang="ES-ES"/>
              <a:t>Menús.</a:t>
            </a:r>
            <a:endParaRPr lang="es-ES"/>
          </a:p>
          <a:p>
            <a:pPr lvl="2"/>
            <a:r>
              <a:rPr lang="ES-ES"/>
              <a:t>Botones.</a:t>
            </a:r>
          </a:p>
          <a:p>
            <a:pPr lvl="2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420888"/>
            <a:ext cx="2609689" cy="1681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59" y="3789040"/>
            <a:ext cx="3643164" cy="1821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953300"/>
            <a:ext cx="3576728" cy="19592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94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95" y="1427134"/>
            <a:ext cx="4572000" cy="33528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IMÁGENES</a:t>
            </a:r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9" y="1687115"/>
            <a:ext cx="1408792" cy="504704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rot="19850484">
            <a:off x="4182486" y="2395939"/>
            <a:ext cx="5667617" cy="719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https://www.sprite</a:t>
            </a:r>
            <a:r>
              <a:rPr lang="es-ES">
                <a:solidFill>
                  <a:schemeClr val="bg1"/>
                </a:solidFill>
              </a:rPr>
              <a:t>rs-resource.com/</a:t>
            </a:r>
          </a:p>
        </p:txBody>
      </p:sp>
      <p:sp>
        <p:nvSpPr>
          <p:cNvPr id="4" name="Rectángulo 3"/>
          <p:cNvSpPr/>
          <p:nvPr/>
        </p:nvSpPr>
        <p:spPr>
          <a:xfrm rot="1360393">
            <a:off x="1254457" y="2367902"/>
            <a:ext cx="3481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http://spritedatabase.net/</a:t>
            </a:r>
          </a:p>
        </p:txBody>
      </p:sp>
      <p:sp>
        <p:nvSpPr>
          <p:cNvPr id="5" name="Rectángulo 4"/>
          <p:cNvSpPr/>
          <p:nvPr/>
        </p:nvSpPr>
        <p:spPr>
          <a:xfrm rot="19152615">
            <a:off x="7233395" y="2644573"/>
            <a:ext cx="4137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https://www.shutterstock.com/</a:t>
            </a:r>
          </a:p>
        </p:txBody>
      </p:sp>
      <p:sp>
        <p:nvSpPr>
          <p:cNvPr id="6" name="Rectángulo 5"/>
          <p:cNvSpPr/>
          <p:nvPr/>
        </p:nvSpPr>
        <p:spPr>
          <a:xfrm rot="3489739">
            <a:off x="2332970" y="4593800"/>
            <a:ext cx="337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https://www.pexels.com/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878388" y="4796088"/>
            <a:ext cx="415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http://startupstockphotos.com/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5568605"/>
            <a:ext cx="5790476" cy="6857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92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INTRODUCCIÓN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299508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sz="28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¿Qué es un recurso?</a:t>
            </a:r>
          </a:p>
          <a:p>
            <a:pPr marL="377886" lvl="1" indent="0">
              <a:buNone/>
            </a:pPr>
            <a:r>
              <a:rPr lang="es-ES" i="1"/>
              <a:t>“Un recurso es un elemento multimedia que realiza una función específica en el proyecto mejorando sus características o añadiendo nuevas.”</a:t>
            </a:r>
            <a:endParaRPr lang="es-ES"/>
          </a:p>
          <a:p>
            <a:r>
              <a:rPr lang="es-ES_tradnl"/>
              <a:t>Enfoque.</a:t>
            </a:r>
          </a:p>
          <a:p>
            <a:pPr marL="0" indent="0" algn="ctr">
              <a:buNone/>
            </a:pPr>
            <a:r>
              <a:rPr lang="es-ES_tradnl" sz="3200" u="sng"/>
              <a:t>VIDEOJUEGOS</a:t>
            </a:r>
          </a:p>
          <a:p>
            <a:pPr algn="just"/>
            <a:r>
              <a:rPr lang="es-ES_tradnl"/>
              <a:t>Objetivo.</a:t>
            </a:r>
          </a:p>
          <a:p>
            <a:pPr algn="just"/>
            <a:r>
              <a:rPr lang="es-ES_tradnl"/>
              <a:t>¿A quien va dirigido?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11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77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IMÁGENES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¿Dónde encontrar estos recursos?</a:t>
            </a:r>
          </a:p>
          <a:p>
            <a:pPr lvl="1"/>
            <a:r>
              <a:rPr lang="es-ES"/>
              <a:t>Fondos e imágenes:</a:t>
            </a:r>
          </a:p>
          <a:p>
            <a:pPr lvl="2"/>
            <a:r>
              <a:rPr lang="es-ES" u="sng">
                <a:hlinkClick r:id="rId2"/>
              </a:rPr>
              <a:t>https://pixabay.com/es/</a:t>
            </a:r>
            <a:endParaRPr lang="es-ES"/>
          </a:p>
          <a:p>
            <a:pPr lvl="2"/>
            <a:r>
              <a:rPr lang="es-ES" u="sng">
                <a:hlinkClick r:id="rId3"/>
              </a:rPr>
              <a:t>https://500px.com/creativecommons</a:t>
            </a:r>
            <a:endParaRPr lang="es-ES"/>
          </a:p>
          <a:p>
            <a:pPr lvl="2"/>
            <a:r>
              <a:rPr lang="es-ES" u="sng">
                <a:hlinkClick r:id="rId4"/>
              </a:rPr>
              <a:t>http://es.freeimages.com/</a:t>
            </a:r>
            <a:endParaRPr lang="es-ES"/>
          </a:p>
          <a:p>
            <a:pPr lvl="2"/>
            <a:r>
              <a:rPr lang="es-ES" u="sng">
                <a:hlinkClick r:id="rId5"/>
              </a:rPr>
              <a:t>http://www.gettyimages.es/</a:t>
            </a:r>
            <a:endParaRPr lang="es-ES"/>
          </a:p>
          <a:p>
            <a:pPr lvl="2"/>
            <a:r>
              <a:rPr lang="es-ES" u="sng">
                <a:hlinkClick r:id="rId6"/>
              </a:rPr>
              <a:t>http://unplash.com</a:t>
            </a:r>
            <a:endParaRPr lang="es-ES"/>
          </a:p>
          <a:p>
            <a:pPr lvl="2"/>
            <a:r>
              <a:rPr lang="es-ES" u="sng">
                <a:hlinkClick r:id="rId7"/>
              </a:rPr>
              <a:t>http://flickr.com</a:t>
            </a:r>
            <a:endParaRPr lang="es-ES"/>
          </a:p>
          <a:p>
            <a:pPr lvl="2"/>
            <a:r>
              <a:rPr lang="es-ES" u="sng">
                <a:hlinkClick r:id="rId8"/>
              </a:rPr>
              <a:t>http://gratisography.com</a:t>
            </a:r>
            <a:endParaRPr lang="es-ES"/>
          </a:p>
          <a:p>
            <a:pPr lvl="2"/>
            <a:r>
              <a:rPr lang="es-ES" u="sng">
                <a:hlinkClick r:id="rId9"/>
              </a:rPr>
              <a:t>http://deathtothestockphoto.com</a:t>
            </a:r>
            <a:endParaRPr lang="es-ES" u="sng"/>
          </a:p>
          <a:p>
            <a:pPr lvl="2"/>
            <a:r>
              <a:rPr lang="es-ES_tradnl" u="sng">
                <a:hlinkClick r:id="rId10"/>
              </a:rPr>
              <a:t>http://freepik.com</a:t>
            </a:r>
            <a:endParaRPr lang="es-ES_tradnl" u="sng"/>
          </a:p>
          <a:p>
            <a:pPr lvl="2"/>
            <a:endParaRPr lang="es-ES"/>
          </a:p>
          <a:p>
            <a:pPr marL="377886" lvl="1" indent="0">
              <a:buNone/>
            </a:pPr>
            <a:endParaRPr lang="es-ES"/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97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883" y="1701797"/>
            <a:ext cx="6027657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Se usan para facilitar el desarrollo.</a:t>
            </a:r>
          </a:p>
          <a:p>
            <a:r>
              <a:rPr lang="ES-ES"/>
              <a:t>Existen de muchos tipos.</a:t>
            </a:r>
          </a:p>
          <a:p>
            <a:r>
              <a:rPr lang="ES-ES"/>
              <a:t>Con diferentes licencias.</a:t>
            </a:r>
          </a:p>
          <a:p>
            <a:r>
              <a:rPr lang="ES-ES"/>
              <a:t>Los equipos de desarrollo deben valorar su elección.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476672"/>
            <a:ext cx="4760990" cy="2599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28" y="4685080"/>
            <a:ext cx="2137420" cy="17099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39" y="3729157"/>
            <a:ext cx="4518405" cy="26658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57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32" y="1615265"/>
            <a:ext cx="2822312" cy="17639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4863111"/>
            <a:ext cx="3116773" cy="17531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449730"/>
            <a:ext cx="2857500" cy="1600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72" y="1457487"/>
            <a:ext cx="2466975" cy="18478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15" y="3884235"/>
            <a:ext cx="2705100" cy="16859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67" y="1983361"/>
            <a:ext cx="2733675" cy="1676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EDICIÓN FOTOGRÁFICA O DIBUJO / MODELAJE 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303" y="3228699"/>
            <a:ext cx="3651393" cy="503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/>
              <a:t>https://www.gimp.org/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00765" y="3144719"/>
            <a:ext cx="2839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https://inkscape.org/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9756" y="6388365"/>
            <a:ext cx="6934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http://www.adobe.com/es/products/photoshop.html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855473" y="5828716"/>
            <a:ext cx="664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http://www.adobe.com/es/products/illustrator.html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18348" y="3731766"/>
            <a:ext cx="6502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http://www.autodesk.es/products/maya/overview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57318" y="1642610"/>
            <a:ext cx="3419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https://www.blender.org/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65" y="5252005"/>
            <a:ext cx="2397760" cy="1498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79" y="169944"/>
            <a:ext cx="862139" cy="538837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1162054" y="314085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28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EDICIÓN SONIDO Y MÚSICA / TRATAMIENTO, EDICIÓN Y POSPRODUCCIÓN DE VIDEOS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1180" y="6206950"/>
            <a:ext cx="7006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http://www.adobe.com/es/products/aftereffects.html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58419" y="2867786"/>
            <a:ext cx="25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https://ardour.org/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15798" y="4707615"/>
            <a:ext cx="7601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https://www.steinberg.net/en/products/cubase/start.html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57652" y="1751483"/>
            <a:ext cx="5641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http://www.vegascreativesoftware.com/es/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526901" y="2640944"/>
            <a:ext cx="4629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https://www.avid.com/es/pro-tools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83" y="3327968"/>
            <a:ext cx="3495675" cy="1304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3" y="4244953"/>
            <a:ext cx="3646140" cy="20496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58" y="1025870"/>
            <a:ext cx="2705100" cy="16859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58" y="5068415"/>
            <a:ext cx="2857500" cy="1600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14" y="2162504"/>
            <a:ext cx="2762250" cy="1657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79" y="94896"/>
            <a:ext cx="647738" cy="404836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1162054" y="203192"/>
            <a:ext cx="10238856" cy="18824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97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ENTORNOS DE DESARROLLO INTEGRADOS / EDITORES DE TEXTO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7828" y="1537049"/>
            <a:ext cx="4066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https://www.visualstudio.com/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98668" y="1523935"/>
            <a:ext cx="292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https://netbeans.org/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665709" y="3202224"/>
            <a:ext cx="261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https://eclipse.org/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571537" y="4180768"/>
            <a:ext cx="421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https://www.sublimetext.com/3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390572" y="4079721"/>
            <a:ext cx="2217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https://atom.io/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54376"/>
            <a:ext cx="2705100" cy="1685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4755689"/>
            <a:ext cx="2619375" cy="17430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98" y="3663889"/>
            <a:ext cx="3057525" cy="14954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2204864"/>
            <a:ext cx="2714625" cy="16859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16" y="2209343"/>
            <a:ext cx="2905125" cy="15716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MOTORES VIDEOJUEGOS / OTRAS HERRAMIENTAS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278660" y="5937598"/>
            <a:ext cx="532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http://www.yoyogames.com/gamemaker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3852" y="1957156"/>
            <a:ext cx="3215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https://unity3d.com/es/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892060" y="1633505"/>
            <a:ext cx="4238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https://www.unrealengine.com/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30545" y="4365104"/>
            <a:ext cx="3754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https://desktop.github.com/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668553" y="2821294"/>
            <a:ext cx="3638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http://www.mapeditor.org/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568068"/>
            <a:ext cx="2733675" cy="16668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14" y="3282959"/>
            <a:ext cx="3114675" cy="146685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84" y="2252026"/>
            <a:ext cx="2857500" cy="16002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36" y="4234943"/>
            <a:ext cx="2857500" cy="16002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45" y="4855652"/>
            <a:ext cx="3346722" cy="184042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79" y="169944"/>
            <a:ext cx="862139" cy="538837"/>
          </a:xfrm>
          <a:prstGeom prst="rect">
            <a:avLst/>
          </a:prstGeom>
        </p:spPr>
      </p:pic>
      <p:sp>
        <p:nvSpPr>
          <p:cNvPr id="22" name="Content Placeholder 13"/>
          <p:cNvSpPr txBox="1">
            <a:spLocks/>
          </p:cNvSpPr>
          <p:nvPr/>
        </p:nvSpPr>
        <p:spPr>
          <a:xfrm>
            <a:off x="1162054" y="314085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2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HERRAMIENTAS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/>
              <a:t>¿Dónde encontrar estos recursos?</a:t>
            </a:r>
          </a:p>
          <a:p>
            <a:pPr lvl="1"/>
            <a:r>
              <a:rPr lang="es-ES"/>
              <a:t>Herramientas:</a:t>
            </a:r>
          </a:p>
          <a:p>
            <a:pPr lvl="1"/>
            <a:r>
              <a:rPr lang="es-ES" u="sng">
                <a:hlinkClick r:id="rId2"/>
              </a:rPr>
              <a:t>https://unity3d.com/</a:t>
            </a:r>
            <a:endParaRPr lang="es-ES"/>
          </a:p>
          <a:p>
            <a:pPr lvl="1"/>
            <a:r>
              <a:rPr lang="es-ES" u="sng">
                <a:hlinkClick r:id="rId3"/>
              </a:rPr>
              <a:t>http://www.yoyogames.com/gamemaker</a:t>
            </a:r>
            <a:endParaRPr lang="es-ES"/>
          </a:p>
          <a:p>
            <a:pPr lvl="1"/>
            <a:r>
              <a:rPr lang="es-ES" u="sng">
                <a:hlinkClick r:id="rId4"/>
              </a:rPr>
              <a:t>https://www.scirra.com/</a:t>
            </a:r>
            <a:endParaRPr lang="es-ES"/>
          </a:p>
          <a:p>
            <a:pPr lvl="1"/>
            <a:r>
              <a:rPr lang="es-ES" u="sng">
                <a:hlinkClick r:id="rId5"/>
              </a:rPr>
              <a:t>https://www.blender.org/</a:t>
            </a:r>
            <a:endParaRPr lang="es-ES"/>
          </a:p>
          <a:p>
            <a:pPr lvl="1"/>
            <a:r>
              <a:rPr lang="es-ES" u="sng">
                <a:hlinkClick r:id="rId6"/>
              </a:rPr>
              <a:t>http://www.autodesk.es/products/3ds-max/overview</a:t>
            </a:r>
            <a:endParaRPr lang="es-ES"/>
          </a:p>
          <a:p>
            <a:pPr lvl="1"/>
            <a:r>
              <a:rPr lang="es-ES" u="sng">
                <a:hlinkClick r:id="rId7"/>
              </a:rPr>
              <a:t>http://www.autodesk.es/products/maya/overview</a:t>
            </a:r>
            <a:endParaRPr lang="es-ES"/>
          </a:p>
          <a:p>
            <a:pPr lvl="1"/>
            <a:r>
              <a:rPr lang="es-ES" u="sng">
                <a:hlinkClick r:id="rId8"/>
              </a:rPr>
              <a:t>http://www.adobe.com/es/products/illustrator.html</a:t>
            </a:r>
            <a:endParaRPr lang="es-ES"/>
          </a:p>
          <a:p>
            <a:pPr lvl="1"/>
            <a:r>
              <a:rPr lang="es-ES" u="sng">
                <a:hlinkClick r:id="rId9"/>
              </a:rPr>
              <a:t>http://www.adobe.com/es/products/photoshop.html</a:t>
            </a:r>
            <a:endParaRPr lang="es-ES"/>
          </a:p>
          <a:p>
            <a:pPr lvl="1"/>
            <a:r>
              <a:rPr lang="es-ES" u="sng">
                <a:hlinkClick r:id="rId10"/>
              </a:rPr>
              <a:t>http://www.gimp.org.es/</a:t>
            </a:r>
            <a:endParaRPr lang="es-ES"/>
          </a:p>
          <a:p>
            <a:pPr lvl="1"/>
            <a:r>
              <a:rPr lang="es-ES" u="sng">
                <a:hlinkClick r:id="rId11"/>
              </a:rPr>
              <a:t>http://www.adobe.com/es/products/aftereffects.html</a:t>
            </a:r>
            <a:endParaRPr lang="es-ES"/>
          </a:p>
          <a:p>
            <a:pPr lvl="1"/>
            <a:r>
              <a:rPr lang="es-ES" u="sng">
                <a:hlinkClick r:id="rId12"/>
              </a:rPr>
              <a:t>http://www.vegascreativesoftware.com/es/</a:t>
            </a:r>
            <a:endParaRPr lang="es-ES"/>
          </a:p>
          <a:p>
            <a:pPr lvl="1"/>
            <a:r>
              <a:rPr lang="es-ES" u="sng">
                <a:hlinkClick r:id="rId13"/>
              </a:rPr>
              <a:t>https://www.steinberg.net/en/products/cubase/start.html</a:t>
            </a:r>
            <a:endParaRPr lang="es-ES"/>
          </a:p>
          <a:p>
            <a:pPr lvl="1"/>
            <a:r>
              <a:rPr lang="es-ES" u="sng">
                <a:hlinkClick r:id="rId14"/>
              </a:rPr>
              <a:t>https://www.avid.com/es/pro-tools</a:t>
            </a:r>
            <a:endParaRPr lang="es-ES"/>
          </a:p>
          <a:p>
            <a:pPr marL="377886" lvl="1" indent="0">
              <a:buNone/>
            </a:pPr>
            <a:endParaRPr lang="es-ES"/>
          </a:p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72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BIBLIOGRAFIA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Contenido:</a:t>
            </a:r>
          </a:p>
          <a:p>
            <a:pPr lvl="1"/>
            <a:r>
              <a:rPr lang="es-ES" u="sng">
                <a:hlinkClick r:id="rId2"/>
              </a:rPr>
              <a:t>https://es.wikipedia.org/wiki/</a:t>
            </a:r>
            <a:r>
              <a:rPr lang="es-ES" u="sng" err="1">
                <a:hlinkClick r:id="rId2"/>
              </a:rPr>
              <a:t>Biblioteca_estándar_de_C</a:t>
            </a:r>
            <a:endParaRPr lang="es-ES"/>
          </a:p>
          <a:p>
            <a:pPr lvl="1"/>
            <a:r>
              <a:rPr lang="es-ES" u="sng">
                <a:hlinkClick r:id="rId3"/>
              </a:rPr>
              <a:t>https://es.wikipedia.org/wiki/Box2D</a:t>
            </a:r>
            <a:endParaRPr lang="es-ES"/>
          </a:p>
          <a:p>
            <a:pPr lvl="1"/>
            <a:r>
              <a:rPr lang="es-ES" u="sng">
                <a:hlinkClick r:id="rId4"/>
              </a:rPr>
              <a:t>https://en.wikipedia.org/wiki/Box2D</a:t>
            </a:r>
            <a:endParaRPr lang="es-ES"/>
          </a:p>
          <a:p>
            <a:pPr lvl="1"/>
            <a:r>
              <a:rPr lang="es-ES" u="sng">
                <a:hlinkClick r:id="rId5"/>
              </a:rPr>
              <a:t>https://es.wikipedia.org/wiki/Irrlicht</a:t>
            </a:r>
            <a:endParaRPr lang="es-ES"/>
          </a:p>
          <a:p>
            <a:pPr lvl="1"/>
            <a:r>
              <a:rPr lang="es-ES" u="sng">
                <a:hlinkClick r:id="rId6"/>
              </a:rPr>
              <a:t>http://crai.ub.edu/es/que-ofrece-el-crai/derechos-de-autor-y-propiedad-intelectual-y-acceso-abierto/uso-recursos-informacion-ajenos</a:t>
            </a:r>
            <a:endParaRPr lang="es-ES"/>
          </a:p>
          <a:p>
            <a:pPr lvl="1"/>
            <a:r>
              <a:rPr lang="es-ES" u="sng">
                <a:hlinkClick r:id="rId7"/>
              </a:rPr>
              <a:t>http://www.uc3m.es/ss/Satellite/Biblioteca/es/TextoDosColumnas/1371213998525/</a:t>
            </a:r>
            <a:endParaRPr lang="es-ES"/>
          </a:p>
          <a:p>
            <a:pPr lvl="1"/>
            <a:r>
              <a:rPr lang="es-ES" u="sng">
                <a:hlinkClick r:id="rId8"/>
              </a:rPr>
              <a:t>http://www.irrlicht3d.org/wiki/index.php?n=Main.IrrlichtPoweredGames</a:t>
            </a:r>
            <a:endParaRPr lang="es-ES"/>
          </a:p>
          <a:p>
            <a:pPr marL="0" indent="0">
              <a:buNone/>
            </a:pPr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61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BIBLIOGRAFIA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Contenido:</a:t>
            </a:r>
          </a:p>
          <a:p>
            <a:pPr lvl="1"/>
            <a:r>
              <a:rPr lang="es-ES" u="sng">
                <a:hlinkClick r:id="rId2"/>
              </a:rPr>
              <a:t>https://es.wikipedia.org/wiki/Licencia_de_software</a:t>
            </a:r>
            <a:endParaRPr lang="es-ES"/>
          </a:p>
          <a:p>
            <a:pPr lvl="1"/>
            <a:r>
              <a:rPr lang="es-ES" u="sng">
                <a:hlinkClick r:id="rId3"/>
              </a:rPr>
              <a:t>https://en.wikipedia.org/wiki/Bullet_(software)</a:t>
            </a:r>
            <a:endParaRPr lang="es-ES"/>
          </a:p>
          <a:p>
            <a:pPr lvl="1"/>
            <a:r>
              <a:rPr lang="es-ES" u="sng">
                <a:hlinkClick r:id="rId4"/>
              </a:rPr>
              <a:t>https://es.wikipedia.org/wiki/Havok_(software)</a:t>
            </a:r>
            <a:endParaRPr lang="es-ES"/>
          </a:p>
          <a:p>
            <a:pPr lvl="1"/>
            <a:r>
              <a:rPr lang="es-ES" u="sng">
                <a:hlinkClick r:id="rId5"/>
              </a:rPr>
              <a:t>https://es.wikipedia.org/wiki/Software_libre</a:t>
            </a:r>
            <a:endParaRPr lang="es-ES"/>
          </a:p>
          <a:p>
            <a:pPr lvl="1"/>
            <a:r>
              <a:rPr lang="es-ES" u="sng">
                <a:hlinkClick r:id="rId6"/>
              </a:rPr>
              <a:t>https://es.wikipedia.org/wiki/Mapeado_de_texturas</a:t>
            </a:r>
            <a:endParaRPr lang="es-ES" u="sng"/>
          </a:p>
          <a:p>
            <a:r>
              <a:rPr lang="es-ES"/>
              <a:t>Imágenes:</a:t>
            </a:r>
          </a:p>
          <a:p>
            <a:pPr lvl="1"/>
            <a:r>
              <a:rPr lang="es-ES">
                <a:hlinkClick r:id="rId7"/>
              </a:rPr>
              <a:t>http://www.licensingmx.com/2015/06/modelos-en-3d.html</a:t>
            </a:r>
            <a:endParaRPr lang="es-ES"/>
          </a:p>
          <a:p>
            <a:pPr lvl="1"/>
            <a:r>
              <a:rPr lang="es-ES">
                <a:hlinkClick r:id="rId8"/>
              </a:rPr>
              <a:t>http://www.oocities.org/valcoey/ejemplo5.html</a:t>
            </a:r>
            <a:endParaRPr lang="es-ES"/>
          </a:p>
          <a:p>
            <a:pPr lvl="1"/>
            <a:r>
              <a:rPr lang="es-ES">
                <a:hlinkClick r:id="rId9"/>
              </a:rPr>
              <a:t>http://wecreategames.com/blog/?p=321</a:t>
            </a:r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53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BIBLIOGRAFIA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Imágenes:</a:t>
            </a:r>
          </a:p>
          <a:p>
            <a:pPr lvl="1"/>
            <a:r>
              <a:rPr lang="es-ES">
                <a:hlinkClick r:id="rId2"/>
              </a:rPr>
              <a:t>http://www.licensingmx.com/2015/06/modelos-en-3d.html</a:t>
            </a:r>
            <a:endParaRPr lang="es-ES"/>
          </a:p>
          <a:p>
            <a:pPr lvl="1"/>
            <a:r>
              <a:rPr lang="es-ES">
                <a:hlinkClick r:id="rId3"/>
              </a:rPr>
              <a:t>http://www.oocities.org/valcoey/ejemplo5.html</a:t>
            </a:r>
            <a:endParaRPr lang="es-ES"/>
          </a:p>
          <a:p>
            <a:pPr lvl="1"/>
            <a:r>
              <a:rPr lang="es-ES">
                <a:hlinkClick r:id="rId4"/>
              </a:rPr>
              <a:t>http://wecreategames.com/blog/?p=321</a:t>
            </a:r>
            <a:endParaRPr lang="es-ES"/>
          </a:p>
          <a:p>
            <a:pPr lvl="1"/>
            <a:r>
              <a:rPr lang="es-ES">
                <a:hlinkClick r:id="rId5"/>
              </a:rPr>
              <a:t>http://irrlicht.sourceforge.net/</a:t>
            </a: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6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INTRODUCCIÓN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 sz="28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TIPOS DE RECURSOS</a:t>
            </a:r>
          </a:p>
          <a:p>
            <a:pPr lvl="1"/>
            <a:r>
              <a:rPr lang="es-ES"/>
              <a:t>Modelos 3D</a:t>
            </a:r>
          </a:p>
          <a:p>
            <a:pPr lvl="1"/>
            <a:r>
              <a:rPr lang="es-ES"/>
              <a:t>Texturas</a:t>
            </a:r>
          </a:p>
          <a:p>
            <a:pPr lvl="1"/>
            <a:r>
              <a:rPr lang="es-ES"/>
              <a:t>Tiles</a:t>
            </a:r>
          </a:p>
          <a:p>
            <a:pPr lvl="1"/>
            <a:r>
              <a:rPr lang="es-ES"/>
              <a:t>Música</a:t>
            </a:r>
          </a:p>
          <a:p>
            <a:pPr lvl="1"/>
            <a:r>
              <a:rPr lang="es-ES"/>
              <a:t>Librerías</a:t>
            </a:r>
          </a:p>
          <a:p>
            <a:pPr lvl="1"/>
            <a:r>
              <a:rPr lang="es-ES"/>
              <a:t>Fondos e imágenes</a:t>
            </a:r>
          </a:p>
          <a:p>
            <a:pPr lvl="1"/>
            <a:r>
              <a:rPr lang="es-ES"/>
              <a:t>Videos</a:t>
            </a:r>
          </a:p>
          <a:p>
            <a:pPr lvl="1"/>
            <a:r>
              <a:rPr lang="es-ES"/>
              <a:t>Herramientas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2276872"/>
            <a:ext cx="2664296" cy="11812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271758"/>
            <a:ext cx="1152128" cy="11521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3665212"/>
            <a:ext cx="2857500" cy="1552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4293096"/>
            <a:ext cx="2286000" cy="704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10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INTRODUCCIÓN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9"/>
            <a:ext cx="10360501" cy="4392488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>
                <a:latin typeface="Calibri"/>
              </a:rPr>
              <a:t>LICENCIAS</a:t>
            </a:r>
            <a:endParaRPr lang="es-ES_tradnl" sz="2800" b="0" i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lvl="1"/>
            <a:r>
              <a:rPr lang="es-ES" sz="2800"/>
              <a:t>¿Se pueden utilizar libremente los recursos accesibles en Internet?</a:t>
            </a:r>
          </a:p>
          <a:p>
            <a:pPr lvl="2"/>
            <a:r>
              <a:rPr lang="es-ES" sz="2400"/>
              <a:t>Explotación de recursos.</a:t>
            </a:r>
          </a:p>
          <a:p>
            <a:pPr lvl="2"/>
            <a:r>
              <a:rPr lang="es-ES" sz="2400"/>
              <a:t>Respeto de derechos.</a:t>
            </a:r>
          </a:p>
          <a:p>
            <a:pPr lvl="3"/>
            <a:r>
              <a:rPr lang="es-ES" sz="2400"/>
              <a:t>Copyright.</a:t>
            </a:r>
          </a:p>
          <a:p>
            <a:pPr lvl="2"/>
            <a:r>
              <a:rPr lang="es-ES" sz="2400"/>
              <a:t>Licencias permisivas</a:t>
            </a:r>
            <a:r>
              <a:rPr lang="es-ES"/>
              <a:t>.</a:t>
            </a:r>
            <a:endParaRPr lang="es-ES" sz="2400"/>
          </a:p>
          <a:p>
            <a:pPr lvl="3"/>
            <a:r>
              <a:rPr lang="es-ES" sz="2400" err="1"/>
              <a:t>Creative</a:t>
            </a:r>
            <a:r>
              <a:rPr lang="es-ES" sz="2400"/>
              <a:t> </a:t>
            </a:r>
            <a:r>
              <a:rPr lang="es-ES" sz="2400" err="1"/>
              <a:t>Commons</a:t>
            </a:r>
            <a:r>
              <a:rPr lang="es-ES"/>
              <a:t>.</a:t>
            </a:r>
            <a:endParaRPr lang="es-ES" sz="2400"/>
          </a:p>
          <a:p>
            <a:pPr lvl="2"/>
            <a:r>
              <a:rPr lang="es-ES" sz="2400"/>
              <a:t>Solicitud de uso</a:t>
            </a:r>
            <a:r>
              <a:rPr lang="es-ES"/>
              <a:t>.</a:t>
            </a:r>
            <a:endParaRPr lang="es-ES" sz="240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07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INTRODUCCIÓN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9"/>
            <a:ext cx="10360501" cy="4392488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>
                <a:latin typeface="Calibri"/>
              </a:rPr>
              <a:t>LICENCIAS</a:t>
            </a:r>
            <a:endParaRPr lang="es-ES_tradnl" sz="2800" b="0" i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lvl="1"/>
            <a:r>
              <a:rPr lang="es-ES" sz="2800"/>
              <a:t>¿Se pueden utilizar libremente los recursos accesibles en Internet?</a:t>
            </a:r>
          </a:p>
          <a:p>
            <a:pPr lvl="2"/>
            <a:r>
              <a:rPr lang="es-ES" sz="2400"/>
              <a:t>Sin solicitud de uso.</a:t>
            </a:r>
          </a:p>
          <a:p>
            <a:pPr lvl="3"/>
            <a:r>
              <a:rPr lang="es-ES" sz="2400"/>
              <a:t>Materiales con licencias libres.</a:t>
            </a:r>
          </a:p>
          <a:p>
            <a:pPr lvl="3"/>
            <a:r>
              <a:rPr lang="es-ES" sz="2400"/>
              <a:t>Material perteneciente al dominio público.</a:t>
            </a:r>
          </a:p>
          <a:p>
            <a:pPr lvl="3"/>
            <a:r>
              <a:rPr lang="es-ES" sz="2400"/>
              <a:t>Material que la Ley nos permite usar.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>
                <a:latin typeface="Calibri"/>
              </a:rPr>
              <a:t>INTRODUCCIÓN</a:t>
            </a:r>
            <a:endParaRPr lang="es-ES_tradnl" sz="3600" b="0" i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955649" cy="4462272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s-ES_tradnl">
                <a:latin typeface="Calibri"/>
              </a:rPr>
              <a:t>LICENCIAS</a:t>
            </a:r>
            <a:endParaRPr lang="es-ES_tradnl" sz="2800" b="0" i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lvl="1"/>
            <a:r>
              <a:rPr lang="es-ES"/>
              <a:t>Licencias más conocidas.</a:t>
            </a:r>
          </a:p>
          <a:p>
            <a:pPr lvl="2"/>
            <a:r>
              <a:rPr lang="es-ES"/>
              <a:t>Copyright.</a:t>
            </a:r>
          </a:p>
          <a:p>
            <a:pPr lvl="2"/>
            <a:r>
              <a:rPr lang="es-ES"/>
              <a:t>Software libre.</a:t>
            </a:r>
          </a:p>
          <a:p>
            <a:pPr lvl="2"/>
            <a:r>
              <a:rPr lang="es-ES"/>
              <a:t>GPL (Licencia Pública General).</a:t>
            </a:r>
          </a:p>
          <a:p>
            <a:pPr lvl="2"/>
            <a:r>
              <a:rPr lang="es-ES"/>
              <a:t>LGPL (Licencia Pública General Reducida).</a:t>
            </a:r>
          </a:p>
          <a:p>
            <a:pPr lvl="2"/>
            <a:r>
              <a:rPr lang="es-ES"/>
              <a:t>AGPL (Licencia Pública General de </a:t>
            </a:r>
            <a:r>
              <a:rPr lang="es-ES" err="1"/>
              <a:t>Affero</a:t>
            </a:r>
            <a:r>
              <a:rPr lang="es-ES"/>
              <a:t>).</a:t>
            </a:r>
          </a:p>
          <a:p>
            <a:pPr lvl="2"/>
            <a:r>
              <a:rPr lang="es-ES"/>
              <a:t>BSD.</a:t>
            </a:r>
          </a:p>
          <a:p>
            <a:pPr lvl="2"/>
            <a:r>
              <a:rPr lang="es-ES"/>
              <a:t>PSFL (Licencia de Software de la Fundación Python).</a:t>
            </a:r>
          </a:p>
          <a:p>
            <a:pPr lvl="2"/>
            <a:r>
              <a:rPr lang="es-ES"/>
              <a:t>MIT (Instituto Tecnológico de Massachusetts).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296810" y="2639136"/>
            <a:ext cx="5414226" cy="372813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s-ES"/>
              <a:t>MPL (Licencia Publica de Mozilla).</a:t>
            </a:r>
          </a:p>
          <a:p>
            <a:pPr lvl="2"/>
            <a:r>
              <a:rPr lang="es-ES"/>
              <a:t>CDDL (Licencia Común de Desarrollo y Distribución).</a:t>
            </a:r>
          </a:p>
          <a:p>
            <a:pPr lvl="2"/>
            <a:r>
              <a:rPr lang="es-ES" err="1"/>
              <a:t>Copyleft</a:t>
            </a:r>
            <a:r>
              <a:rPr lang="es-ES"/>
              <a:t>.</a:t>
            </a:r>
          </a:p>
          <a:p>
            <a:pPr lvl="2"/>
            <a:r>
              <a:rPr lang="es-ES"/>
              <a:t>EPL (Licencia Pública Eclipse).</a:t>
            </a:r>
          </a:p>
          <a:p>
            <a:pPr lvl="2"/>
            <a:r>
              <a:rPr lang="es-ES"/>
              <a:t>APSL (Licencia Pública de Apple).</a:t>
            </a:r>
          </a:p>
          <a:p>
            <a:pPr lvl="2"/>
            <a:r>
              <a:rPr lang="es-ES"/>
              <a:t>Apache.</a:t>
            </a:r>
          </a:p>
          <a:p>
            <a:pPr lvl="2"/>
            <a:r>
              <a:rPr lang="es-ES"/>
              <a:t>PHP.</a:t>
            </a:r>
          </a:p>
          <a:p>
            <a:pPr lvl="2"/>
            <a:r>
              <a:rPr lang="es-ES" err="1"/>
              <a:t>Creative</a:t>
            </a:r>
            <a:r>
              <a:rPr lang="es-ES"/>
              <a:t> </a:t>
            </a:r>
            <a:r>
              <a:rPr lang="es-ES" err="1"/>
              <a:t>Commons</a:t>
            </a:r>
            <a:r>
              <a:rPr lang="es-ES"/>
              <a:t>.</a:t>
            </a:r>
          </a:p>
          <a:p>
            <a:pPr lvl="2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18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MODELOS 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r>
              <a:rPr lang="ES-ES">
                <a:solidFill>
                  <a:srgbClr val="FFFFFF"/>
                </a:solidFill>
                <a:latin typeface="Calibri"/>
              </a:rPr>
              <a:t>¿Qué son?</a:t>
            </a:r>
          </a:p>
          <a:p>
            <a:endParaRPr lang="ES-ES">
              <a:solidFill>
                <a:srgbClr val="FFFFFF"/>
              </a:solidFill>
              <a:latin typeface="Calibri"/>
            </a:endParaRPr>
          </a:p>
          <a:p>
            <a:r>
              <a:rPr lang="ES-ES">
                <a:solidFill>
                  <a:srgbClr val="FFFFFF"/>
                </a:solidFill>
                <a:latin typeface="Calibri"/>
              </a:rPr>
              <a:t>Formas de obtenerlos:</a:t>
            </a:r>
            <a:endParaRPr lang="ES-ES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FFFF"/>
                </a:solidFill>
                <a:latin typeface="Calibri"/>
              </a:rPr>
              <a:t>-Creación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FFFF"/>
                </a:solidFill>
                <a:latin typeface="Calibri"/>
              </a:rPr>
              <a:t>-Usar modelos acabados</a:t>
            </a:r>
          </a:p>
          <a:p>
            <a:endParaRPr lang="ES-ES">
              <a:solidFill>
                <a:srgbClr val="FFFFFF"/>
              </a:solidFill>
              <a:latin typeface="Calibri"/>
            </a:endParaRPr>
          </a:p>
          <a:p>
            <a:r>
              <a:rPr lang="ES-ES">
                <a:solidFill>
                  <a:srgbClr val="FFFFFF"/>
                </a:solidFill>
                <a:latin typeface="Calibri"/>
              </a:rPr>
              <a:t>Herramientas</a:t>
            </a:r>
          </a:p>
          <a:p>
            <a:pPr marL="0" indent="0">
              <a:buNone/>
            </a:pPr>
            <a:r>
              <a:rPr lang="ES-ES" sz="1800">
                <a:latin typeface="Calibri"/>
              </a:rPr>
              <a:t>                              Fuente: </a:t>
            </a:r>
            <a:r>
              <a:rPr lang="ES-ES" sz="1800">
                <a:latin typeface="Calibri"/>
                <a:hlinkClick r:id="rId3"/>
              </a:rPr>
              <a:t>www.opengameart.org</a:t>
            </a:r>
          </a:p>
          <a:p>
            <a:endParaRPr lang="ES-ES" sz="1800">
              <a:latin typeface="Calibri"/>
            </a:endParaRPr>
          </a:p>
        </p:txBody>
      </p:sp>
      <p:pic>
        <p:nvPicPr>
          <p:cNvPr id="4" name="Imagen 3" descr="preview_fro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3" y="1590675"/>
            <a:ext cx="4497006" cy="42041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MODELOS 3D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S-ES"/>
              <a:t>¿Dónde encontrar estos recursos?</a:t>
            </a:r>
            <a:r>
              <a:rPr lang="EN-US"/>
              <a:t> </a:t>
            </a:r>
          </a:p>
          <a:p>
            <a:r>
              <a:rPr lang="ES-ES">
                <a:hlinkClick r:id="rId3"/>
              </a:rPr>
              <a:t>http://tf3dm.com/</a:t>
            </a:r>
            <a:r>
              <a:rPr lang="ES-ES"/>
              <a:t> </a:t>
            </a:r>
          </a:p>
          <a:p>
            <a:r>
              <a:rPr lang="ES-ES">
                <a:hlinkClick r:id="rId4"/>
              </a:rPr>
              <a:t>http://archive3d.net/</a:t>
            </a:r>
            <a:r>
              <a:rPr lang="ES-ES"/>
              <a:t> </a:t>
            </a:r>
          </a:p>
          <a:p>
            <a:r>
              <a:rPr lang="ES-ES">
                <a:hlinkClick r:id="rId5"/>
              </a:rPr>
              <a:t>http://www.3dmodelfree.com/</a:t>
            </a:r>
            <a:r>
              <a:rPr lang="ES-ES"/>
              <a:t> </a:t>
            </a:r>
          </a:p>
          <a:p>
            <a:r>
              <a:rPr lang="ES-ES">
                <a:hlinkClick r:id="rId6"/>
              </a:rPr>
              <a:t>http://www.3dxtras.com/</a:t>
            </a:r>
            <a:r>
              <a:rPr lang="ES-ES"/>
              <a:t> </a:t>
            </a:r>
          </a:p>
          <a:p>
            <a:r>
              <a:rPr lang="ES-ES">
                <a:hlinkClick r:id="rId7"/>
              </a:rPr>
              <a:t>http://artist-3d.com/</a:t>
            </a:r>
            <a:r>
              <a:rPr lang="ES-ES"/>
              <a:t> </a:t>
            </a:r>
          </a:p>
          <a:p>
            <a:r>
              <a:rPr lang="ES-ES">
                <a:hlinkClick r:id="rId8"/>
              </a:rPr>
              <a:t>https://sketchfab.com/</a:t>
            </a:r>
          </a:p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53" y="6204502"/>
            <a:ext cx="862139" cy="538837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340528" y="6348643"/>
            <a:ext cx="10238856" cy="25055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152">
              <a:buClr>
                <a:srgbClr val="009999"/>
              </a:buClr>
              <a:buNone/>
            </a:pPr>
            <a:r>
              <a:rPr lang="es-ES_tradnl" sz="1050">
                <a:latin typeface="Calibri"/>
              </a:rPr>
              <a:t>ASYNC GAMES – 2016           UNIVERSIDAD DE ALICANTE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09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702D4E-A8C1-4AE8-9305-A86DD96A3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39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Tech_16x9</vt:lpstr>
      <vt:lpstr>USO DE RECURSOS</vt:lpstr>
      <vt:lpstr>INDICE</vt:lpstr>
      <vt:lpstr>INTRODUCCIÓN</vt:lpstr>
      <vt:lpstr>INTRODUCCIÓN</vt:lpstr>
      <vt:lpstr>INTRODUCCIÓN</vt:lpstr>
      <vt:lpstr>INTRODUCCIÓN</vt:lpstr>
      <vt:lpstr>INTRODUCCIÓN</vt:lpstr>
      <vt:lpstr>MODELOS 3D</vt:lpstr>
      <vt:lpstr>MODELOS 3D</vt:lpstr>
      <vt:lpstr>TEXTURAS</vt:lpstr>
      <vt:lpstr>TEXTURAS</vt:lpstr>
      <vt:lpstr>TILES</vt:lpstr>
      <vt:lpstr>TILES</vt:lpstr>
      <vt:lpstr>MÚSICA</vt:lpstr>
      <vt:lpstr>MÚSICA</vt:lpstr>
      <vt:lpstr>MÚSICA Y EFECTOS DE SONIDO</vt:lpstr>
      <vt:lpstr>MÚSICA Y EFECTOS DE SONIDO</vt:lpstr>
      <vt:lpstr>LIBRERÍAS Y MOTORES3D</vt:lpstr>
      <vt:lpstr>LIBRERÍAS Y MOTORES3D</vt:lpstr>
      <vt:lpstr>LIBRERÍAS Y MOTORES3D</vt:lpstr>
      <vt:lpstr>LIBRERÍAS Y MOTORES3D</vt:lpstr>
      <vt:lpstr>LIBRERÍAS Y MOTORES3D</vt:lpstr>
      <vt:lpstr>LIBRERÍAS Y MOTORES3D</vt:lpstr>
      <vt:lpstr>LIBRERÍAS Y MOTORES3D</vt:lpstr>
      <vt:lpstr>LIBRERÍAS Y MOTORES3D</vt:lpstr>
      <vt:lpstr>LIBRERÍAS Y MOTORES3D</vt:lpstr>
      <vt:lpstr>LIBRERÍAS Y MOTORES3D</vt:lpstr>
      <vt:lpstr>IMÁGENES</vt:lpstr>
      <vt:lpstr>IMÁGENES</vt:lpstr>
      <vt:lpstr>IMÁGENES</vt:lpstr>
      <vt:lpstr>HERRAMIENTAS</vt:lpstr>
      <vt:lpstr>EDICIÓN FOTOGRÁFICA O DIBUJO / MODELAJE 3D</vt:lpstr>
      <vt:lpstr>EDICIÓN SONIDO Y MÚSICA / TRATAMIENTO, EDICIÓN Y POSPRODUCCIÓN DE VIDEOS</vt:lpstr>
      <vt:lpstr>ENTORNOS DE DESARROLLO INTEGRADOS / EDITORES DE TEXTO</vt:lpstr>
      <vt:lpstr>MOTORES VIDEOJUEGOS / OTRAS HERRAMIENTAS</vt:lpstr>
      <vt:lpstr>HERRAMIENTAS</vt:lpstr>
      <vt:lpstr>BIBLIOGRAFIA</vt:lpstr>
      <vt:lpstr>BIBLIOGRAFIA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RECURSOS</dc:title>
  <cp:revision>1</cp:revision>
  <dcterms:modified xsi:type="dcterms:W3CDTF">2016-12-05T18:31:19Z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