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embedTrueTypeFonts="1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341" r:id="rId5"/>
    <p:sldId id="353" r:id="rId6"/>
    <p:sldId id="355" r:id="rId7"/>
    <p:sldId id="350" r:id="rId8"/>
  </p:sldIdLst>
  <p:sldSz cx="12192000" cy="6858000"/>
  <p:notesSz cx="6797675" cy="9928225"/>
  <p:embeddedFontLst>
    <p:embeddedFont>
      <p:font typeface="Assistant" pitchFamily="2" charset="-79"/>
      <p:regular r:id="rId11"/>
      <p:bold r:id="rId12"/>
    </p:embeddedFont>
  </p:embeddedFontLst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76"/>
    <a:srgbClr val="49AC91"/>
    <a:srgbClr val="74B74A"/>
    <a:srgbClr val="0065AB"/>
    <a:srgbClr val="489CBF"/>
    <a:srgbClr val="B3C935"/>
    <a:srgbClr val="4BB195"/>
    <a:srgbClr val="74B4CE"/>
    <a:srgbClr val="FFFFFF"/>
    <a:srgbClr val="CEDC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B835D2-DFC6-EE3A-083F-9A45502DC7DD}" v="113" dt="2024-10-08T07:15:20.2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744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kapa, Almog" userId="S::almoga@mosdot.co.il::5968064b-758a-4b89-9a27-75eb418a36ad" providerId="AD" clId="Web-{8AB835D2-DFC6-EE3A-083F-9A45502DC7DD}"/>
    <pc:docChg chg="modSld">
      <pc:chgData name="Askapa, Almog" userId="S::almoga@mosdot.co.il::5968064b-758a-4b89-9a27-75eb418a36ad" providerId="AD" clId="Web-{8AB835D2-DFC6-EE3A-083F-9A45502DC7DD}" dt="2024-10-08T07:15:20.245" v="57" actId="20577"/>
      <pc:docMkLst>
        <pc:docMk/>
      </pc:docMkLst>
      <pc:sldChg chg="modSp">
        <pc:chgData name="Askapa, Almog" userId="S::almoga@mosdot.co.il::5968064b-758a-4b89-9a27-75eb418a36ad" providerId="AD" clId="Web-{8AB835D2-DFC6-EE3A-083F-9A45502DC7DD}" dt="2024-10-08T07:11:16.160" v="2" actId="20577"/>
        <pc:sldMkLst>
          <pc:docMk/>
          <pc:sldMk cId="1842654952" sldId="353"/>
        </pc:sldMkLst>
        <pc:spChg chg="mod">
          <ac:chgData name="Askapa, Almog" userId="S::almoga@mosdot.co.il::5968064b-758a-4b89-9a27-75eb418a36ad" providerId="AD" clId="Web-{8AB835D2-DFC6-EE3A-083F-9A45502DC7DD}" dt="2024-10-08T07:11:16.160" v="2" actId="20577"/>
          <ac:spMkLst>
            <pc:docMk/>
            <pc:sldMk cId="1842654952" sldId="353"/>
            <ac:spMk id="2" creationId="{BD668E8D-7B7F-4D28-A626-81A2F70B2382}"/>
          </ac:spMkLst>
        </pc:spChg>
      </pc:sldChg>
      <pc:sldChg chg="modSp">
        <pc:chgData name="Askapa, Almog" userId="S::almoga@mosdot.co.il::5968064b-758a-4b89-9a27-75eb418a36ad" providerId="AD" clId="Web-{8AB835D2-DFC6-EE3A-083F-9A45502DC7DD}" dt="2024-10-08T07:15:20.245" v="57" actId="20577"/>
        <pc:sldMkLst>
          <pc:docMk/>
          <pc:sldMk cId="1376936944" sldId="355"/>
        </pc:sldMkLst>
        <pc:spChg chg="mod">
          <ac:chgData name="Askapa, Almog" userId="S::almoga@mosdot.co.il::5968064b-758a-4b89-9a27-75eb418a36ad" providerId="AD" clId="Web-{8AB835D2-DFC6-EE3A-083F-9A45502DC7DD}" dt="2024-10-08T07:15:20.245" v="57" actId="20577"/>
          <ac:spMkLst>
            <pc:docMk/>
            <pc:sldMk cId="1376936944" sldId="355"/>
            <ac:spMk id="2" creationId="{BD668E8D-7B7F-4D28-A626-81A2F70B238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2017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75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7234A55-AAAA-468A-AA6C-5903FB2778F1}" type="datetimeFigureOut">
              <a:rPr lang="he-IL" smtClean="0"/>
              <a:t>ו'/תשרי/תשפ"ה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52017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75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4BC9B56-B368-4D59-8558-430179C5642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73549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1275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406D914-5C37-44E9-B21B-7585DBDFE332}" type="datetimeFigureOut">
              <a:rPr lang="he-IL" smtClean="0"/>
              <a:t>ו'/תשרי/תשפ"ה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79450" y="4777552"/>
            <a:ext cx="5438775" cy="39090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51275" y="9431258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9431258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0FF3A33-0E4C-41C6-853F-D685B12901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4790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/>
          <p:cNvPicPr>
            <a:picLocks noChangeAspect="1"/>
          </p:cNvPicPr>
          <p:nvPr userDrawn="1"/>
        </p:nvPicPr>
        <p:blipFill rotWithShape="1">
          <a:blip r:embed="rId2"/>
          <a:srcRect l="49406" t="20616" r="29657" b="67718"/>
          <a:stretch/>
        </p:blipFill>
        <p:spPr>
          <a:xfrm>
            <a:off x="9715275" y="6081713"/>
            <a:ext cx="2476725" cy="776287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 userDrawn="1"/>
        </p:nvPicPr>
        <p:blipFill rotWithShape="1">
          <a:blip r:embed="rId3"/>
          <a:srcRect l="13293" t="15599" r="61271" b="47440"/>
          <a:stretch/>
        </p:blipFill>
        <p:spPr>
          <a:xfrm>
            <a:off x="0" y="0"/>
            <a:ext cx="3305812" cy="2702011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9ECE-1A24-4F84-B32D-E9F546C0ED56}" type="datetimeFigureOut">
              <a:rPr lang="he-IL" smtClean="0"/>
              <a:t>ו'/תשרי/תשפ"ה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FD74-E9E4-44FA-B789-7175EF507A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753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9ECE-1A24-4F84-B32D-E9F546C0ED56}" type="datetimeFigureOut">
              <a:rPr lang="he-IL" smtClean="0"/>
              <a:t>ו'/תשרי/תשפ"ה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FD74-E9E4-44FA-B789-7175EF507A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386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9ECE-1A24-4F84-B32D-E9F546C0ED56}" type="datetimeFigureOut">
              <a:rPr lang="he-IL" smtClean="0"/>
              <a:t>ו'/תשרי/תשפ"ה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FD74-E9E4-44FA-B789-7175EF507A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085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9ECE-1A24-4F84-B32D-E9F546C0ED56}" type="datetimeFigureOut">
              <a:rPr lang="he-IL" smtClean="0"/>
              <a:t>ו'/תשרי/תשפ"ה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FD74-E9E4-44FA-B789-7175EF507A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153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9ECE-1A24-4F84-B32D-E9F546C0ED56}" type="datetimeFigureOut">
              <a:rPr lang="he-IL" smtClean="0"/>
              <a:t>ו'/תשרי/תשפ"ה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FD74-E9E4-44FA-B789-7175EF507A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46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9ECE-1A24-4F84-B32D-E9F546C0ED56}" type="datetimeFigureOut">
              <a:rPr lang="he-IL" smtClean="0"/>
              <a:t>ו'/תשרי/תשפ"ה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FD74-E9E4-44FA-B789-7175EF507A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103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9ECE-1A24-4F84-B32D-E9F546C0ED56}" type="datetimeFigureOut">
              <a:rPr lang="he-IL" smtClean="0"/>
              <a:t>ו'/תשרי/תשפ"ה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FD74-E9E4-44FA-B789-7175EF507A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205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9ECE-1A24-4F84-B32D-E9F546C0ED56}" type="datetimeFigureOut">
              <a:rPr lang="he-IL" smtClean="0"/>
              <a:t>ו'/תשרי/תשפ"ה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FD74-E9E4-44FA-B789-7175EF507A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574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9ECE-1A24-4F84-B32D-E9F546C0ED56}" type="datetimeFigureOut">
              <a:rPr lang="he-IL" smtClean="0"/>
              <a:t>ו'/תשרי/תשפ"ה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FD74-E9E4-44FA-B789-7175EF507A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1423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9ECE-1A24-4F84-B32D-E9F546C0ED56}" type="datetimeFigureOut">
              <a:rPr lang="he-IL" smtClean="0"/>
              <a:t>ו'/תשרי/תשפ"ה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FD74-E9E4-44FA-B789-7175EF507A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213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9ECE-1A24-4F84-B32D-E9F546C0ED56}" type="datetimeFigureOut">
              <a:rPr lang="he-IL" smtClean="0"/>
              <a:t>ו'/תשרי/תשפ"ה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FD74-E9E4-44FA-B789-7175EF507A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892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89ECE-1A24-4F84-B32D-E9F546C0ED56}" type="datetimeFigureOut">
              <a:rPr lang="he-IL" smtClean="0"/>
              <a:t>ו'/תשרי/תשפ"ה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9FD74-E9E4-44FA-B789-7175EF507AE2}" type="slidenum">
              <a:rPr lang="he-IL" smtClean="0"/>
              <a:t>‹#›</a:t>
            </a:fld>
            <a:endParaRPr lang="he-IL"/>
          </a:p>
        </p:txBody>
      </p:sp>
      <p:sp>
        <p:nvSpPr>
          <p:cNvPr id="9" name="Chevron 1">
            <a:extLst>
              <a:ext uri="{FF2B5EF4-FFF2-40B4-BE49-F238E27FC236}">
                <a16:creationId xmlns:a16="http://schemas.microsoft.com/office/drawing/2014/main" id="{B799F095-1A70-C120-E13D-562C2FBF9BEA}"/>
              </a:ext>
            </a:extLst>
          </p:cNvPr>
          <p:cNvSpPr/>
          <p:nvPr userDrawn="1"/>
        </p:nvSpPr>
        <p:spPr>
          <a:xfrm flipH="1">
            <a:off x="-99915" y="6804000"/>
            <a:ext cx="1242000" cy="54000"/>
          </a:xfrm>
          <a:prstGeom prst="chevron">
            <a:avLst/>
          </a:prstGeom>
          <a:solidFill>
            <a:srgbClr val="00508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10" name="Chevron 53">
            <a:extLst>
              <a:ext uri="{FF2B5EF4-FFF2-40B4-BE49-F238E27FC236}">
                <a16:creationId xmlns:a16="http://schemas.microsoft.com/office/drawing/2014/main" id="{24A3DA5F-1D4F-1692-D3CB-1FC1C8EE3372}"/>
              </a:ext>
            </a:extLst>
          </p:cNvPr>
          <p:cNvSpPr/>
          <p:nvPr userDrawn="1"/>
        </p:nvSpPr>
        <p:spPr>
          <a:xfrm flipH="1">
            <a:off x="2141475" y="6804000"/>
            <a:ext cx="1242000" cy="54000"/>
          </a:xfrm>
          <a:prstGeom prst="chevron">
            <a:avLst/>
          </a:prstGeom>
          <a:solidFill>
            <a:srgbClr val="489CB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11" name="Chevron 58">
            <a:extLst>
              <a:ext uri="{FF2B5EF4-FFF2-40B4-BE49-F238E27FC236}">
                <a16:creationId xmlns:a16="http://schemas.microsoft.com/office/drawing/2014/main" id="{07FADFFD-E654-E9FD-94B3-62EDDE7E34C6}"/>
              </a:ext>
            </a:extLst>
          </p:cNvPr>
          <p:cNvSpPr/>
          <p:nvPr userDrawn="1"/>
        </p:nvSpPr>
        <p:spPr>
          <a:xfrm flipH="1">
            <a:off x="5503560" y="6804000"/>
            <a:ext cx="1242000" cy="54000"/>
          </a:xfrm>
          <a:prstGeom prst="chevron">
            <a:avLst/>
          </a:prstGeom>
          <a:solidFill>
            <a:srgbClr val="B3C9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12" name="Chevron 62">
            <a:extLst>
              <a:ext uri="{FF2B5EF4-FFF2-40B4-BE49-F238E27FC236}">
                <a16:creationId xmlns:a16="http://schemas.microsoft.com/office/drawing/2014/main" id="{D4363EE8-2444-16CC-34F6-946CC23D0063}"/>
              </a:ext>
            </a:extLst>
          </p:cNvPr>
          <p:cNvSpPr/>
          <p:nvPr userDrawn="1"/>
        </p:nvSpPr>
        <p:spPr>
          <a:xfrm flipH="1">
            <a:off x="4382865" y="6804000"/>
            <a:ext cx="1242000" cy="54000"/>
          </a:xfrm>
          <a:prstGeom prst="chevron">
            <a:avLst/>
          </a:prstGeom>
          <a:solidFill>
            <a:srgbClr val="74B7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13" name="Chevron 1">
            <a:extLst>
              <a:ext uri="{FF2B5EF4-FFF2-40B4-BE49-F238E27FC236}">
                <a16:creationId xmlns:a16="http://schemas.microsoft.com/office/drawing/2014/main" id="{6C9A386D-B49C-BF24-A331-BF11797EDE63}"/>
              </a:ext>
            </a:extLst>
          </p:cNvPr>
          <p:cNvSpPr/>
          <p:nvPr userDrawn="1"/>
        </p:nvSpPr>
        <p:spPr>
          <a:xfrm flipH="1">
            <a:off x="1020780" y="6804000"/>
            <a:ext cx="1242000" cy="54000"/>
          </a:xfrm>
          <a:prstGeom prst="chevron">
            <a:avLst/>
          </a:prstGeom>
          <a:solidFill>
            <a:srgbClr val="0065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14" name="Chevron 53">
            <a:extLst>
              <a:ext uri="{FF2B5EF4-FFF2-40B4-BE49-F238E27FC236}">
                <a16:creationId xmlns:a16="http://schemas.microsoft.com/office/drawing/2014/main" id="{4EFB32E6-CDE7-4E37-6E09-9007D66B6785}"/>
              </a:ext>
            </a:extLst>
          </p:cNvPr>
          <p:cNvSpPr/>
          <p:nvPr userDrawn="1"/>
        </p:nvSpPr>
        <p:spPr>
          <a:xfrm flipH="1">
            <a:off x="3262170" y="6804000"/>
            <a:ext cx="1242000" cy="54000"/>
          </a:xfrm>
          <a:prstGeom prst="chevron">
            <a:avLst/>
          </a:prstGeom>
          <a:solidFill>
            <a:srgbClr val="49AC9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15" name="Chevron 1">
            <a:extLst>
              <a:ext uri="{FF2B5EF4-FFF2-40B4-BE49-F238E27FC236}">
                <a16:creationId xmlns:a16="http://schemas.microsoft.com/office/drawing/2014/main" id="{DE86FB47-BE06-86D2-C7B0-48D1FC2E4F8F}"/>
              </a:ext>
            </a:extLst>
          </p:cNvPr>
          <p:cNvSpPr/>
          <p:nvPr userDrawn="1"/>
        </p:nvSpPr>
        <p:spPr>
          <a:xfrm flipH="1">
            <a:off x="11107032" y="6804000"/>
            <a:ext cx="1242000" cy="54000"/>
          </a:xfrm>
          <a:prstGeom prst="chevron">
            <a:avLst/>
          </a:prstGeom>
          <a:solidFill>
            <a:srgbClr val="00508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16" name="Chevron 53">
            <a:extLst>
              <a:ext uri="{FF2B5EF4-FFF2-40B4-BE49-F238E27FC236}">
                <a16:creationId xmlns:a16="http://schemas.microsoft.com/office/drawing/2014/main" id="{CB6E2343-DDD0-8FF6-1ED1-0CF12805D0EF}"/>
              </a:ext>
            </a:extLst>
          </p:cNvPr>
          <p:cNvSpPr/>
          <p:nvPr userDrawn="1"/>
        </p:nvSpPr>
        <p:spPr>
          <a:xfrm flipH="1">
            <a:off x="8865645" y="6804000"/>
            <a:ext cx="1242000" cy="54000"/>
          </a:xfrm>
          <a:prstGeom prst="chevron">
            <a:avLst/>
          </a:prstGeom>
          <a:solidFill>
            <a:srgbClr val="489CB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18" name="Chevron 62">
            <a:extLst>
              <a:ext uri="{FF2B5EF4-FFF2-40B4-BE49-F238E27FC236}">
                <a16:creationId xmlns:a16="http://schemas.microsoft.com/office/drawing/2014/main" id="{D43ADE91-9C17-6CA5-A3F7-53B65874EB93}"/>
              </a:ext>
            </a:extLst>
          </p:cNvPr>
          <p:cNvSpPr/>
          <p:nvPr userDrawn="1"/>
        </p:nvSpPr>
        <p:spPr>
          <a:xfrm flipH="1">
            <a:off x="6624255" y="6804000"/>
            <a:ext cx="1242000" cy="54000"/>
          </a:xfrm>
          <a:prstGeom prst="chevron">
            <a:avLst/>
          </a:prstGeom>
          <a:solidFill>
            <a:srgbClr val="74B7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19" name="Chevron 1">
            <a:extLst>
              <a:ext uri="{FF2B5EF4-FFF2-40B4-BE49-F238E27FC236}">
                <a16:creationId xmlns:a16="http://schemas.microsoft.com/office/drawing/2014/main" id="{5F2AC62A-0A3B-0885-914D-680437C0BB0F}"/>
              </a:ext>
            </a:extLst>
          </p:cNvPr>
          <p:cNvSpPr/>
          <p:nvPr userDrawn="1"/>
        </p:nvSpPr>
        <p:spPr>
          <a:xfrm flipH="1">
            <a:off x="9986340" y="6804000"/>
            <a:ext cx="1242000" cy="54000"/>
          </a:xfrm>
          <a:prstGeom prst="chevron">
            <a:avLst/>
          </a:prstGeom>
          <a:solidFill>
            <a:srgbClr val="0065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20" name="Chevron 53">
            <a:extLst>
              <a:ext uri="{FF2B5EF4-FFF2-40B4-BE49-F238E27FC236}">
                <a16:creationId xmlns:a16="http://schemas.microsoft.com/office/drawing/2014/main" id="{EB334E86-1C13-7168-575C-A8167548EAC4}"/>
              </a:ext>
            </a:extLst>
          </p:cNvPr>
          <p:cNvSpPr/>
          <p:nvPr userDrawn="1"/>
        </p:nvSpPr>
        <p:spPr>
          <a:xfrm flipH="1">
            <a:off x="7744950" y="6804000"/>
            <a:ext cx="1242000" cy="54000"/>
          </a:xfrm>
          <a:prstGeom prst="chevron">
            <a:avLst/>
          </a:prstGeom>
          <a:solidFill>
            <a:srgbClr val="49AC9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87A9A211-286A-82BD-1F63-0007B2E54DC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089272" y="6226560"/>
            <a:ext cx="2031608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2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axinfo.taxes.gov.il/gmishurim/firstPage.aspx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לבן 21">
            <a:extLst>
              <a:ext uri="{FF2B5EF4-FFF2-40B4-BE49-F238E27FC236}">
                <a16:creationId xmlns:a16="http://schemas.microsoft.com/office/drawing/2014/main" id="{4E5A0504-4253-6F1E-7A0F-9AD6FE7E8727}"/>
              </a:ext>
            </a:extLst>
          </p:cNvPr>
          <p:cNvSpPr/>
          <p:nvPr/>
        </p:nvSpPr>
        <p:spPr>
          <a:xfrm>
            <a:off x="9847992" y="5867891"/>
            <a:ext cx="2153539" cy="592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BFE7C59A-726E-6043-962C-8AA4D7D71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316" y="275474"/>
            <a:ext cx="4063215" cy="10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E8F6CBE5-CB3F-7251-D016-284E93BD1DD8}"/>
              </a:ext>
            </a:extLst>
          </p:cNvPr>
          <p:cNvSpPr txBox="1"/>
          <p:nvPr/>
        </p:nvSpPr>
        <p:spPr>
          <a:xfrm>
            <a:off x="5207060" y="1678883"/>
            <a:ext cx="6984940" cy="427809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6800" b="1" dirty="0">
                <a:solidFill>
                  <a:srgbClr val="004676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עסקת אקראי-</a:t>
            </a:r>
          </a:p>
          <a:p>
            <a:pPr algn="ctr"/>
            <a:r>
              <a:rPr lang="he-IL" sz="6800" b="1" dirty="0">
                <a:solidFill>
                  <a:srgbClr val="004676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שינוי שיטה</a:t>
            </a:r>
          </a:p>
          <a:p>
            <a:pPr algn="ctr"/>
            <a:r>
              <a:rPr lang="he-IL" sz="6800" b="1" dirty="0">
                <a:solidFill>
                  <a:srgbClr val="004676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3.2024</a:t>
            </a:r>
          </a:p>
          <a:p>
            <a:endParaRPr lang="he-IL" sz="6800" dirty="0">
              <a:solidFill>
                <a:srgbClr val="004676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pic>
        <p:nvPicPr>
          <p:cNvPr id="1028" name="Picture 4" descr="השכרת סטודיו לצילום וידאו או סטילס | חללי סטודיו להשכרה ...">
            <a:extLst>
              <a:ext uri="{FF2B5EF4-FFF2-40B4-BE49-F238E27FC236}">
                <a16:creationId xmlns:a16="http://schemas.microsoft.com/office/drawing/2014/main" id="{550A5023-1068-4E3E-B223-D8EEC66C1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17" y="1305200"/>
            <a:ext cx="5295790" cy="427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80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BD668E8D-7B7F-4D28-A626-81A2F70B2382}"/>
              </a:ext>
            </a:extLst>
          </p:cNvPr>
          <p:cNvSpPr/>
          <p:nvPr/>
        </p:nvSpPr>
        <p:spPr>
          <a:xfrm>
            <a:off x="1273090" y="1112696"/>
            <a:ext cx="10005754" cy="639745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he-IL" sz="1400" b="1" dirty="0">
                <a:solidFill>
                  <a:srgbClr val="004676"/>
                </a:solidFill>
                <a:highlight>
                  <a:srgbClr val="FFFF00"/>
                </a:highlight>
                <a:latin typeface="Assistant" panose="00000500000000000000" pitchFamily="2" charset="-79"/>
                <a:cs typeface="Assistant" panose="00000500000000000000" pitchFamily="2" charset="-79"/>
              </a:rPr>
              <a:t>כללי: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he-IL" sz="1400" b="1" dirty="0">
                <a:solidFill>
                  <a:srgbClr val="004676"/>
                </a:solidFill>
                <a:latin typeface="Assistant"/>
                <a:cs typeface="Assistant"/>
              </a:rPr>
              <a:t>עסקת אקראי היא עסקת שכירות של חדרים או חללים או אולמות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he-IL" sz="1400" b="1" dirty="0">
                <a:solidFill>
                  <a:srgbClr val="004676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בכל עסקת אקראי יש חובה לרשום את ח.פ. או תעודת זהות של מקבל השירות.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sz="1400" b="1" dirty="0">
                <a:solidFill>
                  <a:srgbClr val="004676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לקוח בעסקת שכירות יכול להיות :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sz="1400" b="1" dirty="0">
                <a:solidFill>
                  <a:srgbClr val="004676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חברה בע"מ, עמותה ,מלכ"ר אדם פרטי –עוסק פטור -אלה עוסקים שיש להם באישור  הרשות תחת פרטים מזהים- תיק מע"מ </a:t>
            </a:r>
          </a:p>
          <a:p>
            <a:r>
              <a:rPr lang="he-IL" sz="1400" b="1" dirty="0">
                <a:solidFill>
                  <a:srgbClr val="004676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       או:</a:t>
            </a:r>
            <a:endParaRPr lang="en-US" sz="1400" b="1" dirty="0">
              <a:solidFill>
                <a:srgbClr val="004676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r>
              <a:rPr lang="he-IL" sz="1400" b="1" dirty="0">
                <a:solidFill>
                  <a:srgbClr val="004676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       אדם פרטי שהוא אינו עוסק -ואין לו באישור הרשות תחת פרטים מזהים -תיק מע"מ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sz="1400" b="1" dirty="0">
                <a:solidFill>
                  <a:srgbClr val="004676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רצוי להיכנס לאתר הרשות ולבדוק האם הלקוח הוא פרטי או עסקי </a:t>
            </a:r>
          </a:p>
          <a:p>
            <a:r>
              <a:rPr lang="he-IL" sz="1400" dirty="0">
                <a:solidFill>
                  <a:srgbClr val="004676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       </a:t>
            </a:r>
            <a:r>
              <a:rPr lang="he-IL" sz="1400" b="1" dirty="0">
                <a:solidFill>
                  <a:srgbClr val="004676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כתובת האתר:</a:t>
            </a:r>
          </a:p>
          <a:p>
            <a:r>
              <a:rPr lang="he-IL" sz="1400" dirty="0">
                <a:solidFill>
                  <a:srgbClr val="004676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      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https://taxinfo.taxes.gov.il/gmishurim/firstPage.aspx</a:t>
            </a:r>
            <a:endParaRPr lang="he-IL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he-IL" sz="1400" dirty="0">
                <a:solidFill>
                  <a:srgbClr val="004676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      </a:t>
            </a:r>
            <a:r>
              <a:rPr lang="he-IL" sz="1400" b="1" dirty="0">
                <a:solidFill>
                  <a:srgbClr val="004676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רושמים מספר ח.פ. או ת.ז ומקבלים את המידע על סטטוס הלקוח.</a:t>
            </a:r>
            <a:endParaRPr lang="en-US" sz="1400" b="1" dirty="0">
              <a:solidFill>
                <a:srgbClr val="004676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he-IL" sz="1400" b="1" dirty="0">
                <a:solidFill>
                  <a:srgbClr val="004676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עסקת אקראי נרשמת תמיד בסעיף תקציבי עם סיומת 1300.</a:t>
            </a:r>
          </a:p>
          <a:p>
            <a:pPr>
              <a:lnSpc>
                <a:spcPct val="150000"/>
              </a:lnSpc>
            </a:pPr>
            <a:r>
              <a:rPr lang="he-IL" sz="1400" b="1" dirty="0">
                <a:solidFill>
                  <a:srgbClr val="004676"/>
                </a:solidFill>
                <a:highlight>
                  <a:srgbClr val="FFFF00"/>
                </a:highlight>
                <a:latin typeface="Assistant" panose="00000500000000000000" pitchFamily="2" charset="-79"/>
                <a:cs typeface="Assistant" panose="00000500000000000000" pitchFamily="2" charset="-79"/>
              </a:rPr>
              <a:t>לקוחות: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sz="1400" b="1" dirty="0">
                <a:solidFill>
                  <a:srgbClr val="004676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לכל מרכז נפתחו 2 סוגי כרטיסי לקוחות, לקוח פרטי עם תחילית 235, לקוח עסקי עם תחילית 236.</a:t>
            </a:r>
          </a:p>
          <a:p>
            <a:r>
              <a:rPr lang="he-IL" sz="1400" b="1" dirty="0">
                <a:solidFill>
                  <a:srgbClr val="004676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       לקוח פרטי קוד הלקוח מוגדר 000 (ללא תוספת מע"מ על סכום השכירות)</a:t>
            </a:r>
          </a:p>
          <a:p>
            <a:r>
              <a:rPr lang="he-IL" sz="1400" b="1" dirty="0">
                <a:solidFill>
                  <a:srgbClr val="004676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       לקוח עסקי קוד הלקוח מוגדר 001 (בתוספת מע"מ על סכום השכירות)</a:t>
            </a:r>
          </a:p>
          <a:p>
            <a:r>
              <a:rPr lang="he-IL" sz="1400" b="1" dirty="0">
                <a:solidFill>
                  <a:srgbClr val="004676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       לדוגמא: לקוח פרטי גורדון 23500000012</a:t>
            </a:r>
          </a:p>
          <a:p>
            <a:r>
              <a:rPr lang="he-IL" sz="1400" b="1" dirty="0">
                <a:solidFill>
                  <a:srgbClr val="004676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                         לקוח עסקי גורדון 23600000012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sz="1400" b="1" dirty="0">
                <a:solidFill>
                  <a:srgbClr val="004676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לכל לקוח חובה לרשום מספר ח.פ. ושם הלקוח המלא.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he-IL" sz="1400" dirty="0">
              <a:solidFill>
                <a:srgbClr val="004676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endParaRPr lang="he-IL" sz="1400" dirty="0">
              <a:solidFill>
                <a:srgbClr val="004676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endParaRPr lang="he-IL" sz="1400" dirty="0">
              <a:solidFill>
                <a:srgbClr val="004676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he-IL" sz="1400" dirty="0">
              <a:solidFill>
                <a:srgbClr val="004676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he-IL" sz="1400" dirty="0">
              <a:solidFill>
                <a:srgbClr val="004676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endParaRPr lang="en-US" sz="1500" dirty="0"/>
          </a:p>
          <a:p>
            <a:pPr>
              <a:lnSpc>
                <a:spcPct val="150000"/>
              </a:lnSpc>
            </a:pPr>
            <a:endParaRPr lang="he-IL" sz="1500" dirty="0"/>
          </a:p>
        </p:txBody>
      </p:sp>
      <p:sp>
        <p:nvSpPr>
          <p:cNvPr id="3" name="תיבת טקסט 4">
            <a:extLst>
              <a:ext uri="{FF2B5EF4-FFF2-40B4-BE49-F238E27FC236}">
                <a16:creationId xmlns:a16="http://schemas.microsoft.com/office/drawing/2014/main" id="{2F8B128A-49ED-4E33-8D83-FE0EC1DF9575}"/>
              </a:ext>
            </a:extLst>
          </p:cNvPr>
          <p:cNvSpPr txBox="1"/>
          <p:nvPr/>
        </p:nvSpPr>
        <p:spPr>
          <a:xfrm>
            <a:off x="2889681" y="52900"/>
            <a:ext cx="7020000" cy="1015200"/>
          </a:xfrm>
          <a:prstGeom prst="rect">
            <a:avLst/>
          </a:prstGeom>
          <a:solidFill>
            <a:schemeClr val="bg1"/>
          </a:solidFill>
        </p:spPr>
        <p:txBody>
          <a:bodyPr wrap="square" rtlCol="1" anchor="ctr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6000" dirty="0">
              <a:solidFill>
                <a:srgbClr val="004676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43C7FB22-86A0-5A62-FDEE-867820B062EE}"/>
              </a:ext>
            </a:extLst>
          </p:cNvPr>
          <p:cNvGrpSpPr/>
          <p:nvPr/>
        </p:nvGrpSpPr>
        <p:grpSpPr>
          <a:xfrm>
            <a:off x="3495773" y="128445"/>
            <a:ext cx="6241002" cy="939655"/>
            <a:chOff x="3118205" y="1868851"/>
            <a:chExt cx="4320000" cy="422591"/>
          </a:xfrm>
        </p:grpSpPr>
        <p:sp>
          <p:nvSpPr>
            <p:cNvPr id="5" name="מלבן: פינות מעוגלות 7">
              <a:extLst>
                <a:ext uri="{FF2B5EF4-FFF2-40B4-BE49-F238E27FC236}">
                  <a16:creationId xmlns:a16="http://schemas.microsoft.com/office/drawing/2014/main" id="{8A14DF5C-94F6-C389-CE98-6ABAF8A10C8E}"/>
                </a:ext>
              </a:extLst>
            </p:cNvPr>
            <p:cNvSpPr/>
            <p:nvPr/>
          </p:nvSpPr>
          <p:spPr>
            <a:xfrm>
              <a:off x="3118205" y="1868851"/>
              <a:ext cx="4320000" cy="422591"/>
            </a:xfrm>
            <a:prstGeom prst="roundRect">
              <a:avLst>
                <a:gd name="adj" fmla="val 50000"/>
              </a:avLst>
            </a:prstGeom>
            <a:solidFill>
              <a:srgbClr val="74B74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D9840E26-E2BD-735E-96EB-AA625F5F6F87}"/>
                </a:ext>
              </a:extLst>
            </p:cNvPr>
            <p:cNvSpPr/>
            <p:nvPr/>
          </p:nvSpPr>
          <p:spPr>
            <a:xfrm>
              <a:off x="3750128" y="1888907"/>
              <a:ext cx="2880000" cy="343503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he-IL" sz="2500" b="1" dirty="0">
                  <a:solidFill>
                    <a:schemeClr val="bg1"/>
                  </a:solidFill>
                  <a:latin typeface="Assistant" panose="00000500000000000000" pitchFamily="2" charset="-79"/>
                  <a:cs typeface="Assistant" panose="00000500000000000000" pitchFamily="2" charset="-79"/>
                </a:rPr>
                <a:t>עסקת אקראי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265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BD668E8D-7B7F-4D28-A626-81A2F70B2382}"/>
              </a:ext>
            </a:extLst>
          </p:cNvPr>
          <p:cNvSpPr/>
          <p:nvPr/>
        </p:nvSpPr>
        <p:spPr>
          <a:xfrm>
            <a:off x="932155" y="732195"/>
            <a:ext cx="10695874" cy="678217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he-IL" sz="1400" b="1" dirty="0">
                <a:solidFill>
                  <a:srgbClr val="004676"/>
                </a:solidFill>
                <a:highlight>
                  <a:srgbClr val="FFFF00"/>
                </a:highlight>
                <a:latin typeface="Assistant" panose="00000500000000000000" pitchFamily="2" charset="-79"/>
                <a:cs typeface="Assistant" panose="00000500000000000000" pitchFamily="2" charset="-79"/>
              </a:rPr>
              <a:t>תקופת השכירות: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sz="1400" dirty="0">
                <a:solidFill>
                  <a:srgbClr val="004676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       </a:t>
            </a:r>
            <a:r>
              <a:rPr lang="he-IL" sz="1400" b="1" dirty="0">
                <a:solidFill>
                  <a:srgbClr val="004676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בעסקת שכירות חד פעמית אין לציין תקופת שכירות מ עד (ההכנסה בגין עסקה חד פעמית תוכר בחודש הביצוע שלה).</a:t>
            </a:r>
          </a:p>
          <a:p>
            <a:r>
              <a:rPr lang="he-IL" sz="1400" b="1" dirty="0">
                <a:solidFill>
                  <a:srgbClr val="004676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               ניתן לרשום את תאריך השכירות לדוגמא: 12.3.2024, לציין בשדות מ עד את התאריך 12.3.2024.</a:t>
            </a:r>
            <a:endParaRPr lang="en-US" sz="1400" b="1" dirty="0">
              <a:solidFill>
                <a:srgbClr val="004676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sz="1400" b="1" dirty="0">
                <a:solidFill>
                  <a:srgbClr val="004676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       בעסקת שכירות שהיא מתמשכת יש לציין תקופת שכירות מ עד (ההכנסה בגין עסקה מתמשכת תוכר בכל חודש שהיא מבוצעת).</a:t>
            </a:r>
          </a:p>
          <a:p>
            <a:r>
              <a:rPr lang="he-IL" sz="1400" b="1" dirty="0">
                <a:solidFill>
                  <a:srgbClr val="004676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               אם תקופת השכירות היא 1.3.2024 עד 31.5.2024 , לציין בשדות מ עד את התקופה מ-1.3.2024 עד 31.5.2024.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he-IL" sz="1400" b="1" dirty="0">
              <a:solidFill>
                <a:srgbClr val="004676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r>
              <a:rPr lang="he-IL" sz="1400" b="1" dirty="0">
                <a:solidFill>
                  <a:srgbClr val="004676"/>
                </a:solidFill>
                <a:highlight>
                  <a:srgbClr val="FFFF00"/>
                </a:highlight>
                <a:latin typeface="Assistant" panose="00000500000000000000" pitchFamily="2" charset="-79"/>
                <a:cs typeface="Assistant" panose="00000500000000000000" pitchFamily="2" charset="-79"/>
              </a:rPr>
              <a:t>תשלום עסקת שכירות: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sz="1400" dirty="0">
                <a:solidFill>
                  <a:srgbClr val="004676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       </a:t>
            </a:r>
            <a:r>
              <a:rPr lang="he-IL" sz="1400" b="1" dirty="0">
                <a:solidFill>
                  <a:srgbClr val="004676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כל עסקת שכירות חייבת על פי הנהלים להיות משולמת טרם מועד השכירות.</a:t>
            </a:r>
            <a:endParaRPr lang="en-US" sz="1400" b="1" dirty="0">
              <a:solidFill>
                <a:srgbClr val="004676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sz="1400" b="1" dirty="0">
                <a:solidFill>
                  <a:srgbClr val="004676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       אין אפשרות שעסקת שכירות תתקיים ללא תשלום מראש או בסמוך למועד העסקה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sz="1400" b="1" dirty="0">
                <a:solidFill>
                  <a:srgbClr val="004676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       תשלום בהעברה בנקאית, יש לוודא כי התקבול התקבל ולצרף את נספח ההעברה בנספחים.</a:t>
            </a:r>
          </a:p>
          <a:p>
            <a:pPr marL="285750" indent="-285750">
              <a:buFont typeface="Arial" panose="05000000000000000000" pitchFamily="2" charset="2"/>
              <a:buChar char="•"/>
            </a:pPr>
            <a:r>
              <a:rPr lang="he-IL" sz="1400" b="1">
                <a:solidFill>
                  <a:srgbClr val="004676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סכום המע"מ משולם בחודש הראשון של השכירות גם בעסקה חד פעמית וגם בעסקה על פני תקופה.</a:t>
            </a:r>
            <a:endParaRPr lang="he-IL" sz="1400">
              <a:solidFill>
                <a:srgbClr val="000000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endParaRPr lang="he-IL" sz="1400" b="1" dirty="0">
              <a:solidFill>
                <a:srgbClr val="004676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endParaRPr lang="he-IL" sz="1400" dirty="0">
              <a:solidFill>
                <a:srgbClr val="004676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r>
              <a:rPr lang="he-IL" sz="1400" b="1" dirty="0">
                <a:solidFill>
                  <a:srgbClr val="004676"/>
                </a:solidFill>
                <a:highlight>
                  <a:srgbClr val="FFFF00"/>
                </a:highlight>
                <a:latin typeface="Assistant" panose="00000500000000000000" pitchFamily="2" charset="-79"/>
                <a:cs typeface="Assistant" panose="00000500000000000000" pitchFamily="2" charset="-79"/>
              </a:rPr>
              <a:t>סוגי אמצעי תשלום בעסקת שכירות: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sz="1400" b="1" dirty="0">
                <a:solidFill>
                  <a:srgbClr val="004676"/>
                </a:solidFill>
                <a:latin typeface="Assistant"/>
                <a:cs typeface="Assistant"/>
              </a:rPr>
              <a:t>      </a:t>
            </a:r>
            <a:r>
              <a:rPr lang="he-IL" sz="1400" b="1" err="1">
                <a:solidFill>
                  <a:srgbClr val="004676"/>
                </a:solidFill>
                <a:latin typeface="Assistant"/>
                <a:cs typeface="Assistant"/>
              </a:rPr>
              <a:t>פיזיקל</a:t>
            </a:r>
            <a:r>
              <a:rPr lang="he-IL" sz="1400" b="1">
                <a:solidFill>
                  <a:srgbClr val="004676"/>
                </a:solidFill>
                <a:latin typeface="Assistant"/>
                <a:cs typeface="Assistant"/>
              </a:rPr>
              <a:t> -  ניתן לבצע עסקת אקראי בכל אמצעי התשלום : מזומן, שיקים ,העברה בנקאית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sz="1400" b="1" dirty="0">
                <a:solidFill>
                  <a:srgbClr val="004676"/>
                </a:solidFill>
                <a:latin typeface="Assistant"/>
                <a:cs typeface="Assistant"/>
              </a:rPr>
              <a:t>      שאר המרכזים - כל אמצעי התשלום</a:t>
            </a:r>
            <a:endParaRPr lang="he-IL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he-IL" sz="1400" b="1" dirty="0">
              <a:solidFill>
                <a:srgbClr val="004676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r>
              <a:rPr lang="he-IL" sz="1400" b="1" dirty="0">
                <a:solidFill>
                  <a:srgbClr val="004676"/>
                </a:solidFill>
                <a:highlight>
                  <a:srgbClr val="FFFF00"/>
                </a:highlight>
                <a:latin typeface="Assistant" panose="00000500000000000000" pitchFamily="2" charset="-79"/>
                <a:cs typeface="Assistant" panose="00000500000000000000" pitchFamily="2" charset="-79"/>
              </a:rPr>
              <a:t>הפקת חשבון חיוב/קבלה ללקוח: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sz="1400" b="1" dirty="0">
                <a:solidFill>
                  <a:srgbClr val="004676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     לכל עסקת שכירות חובה להפיק חשבון חיוב/קבלה  (</a:t>
            </a:r>
            <a:r>
              <a:rPr lang="en-US" sz="1400" b="1" dirty="0">
                <a:solidFill>
                  <a:srgbClr val="004676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OV</a:t>
            </a:r>
            <a:r>
              <a:rPr lang="he-IL" sz="1400" b="1" dirty="0">
                <a:solidFill>
                  <a:srgbClr val="004676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) 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sz="1400" b="1" dirty="0">
                <a:solidFill>
                  <a:srgbClr val="004676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     לאחר תשלום המע"מ לרשויות על ידי המטה ישלחו לכל מרכז שוברי התשלום לכל לקוח ששילם שכירות בתוספת מע"מ.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sz="1400" b="1" dirty="0">
                <a:solidFill>
                  <a:srgbClr val="004676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     המרכז ידאג להעביר את השוברים ללקוחות בהתאם.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he-IL" sz="1400" b="1" dirty="0">
              <a:solidFill>
                <a:srgbClr val="004676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r>
              <a:rPr lang="he-IL" sz="1400" b="1" dirty="0">
                <a:solidFill>
                  <a:srgbClr val="004676"/>
                </a:solidFill>
                <a:highlight>
                  <a:srgbClr val="FFFF00"/>
                </a:highlight>
                <a:latin typeface="Assistant" panose="00000500000000000000" pitchFamily="2" charset="-79"/>
                <a:cs typeface="Assistant" panose="00000500000000000000" pitchFamily="2" charset="-79"/>
              </a:rPr>
              <a:t>ביטול עסקת אקראי: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he-IL" sz="1400" dirty="0">
                <a:solidFill>
                  <a:srgbClr val="004676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   </a:t>
            </a:r>
            <a:r>
              <a:rPr lang="he-IL" sz="1400" b="1" dirty="0">
                <a:solidFill>
                  <a:srgbClr val="004676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כאשר יש ביטול עסקת שכירות לאחר הדיווח לרשויות לא ניתן לבצע החזר מע"מ ללקוח , לכן ביטול ההכנסה לא יכלול את חלק המע"מ במקרה של       </a:t>
            </a:r>
          </a:p>
          <a:p>
            <a:r>
              <a:rPr lang="he-IL" sz="1400" b="1" dirty="0">
                <a:solidFill>
                  <a:srgbClr val="004676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            לקוח עסקי.</a:t>
            </a:r>
          </a:p>
          <a:p>
            <a:r>
              <a:rPr lang="he-IL" sz="1400" b="1" dirty="0">
                <a:solidFill>
                  <a:srgbClr val="004676"/>
                </a:solidFill>
                <a:latin typeface="Assistant"/>
                <a:cs typeface="Assistant"/>
              </a:rPr>
              <a:t>      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he-IL" sz="1400" b="1" dirty="0">
              <a:solidFill>
                <a:srgbClr val="004676"/>
              </a:solidFill>
              <a:latin typeface="Assistant"/>
              <a:cs typeface="Assistan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he-IL" sz="1500" dirty="0"/>
          </a:p>
          <a:p>
            <a:endParaRPr lang="en-US" sz="1500" dirty="0"/>
          </a:p>
          <a:p>
            <a:pPr>
              <a:lnSpc>
                <a:spcPct val="150000"/>
              </a:lnSpc>
            </a:pPr>
            <a:endParaRPr lang="he-IL" sz="1500" dirty="0"/>
          </a:p>
        </p:txBody>
      </p:sp>
      <p:sp>
        <p:nvSpPr>
          <p:cNvPr id="3" name="תיבת טקסט 4">
            <a:extLst>
              <a:ext uri="{FF2B5EF4-FFF2-40B4-BE49-F238E27FC236}">
                <a16:creationId xmlns:a16="http://schemas.microsoft.com/office/drawing/2014/main" id="{2F8B128A-49ED-4E33-8D83-FE0EC1DF9575}"/>
              </a:ext>
            </a:extLst>
          </p:cNvPr>
          <p:cNvSpPr txBox="1"/>
          <p:nvPr/>
        </p:nvSpPr>
        <p:spPr>
          <a:xfrm>
            <a:off x="2889681" y="52900"/>
            <a:ext cx="7020000" cy="1015200"/>
          </a:xfrm>
          <a:prstGeom prst="rect">
            <a:avLst/>
          </a:prstGeom>
          <a:solidFill>
            <a:schemeClr val="bg1"/>
          </a:solidFill>
        </p:spPr>
        <p:txBody>
          <a:bodyPr wrap="square" rtlCol="1" anchor="ctr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6000" dirty="0">
              <a:solidFill>
                <a:srgbClr val="004676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grpSp>
        <p:nvGrpSpPr>
          <p:cNvPr id="4" name="קבוצה 3">
            <a:extLst>
              <a:ext uri="{FF2B5EF4-FFF2-40B4-BE49-F238E27FC236}">
                <a16:creationId xmlns:a16="http://schemas.microsoft.com/office/drawing/2014/main" id="{43C7FB22-86A0-5A62-FDEE-867820B062EE}"/>
              </a:ext>
            </a:extLst>
          </p:cNvPr>
          <p:cNvGrpSpPr/>
          <p:nvPr/>
        </p:nvGrpSpPr>
        <p:grpSpPr>
          <a:xfrm>
            <a:off x="3486896" y="7196"/>
            <a:ext cx="6241002" cy="1015199"/>
            <a:chOff x="3124350" y="1849362"/>
            <a:chExt cx="4320000" cy="422591"/>
          </a:xfrm>
        </p:grpSpPr>
        <p:sp>
          <p:nvSpPr>
            <p:cNvPr id="5" name="מלבן: פינות מעוגלות 7">
              <a:extLst>
                <a:ext uri="{FF2B5EF4-FFF2-40B4-BE49-F238E27FC236}">
                  <a16:creationId xmlns:a16="http://schemas.microsoft.com/office/drawing/2014/main" id="{8A14DF5C-94F6-C389-CE98-6ABAF8A10C8E}"/>
                </a:ext>
              </a:extLst>
            </p:cNvPr>
            <p:cNvSpPr/>
            <p:nvPr/>
          </p:nvSpPr>
          <p:spPr>
            <a:xfrm>
              <a:off x="3124350" y="1849362"/>
              <a:ext cx="4320000" cy="422591"/>
            </a:xfrm>
            <a:prstGeom prst="roundRect">
              <a:avLst>
                <a:gd name="adj" fmla="val 50000"/>
              </a:avLst>
            </a:prstGeom>
            <a:solidFill>
              <a:srgbClr val="74B74A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D9840E26-E2BD-735E-96EB-AA625F5F6F87}"/>
                </a:ext>
              </a:extLst>
            </p:cNvPr>
            <p:cNvSpPr/>
            <p:nvPr/>
          </p:nvSpPr>
          <p:spPr>
            <a:xfrm>
              <a:off x="3750128" y="1933783"/>
              <a:ext cx="2880000" cy="25375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he-IL" sz="2500" b="1" dirty="0">
                  <a:solidFill>
                    <a:schemeClr val="bg1"/>
                  </a:solidFill>
                  <a:latin typeface="Assistant" panose="00000500000000000000" pitchFamily="2" charset="-79"/>
                  <a:cs typeface="Assistant" panose="00000500000000000000" pitchFamily="2" charset="-79"/>
                </a:rPr>
                <a:t>המשך- עסקת אקראי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693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9079044-84BB-7096-6B2F-AA983E3141A3}"/>
              </a:ext>
            </a:extLst>
          </p:cNvPr>
          <p:cNvSpPr txBox="1"/>
          <p:nvPr/>
        </p:nvSpPr>
        <p:spPr>
          <a:xfrm>
            <a:off x="4066494" y="2756558"/>
            <a:ext cx="4059012" cy="124649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7500" b="1" dirty="0">
                <a:solidFill>
                  <a:srgbClr val="004676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בהצלחה</a:t>
            </a:r>
          </a:p>
        </p:txBody>
      </p:sp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AB39215D-FD58-79E6-E2DF-F8A5F4FA9E19}"/>
              </a:ext>
            </a:extLst>
          </p:cNvPr>
          <p:cNvGrpSpPr/>
          <p:nvPr/>
        </p:nvGrpSpPr>
        <p:grpSpPr>
          <a:xfrm>
            <a:off x="4189295" y="1423894"/>
            <a:ext cx="3661006" cy="1477328"/>
            <a:chOff x="6857996" y="2784608"/>
            <a:chExt cx="3661006" cy="1477328"/>
          </a:xfrm>
        </p:grpSpPr>
        <p:sp>
          <p:nvSpPr>
            <p:cNvPr id="5" name="תיבת טקסט 4">
              <a:extLst>
                <a:ext uri="{FF2B5EF4-FFF2-40B4-BE49-F238E27FC236}">
                  <a16:creationId xmlns:a16="http://schemas.microsoft.com/office/drawing/2014/main" id="{B0D91C15-519C-B98B-FFBE-39090E89C6F1}"/>
                </a:ext>
              </a:extLst>
            </p:cNvPr>
            <p:cNvSpPr txBox="1"/>
            <p:nvPr/>
          </p:nvSpPr>
          <p:spPr>
            <a:xfrm>
              <a:off x="6857996" y="2784608"/>
              <a:ext cx="1653269" cy="1477328"/>
            </a:xfrm>
            <a:prstGeom prst="rect">
              <a:avLst/>
            </a:prstGeom>
            <a:noFill/>
          </p:spPr>
          <p:txBody>
            <a:bodyPr wrap="square" rtlCol="1" anchor="ctr">
              <a:spAutoFit/>
            </a:bodyPr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e-IL" sz="9000" b="1" dirty="0">
                  <a:solidFill>
                    <a:srgbClr val="004676"/>
                  </a:solidFill>
                  <a:latin typeface="Assistant" panose="00000500000000000000" pitchFamily="2" charset="-79"/>
                  <a:cs typeface="Assistant" panose="00000500000000000000" pitchFamily="2" charset="-79"/>
                </a:rPr>
                <a:t>2</a:t>
              </a:r>
            </a:p>
          </p:txBody>
        </p:sp>
        <p:pic>
          <p:nvPicPr>
            <p:cNvPr id="7" name="תמונה 6">
              <a:extLst>
                <a:ext uri="{FF2B5EF4-FFF2-40B4-BE49-F238E27FC236}">
                  <a16:creationId xmlns:a16="http://schemas.microsoft.com/office/drawing/2014/main" id="{6DCE12D0-E1FD-2DA9-40C3-C8DA86A2C5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474"/>
            <a:stretch/>
          </p:blipFill>
          <p:spPr>
            <a:xfrm>
              <a:off x="7871048" y="2929272"/>
              <a:ext cx="1096183" cy="1188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55DA7DA2-8515-67CE-4125-FDE951E9ECAD}"/>
                </a:ext>
              </a:extLst>
            </p:cNvPr>
            <p:cNvSpPr txBox="1"/>
            <p:nvPr/>
          </p:nvSpPr>
          <p:spPr>
            <a:xfrm>
              <a:off x="8648018" y="2784608"/>
              <a:ext cx="1870984" cy="1477328"/>
            </a:xfrm>
            <a:prstGeom prst="rect">
              <a:avLst/>
            </a:prstGeom>
            <a:noFill/>
          </p:spPr>
          <p:txBody>
            <a:bodyPr wrap="square" rtlCol="1" anchor="ctr">
              <a:spAutoFit/>
            </a:bodyPr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0" b="1" dirty="0">
                  <a:solidFill>
                    <a:srgbClr val="004676"/>
                  </a:solidFill>
                  <a:latin typeface="Assistant" panose="00000500000000000000" pitchFamily="2" charset="-79"/>
                  <a:cs typeface="Assistant" panose="00000500000000000000" pitchFamily="2" charset="-79"/>
                </a:rPr>
                <a:t>24</a:t>
              </a:r>
              <a:endParaRPr lang="he-IL" sz="9000" b="1" dirty="0">
                <a:solidFill>
                  <a:srgbClr val="004676"/>
                </a:solidFill>
                <a:latin typeface="Assistant" panose="00000500000000000000" pitchFamily="2" charset="-79"/>
                <a:cs typeface="Assistant" panose="00000500000000000000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26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496CE358C3EBAE478A480FC7AEFC48AC" ma:contentTypeVersion="17" ma:contentTypeDescription="צור מסמך חדש." ma:contentTypeScope="" ma:versionID="08f7bca2da135ab47b0a15ea59142278">
  <xsd:schema xmlns:xsd="http://www.w3.org/2001/XMLSchema" xmlns:xs="http://www.w3.org/2001/XMLSchema" xmlns:p="http://schemas.microsoft.com/office/2006/metadata/properties" xmlns:ns2="29c732a4-704d-43d3-9395-e4d31d4c6c39" xmlns:ns3="8aa6c58b-9aac-468c-a18e-ab177ead3878" targetNamespace="http://schemas.microsoft.com/office/2006/metadata/properties" ma:root="true" ma:fieldsID="849186a760a1cf8561a7e9af8d62465b" ns2:_="" ns3:_="">
    <xsd:import namespace="29c732a4-704d-43d3-9395-e4d31d4c6c39"/>
    <xsd:import namespace="8aa6c58b-9aac-468c-a18e-ab177ead38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c732a4-704d-43d3-9395-e4d31d4c6c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תגיות תמונה" ma:readOnly="false" ma:fieldId="{5cf76f15-5ced-4ddc-b409-7134ff3c332f}" ma:taxonomyMulti="true" ma:sspId="58989026-90d4-4b4c-a850-20b1d5bc94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a6c58b-9aac-468c-a18e-ab177ead387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משותף עם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משותף עם פרטים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fffe74c8-0373-4281-b8a7-f3d55521bfd3}" ma:internalName="TaxCatchAll" ma:showField="CatchAllData" ma:web="8aa6c58b-9aac-468c-a18e-ab177ead387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aa6c58b-9aac-468c-a18e-ab177ead3878" xsi:nil="true"/>
    <lcf76f155ced4ddcb4097134ff3c332f xmlns="29c732a4-704d-43d3-9395-e4d31d4c6c3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19396B5-15BD-45CB-A82E-3C5EC5E0F4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BEF5CA-7E5A-4048-82E0-1B2F7EF63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c732a4-704d-43d3-9395-e4d31d4c6c39"/>
    <ds:schemaRef ds:uri="8aa6c58b-9aac-468c-a18e-ab177ead38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B96AD3-5FE7-4FB0-BBED-C831F7D2B5BB}">
  <ds:schemaRefs>
    <ds:schemaRef ds:uri="http://schemas.microsoft.com/office/2006/metadata/properties"/>
    <ds:schemaRef ds:uri="http://schemas.microsoft.com/office/infopath/2007/PartnerControls"/>
    <ds:schemaRef ds:uri="8aa6c58b-9aac-468c-a18e-ab177ead3878"/>
    <ds:schemaRef ds:uri="29c732a4-704d-43d3-9395-e4d31d4c6c3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4597</TotalTime>
  <Words>504</Words>
  <Application>Microsoft Office PowerPoint</Application>
  <PresentationFormat>מסך רחב</PresentationFormat>
  <Paragraphs>58</Paragraphs>
  <Slides>4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5" baseType="lpstr">
      <vt:lpstr>ערכת נושא Office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Swiss, Galit</dc:creator>
  <cp:lastModifiedBy>Kabra, Michal</cp:lastModifiedBy>
  <cp:revision>324</cp:revision>
  <cp:lastPrinted>2024-02-06T11:08:57Z</cp:lastPrinted>
  <dcterms:created xsi:type="dcterms:W3CDTF">2021-01-03T14:03:42Z</dcterms:created>
  <dcterms:modified xsi:type="dcterms:W3CDTF">2024-10-08T07:15:28Z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0x010100496CE358C3EBAE478A480FC7AEFC48AC</vt:lpwstr>
  </property>
  <property fmtid="{D5CDD505-2E9C-101B-9397-08002B2CF9AE}" pid="3" name="MediaServiceImageTags">
    <vt:lpwstr/>
  </property>
</Properties>
</file>