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57" r:id="rId5"/>
    <p:sldId id="259" r:id="rId6"/>
    <p:sldId id="258" r:id="rId7"/>
    <p:sldId id="260" r:id="rId8"/>
    <p:sldId id="261" r:id="rId9"/>
    <p:sldId id="263" r:id="rId10"/>
    <p:sldId id="266" r:id="rId11"/>
    <p:sldId id="267" r:id="rId12"/>
    <p:sldId id="268" r:id="rId13"/>
    <p:sldId id="269" r:id="rId14"/>
    <p:sldId id="270" r:id="rId15"/>
    <p:sldId id="271" r:id="rId16"/>
    <p:sldId id="272"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7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707F962C-2E28-4BE9-9B61-A4D109CFDBD9}" type="datetimeFigureOut">
              <a:rPr lang="pl-PL" smtClean="0"/>
              <a:t>25.01.2020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89770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707F962C-2E28-4BE9-9B61-A4D109CFDBD9}" type="datetimeFigureOut">
              <a:rPr lang="pl-PL" smtClean="0"/>
              <a:t>25.01.2020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186848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707F962C-2E28-4BE9-9B61-A4D109CFDBD9}" type="datetimeFigureOut">
              <a:rPr lang="pl-PL" smtClean="0"/>
              <a:t>25.01.2020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359074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707F962C-2E28-4BE9-9B61-A4D109CFDBD9}" type="datetimeFigureOut">
              <a:rPr lang="pl-PL" smtClean="0"/>
              <a:t>25.01.2020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341745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Edytuj style wzorca tekstu</a:t>
            </a:r>
          </a:p>
        </p:txBody>
      </p:sp>
      <p:sp>
        <p:nvSpPr>
          <p:cNvPr id="4" name="Symbol zastępczy daty 3"/>
          <p:cNvSpPr>
            <a:spLocks noGrp="1"/>
          </p:cNvSpPr>
          <p:nvPr>
            <p:ph type="dt" sz="half" idx="10"/>
          </p:nvPr>
        </p:nvSpPr>
        <p:spPr/>
        <p:txBody>
          <a:bodyPr/>
          <a:lstStyle/>
          <a:p>
            <a:fld id="{707F962C-2E28-4BE9-9B61-A4D109CFDBD9}" type="datetimeFigureOut">
              <a:rPr lang="pl-PL" smtClean="0"/>
              <a:t>25.01.2020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33723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825625"/>
            <a:ext cx="5181600" cy="435133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6172200" y="1825625"/>
            <a:ext cx="5181600" cy="435133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707F962C-2E28-4BE9-9B61-A4D109CFDBD9}" type="datetimeFigureOut">
              <a:rPr lang="pl-PL" smtClean="0"/>
              <a:t>25.01.2020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37047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707F962C-2E28-4BE9-9B61-A4D109CFDBD9}" type="datetimeFigureOut">
              <a:rPr lang="pl-PL" smtClean="0"/>
              <a:t>25.01.2020</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409597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707F962C-2E28-4BE9-9B61-A4D109CFDBD9}" type="datetimeFigureOut">
              <a:rPr lang="pl-PL" smtClean="0"/>
              <a:t>25.01.2020</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89232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707F962C-2E28-4BE9-9B61-A4D109CFDBD9}" type="datetimeFigureOut">
              <a:rPr lang="pl-PL" smtClean="0"/>
              <a:t>25.01.2020</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6976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Symbol zastępczy daty 4"/>
          <p:cNvSpPr>
            <a:spLocks noGrp="1"/>
          </p:cNvSpPr>
          <p:nvPr>
            <p:ph type="dt" sz="half" idx="10"/>
          </p:nvPr>
        </p:nvSpPr>
        <p:spPr/>
        <p:txBody>
          <a:bodyPr/>
          <a:lstStyle/>
          <a:p>
            <a:fld id="{707F962C-2E28-4BE9-9B61-A4D109CFDBD9}" type="datetimeFigureOut">
              <a:rPr lang="pl-PL" smtClean="0"/>
              <a:t>25.01.2020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171738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Symbol zastępczy daty 4"/>
          <p:cNvSpPr>
            <a:spLocks noGrp="1"/>
          </p:cNvSpPr>
          <p:nvPr>
            <p:ph type="dt" sz="half" idx="10"/>
          </p:nvPr>
        </p:nvSpPr>
        <p:spPr/>
        <p:txBody>
          <a:bodyPr/>
          <a:lstStyle/>
          <a:p>
            <a:fld id="{707F962C-2E28-4BE9-9B61-A4D109CFDBD9}" type="datetimeFigureOut">
              <a:rPr lang="pl-PL" smtClean="0"/>
              <a:t>25.01.2020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41194A66-228A-4DCA-A236-05DB01DA2A33}" type="slidenum">
              <a:rPr lang="pl-PL" smtClean="0"/>
              <a:t>‹#›</a:t>
            </a:fld>
            <a:endParaRPr lang="pl-PL"/>
          </a:p>
        </p:txBody>
      </p:sp>
    </p:spTree>
    <p:extLst>
      <p:ext uri="{BB962C8B-B14F-4D97-AF65-F5344CB8AC3E}">
        <p14:creationId xmlns:p14="http://schemas.microsoft.com/office/powerpoint/2010/main" val="10612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7000"/>
            <a:lum/>
          </a:blip>
          <a:srcRect/>
          <a:stretch>
            <a:fillRect/>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F962C-2E28-4BE9-9B61-A4D109CFDBD9}" type="datetimeFigureOut">
              <a:rPr lang="pl-PL" smtClean="0"/>
              <a:t>25.01.2020</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94A66-228A-4DCA-A236-05DB01DA2A33}" type="slidenum">
              <a:rPr lang="pl-PL" smtClean="0"/>
              <a:t>‹#›</a:t>
            </a:fld>
            <a:endParaRPr lang="pl-PL"/>
          </a:p>
        </p:txBody>
      </p:sp>
    </p:spTree>
    <p:extLst>
      <p:ext uri="{BB962C8B-B14F-4D97-AF65-F5344CB8AC3E}">
        <p14:creationId xmlns:p14="http://schemas.microsoft.com/office/powerpoint/2010/main" val="38994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554328" y="2687638"/>
            <a:ext cx="9144000" cy="1655762"/>
          </a:xfrm>
        </p:spPr>
        <p:txBody>
          <a:bodyPr>
            <a:normAutofit/>
          </a:bodyPr>
          <a:lstStyle/>
          <a:p>
            <a:r>
              <a:rPr lang="pl-PL" sz="4000" b="1" dirty="0" smtClean="0">
                <a:solidFill>
                  <a:schemeClr val="bg1"/>
                </a:solidFill>
                <a:latin typeface="Lato" panose="020F0502020204030203" pitchFamily="34" charset="-18"/>
              </a:rPr>
              <a:t>Agregator</a:t>
            </a:r>
            <a:r>
              <a:rPr lang="pl-PL" sz="4000" b="1" dirty="0" smtClean="0">
                <a:solidFill>
                  <a:schemeClr val="bg1"/>
                </a:solidFill>
                <a:latin typeface="Lato" panose="020F0502020204030203" pitchFamily="34" charset="-18"/>
              </a:rPr>
              <a:t> eventów</a:t>
            </a:r>
            <a:endParaRPr lang="pl-PL" sz="4000" b="1" dirty="0">
              <a:solidFill>
                <a:schemeClr val="bg1"/>
              </a:solidFill>
              <a:latin typeface="Lato" panose="020F0502020204030203" pitchFamily="34" charset="-18"/>
            </a:endParaRPr>
          </a:p>
        </p:txBody>
      </p:sp>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2435" y="1812246"/>
            <a:ext cx="1807783" cy="483860"/>
          </a:xfrm>
          <a:prstGeom prst="rect">
            <a:avLst/>
          </a:prstGeom>
        </p:spPr>
      </p:pic>
      <p:pic>
        <p:nvPicPr>
          <p:cNvPr id="5" name="Obraz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5532" y="6305202"/>
            <a:ext cx="581588" cy="378493"/>
          </a:xfrm>
          <a:prstGeom prst="rect">
            <a:avLst/>
          </a:prstGeom>
        </p:spPr>
      </p:pic>
    </p:spTree>
    <p:extLst>
      <p:ext uri="{BB962C8B-B14F-4D97-AF65-F5344CB8AC3E}">
        <p14:creationId xmlns:p14="http://schemas.microsoft.com/office/powerpoint/2010/main" val="242173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rostokąt 6"/>
          <p:cNvSpPr/>
          <p:nvPr/>
        </p:nvSpPr>
        <p:spPr>
          <a:xfrm>
            <a:off x="8095327" y="1002890"/>
            <a:ext cx="3809019" cy="509311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2" name="Obraz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43" y="1203640"/>
            <a:ext cx="7772400" cy="4371975"/>
          </a:xfrm>
          <a:prstGeom prst="rect">
            <a:avLst/>
          </a:prstGeom>
        </p:spPr>
      </p:pic>
      <p:sp>
        <p:nvSpPr>
          <p:cNvPr id="6" name="pole tekstowe 5"/>
          <p:cNvSpPr txBox="1"/>
          <p:nvPr/>
        </p:nvSpPr>
        <p:spPr>
          <a:xfrm>
            <a:off x="2493718" y="5700421"/>
            <a:ext cx="3143250" cy="307777"/>
          </a:xfrm>
          <a:prstGeom prst="rect">
            <a:avLst/>
          </a:prstGeom>
          <a:noFill/>
        </p:spPr>
        <p:txBody>
          <a:bodyPr wrap="square" rtlCol="0">
            <a:spAutoFit/>
          </a:bodyPr>
          <a:lstStyle/>
          <a:p>
            <a:pPr algn="ctr"/>
            <a:r>
              <a:rPr lang="pl-PL" sz="1400" i="1" dirty="0" smtClean="0">
                <a:solidFill>
                  <a:schemeClr val="bg1"/>
                </a:solidFill>
                <a:latin typeface="Lato" panose="020F0502020204030203" pitchFamily="34" charset="-18"/>
              </a:rPr>
              <a:t>Makieta listy eventów</a:t>
            </a:r>
            <a:endParaRPr lang="pl-PL" sz="1400" i="1" dirty="0">
              <a:solidFill>
                <a:schemeClr val="bg1"/>
              </a:solidFill>
              <a:latin typeface="Lato" panose="020F0502020204030203" pitchFamily="34" charset="-18"/>
            </a:endParaRPr>
          </a:p>
        </p:txBody>
      </p:sp>
      <p:sp>
        <p:nvSpPr>
          <p:cNvPr id="3" name="Symbol zastępczy zawartości 2"/>
          <p:cNvSpPr>
            <a:spLocks noGrp="1"/>
          </p:cNvSpPr>
          <p:nvPr>
            <p:ph idx="1"/>
          </p:nvPr>
        </p:nvSpPr>
        <p:spPr>
          <a:xfrm>
            <a:off x="8228532" y="1281170"/>
            <a:ext cx="3542608" cy="4829608"/>
          </a:xfrm>
        </p:spPr>
        <p:txBody>
          <a:bodyPr>
            <a:normAutofit fontScale="77500" lnSpcReduction="20000"/>
          </a:bodyPr>
          <a:lstStyle/>
          <a:p>
            <a:pPr marL="0" indent="0" fontAlgn="base">
              <a:buNone/>
            </a:pPr>
            <a:r>
              <a:rPr lang="pl-PL" sz="3200" b="1" dirty="0" smtClean="0">
                <a:latin typeface="Lato" panose="020F0502020204030203" pitchFamily="34" charset="-18"/>
              </a:rPr>
              <a:t>Wynik końcowy:</a:t>
            </a:r>
            <a:r>
              <a:rPr lang="pl-PL" dirty="0" smtClean="0">
                <a:latin typeface="Lato" panose="020F0502020204030203" pitchFamily="34" charset="-18"/>
              </a:rPr>
              <a:t/>
            </a:r>
            <a:br>
              <a:rPr lang="pl-PL" dirty="0" smtClean="0">
                <a:latin typeface="Lato" panose="020F0502020204030203" pitchFamily="34" charset="-18"/>
              </a:rPr>
            </a:br>
            <a:endParaRPr lang="pl-PL" dirty="0" smtClean="0">
              <a:latin typeface="Lato" panose="020F0502020204030203" pitchFamily="34" charset="-18"/>
            </a:endParaRPr>
          </a:p>
          <a:p>
            <a:pPr>
              <a:buBlip>
                <a:blip r:embed="rId3"/>
              </a:buBlip>
            </a:pPr>
            <a:r>
              <a:rPr lang="pl-PL" dirty="0" smtClean="0"/>
              <a:t>wyszukiwanie po stringu/słowach kluczowych (np.  nazwa itp..)</a:t>
            </a:r>
          </a:p>
          <a:p>
            <a:pPr>
              <a:buBlip>
                <a:blip r:embed="rId4"/>
              </a:buBlip>
            </a:pPr>
            <a:r>
              <a:rPr lang="pl-PL" dirty="0" smtClean="0"/>
              <a:t>wyszukiwanie po kategorii (koncerty, spektakle itp..)</a:t>
            </a:r>
          </a:p>
          <a:p>
            <a:pPr>
              <a:buBlip>
                <a:blip r:embed="rId3"/>
              </a:buBlip>
            </a:pPr>
            <a:r>
              <a:rPr lang="pl-PL" dirty="0" smtClean="0"/>
              <a:t>wyszukiwanie po dacie </a:t>
            </a:r>
          </a:p>
          <a:p>
            <a:pPr>
              <a:buBlip>
                <a:blip r:embed="rId3"/>
              </a:buBlip>
            </a:pPr>
            <a:r>
              <a:rPr lang="pl-PL" dirty="0" smtClean="0"/>
              <a:t>wpisy w formie listy lub kafelków z eventami na głównej stronie i podstronie po wyszukaniu</a:t>
            </a:r>
          </a:p>
          <a:p>
            <a:pPr>
              <a:buBlip>
                <a:blip r:embed="rId4"/>
              </a:buBlip>
            </a:pPr>
            <a:r>
              <a:rPr lang="pl-PL" dirty="0" smtClean="0"/>
              <a:t>newsletter</a:t>
            </a:r>
            <a:endParaRPr lang="pl-PL" sz="2400" dirty="0">
              <a:latin typeface="Lato" panose="020F0502020204030203" pitchFamily="34" charset="-18"/>
            </a:endParaRPr>
          </a:p>
        </p:txBody>
      </p:sp>
    </p:spTree>
    <p:extLst>
      <p:ext uri="{BB962C8B-B14F-4D97-AF65-F5344CB8AC3E}">
        <p14:creationId xmlns:p14="http://schemas.microsoft.com/office/powerpoint/2010/main" val="87947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554328" y="2687638"/>
            <a:ext cx="9144000" cy="1655762"/>
          </a:xfrm>
        </p:spPr>
        <p:txBody>
          <a:bodyPr>
            <a:normAutofit/>
          </a:bodyPr>
          <a:lstStyle/>
          <a:p>
            <a:r>
              <a:rPr lang="pl-PL" sz="4000" b="1" dirty="0" smtClean="0">
                <a:solidFill>
                  <a:schemeClr val="bg1"/>
                </a:solidFill>
                <a:latin typeface="Lato" panose="020F0502020204030203" pitchFamily="34" charset="-18"/>
              </a:rPr>
              <a:t>Testy</a:t>
            </a:r>
            <a:endParaRPr lang="pl-PL" sz="4000" b="1" dirty="0">
              <a:solidFill>
                <a:schemeClr val="bg1"/>
              </a:solidFill>
              <a:latin typeface="Lato" panose="020F0502020204030203" pitchFamily="34" charset="-18"/>
            </a:endParaRPr>
          </a:p>
        </p:txBody>
      </p:sp>
      <p:pic>
        <p:nvPicPr>
          <p:cNvPr id="5" name="Obraz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5532" y="6305202"/>
            <a:ext cx="581588" cy="378493"/>
          </a:xfrm>
          <a:prstGeom prst="rect">
            <a:avLst/>
          </a:prstGeom>
        </p:spPr>
      </p:pic>
    </p:spTree>
    <p:extLst>
      <p:ext uri="{BB962C8B-B14F-4D97-AF65-F5344CB8AC3E}">
        <p14:creationId xmlns:p14="http://schemas.microsoft.com/office/powerpoint/2010/main" val="35128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rostokąt 6"/>
          <p:cNvSpPr/>
          <p:nvPr/>
        </p:nvSpPr>
        <p:spPr>
          <a:xfrm>
            <a:off x="580102" y="1002890"/>
            <a:ext cx="3809019" cy="509311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idx="1"/>
          </p:nvPr>
        </p:nvSpPr>
        <p:spPr>
          <a:xfrm>
            <a:off x="713307" y="1281170"/>
            <a:ext cx="3542608" cy="4829608"/>
          </a:xfrm>
        </p:spPr>
        <p:txBody>
          <a:bodyPr>
            <a:normAutofit fontScale="62500" lnSpcReduction="20000"/>
          </a:bodyPr>
          <a:lstStyle/>
          <a:p>
            <a:pPr marL="0" indent="0" fontAlgn="base">
              <a:buNone/>
            </a:pPr>
            <a:r>
              <a:rPr lang="pl-PL" sz="3800" b="1" dirty="0"/>
              <a:t>Testy jednostkowe </a:t>
            </a:r>
            <a:r>
              <a:rPr lang="pl-PL" sz="3800" b="1" dirty="0" err="1" smtClean="0"/>
              <a:t>backendu</a:t>
            </a:r>
            <a:r>
              <a:rPr lang="pl-PL" sz="3800" b="1" dirty="0" smtClean="0"/>
              <a:t>:</a:t>
            </a:r>
            <a:endParaRPr lang="pl-PL" sz="3800" b="1" dirty="0"/>
          </a:p>
          <a:p>
            <a:pPr marL="0" indent="0">
              <a:buNone/>
            </a:pPr>
            <a:r>
              <a:rPr lang="pl-PL" dirty="0" smtClean="0">
                <a:latin typeface="Lato" panose="020F0502020204030203" pitchFamily="34" charset="-18"/>
              </a:rPr>
              <a:t/>
            </a:r>
            <a:br>
              <a:rPr lang="pl-PL" dirty="0" smtClean="0">
                <a:latin typeface="Lato" panose="020F0502020204030203" pitchFamily="34" charset="-18"/>
              </a:rPr>
            </a:br>
            <a:r>
              <a:rPr lang="pl-PL" dirty="0" smtClean="0">
                <a:latin typeface="Lato" panose="020F0502020204030203" pitchFamily="34" charset="-18"/>
              </a:rPr>
              <a:t>P</a:t>
            </a:r>
            <a:r>
              <a:rPr lang="pl-PL" dirty="0" smtClean="0"/>
              <a:t>rzedstawiamy </a:t>
            </a:r>
            <a:r>
              <a:rPr lang="pl-PL" dirty="0"/>
              <a:t>wyniki testów jednostkowych </a:t>
            </a:r>
            <a:r>
              <a:rPr lang="pl-PL" dirty="0" err="1"/>
              <a:t>backendu</a:t>
            </a:r>
            <a:r>
              <a:rPr lang="pl-PL" dirty="0"/>
              <a:t>. Łączny czas wykonywania wynosi niewiele ponad 1 sekundę. Testy jednostkowe pokrywają takie funkcjonalności jak: dodawanie nowego wydarzenia, wyszukiwanie wydarzenia za pomocą daty wydarzenia, wyszukiwanie zaawansowane oraz pobieranie wszystkich wydarzeń. Testy odbywają się na usługach zaślepionych, tak aby weryfikacji podlegały jedynie funkcje odpowiadające za zwracanie danych z API. Weryfikacją połączenia ze źródłem danych zajmują się testy integracyjne.</a:t>
            </a: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326" y="2675170"/>
            <a:ext cx="5942625" cy="3752563"/>
          </a:xfrm>
          <a:prstGeom prst="rect">
            <a:avLst/>
          </a:prstGeom>
        </p:spPr>
      </p:pic>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8311" y="190218"/>
            <a:ext cx="6468378" cy="4039164"/>
          </a:xfrm>
          <a:prstGeom prst="rect">
            <a:avLst/>
          </a:prstGeom>
        </p:spPr>
      </p:pic>
    </p:spTree>
    <p:extLst>
      <p:ext uri="{BB962C8B-B14F-4D97-AF65-F5344CB8AC3E}">
        <p14:creationId xmlns:p14="http://schemas.microsoft.com/office/powerpoint/2010/main" val="425821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rostokąt 6"/>
          <p:cNvSpPr/>
          <p:nvPr/>
        </p:nvSpPr>
        <p:spPr>
          <a:xfrm>
            <a:off x="8019127" y="1002890"/>
            <a:ext cx="3809019" cy="509311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idx="1"/>
          </p:nvPr>
        </p:nvSpPr>
        <p:spPr>
          <a:xfrm>
            <a:off x="8019127" y="1281170"/>
            <a:ext cx="3809019" cy="4829608"/>
          </a:xfrm>
        </p:spPr>
        <p:txBody>
          <a:bodyPr>
            <a:normAutofit/>
          </a:bodyPr>
          <a:lstStyle/>
          <a:p>
            <a:pPr marL="0" indent="0" fontAlgn="base">
              <a:buNone/>
            </a:pPr>
            <a:r>
              <a:rPr lang="pl-PL" b="1" dirty="0"/>
              <a:t>Testy integracyjne </a:t>
            </a:r>
            <a:r>
              <a:rPr lang="pl-PL" b="1" dirty="0" err="1" smtClean="0"/>
              <a:t>backendu</a:t>
            </a:r>
            <a:r>
              <a:rPr lang="pl-PL" sz="3200" b="1" dirty="0" smtClean="0">
                <a:latin typeface="Lato" panose="020F0502020204030203" pitchFamily="34" charset="-18"/>
              </a:rPr>
              <a:t>:</a:t>
            </a:r>
            <a:r>
              <a:rPr lang="pl-PL" dirty="0" smtClean="0">
                <a:latin typeface="Lato" panose="020F0502020204030203" pitchFamily="34" charset="-18"/>
              </a:rPr>
              <a:t/>
            </a:r>
            <a:br>
              <a:rPr lang="pl-PL" dirty="0" smtClean="0">
                <a:latin typeface="Lato" panose="020F0502020204030203" pitchFamily="34" charset="-18"/>
              </a:rPr>
            </a:br>
            <a:endParaRPr lang="pl-PL" dirty="0" smtClean="0">
              <a:latin typeface="Lato" panose="020F0502020204030203" pitchFamily="34" charset="-18"/>
            </a:endParaRPr>
          </a:p>
          <a:p>
            <a:pPr marL="0" indent="0">
              <a:buNone/>
            </a:pPr>
            <a:r>
              <a:rPr lang="pl-PL" sz="2000" dirty="0"/>
              <a:t>Testy integracyjne mają za zadanie weryfikację ścieżki dodania nowego wydarzenia, a następnie wyszukanie go za pomocą różnych parametrów. Dzięki temu testy weryfikują połączenie ze źródłem danych, a także poprawność działania funkcji biznesowych.</a:t>
            </a: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871586"/>
            <a:ext cx="6099724" cy="4738764"/>
          </a:xfrm>
          <a:prstGeom prst="rect">
            <a:avLst/>
          </a:prstGeom>
        </p:spPr>
      </p:pic>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38" y="518904"/>
            <a:ext cx="6204141" cy="2348121"/>
          </a:xfrm>
          <a:prstGeom prst="rect">
            <a:avLst/>
          </a:prstGeom>
        </p:spPr>
      </p:pic>
    </p:spTree>
    <p:extLst>
      <p:ext uri="{BB962C8B-B14F-4D97-AF65-F5344CB8AC3E}">
        <p14:creationId xmlns:p14="http://schemas.microsoft.com/office/powerpoint/2010/main" val="294617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rostokąt 6"/>
          <p:cNvSpPr/>
          <p:nvPr/>
        </p:nvSpPr>
        <p:spPr>
          <a:xfrm>
            <a:off x="580102" y="1002890"/>
            <a:ext cx="3809019" cy="509311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idx="1"/>
          </p:nvPr>
        </p:nvSpPr>
        <p:spPr>
          <a:xfrm>
            <a:off x="713307" y="1281170"/>
            <a:ext cx="3542608" cy="4829608"/>
          </a:xfrm>
        </p:spPr>
        <p:txBody>
          <a:bodyPr>
            <a:normAutofit fontScale="55000" lnSpcReduction="20000"/>
          </a:bodyPr>
          <a:lstStyle/>
          <a:p>
            <a:pPr marL="0" indent="0" fontAlgn="base">
              <a:buNone/>
            </a:pPr>
            <a:r>
              <a:rPr lang="pl-PL" sz="4400" b="1" dirty="0"/>
              <a:t>Testy obciążeniowe </a:t>
            </a:r>
            <a:r>
              <a:rPr lang="pl-PL" sz="4400" b="1" dirty="0" err="1"/>
              <a:t>backendu</a:t>
            </a:r>
            <a:r>
              <a:rPr lang="pl-PL" sz="4400" b="1" dirty="0"/>
              <a:t>:</a:t>
            </a:r>
            <a:endParaRPr lang="pl-PL" sz="4400" b="1" dirty="0"/>
          </a:p>
          <a:p>
            <a:pPr marL="0" indent="0">
              <a:buNone/>
            </a:pPr>
            <a:r>
              <a:rPr lang="pl-PL" dirty="0">
                <a:latin typeface="Lato" panose="020F0502020204030203" pitchFamily="34" charset="-18"/>
              </a:rPr>
              <a:t>Testy wydajnościowe zostały przeprowadzone za pomocą narzędzia Apache </a:t>
            </a:r>
            <a:r>
              <a:rPr lang="pl-PL" dirty="0" err="1">
                <a:latin typeface="Lato" panose="020F0502020204030203" pitchFamily="34" charset="-18"/>
              </a:rPr>
              <a:t>JMeter</a:t>
            </a:r>
            <a:r>
              <a:rPr lang="pl-PL" dirty="0">
                <a:latin typeface="Lato" panose="020F0502020204030203" pitchFamily="34" charset="-18"/>
              </a:rPr>
              <a:t>. Jest to bezpłatny program, napisany w Javie, który symuluje zachowanie użytkowników aplikacji. Testy odbyły się na środowisku deweloperskim z ograniczonymi zasobami sprzętowymi.</a:t>
            </a:r>
          </a:p>
          <a:p>
            <a:pPr marL="0" indent="0">
              <a:buNone/>
            </a:pPr>
            <a:r>
              <a:rPr lang="pl-PL" dirty="0" smtClean="0">
                <a:latin typeface="Lato" panose="020F0502020204030203" pitchFamily="34" charset="-18"/>
              </a:rPr>
              <a:t>Scenariusz </a:t>
            </a:r>
            <a:r>
              <a:rPr lang="pl-PL" dirty="0">
                <a:latin typeface="Lato" panose="020F0502020204030203" pitchFamily="34" charset="-18"/>
              </a:rPr>
              <a:t>testowy zakładał losowe wywoływanie </a:t>
            </a:r>
            <a:r>
              <a:rPr lang="pl-PL" dirty="0" err="1">
                <a:latin typeface="Lato" panose="020F0502020204030203" pitchFamily="34" charset="-18"/>
              </a:rPr>
              <a:t>endpointów</a:t>
            </a:r>
            <a:r>
              <a:rPr lang="pl-PL" dirty="0">
                <a:latin typeface="Lato" panose="020F0502020204030203" pitchFamily="34" charset="-18"/>
              </a:rPr>
              <a:t> API z określonymi parametrami w 25 wątkach. Każdy wątek odwzorowuje jednego użytkownika. Ilość powtórzeń każdego kroku została ustawiona na nieskończoność.</a:t>
            </a:r>
          </a:p>
          <a:p>
            <a:pPr marL="0" indent="0">
              <a:buNone/>
            </a:pPr>
            <a:r>
              <a:rPr lang="pl-PL" dirty="0" smtClean="0">
                <a:latin typeface="Lato" panose="020F0502020204030203" pitchFamily="34" charset="-18"/>
              </a:rPr>
              <a:t>Do </a:t>
            </a:r>
            <a:r>
              <a:rPr lang="pl-PL" dirty="0">
                <a:latin typeface="Lato" panose="020F0502020204030203" pitchFamily="34" charset="-18"/>
              </a:rPr>
              <a:t>testu zostały wzięte poniższe </a:t>
            </a:r>
            <a:r>
              <a:rPr lang="pl-PL" dirty="0" err="1">
                <a:latin typeface="Lato" panose="020F0502020204030203" pitchFamily="34" charset="-18"/>
              </a:rPr>
              <a:t>endpointy</a:t>
            </a:r>
            <a:r>
              <a:rPr lang="pl-PL" dirty="0">
                <a:latin typeface="Lato" panose="020F0502020204030203" pitchFamily="34" charset="-18"/>
              </a:rPr>
              <a:t>:</a:t>
            </a:r>
          </a:p>
          <a:p>
            <a:pPr marL="0" indent="0">
              <a:buNone/>
            </a:pPr>
            <a:r>
              <a:rPr lang="pl-PL" dirty="0" smtClean="0">
                <a:latin typeface="Lato" panose="020F0502020204030203" pitchFamily="34" charset="-18"/>
              </a:rPr>
              <a:t>•GET </a:t>
            </a:r>
            <a:r>
              <a:rPr lang="pl-PL" dirty="0">
                <a:latin typeface="Lato" panose="020F0502020204030203" pitchFamily="34" charset="-18"/>
              </a:rPr>
              <a:t>/</a:t>
            </a:r>
            <a:r>
              <a:rPr lang="pl-PL" dirty="0" err="1">
                <a:latin typeface="Lato" panose="020F0502020204030203" pitchFamily="34" charset="-18"/>
              </a:rPr>
              <a:t>events</a:t>
            </a:r>
            <a:r>
              <a:rPr lang="pl-PL" dirty="0">
                <a:latin typeface="Lato" panose="020F0502020204030203" pitchFamily="34" charset="-18"/>
              </a:rPr>
              <a:t>/</a:t>
            </a:r>
            <a:r>
              <a:rPr lang="pl-PL" dirty="0" err="1">
                <a:latin typeface="Lato" panose="020F0502020204030203" pitchFamily="34" charset="-18"/>
              </a:rPr>
              <a:t>search</a:t>
            </a:r>
            <a:r>
              <a:rPr lang="pl-PL" dirty="0">
                <a:latin typeface="Lato" panose="020F0502020204030203" pitchFamily="34" charset="-18"/>
              </a:rPr>
              <a:t> (z różnym zestawem parametrów)</a:t>
            </a:r>
          </a:p>
          <a:p>
            <a:pPr marL="0" indent="0">
              <a:buNone/>
            </a:pPr>
            <a:r>
              <a:rPr lang="pl-PL" dirty="0" smtClean="0">
                <a:latin typeface="Lato" panose="020F0502020204030203" pitchFamily="34" charset="-18"/>
              </a:rPr>
              <a:t>•GET </a:t>
            </a:r>
            <a:r>
              <a:rPr lang="pl-PL" dirty="0">
                <a:latin typeface="Lato" panose="020F0502020204030203" pitchFamily="34" charset="-18"/>
              </a:rPr>
              <a:t>/</a:t>
            </a:r>
            <a:r>
              <a:rPr lang="pl-PL" dirty="0" err="1">
                <a:latin typeface="Lato" panose="020F0502020204030203" pitchFamily="34" charset="-18"/>
              </a:rPr>
              <a:t>events</a:t>
            </a:r>
            <a:r>
              <a:rPr lang="pl-PL" dirty="0">
                <a:latin typeface="Lato" panose="020F0502020204030203" pitchFamily="34" charset="-18"/>
              </a:rPr>
              <a:t>/</a:t>
            </a:r>
            <a:r>
              <a:rPr lang="pl-PL" dirty="0" err="1">
                <a:latin typeface="Lato" panose="020F0502020204030203" pitchFamily="34" charset="-18"/>
              </a:rPr>
              <a:t>all</a:t>
            </a:r>
            <a:endParaRPr lang="pl-PL" dirty="0">
              <a:latin typeface="Lato" panose="020F0502020204030203" pitchFamily="34" charset="-18"/>
            </a:endParaRPr>
          </a:p>
          <a:p>
            <a:pPr marL="0" indent="0">
              <a:buNone/>
            </a:pPr>
            <a:r>
              <a:rPr lang="pl-PL" dirty="0" smtClean="0">
                <a:latin typeface="Lato" panose="020F0502020204030203" pitchFamily="34" charset="-18"/>
              </a:rPr>
              <a:t>•POST </a:t>
            </a:r>
            <a:r>
              <a:rPr lang="pl-PL" dirty="0">
                <a:latin typeface="Lato" panose="020F0502020204030203" pitchFamily="34" charset="-18"/>
              </a:rPr>
              <a:t>/</a:t>
            </a:r>
            <a:r>
              <a:rPr lang="pl-PL" dirty="0" err="1">
                <a:latin typeface="Lato" panose="020F0502020204030203" pitchFamily="34" charset="-18"/>
              </a:rPr>
              <a:t>events</a:t>
            </a:r>
            <a:r>
              <a:rPr lang="pl-PL" dirty="0">
                <a:latin typeface="Lato" panose="020F0502020204030203" pitchFamily="34" charset="-18"/>
              </a:rPr>
              <a:t>/</a:t>
            </a:r>
            <a:r>
              <a:rPr lang="pl-PL" dirty="0" err="1">
                <a:latin typeface="Lato" panose="020F0502020204030203" pitchFamily="34" charset="-18"/>
              </a:rPr>
              <a:t>add</a:t>
            </a:r>
            <a:endParaRPr lang="pl-PL" dirty="0">
              <a:latin typeface="Lato" panose="020F0502020204030203" pitchFamily="34" charset="-18"/>
            </a:endParaRP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236" y="4877745"/>
            <a:ext cx="7095000" cy="903930"/>
          </a:xfrm>
          <a:prstGeom prst="rect">
            <a:avLst/>
          </a:prstGeom>
        </p:spPr>
      </p:pic>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036" y="886710"/>
            <a:ext cx="7251192" cy="3713865"/>
          </a:xfrm>
          <a:prstGeom prst="rect">
            <a:avLst/>
          </a:prstGeom>
        </p:spPr>
      </p:pic>
    </p:spTree>
    <p:extLst>
      <p:ext uri="{BB962C8B-B14F-4D97-AF65-F5344CB8AC3E}">
        <p14:creationId xmlns:p14="http://schemas.microsoft.com/office/powerpoint/2010/main" val="361786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ostokąt 7"/>
          <p:cNvSpPr/>
          <p:nvPr/>
        </p:nvSpPr>
        <p:spPr>
          <a:xfrm>
            <a:off x="2818477" y="831440"/>
            <a:ext cx="6592223" cy="509311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ymbol zastępczy zawartości 2"/>
          <p:cNvSpPr txBox="1">
            <a:spLocks/>
          </p:cNvSpPr>
          <p:nvPr/>
        </p:nvSpPr>
        <p:spPr>
          <a:xfrm>
            <a:off x="2951681" y="1109720"/>
            <a:ext cx="6354243" cy="48719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Łączna liczba wykonanych testów to 968. Średni czas odpowiedzi to 2,5s na żądanie. Odsetek </a:t>
            </a:r>
            <a:r>
              <a:rPr lang="pl-PL" dirty="0" err="1"/>
              <a:t>wywołań</a:t>
            </a:r>
            <a:r>
              <a:rPr lang="pl-PL" dirty="0"/>
              <a:t> zakończonych błędem to 2%. Łączny czas testów to 3 minuty. </a:t>
            </a:r>
            <a:endParaRPr lang="pl-PL" dirty="0" smtClean="0"/>
          </a:p>
          <a:p>
            <a:pPr marL="0" indent="0">
              <a:buNone/>
            </a:pPr>
            <a:endParaRPr lang="pl-PL" dirty="0"/>
          </a:p>
          <a:p>
            <a:pPr marL="0" indent="0">
              <a:buNone/>
            </a:pPr>
            <a:r>
              <a:rPr lang="pl-PL" dirty="0"/>
              <a:t>Analizując powyższe wyniki można zauważyć, że po ok. 2m 30s czas odpowiedzi zaczął drastycznie rosnąć. W logach scenariusza testowego można znaleźć błędy </a:t>
            </a:r>
            <a:r>
              <a:rPr lang="pl-PL" dirty="0" err="1"/>
              <a:t>java.net.SocketException</a:t>
            </a:r>
            <a:r>
              <a:rPr lang="pl-PL" dirty="0"/>
              <a:t>: </a:t>
            </a:r>
            <a:r>
              <a:rPr lang="pl-PL" dirty="0" err="1"/>
              <a:t>Socket</a:t>
            </a:r>
            <a:r>
              <a:rPr lang="pl-PL" dirty="0"/>
              <a:t> </a:t>
            </a:r>
            <a:r>
              <a:rPr lang="pl-PL" dirty="0" err="1"/>
              <a:t>closed</a:t>
            </a:r>
            <a:r>
              <a:rPr lang="pl-PL" dirty="0"/>
              <a:t> co może wskazywać na wysycenie zasobów serwera. Przyczyną jest to, że środowiskiem testowym była maszyna deweloperska.</a:t>
            </a:r>
          </a:p>
          <a:p>
            <a:pPr marL="0" indent="0">
              <a:buNone/>
            </a:pPr>
            <a:endParaRPr lang="pl-PL" dirty="0"/>
          </a:p>
        </p:txBody>
      </p:sp>
    </p:spTree>
    <p:extLst>
      <p:ext uri="{BB962C8B-B14F-4D97-AF65-F5344CB8AC3E}">
        <p14:creationId xmlns:p14="http://schemas.microsoft.com/office/powerpoint/2010/main" val="181407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554328" y="2687638"/>
            <a:ext cx="9144000" cy="2608262"/>
          </a:xfrm>
        </p:spPr>
        <p:txBody>
          <a:bodyPr>
            <a:normAutofit/>
          </a:bodyPr>
          <a:lstStyle/>
          <a:p>
            <a:r>
              <a:rPr lang="pl-PL" sz="4800" b="1" dirty="0" smtClean="0">
                <a:solidFill>
                  <a:schemeClr val="bg1"/>
                </a:solidFill>
                <a:latin typeface="Lato" panose="020F0502020204030203" pitchFamily="34" charset="-18"/>
              </a:rPr>
              <a:t>Dziękujemy za uwagę </a:t>
            </a:r>
            <a:r>
              <a:rPr lang="pl-PL" sz="4800" b="1" dirty="0" smtClean="0">
                <a:solidFill>
                  <a:schemeClr val="bg1"/>
                </a:solidFill>
                <a:latin typeface="Lato" panose="020F0502020204030203" pitchFamily="34" charset="-18"/>
                <a:sym typeface="Wingdings" panose="05000000000000000000" pitchFamily="2" charset="2"/>
              </a:rPr>
              <a:t></a:t>
            </a:r>
          </a:p>
          <a:p>
            <a:r>
              <a:rPr lang="pl-PL" b="1" dirty="0" smtClean="0">
                <a:solidFill>
                  <a:schemeClr val="bg1"/>
                </a:solidFill>
                <a:latin typeface="Lato" panose="020F0502020204030203" pitchFamily="34" charset="-18"/>
              </a:rPr>
              <a:t>Filip Kamiński</a:t>
            </a:r>
          </a:p>
          <a:p>
            <a:r>
              <a:rPr lang="pl-PL" b="1" dirty="0" smtClean="0">
                <a:solidFill>
                  <a:schemeClr val="bg1"/>
                </a:solidFill>
                <a:latin typeface="Lato" panose="020F0502020204030203" pitchFamily="34" charset="-18"/>
              </a:rPr>
              <a:t>Remigiusz Frankiewicz</a:t>
            </a:r>
          </a:p>
          <a:p>
            <a:r>
              <a:rPr lang="pl-PL" b="1" dirty="0" smtClean="0">
                <a:solidFill>
                  <a:schemeClr val="bg1"/>
                </a:solidFill>
                <a:latin typeface="Lato" panose="020F0502020204030203" pitchFamily="34" charset="-18"/>
              </a:rPr>
              <a:t>Kamil Wielgosz</a:t>
            </a:r>
            <a:endParaRPr lang="pl-PL" b="1" dirty="0">
              <a:solidFill>
                <a:schemeClr val="bg1"/>
              </a:solidFill>
              <a:latin typeface="Lato" panose="020F0502020204030203" pitchFamily="34" charset="-18"/>
            </a:endParaRPr>
          </a:p>
        </p:txBody>
      </p:sp>
      <p:pic>
        <p:nvPicPr>
          <p:cNvPr id="5" name="Obraz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5532" y="6305202"/>
            <a:ext cx="581588" cy="378493"/>
          </a:xfrm>
          <a:prstGeom prst="rect">
            <a:avLst/>
          </a:prstGeom>
        </p:spPr>
      </p:pic>
    </p:spTree>
    <p:extLst>
      <p:ext uri="{BB962C8B-B14F-4D97-AF65-F5344CB8AC3E}">
        <p14:creationId xmlns:p14="http://schemas.microsoft.com/office/powerpoint/2010/main" val="412476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rostokąt 6"/>
          <p:cNvSpPr/>
          <p:nvPr/>
        </p:nvSpPr>
        <p:spPr>
          <a:xfrm>
            <a:off x="580102" y="1002890"/>
            <a:ext cx="3809019" cy="509311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idx="1"/>
          </p:nvPr>
        </p:nvSpPr>
        <p:spPr>
          <a:xfrm>
            <a:off x="713307" y="1281170"/>
            <a:ext cx="3542608" cy="4871980"/>
          </a:xfrm>
        </p:spPr>
        <p:txBody>
          <a:bodyPr>
            <a:normAutofit/>
          </a:bodyPr>
          <a:lstStyle/>
          <a:p>
            <a:pPr marL="0" indent="0" fontAlgn="base">
              <a:buNone/>
            </a:pPr>
            <a:r>
              <a:rPr lang="pl-PL" sz="3200" b="1" dirty="0" smtClean="0">
                <a:latin typeface="Lato" panose="020F0502020204030203" pitchFamily="34" charset="-18"/>
              </a:rPr>
              <a:t>Istniejące rozwiązania:</a:t>
            </a:r>
            <a:r>
              <a:rPr lang="pl-PL" dirty="0" smtClean="0">
                <a:latin typeface="Lato" panose="020F0502020204030203" pitchFamily="34" charset="-18"/>
              </a:rPr>
              <a:t/>
            </a:r>
            <a:br>
              <a:rPr lang="pl-PL" dirty="0" smtClean="0">
                <a:latin typeface="Lato" panose="020F0502020204030203" pitchFamily="34" charset="-18"/>
              </a:rPr>
            </a:br>
            <a:endParaRPr lang="pl-PL" dirty="0" smtClean="0">
              <a:latin typeface="Lato" panose="020F0502020204030203" pitchFamily="34" charset="-18"/>
            </a:endParaRPr>
          </a:p>
          <a:p>
            <a:r>
              <a:rPr lang="pl-PL" dirty="0" smtClean="0"/>
              <a:t>Eventim.pl</a:t>
            </a:r>
          </a:p>
          <a:p>
            <a:r>
              <a:rPr lang="pl-PL" sz="2400" dirty="0" smtClean="0">
                <a:latin typeface="Lato" panose="020F0502020204030203" pitchFamily="34" charset="-18"/>
              </a:rPr>
              <a:t>Ebilet.pl</a:t>
            </a:r>
          </a:p>
          <a:p>
            <a:r>
              <a:rPr lang="pl-PL" sz="2400" dirty="0" smtClean="0">
                <a:latin typeface="Lato" panose="020F0502020204030203" pitchFamily="34" charset="-18"/>
              </a:rPr>
              <a:t>Kupbilecik.pl</a:t>
            </a:r>
          </a:p>
          <a:p>
            <a:endParaRPr lang="pl-PL" sz="2400" dirty="0">
              <a:latin typeface="Lato" panose="020F0502020204030203" pitchFamily="34" charset="-18"/>
            </a:endParaRPr>
          </a:p>
        </p:txBody>
      </p:sp>
      <p:sp>
        <p:nvSpPr>
          <p:cNvPr id="8" name="Prostokąt 7"/>
          <p:cNvSpPr/>
          <p:nvPr/>
        </p:nvSpPr>
        <p:spPr>
          <a:xfrm>
            <a:off x="5028277" y="1002890"/>
            <a:ext cx="6592223" cy="509311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ymbol zastępczy zawartości 2"/>
          <p:cNvSpPr txBox="1">
            <a:spLocks/>
          </p:cNvSpPr>
          <p:nvPr/>
        </p:nvSpPr>
        <p:spPr>
          <a:xfrm>
            <a:off x="5161481" y="1281170"/>
            <a:ext cx="6354243" cy="4871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pl-PL" sz="3200" b="1" dirty="0" smtClean="0">
                <a:latin typeface="Lato" panose="020F0502020204030203" pitchFamily="34" charset="-18"/>
              </a:rPr>
              <a:t>Funkcjonalności konkurencyjnych serwisów:</a:t>
            </a:r>
            <a:r>
              <a:rPr lang="pl-PL" dirty="0" smtClean="0">
                <a:latin typeface="Lato" panose="020F0502020204030203" pitchFamily="34" charset="-18"/>
              </a:rPr>
              <a:t/>
            </a:r>
            <a:br>
              <a:rPr lang="pl-PL" dirty="0" smtClean="0">
                <a:latin typeface="Lato" panose="020F0502020204030203" pitchFamily="34" charset="-18"/>
              </a:rPr>
            </a:br>
            <a:endParaRPr lang="pl-PL" dirty="0" smtClean="0">
              <a:latin typeface="Lato" panose="020F0502020204030203" pitchFamily="34" charset="-18"/>
            </a:endParaRPr>
          </a:p>
          <a:p>
            <a:r>
              <a:rPr lang="pl-PL" dirty="0" smtClean="0"/>
              <a:t>Lista wydarzeń</a:t>
            </a:r>
          </a:p>
          <a:p>
            <a:r>
              <a:rPr lang="pl-PL" sz="2400" dirty="0" smtClean="0">
                <a:latin typeface="Lato" panose="020F0502020204030203" pitchFamily="34" charset="-18"/>
              </a:rPr>
              <a:t>Wyszukiwarka wydarzeń</a:t>
            </a:r>
          </a:p>
          <a:p>
            <a:r>
              <a:rPr lang="pl-PL" sz="2400" dirty="0" smtClean="0">
                <a:latin typeface="Lato" panose="020F0502020204030203" pitchFamily="34" charset="-18"/>
              </a:rPr>
              <a:t>Layout strony z wykorzystaniem elementów kafelkowych – aktualny trend w projektowaniu serwisów tego typu</a:t>
            </a:r>
          </a:p>
          <a:p>
            <a:r>
              <a:rPr lang="pl-PL" sz="2400" dirty="0" smtClean="0">
                <a:latin typeface="Lato" panose="020F0502020204030203" pitchFamily="34" charset="-18"/>
              </a:rPr>
              <a:t>Kupno biletów z poziomu strony (lub przekierowanie do strony organizatora wydarzenia)</a:t>
            </a:r>
            <a:endParaRPr lang="pl-PL" sz="2400" dirty="0">
              <a:latin typeface="Lato" panose="020F0502020204030203" pitchFamily="34" charset="-18"/>
            </a:endParaRPr>
          </a:p>
        </p:txBody>
      </p:sp>
    </p:spTree>
    <p:extLst>
      <p:ext uri="{BB962C8B-B14F-4D97-AF65-F5344CB8AC3E}">
        <p14:creationId xmlns:p14="http://schemas.microsoft.com/office/powerpoint/2010/main" val="303044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rostokąt 6"/>
          <p:cNvSpPr/>
          <p:nvPr/>
        </p:nvSpPr>
        <p:spPr>
          <a:xfrm>
            <a:off x="580102" y="1002890"/>
            <a:ext cx="3809019" cy="509311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idx="1"/>
          </p:nvPr>
        </p:nvSpPr>
        <p:spPr>
          <a:xfrm>
            <a:off x="846513" y="1659370"/>
            <a:ext cx="3542608" cy="4351338"/>
          </a:xfrm>
        </p:spPr>
        <p:txBody>
          <a:bodyPr/>
          <a:lstStyle/>
          <a:p>
            <a:pPr marL="0" indent="0" fontAlgn="base">
              <a:buNone/>
            </a:pPr>
            <a:r>
              <a:rPr lang="pl-PL" sz="3200" b="1" dirty="0">
                <a:latin typeface="Lato" panose="020F0502020204030203" pitchFamily="34" charset="-18"/>
              </a:rPr>
              <a:t>Główna idea aplikacji: </a:t>
            </a:r>
            <a:r>
              <a:rPr lang="pl-PL" dirty="0" smtClean="0">
                <a:latin typeface="Lato" panose="020F0502020204030203" pitchFamily="34" charset="-18"/>
              </a:rPr>
              <a:t/>
            </a:r>
            <a:br>
              <a:rPr lang="pl-PL" dirty="0" smtClean="0">
                <a:latin typeface="Lato" panose="020F0502020204030203" pitchFamily="34" charset="-18"/>
              </a:rPr>
            </a:br>
            <a:endParaRPr lang="pl-PL" dirty="0">
              <a:latin typeface="Lato" panose="020F0502020204030203" pitchFamily="34" charset="-18"/>
            </a:endParaRPr>
          </a:p>
          <a:p>
            <a:pPr marL="0" indent="0" fontAlgn="base">
              <a:buNone/>
            </a:pPr>
            <a:r>
              <a:rPr lang="pl-PL" sz="2400" dirty="0">
                <a:latin typeface="Lato" panose="020F0502020204030203" pitchFamily="34" charset="-18"/>
              </a:rPr>
              <a:t>Strona/aplikacja internetowa jako agregator informacji o imprezach i wydarzeniach </a:t>
            </a:r>
            <a:r>
              <a:rPr lang="pl-PL" sz="2400" dirty="0" smtClean="0">
                <a:latin typeface="Lato" panose="020F0502020204030203" pitchFamily="34" charset="-18"/>
              </a:rPr>
              <a:t>kulturalnych.</a:t>
            </a:r>
            <a:endParaRPr lang="pl-PL" sz="2400" dirty="0">
              <a:latin typeface="Lato" panose="020F0502020204030203" pitchFamily="34" charset="-18"/>
            </a:endParaRPr>
          </a:p>
        </p:txBody>
      </p:sp>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394199">
            <a:off x="4821383" y="822959"/>
            <a:ext cx="4173551" cy="27826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Obraz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02665">
            <a:off x="7398327" y="3335712"/>
            <a:ext cx="4344091" cy="289606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7483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rostokąt 6"/>
          <p:cNvSpPr/>
          <p:nvPr/>
        </p:nvSpPr>
        <p:spPr>
          <a:xfrm>
            <a:off x="580102" y="1002890"/>
            <a:ext cx="3809019" cy="509311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2" name="Obraz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6225" y="1251265"/>
            <a:ext cx="7772400" cy="4371975"/>
          </a:xfrm>
          <a:prstGeom prst="rect">
            <a:avLst/>
          </a:prstGeom>
        </p:spPr>
      </p:pic>
      <p:sp>
        <p:nvSpPr>
          <p:cNvPr id="6" name="pole tekstowe 5"/>
          <p:cNvSpPr txBox="1"/>
          <p:nvPr/>
        </p:nvSpPr>
        <p:spPr>
          <a:xfrm>
            <a:off x="6400800" y="5652796"/>
            <a:ext cx="3143250" cy="307777"/>
          </a:xfrm>
          <a:prstGeom prst="rect">
            <a:avLst/>
          </a:prstGeom>
          <a:noFill/>
        </p:spPr>
        <p:txBody>
          <a:bodyPr wrap="square" rtlCol="0">
            <a:spAutoFit/>
          </a:bodyPr>
          <a:lstStyle/>
          <a:p>
            <a:pPr algn="ctr"/>
            <a:r>
              <a:rPr lang="pl-PL" sz="1400" i="1" dirty="0" smtClean="0">
                <a:solidFill>
                  <a:schemeClr val="bg1"/>
                </a:solidFill>
                <a:latin typeface="Lato" panose="020F0502020204030203" pitchFamily="34" charset="-18"/>
              </a:rPr>
              <a:t>Makieta strony głównej</a:t>
            </a:r>
            <a:endParaRPr lang="pl-PL" sz="1400" i="1" dirty="0">
              <a:solidFill>
                <a:schemeClr val="bg1"/>
              </a:solidFill>
              <a:latin typeface="Lato" panose="020F0502020204030203" pitchFamily="34" charset="-18"/>
            </a:endParaRPr>
          </a:p>
        </p:txBody>
      </p:sp>
      <p:sp>
        <p:nvSpPr>
          <p:cNvPr id="3" name="Symbol zastępczy zawartości 2"/>
          <p:cNvSpPr>
            <a:spLocks noGrp="1"/>
          </p:cNvSpPr>
          <p:nvPr>
            <p:ph idx="1"/>
          </p:nvPr>
        </p:nvSpPr>
        <p:spPr>
          <a:xfrm>
            <a:off x="713307" y="1281170"/>
            <a:ext cx="3542608" cy="4829608"/>
          </a:xfrm>
        </p:spPr>
        <p:txBody>
          <a:bodyPr>
            <a:normAutofit fontScale="77500" lnSpcReduction="20000"/>
          </a:bodyPr>
          <a:lstStyle/>
          <a:p>
            <a:pPr marL="0" indent="0" fontAlgn="base">
              <a:buNone/>
            </a:pPr>
            <a:r>
              <a:rPr lang="pl-PL" sz="3200" b="1" dirty="0" smtClean="0">
                <a:latin typeface="Lato" panose="020F0502020204030203" pitchFamily="34" charset="-18"/>
              </a:rPr>
              <a:t>Założenia:</a:t>
            </a:r>
            <a:r>
              <a:rPr lang="pl-PL" dirty="0" smtClean="0">
                <a:latin typeface="Lato" panose="020F0502020204030203" pitchFamily="34" charset="-18"/>
              </a:rPr>
              <a:t/>
            </a:r>
            <a:br>
              <a:rPr lang="pl-PL" dirty="0" smtClean="0">
                <a:latin typeface="Lato" panose="020F0502020204030203" pitchFamily="34" charset="-18"/>
              </a:rPr>
            </a:br>
            <a:endParaRPr lang="pl-PL" dirty="0" smtClean="0">
              <a:latin typeface="Lato" panose="020F0502020204030203" pitchFamily="34" charset="-18"/>
            </a:endParaRPr>
          </a:p>
          <a:p>
            <a:r>
              <a:rPr lang="pl-PL" dirty="0" smtClean="0"/>
              <a:t>wyszukiwanie </a:t>
            </a:r>
            <a:r>
              <a:rPr lang="pl-PL" dirty="0"/>
              <a:t>po stringu/słowach kluczowych (np. </a:t>
            </a:r>
            <a:r>
              <a:rPr lang="pl-PL" dirty="0" smtClean="0"/>
              <a:t> </a:t>
            </a:r>
            <a:r>
              <a:rPr lang="pl-PL" dirty="0"/>
              <a:t>nazwa itp..)</a:t>
            </a:r>
          </a:p>
          <a:p>
            <a:r>
              <a:rPr lang="pl-PL" dirty="0" smtClean="0"/>
              <a:t>wyszukiwanie </a:t>
            </a:r>
            <a:r>
              <a:rPr lang="pl-PL" dirty="0"/>
              <a:t>po kategorii (koncerty, spektakle itp..)</a:t>
            </a:r>
          </a:p>
          <a:p>
            <a:r>
              <a:rPr lang="pl-PL" dirty="0" smtClean="0"/>
              <a:t>wyszukiwanie </a:t>
            </a:r>
            <a:r>
              <a:rPr lang="pl-PL" dirty="0"/>
              <a:t>po dacie </a:t>
            </a:r>
            <a:endParaRPr lang="pl-PL" dirty="0"/>
          </a:p>
          <a:p>
            <a:r>
              <a:rPr lang="pl-PL" dirty="0" smtClean="0"/>
              <a:t>wpisy </a:t>
            </a:r>
            <a:r>
              <a:rPr lang="pl-PL" dirty="0"/>
              <a:t>w formie listy lub kafelków z eventami na głównej stronie i podstronie po wyszukaniu</a:t>
            </a:r>
          </a:p>
          <a:p>
            <a:r>
              <a:rPr lang="pl-PL" dirty="0" smtClean="0"/>
              <a:t>newsletter</a:t>
            </a:r>
            <a:endParaRPr lang="pl-PL" sz="2400" dirty="0">
              <a:latin typeface="Lato" panose="020F0502020204030203" pitchFamily="34" charset="-18"/>
            </a:endParaRPr>
          </a:p>
        </p:txBody>
      </p:sp>
    </p:spTree>
    <p:extLst>
      <p:ext uri="{BB962C8B-B14F-4D97-AF65-F5344CB8AC3E}">
        <p14:creationId xmlns:p14="http://schemas.microsoft.com/office/powerpoint/2010/main" val="403882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rostokąt 10"/>
          <p:cNvSpPr/>
          <p:nvPr/>
        </p:nvSpPr>
        <p:spPr>
          <a:xfrm>
            <a:off x="580102" y="894733"/>
            <a:ext cx="11218607" cy="471948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idx="1"/>
          </p:nvPr>
        </p:nvSpPr>
        <p:spPr>
          <a:xfrm>
            <a:off x="846513" y="1177587"/>
            <a:ext cx="3542608" cy="4351338"/>
          </a:xfrm>
        </p:spPr>
        <p:txBody>
          <a:bodyPr/>
          <a:lstStyle/>
          <a:p>
            <a:pPr marL="0" indent="0" fontAlgn="base">
              <a:buNone/>
            </a:pPr>
            <a:r>
              <a:rPr lang="pl-PL" sz="3200" b="1" dirty="0" smtClean="0">
                <a:latin typeface="Lato" panose="020F0502020204030203" pitchFamily="34" charset="-18"/>
              </a:rPr>
              <a:t>Identyfikacja wizualna:</a:t>
            </a:r>
            <a:r>
              <a:rPr lang="pl-PL" dirty="0" smtClean="0">
                <a:latin typeface="Lato" panose="020F0502020204030203" pitchFamily="34" charset="-18"/>
              </a:rPr>
              <a:t/>
            </a:r>
            <a:br>
              <a:rPr lang="pl-PL" dirty="0" smtClean="0">
                <a:latin typeface="Lato" panose="020F0502020204030203" pitchFamily="34" charset="-18"/>
              </a:rPr>
            </a:br>
            <a:endParaRPr lang="pl-PL" dirty="0" smtClean="0">
              <a:latin typeface="Lato" panose="020F0502020204030203" pitchFamily="34" charset="-18"/>
            </a:endParaRPr>
          </a:p>
          <a:p>
            <a:pPr marL="0" indent="0" fontAlgn="base">
              <a:buNone/>
            </a:pPr>
            <a:r>
              <a:rPr lang="pl-PL" dirty="0" smtClean="0">
                <a:latin typeface="Lato" panose="020F0502020204030203" pitchFamily="34" charset="-18"/>
              </a:rPr>
              <a:t>Typografia</a:t>
            </a:r>
          </a:p>
          <a:p>
            <a:pPr marL="0" indent="0" fontAlgn="base">
              <a:buNone/>
            </a:pPr>
            <a:endParaRPr lang="pl-PL" dirty="0" smtClean="0">
              <a:latin typeface="Lato" panose="020F0502020204030203" pitchFamily="34" charset="-18"/>
            </a:endParaRPr>
          </a:p>
          <a:p>
            <a:pPr marL="0" indent="0" fontAlgn="base">
              <a:buNone/>
            </a:pPr>
            <a:endParaRPr lang="pl-PL" dirty="0">
              <a:latin typeface="Lato" panose="020F0502020204030203" pitchFamily="34" charset="-18"/>
            </a:endParaRPr>
          </a:p>
          <a:p>
            <a:pPr marL="0" indent="0" fontAlgn="base">
              <a:buNone/>
            </a:pPr>
            <a:r>
              <a:rPr lang="pl-PL" dirty="0" smtClean="0">
                <a:latin typeface="Lato" panose="020F0502020204030203" pitchFamily="34" charset="-18"/>
              </a:rPr>
              <a:t>Sygnet</a:t>
            </a:r>
            <a:endParaRPr lang="pl-PL" dirty="0">
              <a:latin typeface="Lato" panose="020F0502020204030203" pitchFamily="34" charset="-18"/>
            </a:endParaRPr>
          </a:p>
        </p:txBody>
      </p:sp>
      <p:pic>
        <p:nvPicPr>
          <p:cNvPr id="2" name="Obraz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7767" y="2297368"/>
            <a:ext cx="3421913" cy="915888"/>
          </a:xfrm>
          <a:prstGeom prst="rect">
            <a:avLst/>
          </a:prstGeom>
          <a:ln>
            <a:noFill/>
          </a:ln>
          <a:effectLst>
            <a:outerShdw blurRad="63500" sx="102000" sy="102000" algn="ctr" rotWithShape="0">
              <a:prstClr val="black">
                <a:alpha val="40000"/>
              </a:prstClr>
            </a:outerShdw>
          </a:effectLst>
        </p:spPr>
      </p:pic>
      <p:pic>
        <p:nvPicPr>
          <p:cNvPr id="7" name="Obraz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8084" y="2297368"/>
            <a:ext cx="3421913" cy="915887"/>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767" y="3754549"/>
            <a:ext cx="1777792" cy="1156976"/>
          </a:xfrm>
          <a:prstGeom prst="rect">
            <a:avLst/>
          </a:prstGeom>
          <a:effectLst>
            <a:outerShdw blurRad="63500" sx="102000" sy="102000" algn="ctr" rotWithShape="0">
              <a:prstClr val="black">
                <a:alpha val="40000"/>
              </a:prstClr>
            </a:outerShdw>
          </a:effectLst>
        </p:spPr>
      </p:pic>
      <p:pic>
        <p:nvPicPr>
          <p:cNvPr id="9" name="Obraz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41690" y="3754549"/>
            <a:ext cx="1777792" cy="1156975"/>
          </a:xfrm>
          <a:prstGeom prst="rect">
            <a:avLst/>
          </a:prstGeom>
        </p:spPr>
      </p:pic>
      <p:pic>
        <p:nvPicPr>
          <p:cNvPr id="10" name="Obraz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53597" y="3494836"/>
            <a:ext cx="1676400" cy="1676400"/>
          </a:xfrm>
          <a:prstGeom prst="rect">
            <a:avLst/>
          </a:prstGeom>
        </p:spPr>
      </p:pic>
    </p:spTree>
    <p:extLst>
      <p:ext uri="{BB962C8B-B14F-4D97-AF65-F5344CB8AC3E}">
        <p14:creationId xmlns:p14="http://schemas.microsoft.com/office/powerpoint/2010/main" val="373781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1769809" y="540774"/>
            <a:ext cx="9075174" cy="557489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idx="1"/>
          </p:nvPr>
        </p:nvSpPr>
        <p:spPr>
          <a:xfrm>
            <a:off x="2011281" y="719406"/>
            <a:ext cx="3259974" cy="5880274"/>
          </a:xfrm>
        </p:spPr>
        <p:txBody>
          <a:bodyPr>
            <a:normAutofit/>
          </a:bodyPr>
          <a:lstStyle/>
          <a:p>
            <a:pPr marL="0" indent="0" fontAlgn="base">
              <a:buNone/>
            </a:pPr>
            <a:r>
              <a:rPr lang="pl-PL" sz="3200" b="1" dirty="0" smtClean="0">
                <a:latin typeface="Lato" panose="020F0502020204030203" pitchFamily="34" charset="-18"/>
              </a:rPr>
              <a:t>Jak to działa?</a:t>
            </a:r>
            <a:r>
              <a:rPr lang="pl-PL" dirty="0" smtClean="0">
                <a:latin typeface="Lato" panose="020F0502020204030203" pitchFamily="34" charset="-18"/>
              </a:rPr>
              <a:t/>
            </a:r>
            <a:br>
              <a:rPr lang="pl-PL" dirty="0" smtClean="0">
                <a:latin typeface="Lato" panose="020F0502020204030203" pitchFamily="34" charset="-18"/>
              </a:rPr>
            </a:br>
            <a:endParaRPr lang="pl-PL" dirty="0" smtClean="0">
              <a:latin typeface="Lato" panose="020F0502020204030203" pitchFamily="34" charset="-18"/>
            </a:endParaRPr>
          </a:p>
          <a:p>
            <a:pPr marL="0" indent="0" fontAlgn="base">
              <a:buNone/>
            </a:pPr>
            <a:r>
              <a:rPr lang="pl-PL" sz="2400" dirty="0" smtClean="0">
                <a:latin typeface="Lato" panose="020F0502020204030203" pitchFamily="34" charset="-18"/>
              </a:rPr>
              <a:t>Warstwa aplikacji:</a:t>
            </a:r>
          </a:p>
          <a:p>
            <a:pPr marL="0" indent="0" fontAlgn="base">
              <a:buNone/>
            </a:pPr>
            <a:endParaRPr lang="pl-PL" sz="2400" dirty="0" smtClean="0">
              <a:latin typeface="Lato" panose="020F0502020204030203" pitchFamily="34" charset="-18"/>
            </a:endParaRPr>
          </a:p>
          <a:p>
            <a:pPr marL="0" indent="0" fontAlgn="base">
              <a:buNone/>
            </a:pPr>
            <a:endParaRPr lang="pl-PL" sz="2400" dirty="0">
              <a:latin typeface="Lato" panose="020F0502020204030203" pitchFamily="34" charset="-18"/>
            </a:endParaRPr>
          </a:p>
          <a:p>
            <a:pPr marL="0" indent="0" fontAlgn="base">
              <a:buNone/>
            </a:pPr>
            <a:r>
              <a:rPr lang="pl-PL" sz="2400" dirty="0" smtClean="0">
                <a:latin typeface="Lato" panose="020F0502020204030203" pitchFamily="34" charset="-18"/>
              </a:rPr>
              <a:t>Warstwa logiki biznesowej:</a:t>
            </a:r>
          </a:p>
          <a:p>
            <a:pPr marL="0" indent="0" fontAlgn="base">
              <a:buNone/>
            </a:pPr>
            <a:endParaRPr lang="pl-PL" sz="2400" dirty="0" smtClean="0">
              <a:latin typeface="Lato" panose="020F0502020204030203" pitchFamily="34" charset="-18"/>
            </a:endParaRPr>
          </a:p>
          <a:p>
            <a:pPr marL="0" indent="0" fontAlgn="base">
              <a:buNone/>
            </a:pPr>
            <a:endParaRPr lang="pl-PL" sz="2400" dirty="0">
              <a:latin typeface="Lato" panose="020F0502020204030203" pitchFamily="34" charset="-18"/>
            </a:endParaRPr>
          </a:p>
          <a:p>
            <a:pPr marL="0" indent="0" fontAlgn="base">
              <a:buNone/>
            </a:pPr>
            <a:r>
              <a:rPr lang="pl-PL" sz="2400" dirty="0" smtClean="0">
                <a:latin typeface="Lato" panose="020F0502020204030203" pitchFamily="34" charset="-18"/>
              </a:rPr>
              <a:t>Warstwa danych:</a:t>
            </a:r>
          </a:p>
        </p:txBody>
      </p:sp>
      <p:pic>
        <p:nvPicPr>
          <p:cNvPr id="2" name="Obraz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1255" y="1337723"/>
            <a:ext cx="2324896" cy="1094336"/>
          </a:xfrm>
          <a:prstGeom prst="rect">
            <a:avLst/>
          </a:prstGeom>
          <a:effectLst>
            <a:outerShdw blurRad="63500" sx="102000" sy="102000" algn="ctr" rotWithShape="0">
              <a:prstClr val="black">
                <a:alpha val="40000"/>
              </a:prstClr>
            </a:outerShdw>
          </a:effectLst>
        </p:spPr>
      </p:pic>
      <p:pic>
        <p:nvPicPr>
          <p:cNvPr id="7" name="Obraz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4736" y="1210521"/>
            <a:ext cx="2301850" cy="1348740"/>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0062" y="2761014"/>
            <a:ext cx="2109257" cy="1296011"/>
          </a:xfrm>
          <a:prstGeom prst="rect">
            <a:avLst/>
          </a:prstGeom>
        </p:spPr>
      </p:pic>
      <p:pic>
        <p:nvPicPr>
          <p:cNvPr id="9" name="Obraz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0062" y="4385980"/>
            <a:ext cx="1553173" cy="1555977"/>
          </a:xfrm>
          <a:prstGeom prst="rect">
            <a:avLst/>
          </a:prstGeom>
        </p:spPr>
      </p:pic>
    </p:spTree>
    <p:extLst>
      <p:ext uri="{BB962C8B-B14F-4D97-AF65-F5344CB8AC3E}">
        <p14:creationId xmlns:p14="http://schemas.microsoft.com/office/powerpoint/2010/main" val="234660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1494507" y="707921"/>
            <a:ext cx="9075174" cy="557489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idx="1"/>
          </p:nvPr>
        </p:nvSpPr>
        <p:spPr>
          <a:xfrm>
            <a:off x="1575913" y="1128602"/>
            <a:ext cx="8912359" cy="1099563"/>
          </a:xfrm>
        </p:spPr>
        <p:txBody>
          <a:bodyPr>
            <a:normAutofit/>
          </a:bodyPr>
          <a:lstStyle/>
          <a:p>
            <a:pPr marL="0" indent="0" algn="ctr" fontAlgn="base">
              <a:buNone/>
            </a:pPr>
            <a:r>
              <a:rPr lang="pl-PL" sz="3200" b="1" dirty="0" smtClean="0">
                <a:latin typeface="Lato" panose="020F0502020204030203" pitchFamily="34" charset="-18"/>
              </a:rPr>
              <a:t>Model architektury systemu:</a:t>
            </a:r>
            <a:r>
              <a:rPr lang="pl-PL" dirty="0" smtClean="0">
                <a:latin typeface="Lato" panose="020F0502020204030203" pitchFamily="34" charset="-18"/>
              </a:rPr>
              <a:t/>
            </a:r>
            <a:br>
              <a:rPr lang="pl-PL" dirty="0" smtClean="0">
                <a:latin typeface="Lato" panose="020F0502020204030203" pitchFamily="34" charset="-18"/>
              </a:rPr>
            </a:br>
            <a:endParaRPr lang="pl-PL" dirty="0" smtClean="0">
              <a:latin typeface="Lato" panose="020F0502020204030203" pitchFamily="34" charset="-18"/>
            </a:endParaRPr>
          </a:p>
          <a:p>
            <a:pPr marL="0" indent="0" algn="ctr" fontAlgn="base">
              <a:buNone/>
            </a:pPr>
            <a:endParaRPr lang="pl-PL" sz="2400" dirty="0" smtClean="0">
              <a:latin typeface="Lato" panose="020F0502020204030203" pitchFamily="34" charset="-18"/>
            </a:endParaRPr>
          </a:p>
        </p:txBody>
      </p:sp>
      <p:pic>
        <p:nvPicPr>
          <p:cNvPr id="5" name="Obraz 4"/>
          <p:cNvPicPr>
            <a:picLocks noChangeAspect="1"/>
          </p:cNvPicPr>
          <p:nvPr/>
        </p:nvPicPr>
        <p:blipFill>
          <a:blip r:embed="rId2"/>
          <a:stretch>
            <a:fillRect/>
          </a:stretch>
        </p:blipFill>
        <p:spPr>
          <a:xfrm>
            <a:off x="1691538" y="2079022"/>
            <a:ext cx="8681107" cy="3931253"/>
          </a:xfrm>
          <a:prstGeom prst="rect">
            <a:avLst/>
          </a:prstGeom>
        </p:spPr>
      </p:pic>
    </p:spTree>
    <p:extLst>
      <p:ext uri="{BB962C8B-B14F-4D97-AF65-F5344CB8AC3E}">
        <p14:creationId xmlns:p14="http://schemas.microsoft.com/office/powerpoint/2010/main" val="303035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1494507" y="707921"/>
            <a:ext cx="9075174" cy="557489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idx="1"/>
          </p:nvPr>
        </p:nvSpPr>
        <p:spPr>
          <a:xfrm>
            <a:off x="1575913" y="1128602"/>
            <a:ext cx="8912359" cy="1099563"/>
          </a:xfrm>
        </p:spPr>
        <p:txBody>
          <a:bodyPr>
            <a:normAutofit/>
          </a:bodyPr>
          <a:lstStyle/>
          <a:p>
            <a:pPr marL="0" indent="0" algn="ctr" fontAlgn="base">
              <a:buNone/>
            </a:pPr>
            <a:r>
              <a:rPr lang="pl-PL" sz="3200" b="1" dirty="0" smtClean="0">
                <a:latin typeface="Lato" panose="020F0502020204030203" pitchFamily="34" charset="-18"/>
              </a:rPr>
              <a:t>Model danych:</a:t>
            </a:r>
            <a:r>
              <a:rPr lang="pl-PL" dirty="0" smtClean="0">
                <a:latin typeface="Lato" panose="020F0502020204030203" pitchFamily="34" charset="-18"/>
              </a:rPr>
              <a:t/>
            </a:r>
            <a:br>
              <a:rPr lang="pl-PL" dirty="0" smtClean="0">
                <a:latin typeface="Lato" panose="020F0502020204030203" pitchFamily="34" charset="-18"/>
              </a:rPr>
            </a:br>
            <a:endParaRPr lang="pl-PL" dirty="0" smtClean="0">
              <a:latin typeface="Lato" panose="020F0502020204030203" pitchFamily="34" charset="-18"/>
            </a:endParaRPr>
          </a:p>
          <a:p>
            <a:pPr marL="0" indent="0" algn="ctr" fontAlgn="base">
              <a:buNone/>
            </a:pPr>
            <a:endParaRPr lang="pl-PL" sz="2400" dirty="0" smtClean="0">
              <a:latin typeface="Lato" panose="020F0502020204030203" pitchFamily="34" charset="-18"/>
            </a:endParaRPr>
          </a:p>
        </p:txBody>
      </p:sp>
      <p:pic>
        <p:nvPicPr>
          <p:cNvPr id="4" name="Obraz 3"/>
          <p:cNvPicPr>
            <a:picLocks noChangeAspect="1"/>
          </p:cNvPicPr>
          <p:nvPr/>
        </p:nvPicPr>
        <p:blipFill>
          <a:blip r:embed="rId2"/>
          <a:stretch>
            <a:fillRect/>
          </a:stretch>
        </p:blipFill>
        <p:spPr>
          <a:xfrm>
            <a:off x="2769324" y="2028562"/>
            <a:ext cx="6525536" cy="3772426"/>
          </a:xfrm>
          <a:prstGeom prst="rect">
            <a:avLst/>
          </a:prstGeom>
        </p:spPr>
      </p:pic>
    </p:spTree>
    <p:extLst>
      <p:ext uri="{BB962C8B-B14F-4D97-AF65-F5344CB8AC3E}">
        <p14:creationId xmlns:p14="http://schemas.microsoft.com/office/powerpoint/2010/main" val="159055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1494507" y="707921"/>
            <a:ext cx="9075174" cy="557489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zawartości 2"/>
          <p:cNvSpPr>
            <a:spLocks noGrp="1"/>
          </p:cNvSpPr>
          <p:nvPr>
            <p:ph idx="1"/>
          </p:nvPr>
        </p:nvSpPr>
        <p:spPr>
          <a:xfrm>
            <a:off x="1575913" y="1128602"/>
            <a:ext cx="8912359" cy="1099563"/>
          </a:xfrm>
        </p:spPr>
        <p:txBody>
          <a:bodyPr>
            <a:normAutofit/>
          </a:bodyPr>
          <a:lstStyle/>
          <a:p>
            <a:pPr marL="0" indent="0" algn="ctr" fontAlgn="base">
              <a:buNone/>
            </a:pPr>
            <a:r>
              <a:rPr lang="pl-PL" sz="3200" b="1" dirty="0" smtClean="0">
                <a:latin typeface="Lato" panose="020F0502020204030203" pitchFamily="34" charset="-18"/>
              </a:rPr>
              <a:t>Diagram sekwencji:</a:t>
            </a:r>
            <a:r>
              <a:rPr lang="pl-PL" dirty="0" smtClean="0">
                <a:latin typeface="Lato" panose="020F0502020204030203" pitchFamily="34" charset="-18"/>
              </a:rPr>
              <a:t/>
            </a:r>
            <a:br>
              <a:rPr lang="pl-PL" dirty="0" smtClean="0">
                <a:latin typeface="Lato" panose="020F0502020204030203" pitchFamily="34" charset="-18"/>
              </a:rPr>
            </a:br>
            <a:endParaRPr lang="pl-PL" dirty="0" smtClean="0">
              <a:latin typeface="Lato" panose="020F0502020204030203" pitchFamily="34" charset="-18"/>
            </a:endParaRPr>
          </a:p>
          <a:p>
            <a:pPr marL="0" indent="0" algn="ctr" fontAlgn="base">
              <a:buNone/>
            </a:pPr>
            <a:endParaRPr lang="pl-PL" sz="2400" dirty="0" smtClean="0">
              <a:latin typeface="Lato" panose="020F0502020204030203" pitchFamily="34" charset="-18"/>
            </a:endParaRPr>
          </a:p>
        </p:txBody>
      </p:sp>
      <p:pic>
        <p:nvPicPr>
          <p:cNvPr id="6" name="Obraz 5"/>
          <p:cNvPicPr>
            <a:picLocks noChangeAspect="1"/>
          </p:cNvPicPr>
          <p:nvPr/>
        </p:nvPicPr>
        <p:blipFill>
          <a:blip r:embed="rId2"/>
          <a:stretch>
            <a:fillRect/>
          </a:stretch>
        </p:blipFill>
        <p:spPr>
          <a:xfrm>
            <a:off x="2633784" y="1913840"/>
            <a:ext cx="6662615" cy="4058062"/>
          </a:xfrm>
          <a:prstGeom prst="rect">
            <a:avLst/>
          </a:prstGeom>
        </p:spPr>
      </p:pic>
    </p:spTree>
    <p:extLst>
      <p:ext uri="{BB962C8B-B14F-4D97-AF65-F5344CB8AC3E}">
        <p14:creationId xmlns:p14="http://schemas.microsoft.com/office/powerpoint/2010/main" val="22678305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231</Words>
  <Application>Microsoft Office PowerPoint</Application>
  <PresentationFormat>Panoramiczny</PresentationFormat>
  <Paragraphs>61</Paragraphs>
  <Slides>16</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16</vt:i4>
      </vt:variant>
    </vt:vector>
  </HeadingPairs>
  <TitlesOfParts>
    <vt:vector size="22" baseType="lpstr">
      <vt:lpstr>Arial</vt:lpstr>
      <vt:lpstr>Calibri</vt:lpstr>
      <vt:lpstr>Calibri Light</vt:lpstr>
      <vt:lpstr>Lato</vt:lpstr>
      <vt:lpstr>Wingdings</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Kamil Wielgosz</dc:creator>
  <cp:lastModifiedBy>Kamil Wielgosz</cp:lastModifiedBy>
  <cp:revision>45</cp:revision>
  <dcterms:created xsi:type="dcterms:W3CDTF">2020-01-24T22:56:21Z</dcterms:created>
  <dcterms:modified xsi:type="dcterms:W3CDTF">2020-01-25T12:10:04Z</dcterms:modified>
</cp:coreProperties>
</file>