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7" r:id="rId3"/>
    <p:sldId id="258" r:id="rId4"/>
    <p:sldId id="289" r:id="rId5"/>
    <p:sldId id="286" r:id="rId6"/>
    <p:sldId id="277" r:id="rId7"/>
    <p:sldId id="275" r:id="rId8"/>
    <p:sldId id="278" r:id="rId9"/>
    <p:sldId id="283" r:id="rId10"/>
    <p:sldId id="284" r:id="rId11"/>
    <p:sldId id="291" r:id="rId12"/>
    <p:sldId id="290" r:id="rId13"/>
    <p:sldId id="280" r:id="rId14"/>
    <p:sldId id="2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4" autoAdjust="0"/>
  </p:normalViewPr>
  <p:slideViewPr>
    <p:cSldViewPr>
      <p:cViewPr varScale="1">
        <p:scale>
          <a:sx n="74" d="100"/>
          <a:sy n="74"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F9B49-1A1B-408C-864D-9D6FED06B246}" type="datetimeFigureOut">
              <a:rPr lang="en-IN" smtClean="0"/>
              <a:t>06-11-2023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F1A6F-96AA-47F7-9FE8-B1AF1635F93E}" type="slidenum">
              <a:rPr lang="en-IN" smtClean="0"/>
              <a:t>‹#›</a:t>
            </a:fld>
            <a:endParaRPr lang="en-IN"/>
          </a:p>
        </p:txBody>
      </p:sp>
    </p:spTree>
    <p:extLst>
      <p:ext uri="{BB962C8B-B14F-4D97-AF65-F5344CB8AC3E}">
        <p14:creationId xmlns:p14="http://schemas.microsoft.com/office/powerpoint/2010/main" val="381803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7F1A6F-96AA-47F7-9FE8-B1AF1635F93E}" type="slidenum">
              <a:rPr lang="en-IN" smtClean="0"/>
              <a:t>2</a:t>
            </a:fld>
            <a:endParaRPr lang="en-IN"/>
          </a:p>
        </p:txBody>
      </p:sp>
    </p:spTree>
    <p:extLst>
      <p:ext uri="{BB962C8B-B14F-4D97-AF65-F5344CB8AC3E}">
        <p14:creationId xmlns:p14="http://schemas.microsoft.com/office/powerpoint/2010/main" val="299083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86636"/>
            <a:ext cx="7772400" cy="1470025"/>
          </a:xfrm>
        </p:spPr>
        <p:txBody>
          <a:bodyPr>
            <a:normAutofit fontScale="90000"/>
          </a:bodyPr>
          <a:lstStyle/>
          <a:p>
            <a:r>
              <a:rPr lang="en-US" dirty="0"/>
              <a:t/>
            </a:r>
            <a:br>
              <a:rPr lang="en-US" dirty="0"/>
            </a:br>
            <a:r>
              <a:rPr lang="en-US" dirty="0"/>
              <a:t>      </a:t>
            </a:r>
            <a:r>
              <a:rPr lang="en-US" dirty="0" smtClean="0"/>
              <a:t>Credit</a:t>
            </a:r>
            <a:r>
              <a:rPr lang="en-US" dirty="0" smtClean="0"/>
              <a:t> </a:t>
            </a:r>
            <a:r>
              <a:rPr lang="en-US" dirty="0" smtClean="0"/>
              <a:t>Approval Prediction </a:t>
            </a:r>
            <a:r>
              <a:rPr lang="en-US" dirty="0" smtClean="0"/>
              <a:t>Using ML Classifiers</a:t>
            </a:r>
            <a:r>
              <a:rPr lang="en-US" dirty="0"/>
              <a:t/>
            </a:r>
            <a:br>
              <a:rPr lang="en-US" dirty="0"/>
            </a:br>
            <a:r>
              <a:rPr lang="en-US" dirty="0"/>
              <a:t> </a:t>
            </a:r>
            <a:r>
              <a:rPr lang="en-US" sz="2700" dirty="0" smtClean="0"/>
              <a:t>Mini </a:t>
            </a:r>
            <a:r>
              <a:rPr lang="en-US" sz="2700" dirty="0"/>
              <a:t>Project KCS 752/ 7</a:t>
            </a:r>
            <a:r>
              <a:rPr lang="en-US" sz="2700" baseline="30000" dirty="0"/>
              <a:t>th</a:t>
            </a:r>
            <a:r>
              <a:rPr lang="en-US" sz="2700" dirty="0"/>
              <a:t> Sem</a:t>
            </a:r>
            <a:r>
              <a:rPr lang="en-US" sz="2400" dirty="0"/>
              <a:t/>
            </a:r>
            <a:br>
              <a:rPr lang="en-US" sz="2400" dirty="0"/>
            </a:br>
            <a:endParaRPr lang="en-US" dirty="0"/>
          </a:p>
        </p:txBody>
      </p:sp>
      <p:sp>
        <p:nvSpPr>
          <p:cNvPr id="3" name="Subtitle 2"/>
          <p:cNvSpPr>
            <a:spLocks noGrp="1"/>
          </p:cNvSpPr>
          <p:nvPr>
            <p:ph type="subTitle" idx="1"/>
          </p:nvPr>
        </p:nvSpPr>
        <p:spPr>
          <a:xfrm>
            <a:off x="990600" y="4191000"/>
            <a:ext cx="2438400" cy="1752600"/>
          </a:xfrm>
        </p:spPr>
        <p:txBody>
          <a:bodyPr>
            <a:normAutofit/>
          </a:bodyPr>
          <a:lstStyle/>
          <a:p>
            <a:r>
              <a:rPr lang="en-US" sz="2400" dirty="0">
                <a:solidFill>
                  <a:schemeClr val="tx1"/>
                </a:solidFill>
              </a:rPr>
              <a:t>STUDENT NAME :</a:t>
            </a:r>
          </a:p>
          <a:p>
            <a:r>
              <a:rPr lang="en-US" sz="2400" dirty="0">
                <a:solidFill>
                  <a:schemeClr val="tx1"/>
                </a:solidFill>
              </a:rPr>
              <a:t>Aryan </a:t>
            </a:r>
            <a:r>
              <a:rPr lang="en-US" sz="2400" dirty="0" err="1" smtClean="0">
                <a:solidFill>
                  <a:schemeClr val="tx1"/>
                </a:solidFill>
              </a:rPr>
              <a:t>Tyagi</a:t>
            </a:r>
            <a:endParaRPr lang="en-US" sz="2400" dirty="0">
              <a:solidFill>
                <a:schemeClr val="tx1"/>
              </a:solidFill>
            </a:endParaRPr>
          </a:p>
          <a:p>
            <a:r>
              <a:rPr lang="en-US" sz="2400" dirty="0">
                <a:solidFill>
                  <a:schemeClr val="tx1"/>
                </a:solidFill>
              </a:rPr>
              <a:t>[</a:t>
            </a:r>
            <a:r>
              <a:rPr lang="en-US" sz="2400" dirty="0" smtClean="0">
                <a:solidFill>
                  <a:schemeClr val="tx1"/>
                </a:solidFill>
              </a:rPr>
              <a:t>2000320120050]</a:t>
            </a:r>
            <a:endParaRPr lang="en-US" sz="2400" dirty="0">
              <a:solidFill>
                <a:schemeClr val="tx1"/>
              </a:solidFill>
            </a:endParaRPr>
          </a:p>
          <a:p>
            <a:endParaRPr lang="en-US" dirty="0">
              <a:solidFill>
                <a:schemeClr val="tx1"/>
              </a:solidFill>
            </a:endParaRPr>
          </a:p>
        </p:txBody>
      </p:sp>
      <p:sp>
        <p:nvSpPr>
          <p:cNvPr id="4" name="Subtitle 2"/>
          <p:cNvSpPr txBox="1">
            <a:spLocks/>
          </p:cNvSpPr>
          <p:nvPr/>
        </p:nvSpPr>
        <p:spPr>
          <a:xfrm>
            <a:off x="5334000" y="3874008"/>
            <a:ext cx="25146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effectLst/>
              <a:uLnTx/>
              <a:uFillTx/>
              <a:latin typeface="+mn-lt"/>
              <a:ea typeface="+mn-ea"/>
              <a:cs typeface="+mn-cs"/>
            </a:endParaRPr>
          </a:p>
        </p:txBody>
      </p:sp>
      <p:pic>
        <p:nvPicPr>
          <p:cNvPr id="5" name="Picture 4"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888" y="-24685"/>
            <a:ext cx="7772400" cy="1470025"/>
          </a:xfrm>
        </p:spPr>
        <p:txBody>
          <a:bodyPr>
            <a:normAutofit/>
          </a:bodyPr>
          <a:lstStyle/>
          <a:p>
            <a:pPr algn="l"/>
            <a:r>
              <a:rPr lang="en-US" dirty="0"/>
              <a:t>Results</a:t>
            </a:r>
            <a:endParaRPr lang="en-US" sz="12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481012" y="1219200"/>
            <a:ext cx="7772400" cy="3962400"/>
          </a:xfrm>
          <a:prstGeom prst="rect">
            <a:avLst/>
          </a:prstGeom>
        </p:spPr>
        <p:txBody>
          <a:bodyPr vert="horz" lIns="91440" tIns="45720" rIns="91440" bIns="45720" rtlCol="0" anchor="ctr">
            <a:normAutofit/>
          </a:bodyPr>
          <a:lstStyle/>
          <a:p>
            <a:pPr lvl="0">
              <a:spcBef>
                <a:spcPct val="0"/>
              </a:spcBef>
              <a:buFont typeface="Arial" pitchFamily="34" charset="0"/>
              <a:buChar char="•"/>
              <a:defRPr/>
            </a:pPr>
            <a:r>
              <a:rPr kumimoji="0" lang="en-US" sz="3000" b="0" i="0" u="none" strike="noStrike" kern="1200" cap="none" spc="0" normalizeH="0" baseline="0" noProof="0" dirty="0" smtClean="0">
                <a:ln>
                  <a:noFill/>
                </a:ln>
                <a:solidFill>
                  <a:schemeClr val="tx1"/>
                </a:solidFill>
                <a:effectLst/>
                <a:uLnTx/>
                <a:uFillTx/>
                <a:latin typeface="+mj-lt"/>
                <a:ea typeface="+mj-ea"/>
                <a:cs typeface="+mj-cs"/>
              </a:rPr>
              <a:t>Result after testing the algorithm on testing dataset. </a:t>
            </a: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00" t="30731" r="46667" b="36660"/>
          <a:stretch/>
        </p:blipFill>
        <p:spPr>
          <a:xfrm>
            <a:off x="554181" y="2819400"/>
            <a:ext cx="7924795"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999" y="914400"/>
            <a:ext cx="8124825" cy="1470025"/>
          </a:xfrm>
        </p:spPr>
        <p:txBody>
          <a:bodyPr>
            <a:normAutofit fontScale="90000"/>
          </a:bodyPr>
          <a:lstStyle/>
          <a:p>
            <a:pPr algn="l"/>
            <a:r>
              <a:rPr lang="en-US" sz="4000" dirty="0"/>
              <a:t>Limitations &amp;Future Enhancements</a:t>
            </a:r>
            <a:br>
              <a:rPr lang="en-US" sz="4000" dirty="0"/>
            </a:br>
            <a:r>
              <a:rPr lang="en-US" sz="4000" dirty="0"/>
              <a:t/>
            </a:r>
            <a:br>
              <a:rPr lang="en-US" sz="4000" dirty="0"/>
            </a:br>
            <a:endParaRPr lang="en-US" sz="11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fontScale="92500" lnSpcReduction="20000"/>
          </a:bodyPr>
          <a:lstStyle/>
          <a:p>
            <a:pPr lvl="0">
              <a:spcBef>
                <a:spcPct val="0"/>
              </a:spcBef>
              <a:buFont typeface="Arial" pitchFamily="34" charset="0"/>
              <a:buChar char="•"/>
              <a:defRPr/>
            </a:pPr>
            <a:r>
              <a:rPr lang="en-US" sz="3200" b="1" i="0" dirty="0">
                <a:effectLst/>
              </a:rPr>
              <a:t>Limitations:</a:t>
            </a:r>
            <a:r>
              <a:rPr lang="en-US" sz="3200" b="0" i="0" dirty="0">
                <a:solidFill>
                  <a:srgbClr val="374151"/>
                </a:solidFill>
                <a:effectLst/>
              </a:rPr>
              <a:t> This project's limitations </a:t>
            </a:r>
            <a:r>
              <a:rPr lang="en-US" sz="3200" b="0" i="0" dirty="0" smtClean="0">
                <a:solidFill>
                  <a:srgbClr val="374151"/>
                </a:solidFill>
                <a:effectLst/>
              </a:rPr>
              <a:t>include single dataset which can be treated by increasing number of data fields in the dataset taken.</a:t>
            </a:r>
          </a:p>
          <a:p>
            <a:pPr lvl="0">
              <a:spcBef>
                <a:spcPct val="0"/>
              </a:spcBef>
              <a:buFont typeface="Arial" pitchFamily="34" charset="0"/>
              <a:buChar char="•"/>
              <a:defRPr/>
            </a:pPr>
            <a:endParaRPr lang="en-US" sz="3200" b="0" i="0" dirty="0">
              <a:solidFill>
                <a:srgbClr val="374151"/>
              </a:solidFill>
              <a:effectLst/>
            </a:endParaRPr>
          </a:p>
          <a:p>
            <a:pPr lvl="0">
              <a:spcBef>
                <a:spcPct val="0"/>
              </a:spcBef>
              <a:buFont typeface="Arial" pitchFamily="34" charset="0"/>
              <a:buChar char="•"/>
              <a:defRPr/>
            </a:pPr>
            <a:r>
              <a:rPr lang="en-US" sz="3200" b="1" i="0" dirty="0">
                <a:effectLst/>
              </a:rPr>
              <a:t>Future Enhancements:</a:t>
            </a:r>
            <a:r>
              <a:rPr lang="en-US" sz="3200" b="0" i="0" dirty="0">
                <a:solidFill>
                  <a:srgbClr val="374151"/>
                </a:solidFill>
                <a:effectLst/>
              </a:rPr>
              <a:t> To improve the project, </a:t>
            </a:r>
            <a:r>
              <a:rPr lang="en-US" sz="3200" b="0" i="0" dirty="0" smtClean="0">
                <a:solidFill>
                  <a:srgbClr val="374151"/>
                </a:solidFill>
                <a:effectLst/>
              </a:rPr>
              <a:t>we can also consider increasing the number of dataset and combining these data sets into one by various mathematical operations. We can also consider to choose different classification algorithms for better accuracy.</a:t>
            </a: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6374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pPr algn="l"/>
            <a:r>
              <a:rPr lang="en-US" dirty="0"/>
              <a:t>Conclusion</a:t>
            </a:r>
            <a:br>
              <a:rPr lang="en-US" dirty="0"/>
            </a:br>
            <a:r>
              <a:rPr lang="en-US" dirty="0"/>
              <a:t/>
            </a:r>
            <a:br>
              <a:rPr lang="en-US" dirty="0"/>
            </a:br>
            <a:r>
              <a:rPr lang="en-US" dirty="0"/>
              <a:t/>
            </a:r>
            <a:br>
              <a:rPr lang="en-US" dirty="0"/>
            </a:br>
            <a:endParaRPr lang="en-US" sz="105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defRPr/>
            </a:pPr>
            <a:r>
              <a:rPr lang="en-US" sz="2800" dirty="0"/>
              <a:t>Random Forest Classifier is giving the best accuracy with an accuracy score of 82% for the testing dataset. And to get much better results ensemble learning techniques like </a:t>
            </a:r>
            <a:r>
              <a:rPr lang="en-US" sz="2800" dirty="0" smtClean="0"/>
              <a:t>Bagging</a:t>
            </a:r>
            <a:r>
              <a:rPr lang="en-US" sz="2800" dirty="0"/>
              <a:t> and </a:t>
            </a:r>
            <a:r>
              <a:rPr lang="en-US" sz="2800" dirty="0" smtClean="0"/>
              <a:t>Boosting</a:t>
            </a:r>
            <a:r>
              <a:rPr lang="en-US" sz="2800" dirty="0"/>
              <a:t> can also be used.</a:t>
            </a:r>
            <a:endParaRPr lang="en-US" sz="28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6710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143000"/>
          </a:xfrm>
        </p:spPr>
        <p:txBody>
          <a:bodyPr>
            <a:normAutofit fontScale="90000"/>
          </a:bodyPr>
          <a:lstStyle/>
          <a:p>
            <a:pPr algn="l"/>
            <a:r>
              <a:rPr lang="en-US" dirty="0"/>
              <a:t>References</a:t>
            </a:r>
            <a:br>
              <a:rPr lang="en-US" dirty="0"/>
            </a:br>
            <a:endParaRPr lang="en-US" dirty="0"/>
          </a:p>
        </p:txBody>
      </p:sp>
      <p:sp>
        <p:nvSpPr>
          <p:cNvPr id="5" name="Subtitle 4">
            <a:extLst>
              <a:ext uri="{FF2B5EF4-FFF2-40B4-BE49-F238E27FC236}">
                <a16:creationId xmlns="" xmlns:a16="http://schemas.microsoft.com/office/drawing/2014/main" id="{5E3F1BF3-CDE6-ABC6-8044-180454D72E79}"/>
              </a:ext>
            </a:extLst>
          </p:cNvPr>
          <p:cNvSpPr>
            <a:spLocks noGrp="1"/>
          </p:cNvSpPr>
          <p:nvPr>
            <p:ph type="subTitle" idx="1"/>
          </p:nvPr>
        </p:nvSpPr>
        <p:spPr>
          <a:xfrm>
            <a:off x="1371600" y="1495425"/>
            <a:ext cx="6400800" cy="4143375"/>
          </a:xfrm>
        </p:spPr>
        <p:txBody>
          <a:bodyPr>
            <a:normAutofit fontScale="25000" lnSpcReduction="20000"/>
          </a:bodyPr>
          <a:lstStyle/>
          <a:p>
            <a:pPr marL="514350" indent="-514350" algn="l">
              <a:buAutoNum type="arabicPeriod"/>
            </a:pPr>
            <a:r>
              <a:rPr lang="en-US" sz="9600" b="0" i="0" dirty="0">
                <a:solidFill>
                  <a:srgbClr val="374151"/>
                </a:solidFill>
                <a:effectLst/>
              </a:rPr>
              <a:t>Johnston, L. D., O'Malley, P. M., Bachman, J. G., Schulenberg, J. E., &amp; </a:t>
            </a:r>
            <a:r>
              <a:rPr lang="en-US" sz="9600" b="0" i="0" dirty="0" err="1">
                <a:solidFill>
                  <a:srgbClr val="374151"/>
                </a:solidFill>
                <a:effectLst/>
              </a:rPr>
              <a:t>Miech</a:t>
            </a:r>
            <a:r>
              <a:rPr lang="en-US" sz="9600" b="0" i="0" dirty="0">
                <a:solidFill>
                  <a:srgbClr val="374151"/>
                </a:solidFill>
                <a:effectLst/>
              </a:rPr>
              <a:t>, R. A. (2020). "Monitoring the Future national survey results on drug use, 1975-2019: Volume II, College students and adults ages 19-60." </a:t>
            </a:r>
            <a:r>
              <a:rPr lang="en-US" sz="9600" b="0" i="1" dirty="0">
                <a:solidFill>
                  <a:srgbClr val="374151"/>
                </a:solidFill>
                <a:effectLst/>
              </a:rPr>
              <a:t>Institute for Social Research, The University of Michigan</a:t>
            </a:r>
            <a:r>
              <a:rPr lang="en-US" sz="9600" b="0" i="0" dirty="0">
                <a:solidFill>
                  <a:srgbClr val="374151"/>
                </a:solidFill>
                <a:effectLst/>
              </a:rPr>
              <a:t>.</a:t>
            </a:r>
          </a:p>
          <a:p>
            <a:pPr marL="514350" indent="-514350" algn="l">
              <a:buAutoNum type="arabicPeriod"/>
            </a:pPr>
            <a:r>
              <a:rPr lang="en-US" sz="9600" b="0" i="0" dirty="0">
                <a:solidFill>
                  <a:srgbClr val="374151"/>
                </a:solidFill>
                <a:effectLst/>
              </a:rPr>
              <a:t>National Institute </a:t>
            </a:r>
            <a:r>
              <a:rPr lang="en-US" sz="9600" dirty="0" smtClean="0">
                <a:solidFill>
                  <a:srgbClr val="374151"/>
                </a:solidFill>
              </a:rPr>
              <a:t>of </a:t>
            </a:r>
            <a:r>
              <a:rPr lang="en-US" sz="9600" dirty="0" err="1" smtClean="0">
                <a:solidFill>
                  <a:srgbClr val="374151"/>
                </a:solidFill>
              </a:rPr>
              <a:t>reserach</a:t>
            </a:r>
            <a:r>
              <a:rPr lang="en-US" sz="9600" b="0" i="0" dirty="0" smtClean="0">
                <a:solidFill>
                  <a:srgbClr val="374151"/>
                </a:solidFill>
                <a:effectLst/>
              </a:rPr>
              <a:t> </a:t>
            </a:r>
            <a:r>
              <a:rPr lang="en-US" sz="9600" b="0" i="0" dirty="0">
                <a:solidFill>
                  <a:srgbClr val="374151"/>
                </a:solidFill>
                <a:effectLst/>
              </a:rPr>
              <a:t>and Alcoholism (NIAAA). (2015). "College drinking.</a:t>
            </a:r>
          </a:p>
          <a:p>
            <a:pPr marL="514350" indent="-514350" algn="l">
              <a:buAutoNum type="arabicPeriod"/>
            </a:pPr>
            <a:r>
              <a:rPr lang="en-US" sz="9600" b="0" i="0" dirty="0">
                <a:solidFill>
                  <a:srgbClr val="374151"/>
                </a:solidFill>
                <a:effectLst/>
              </a:rPr>
              <a:t>Read, J. P., Merrill, J. E., Kahler, C. W., &amp; Strong, D. R. (2007). "Predicting functional outcomes among college drinkers: Reliability and predictive validity of the Young Adult Alcohol Consequences Questionnaire." </a:t>
            </a:r>
            <a:r>
              <a:rPr lang="en-US" sz="9600" b="0" i="1" dirty="0">
                <a:solidFill>
                  <a:srgbClr val="374151"/>
                </a:solidFill>
                <a:effectLst/>
              </a:rPr>
              <a:t>Addictive Behaviors</a:t>
            </a:r>
            <a:r>
              <a:rPr lang="en-US" sz="9600" b="0" i="0" dirty="0">
                <a:solidFill>
                  <a:srgbClr val="374151"/>
                </a:solidFill>
                <a:effectLst/>
              </a:rPr>
              <a:t>, 32(11), 2597-2610</a:t>
            </a:r>
            <a:r>
              <a:rPr lang="en-US" sz="11200" b="0" i="0" dirty="0">
                <a:solidFill>
                  <a:srgbClr val="374151"/>
                </a:solidFill>
                <a:effectLst/>
              </a:rPr>
              <a:t>.</a:t>
            </a:r>
          </a:p>
          <a:p>
            <a:pPr marL="514350" indent="-514350">
              <a:buAutoNum type="arabicPeriod"/>
            </a:pPr>
            <a:endParaRPr lang="en-IN"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0"/>
            <a:ext cx="7772400" cy="1470025"/>
          </a:xfrm>
        </p:spPr>
        <p:txBody>
          <a:bodyPr/>
          <a:lstStyle/>
          <a:p>
            <a:r>
              <a:rPr lang="en-US" dirty="0"/>
              <a:t>THANK YOU</a:t>
            </a:r>
            <a:endParaRPr lang="en-US" sz="12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dirty="0"/>
              <a:t>Outline</a:t>
            </a:r>
            <a:endParaRPr lang="en-US" sz="1200" dirty="0"/>
          </a:p>
        </p:txBody>
      </p:sp>
      <p:pic>
        <p:nvPicPr>
          <p:cNvPr id="3" name="Picture 2" descr="images.jpg"/>
          <p:cNvPicPr>
            <a:picLocks noChangeAspect="1"/>
          </p:cNvPicPr>
          <p:nvPr/>
        </p:nvPicPr>
        <p:blipFill>
          <a:blip r:embed="rId3"/>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tabLst/>
              <a:defRPr/>
            </a:pPr>
            <a:endParaRPr kumimoji="0" lang="en-US" sz="4400" b="0" i="0" u="none" strike="noStrike" kern="1200" cap="none" spc="0" normalizeH="0" baseline="0" noProof="0" dirty="0">
              <a:ln>
                <a:noFill/>
              </a:ln>
              <a:solidFill>
                <a:schemeClr val="tx1"/>
              </a:solidFill>
              <a:effectLst/>
              <a:uLnTx/>
              <a:uFillTx/>
              <a:ea typeface="+mj-ea"/>
              <a:cs typeface="+mj-cs"/>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ea typeface="+mj-ea"/>
                <a:cs typeface="+mj-cs"/>
              </a:rPr>
              <a:t>   </a:t>
            </a:r>
            <a:r>
              <a:rPr lang="en-IN" sz="2600" dirty="0" smtClean="0"/>
              <a:t>Dataset selection</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smtClean="0">
                <a:effectLst/>
              </a:rPr>
              <a:t>Importing Libraries and Datasets</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IN" sz="2600" i="0" dirty="0">
                <a:effectLst/>
              </a:rPr>
              <a:t>    </a:t>
            </a:r>
            <a:r>
              <a:rPr lang="en-IN" sz="2600" i="0" dirty="0" smtClean="0">
                <a:effectLst/>
              </a:rPr>
              <a:t>Data Pre-processing</a:t>
            </a:r>
            <a:endParaRPr lang="en-IN"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a:effectLst/>
              </a:rPr>
              <a:t>Data Visualization</a:t>
            </a:r>
            <a:endParaRPr lang="en-US"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smtClean="0">
                <a:effectLst/>
              </a:rPr>
              <a:t>Splitting Dataset</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IN" sz="2600" i="0" dirty="0">
                <a:effectLst/>
              </a:rPr>
              <a:t>    </a:t>
            </a:r>
            <a:r>
              <a:rPr lang="en-IN" sz="2600" i="0" dirty="0" smtClean="0">
                <a:effectLst/>
              </a:rPr>
              <a:t>Model Training and Evaluation</a:t>
            </a:r>
            <a:endParaRPr lang="en-IN"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a:effectLst/>
              </a:rPr>
              <a:t>Visualization of Results</a:t>
            </a:r>
            <a:endParaRPr lang="en-US" sz="2600" dirty="0"/>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dirty="0" smtClean="0"/>
              <a:t>Future outcomes</a:t>
            </a:r>
            <a:endParaRPr lang="en-US" sz="26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2600" b="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8806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fontScale="90000"/>
          </a:bodyPr>
          <a:lstStyle/>
          <a:p>
            <a:pPr algn="l"/>
            <a:r>
              <a:rPr lang="en-US" dirty="0"/>
              <a:t>Introduction</a:t>
            </a:r>
            <a:br>
              <a:rPr lang="en-US" dirty="0"/>
            </a:br>
            <a:r>
              <a:rPr lang="en-US" dirty="0"/>
              <a:t> </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685800" y="1495425"/>
            <a:ext cx="76200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LOANS are the major requirement of the modern world. By this only, Banks get a major part of the total profit. It is beneficial for students to manage their education and living expenses, and for people to buy any kind of luxury like houses, cars, </a:t>
            </a:r>
            <a:r>
              <a:rPr lang="en-US" sz="2400" dirty="0" smtClean="0"/>
              <a:t>etc.</a:t>
            </a:r>
          </a:p>
          <a:p>
            <a:pPr marL="285750" indent="-285750">
              <a:buFont typeface="Arial" panose="020B0604020202020204" pitchFamily="34" charset="0"/>
              <a:buChar char="•"/>
            </a:pPr>
            <a:r>
              <a:rPr lang="en-US" sz="2400" dirty="0"/>
              <a:t>But when it comes to deciding whether the applicant’s profile is relevant to be granted with loan or not. Banks have to look after many aspects</a:t>
            </a:r>
            <a:r>
              <a:rPr lang="en-US" sz="2400" dirty="0" smtClean="0"/>
              <a:t>.</a:t>
            </a:r>
          </a:p>
          <a:p>
            <a:pPr marL="285750" indent="-285750">
              <a:buFont typeface="Arial" panose="020B0604020202020204" pitchFamily="34" charset="0"/>
              <a:buChar char="•"/>
            </a:pPr>
            <a:r>
              <a:rPr lang="en-US" sz="2400" dirty="0"/>
              <a:t>So, here we will be using Machine Learning with </a:t>
            </a:r>
            <a:r>
              <a:rPr lang="en-US" sz="2400" dirty="0" smtClean="0"/>
              <a:t>Python</a:t>
            </a:r>
            <a:r>
              <a:rPr lang="en-US" sz="2400" dirty="0"/>
              <a:t> to ease their work and predict whether the candidate’s profile is relevant or not using key features like Marital Status, Education, Applicant Income, Credit History,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dirty="0"/>
              <a:t>Proposed System</a:t>
            </a: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fontScale="32500" lnSpcReduction="20000"/>
          </a:bodyPr>
          <a:lstStyle/>
          <a:p>
            <a:pPr algn="l"/>
            <a:r>
              <a:rPr kumimoji="0" lang="en-US" sz="5900" b="1" i="0" u="none" strike="noStrike" kern="1200" cap="none" spc="0" normalizeH="0" baseline="0" noProof="0" dirty="0">
                <a:ln>
                  <a:noFill/>
                </a:ln>
                <a:solidFill>
                  <a:schemeClr val="tx1"/>
                </a:solidFill>
                <a:effectLst/>
                <a:uLnTx/>
                <a:uFillTx/>
                <a:ea typeface="+mj-ea"/>
                <a:cs typeface="+mj-cs"/>
              </a:rPr>
              <a:t>1. </a:t>
            </a:r>
            <a:r>
              <a:rPr lang="en-US" sz="5900" b="1" i="0" dirty="0">
                <a:solidFill>
                  <a:srgbClr val="374151"/>
                </a:solidFill>
                <a:effectLst/>
              </a:rPr>
              <a:t>Data Collection and Storage:</a:t>
            </a:r>
            <a:endParaRPr lang="en-US" sz="5900" b="0" i="0" dirty="0">
              <a:solidFill>
                <a:srgbClr val="374151"/>
              </a:solidFill>
              <a:effectLst/>
            </a:endParaRPr>
          </a:p>
          <a:p>
            <a:pPr marL="742950" lvl="1" indent="-285750" algn="l">
              <a:buFont typeface="+mj-lt"/>
              <a:buAutoNum type="arabicPeriod"/>
            </a:pPr>
            <a:r>
              <a:rPr lang="en-US" sz="5900" dirty="0" smtClean="0">
                <a:solidFill>
                  <a:srgbClr val="374151"/>
                </a:solidFill>
              </a:rPr>
              <a:t>Selection of dataset by analyzing parameters.</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Create a secure and organized data repository.</a:t>
            </a:r>
          </a:p>
          <a:p>
            <a:pPr algn="l"/>
            <a:r>
              <a:rPr lang="en-US" sz="5900" b="1" i="0" dirty="0">
                <a:solidFill>
                  <a:srgbClr val="374151"/>
                </a:solidFill>
                <a:effectLst/>
              </a:rPr>
              <a:t>2. Data Analysis and Visualization:</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Use statistical software for analysis and visualization.</a:t>
            </a:r>
          </a:p>
          <a:p>
            <a:pPr marL="742950" lvl="1" indent="-285750" algn="l">
              <a:buFont typeface="+mj-lt"/>
              <a:buAutoNum type="arabicPeriod"/>
            </a:pPr>
            <a:r>
              <a:rPr lang="en-US" sz="5900" b="0" i="0" dirty="0">
                <a:solidFill>
                  <a:srgbClr val="374151"/>
                </a:solidFill>
                <a:effectLst/>
              </a:rPr>
              <a:t>Calculate statistics, correlations, and, if applicable, perform hypothesis testing and inferential analysis.</a:t>
            </a:r>
          </a:p>
          <a:p>
            <a:pPr marL="742950" lvl="1" indent="-285750" algn="l">
              <a:buFont typeface="+mj-lt"/>
              <a:buAutoNum type="arabicPeriod"/>
            </a:pPr>
            <a:r>
              <a:rPr lang="en-US" sz="5900" b="0" i="0" dirty="0">
                <a:solidFill>
                  <a:srgbClr val="374151"/>
                </a:solidFill>
                <a:effectLst/>
              </a:rPr>
              <a:t>Create clear data visualizations to illustrate findings.</a:t>
            </a:r>
          </a:p>
          <a:p>
            <a:pPr algn="l"/>
            <a:r>
              <a:rPr lang="en-US" sz="5900" b="1" dirty="0">
                <a:solidFill>
                  <a:srgbClr val="374151"/>
                </a:solidFill>
              </a:rPr>
              <a:t>3. </a:t>
            </a:r>
            <a:r>
              <a:rPr lang="en-US" sz="5900" b="1" i="0" dirty="0">
                <a:solidFill>
                  <a:srgbClr val="374151"/>
                </a:solidFill>
                <a:effectLst/>
              </a:rPr>
              <a:t>Project Report and Documentation:</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Prepare a structured project report with sections covering introduction, methodology, findings, discussion, and conclusion.</a:t>
            </a:r>
          </a:p>
          <a:p>
            <a:pPr marL="742950" lvl="1" indent="-285750" algn="l">
              <a:buFont typeface="+mj-lt"/>
              <a:buAutoNum type="arabicPeriod"/>
            </a:pPr>
            <a:r>
              <a:rPr lang="en-US" sz="5900" b="0" i="0" dirty="0">
                <a:solidFill>
                  <a:srgbClr val="374151"/>
                </a:solidFill>
                <a:effectLst/>
              </a:rPr>
              <a:t>Maintain documentation for transparency and reproducibility.</a:t>
            </a:r>
          </a:p>
          <a:p>
            <a:pPr algn="l"/>
            <a:r>
              <a:rPr lang="en-US" sz="5900" b="1" i="0" dirty="0">
                <a:solidFill>
                  <a:srgbClr val="374151"/>
                </a:solidFill>
                <a:effectLst/>
              </a:rPr>
              <a:t>4. Ethical and Security Considerations:</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Adhere to ethical guidelines for data collection and analysis, particularly when working with sensitive student data.</a:t>
            </a:r>
          </a:p>
          <a:p>
            <a:pPr marL="742950" lvl="1" indent="-285750" algn="l">
              <a:buFont typeface="+mj-lt"/>
              <a:buAutoNum type="arabicPeriod"/>
            </a:pPr>
            <a:r>
              <a:rPr lang="en-US" sz="5900" b="0" i="0" dirty="0">
                <a:solidFill>
                  <a:srgbClr val="374151"/>
                </a:solidFill>
                <a:effectLst/>
              </a:rPr>
              <a:t>Implement data security measures to protect sensitive information</a:t>
            </a:r>
            <a:endParaRPr lang="en-US" sz="59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14055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fontScale="90000"/>
          </a:bodyPr>
          <a:lstStyle/>
          <a:p>
            <a:pPr algn="l"/>
            <a:r>
              <a:rPr lang="en-US" dirty="0"/>
              <a:t>Objectives</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00113"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96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96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800100" y="2019300"/>
            <a:ext cx="73914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Prediction of loan approval using independent variables like Credit History, Education, Age, Loan Amount etc.</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Predict </a:t>
            </a:r>
            <a:r>
              <a:rPr lang="en-US" sz="2800" dirty="0"/>
              <a:t>whether the candidate’s profile is relevant or not using key </a:t>
            </a:r>
            <a:r>
              <a:rPr lang="en-US" sz="2800" dirty="0" smtClean="0"/>
              <a:t>features/parameters using Machine Learning.</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78853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pPr algn="l"/>
            <a:r>
              <a:rPr lang="en-US" dirty="0"/>
              <a:t>Tools and Technologies Used</a:t>
            </a:r>
            <a:endParaRPr lang="en-US" sz="1200" dirty="0"/>
          </a:p>
        </p:txBody>
      </p:sp>
      <p:pic>
        <p:nvPicPr>
          <p:cNvPr id="3" name="Picture 2" descr="images.jpg"/>
          <p:cNvPicPr>
            <a:picLocks noChangeAspect="1"/>
          </p:cNvPicPr>
          <p:nvPr/>
        </p:nvPicPr>
        <p:blipFill>
          <a:blip r:embed="rId2"/>
          <a:stretch>
            <a:fillRect/>
          </a:stretch>
        </p:blipFill>
        <p:spPr>
          <a:xfrm>
            <a:off x="7696200" y="1524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lang="en-IN" sz="3000" i="0" dirty="0">
                <a:effectLst/>
              </a:rPr>
              <a:t>Python</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a:t>
            </a:r>
            <a:r>
              <a:rPr lang="en-IN" sz="3000" i="0" dirty="0" err="1" smtClean="0">
                <a:effectLst/>
              </a:rPr>
              <a:t>Matplotlib</a:t>
            </a:r>
            <a:r>
              <a:rPr lang="en-IN" sz="3000" dirty="0" smtClean="0"/>
              <a:t>, Pandas and</a:t>
            </a:r>
            <a:r>
              <a:rPr lang="en-IN" sz="3000" i="0" dirty="0" smtClean="0">
                <a:effectLst/>
              </a:rPr>
              <a:t> </a:t>
            </a:r>
            <a:r>
              <a:rPr lang="en-IN" sz="3000" i="0" dirty="0">
                <a:effectLst/>
              </a:rPr>
              <a:t>Seaborn (Python)</a:t>
            </a:r>
            <a:r>
              <a:rPr lang="en-US" sz="3000" dirty="0">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a:effectLst/>
              </a:rPr>
              <a:t>Excel</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ea typeface="+mj-ea"/>
                <a:cs typeface="+mj-cs"/>
              </a:rPr>
              <a:t> </a:t>
            </a:r>
            <a:r>
              <a:rPr lang="en-IN" sz="3000" i="0" dirty="0">
                <a:effectLst/>
              </a:rPr>
              <a:t>SQL</a:t>
            </a:r>
            <a:endParaRPr lang="en-US" sz="30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a:effectLst/>
              </a:rPr>
              <a:t>GitHub</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err="1">
                <a:effectLst/>
              </a:rPr>
              <a:t>Jupyter</a:t>
            </a:r>
            <a:r>
              <a:rPr lang="en-IN" sz="3000" i="0" dirty="0">
                <a:effectLst/>
              </a:rPr>
              <a:t> Notebooks</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Visual Studio </a:t>
            </a:r>
            <a:r>
              <a:rPr lang="en-IN" sz="3000" i="0" dirty="0" smtClean="0">
                <a:effectLst/>
              </a:rPr>
              <a:t>Code</a:t>
            </a:r>
            <a:endParaRPr lang="en-IN" sz="3000" dirty="0"/>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Additional Libraries</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pPr algn="l"/>
            <a:r>
              <a:rPr lang="en-US" dirty="0"/>
              <a:t>Methodology Used</a:t>
            </a:r>
            <a:br>
              <a:rPr lang="en-US" dirty="0"/>
            </a:br>
            <a:r>
              <a:rPr lang="en-US" dirty="0"/>
              <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543800" y="228600"/>
            <a:ext cx="1266825" cy="1266825"/>
          </a:xfrm>
          <a:prstGeom prst="rect">
            <a:avLst/>
          </a:prstGeom>
        </p:spPr>
      </p:pic>
      <p:sp>
        <p:nvSpPr>
          <p:cNvPr id="4" name="Title 1"/>
          <p:cNvSpPr txBox="1">
            <a:spLocks/>
          </p:cNvSpPr>
          <p:nvPr/>
        </p:nvSpPr>
        <p:spPr>
          <a:xfrm>
            <a:off x="900113" y="2005263"/>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7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7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762000" y="2005263"/>
            <a:ext cx="7910513" cy="3693319"/>
          </a:xfrm>
          <a:prstGeom prst="rect">
            <a:avLst/>
          </a:prstGeom>
          <a:noFill/>
        </p:spPr>
        <p:txBody>
          <a:bodyPr wrap="square" rtlCol="0">
            <a:spAutoFit/>
          </a:bodyPr>
          <a:lstStyle/>
          <a:p>
            <a:pPr fontAlgn="base"/>
            <a:r>
              <a:rPr lang="en-US" sz="2400" dirty="0"/>
              <a:t>As this is a classification problem so we will be using these models : </a:t>
            </a:r>
          </a:p>
          <a:p>
            <a:pPr fontAlgn="base"/>
            <a:r>
              <a:rPr lang="en-US" sz="2400" dirty="0" smtClean="0"/>
              <a:t>K Neighbor Classifiers</a:t>
            </a:r>
            <a:endParaRPr lang="en-US" sz="2400" dirty="0"/>
          </a:p>
          <a:p>
            <a:pPr fontAlgn="base"/>
            <a:r>
              <a:rPr lang="en-US" sz="2400" dirty="0" smtClean="0"/>
              <a:t>Random Forest Classifiers</a:t>
            </a:r>
            <a:endParaRPr lang="en-US" sz="2400" dirty="0"/>
          </a:p>
          <a:p>
            <a:pPr fontAlgn="base"/>
            <a:r>
              <a:rPr lang="en-US" sz="2400" dirty="0" smtClean="0"/>
              <a:t>Support Vector Classifiers</a:t>
            </a:r>
            <a:endParaRPr lang="en-US" sz="2400" dirty="0"/>
          </a:p>
          <a:p>
            <a:pPr fontAlgn="base"/>
            <a:r>
              <a:rPr lang="en-US" sz="2400" dirty="0" smtClean="0"/>
              <a:t>Logistic Regressions</a:t>
            </a:r>
          </a:p>
          <a:p>
            <a:pPr fontAlgn="base"/>
            <a:endParaRPr lang="en-US" sz="2400" dirty="0" smtClean="0"/>
          </a:p>
          <a:p>
            <a:pPr fontAlgn="base"/>
            <a:r>
              <a:rPr lang="en-US" sz="2400" dirty="0" smtClean="0"/>
              <a:t>To </a:t>
            </a:r>
            <a:r>
              <a:rPr lang="en-US" sz="2400" dirty="0"/>
              <a:t>predict the accuracy we will use the accuracy score function from </a:t>
            </a:r>
            <a:r>
              <a:rPr lang="en-US" sz="2400" dirty="0" err="1" smtClean="0"/>
              <a:t>scikit</a:t>
            </a:r>
            <a:r>
              <a:rPr lang="en-US" sz="2400" dirty="0" smtClean="0"/>
              <a:t>-learn</a:t>
            </a:r>
            <a:r>
              <a:rPr lang="en-US" sz="2400" dirty="0"/>
              <a:t> library.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noAutofit/>
          </a:bodyPr>
          <a:lstStyle/>
          <a:p>
            <a:pPr algn="l"/>
            <a:r>
              <a:rPr lang="en-US" sz="2400" dirty="0"/>
              <a:t>Regression and Classification algorithms are Supervised Learning algorithms. Both the algorithms are used for prediction in Machine learning and work with the labeled datasets</a:t>
            </a:r>
            <a:r>
              <a:rPr lang="en-US" sz="2400" dirty="0" smtClean="0"/>
              <a:t>.</a:t>
            </a:r>
            <a:br>
              <a:rPr lang="en-US" sz="2400" dirty="0" smtClean="0"/>
            </a:br>
            <a:r>
              <a:rPr lang="en-US" sz="2400" dirty="0"/>
              <a:t/>
            </a:r>
            <a:br>
              <a:rPr lang="en-US" sz="2400" dirty="0"/>
            </a:br>
            <a:r>
              <a:rPr lang="en-US" sz="2400" dirty="0"/>
              <a:t>The main difference between Regression and Classification algorithms that Regression algorithms are used to </a:t>
            </a:r>
            <a:r>
              <a:rPr lang="en-US" sz="2400" b="1" dirty="0"/>
              <a:t>predict the continuous</a:t>
            </a:r>
            <a:r>
              <a:rPr lang="en-US" sz="2400" dirty="0"/>
              <a:t> values such as price, salary, age, etc. and Classification algorithms are used to </a:t>
            </a:r>
            <a:r>
              <a:rPr lang="en-US" sz="2400" b="1" dirty="0"/>
              <a:t>predict/Classify the discrete values</a:t>
            </a:r>
            <a:r>
              <a:rPr lang="en-US" sz="2400" dirty="0"/>
              <a:t> such as Male or Female, True or False, Spam or Not Spam, etc.</a:t>
            </a:r>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tabLst/>
              <a:defRPr/>
            </a:pP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446" y="-67300"/>
            <a:ext cx="7772400" cy="1470025"/>
          </a:xfrm>
        </p:spPr>
        <p:txBody>
          <a:bodyPr>
            <a:normAutofit/>
          </a:bodyPr>
          <a:lstStyle/>
          <a:p>
            <a:pPr algn="l"/>
            <a:r>
              <a:rPr lang="en-US" dirty="0"/>
              <a:t>Implementation</a:t>
            </a:r>
            <a:endParaRPr lang="en-US" sz="12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defRPr/>
            </a:pP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00" t="52689" r="10834" b="14380"/>
          <a:stretch/>
        </p:blipFill>
        <p:spPr>
          <a:xfrm>
            <a:off x="86664" y="1701800"/>
            <a:ext cx="9048750" cy="19050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000" t="29249" r="47500" b="35178"/>
          <a:stretch/>
        </p:blipFill>
        <p:spPr>
          <a:xfrm>
            <a:off x="1524000" y="3813175"/>
            <a:ext cx="5423293" cy="28924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599</Words>
  <Application>Microsoft Office PowerPoint</Application>
  <PresentationFormat>On-screen Show (4:3)</PresentationFormat>
  <Paragraphs>83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TimesNewRomanPSMT</vt:lpstr>
      <vt:lpstr>Office Theme</vt:lpstr>
      <vt:lpstr>       Credit Approval Prediction Using ML Classifiers  Mini Project KCS 752/ 7th Sem </vt:lpstr>
      <vt:lpstr>Outline</vt:lpstr>
      <vt:lpstr>Introduction    </vt:lpstr>
      <vt:lpstr>Proposed System</vt:lpstr>
      <vt:lpstr>Objectives  </vt:lpstr>
      <vt:lpstr>Tools and Technologies Used</vt:lpstr>
      <vt:lpstr>Methodology Used   </vt:lpstr>
      <vt:lpstr>Regression and Classification algorithms are Supervised Learning algorithms. Both the algorithms are used for prediction in Machine learning and work with the labeled datasets.  The main difference between Regression and Classification algorithms that Regression algorithms are used to predict the continuous values such as price, salary, age, etc. and Classification algorithms are used to predict/Classify the discrete values such as Male or Female, True or False, Spam or Not Spam, etc.</vt:lpstr>
      <vt:lpstr>Implementation</vt:lpstr>
      <vt:lpstr>Results</vt:lpstr>
      <vt:lpstr>Limitations &amp;Future Enhancements  </vt:lpstr>
      <vt:lpstr>Conclusion   </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Microsoft account</cp:lastModifiedBy>
  <cp:revision>27</cp:revision>
  <dcterms:created xsi:type="dcterms:W3CDTF">2006-08-16T00:00:00Z</dcterms:created>
  <dcterms:modified xsi:type="dcterms:W3CDTF">2023-11-06T17:49:12Z</dcterms:modified>
</cp:coreProperties>
</file>