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7EC12"/>
    <a:srgbClr val="FA4CD9"/>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900"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366FCAB-2E24-4CAD-BAAE-3E8864A9D848}" type="datetimeFigureOut">
              <a:rPr lang="en-IN" smtClean="0"/>
              <a:t>27-06-2024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CD05A8-8468-4D26-A679-8A6A1A40E397}" type="slidenum">
              <a:rPr lang="en-IN" smtClean="0"/>
              <a:t>‹#›</a:t>
            </a:fld>
            <a:endParaRPr lang="en-IN"/>
          </a:p>
        </p:txBody>
      </p:sp>
    </p:spTree>
    <p:extLst>
      <p:ext uri="{BB962C8B-B14F-4D97-AF65-F5344CB8AC3E}">
        <p14:creationId xmlns:p14="http://schemas.microsoft.com/office/powerpoint/2010/main" val="3738939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366FCAB-2E24-4CAD-BAAE-3E8864A9D848}" type="datetimeFigureOut">
              <a:rPr lang="en-IN" smtClean="0"/>
              <a:t>27-06-2024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CD05A8-8468-4D26-A679-8A6A1A40E397}" type="slidenum">
              <a:rPr lang="en-IN" smtClean="0"/>
              <a:t>‹#›</a:t>
            </a:fld>
            <a:endParaRPr lang="en-IN"/>
          </a:p>
        </p:txBody>
      </p:sp>
    </p:spTree>
    <p:extLst>
      <p:ext uri="{BB962C8B-B14F-4D97-AF65-F5344CB8AC3E}">
        <p14:creationId xmlns:p14="http://schemas.microsoft.com/office/powerpoint/2010/main" val="1588932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366FCAB-2E24-4CAD-BAAE-3E8864A9D848}" type="datetimeFigureOut">
              <a:rPr lang="en-IN" smtClean="0"/>
              <a:t>27-06-2024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CD05A8-8468-4D26-A679-8A6A1A40E39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537062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366FCAB-2E24-4CAD-BAAE-3E8864A9D848}" type="datetimeFigureOut">
              <a:rPr lang="en-IN" smtClean="0"/>
              <a:t>27-06-2024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CD05A8-8468-4D26-A679-8A6A1A40E397}" type="slidenum">
              <a:rPr lang="en-IN" smtClean="0"/>
              <a:t>‹#›</a:t>
            </a:fld>
            <a:endParaRPr lang="en-IN"/>
          </a:p>
        </p:txBody>
      </p:sp>
    </p:spTree>
    <p:extLst>
      <p:ext uri="{BB962C8B-B14F-4D97-AF65-F5344CB8AC3E}">
        <p14:creationId xmlns:p14="http://schemas.microsoft.com/office/powerpoint/2010/main" val="3160517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366FCAB-2E24-4CAD-BAAE-3E8864A9D848}" type="datetimeFigureOut">
              <a:rPr lang="en-IN" smtClean="0"/>
              <a:t>27-06-2024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CD05A8-8468-4D26-A679-8A6A1A40E39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6732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366FCAB-2E24-4CAD-BAAE-3E8864A9D848}" type="datetimeFigureOut">
              <a:rPr lang="en-IN" smtClean="0"/>
              <a:t>27-06-2024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CD05A8-8468-4D26-A679-8A6A1A40E397}" type="slidenum">
              <a:rPr lang="en-IN" smtClean="0"/>
              <a:t>‹#›</a:t>
            </a:fld>
            <a:endParaRPr lang="en-IN"/>
          </a:p>
        </p:txBody>
      </p:sp>
    </p:spTree>
    <p:extLst>
      <p:ext uri="{BB962C8B-B14F-4D97-AF65-F5344CB8AC3E}">
        <p14:creationId xmlns:p14="http://schemas.microsoft.com/office/powerpoint/2010/main" val="10678921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366FCAB-2E24-4CAD-BAAE-3E8864A9D848}" type="datetimeFigureOut">
              <a:rPr lang="en-IN" smtClean="0"/>
              <a:t>27-06-2024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CD05A8-8468-4D26-A679-8A6A1A40E397}" type="slidenum">
              <a:rPr lang="en-IN" smtClean="0"/>
              <a:t>‹#›</a:t>
            </a:fld>
            <a:endParaRPr lang="en-IN"/>
          </a:p>
        </p:txBody>
      </p:sp>
    </p:spTree>
    <p:extLst>
      <p:ext uri="{BB962C8B-B14F-4D97-AF65-F5344CB8AC3E}">
        <p14:creationId xmlns:p14="http://schemas.microsoft.com/office/powerpoint/2010/main" val="14554913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366FCAB-2E24-4CAD-BAAE-3E8864A9D848}" type="datetimeFigureOut">
              <a:rPr lang="en-IN" smtClean="0"/>
              <a:t>27-06-2024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CD05A8-8468-4D26-A679-8A6A1A40E397}" type="slidenum">
              <a:rPr lang="en-IN" smtClean="0"/>
              <a:t>‹#›</a:t>
            </a:fld>
            <a:endParaRPr lang="en-IN"/>
          </a:p>
        </p:txBody>
      </p:sp>
    </p:spTree>
    <p:extLst>
      <p:ext uri="{BB962C8B-B14F-4D97-AF65-F5344CB8AC3E}">
        <p14:creationId xmlns:p14="http://schemas.microsoft.com/office/powerpoint/2010/main" val="1780356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366FCAB-2E24-4CAD-BAAE-3E8864A9D848}" type="datetimeFigureOut">
              <a:rPr lang="en-IN" smtClean="0"/>
              <a:t>27-06-2024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CD05A8-8468-4D26-A679-8A6A1A40E397}" type="slidenum">
              <a:rPr lang="en-IN" smtClean="0"/>
              <a:t>‹#›</a:t>
            </a:fld>
            <a:endParaRPr lang="en-IN"/>
          </a:p>
        </p:txBody>
      </p:sp>
    </p:spTree>
    <p:extLst>
      <p:ext uri="{BB962C8B-B14F-4D97-AF65-F5344CB8AC3E}">
        <p14:creationId xmlns:p14="http://schemas.microsoft.com/office/powerpoint/2010/main" val="3012903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366FCAB-2E24-4CAD-BAAE-3E8864A9D848}" type="datetimeFigureOut">
              <a:rPr lang="en-IN" smtClean="0"/>
              <a:t>27-06-2024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CD05A8-8468-4D26-A679-8A6A1A40E397}" type="slidenum">
              <a:rPr lang="en-IN" smtClean="0"/>
              <a:t>‹#›</a:t>
            </a:fld>
            <a:endParaRPr lang="en-IN"/>
          </a:p>
        </p:txBody>
      </p:sp>
    </p:spTree>
    <p:extLst>
      <p:ext uri="{BB962C8B-B14F-4D97-AF65-F5344CB8AC3E}">
        <p14:creationId xmlns:p14="http://schemas.microsoft.com/office/powerpoint/2010/main" val="437328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366FCAB-2E24-4CAD-BAAE-3E8864A9D848}" type="datetimeFigureOut">
              <a:rPr lang="en-IN" smtClean="0"/>
              <a:t>27-06-2024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CD05A8-8468-4D26-A679-8A6A1A40E397}" type="slidenum">
              <a:rPr lang="en-IN" smtClean="0"/>
              <a:t>‹#›</a:t>
            </a:fld>
            <a:endParaRPr lang="en-IN"/>
          </a:p>
        </p:txBody>
      </p:sp>
    </p:spTree>
    <p:extLst>
      <p:ext uri="{BB962C8B-B14F-4D97-AF65-F5344CB8AC3E}">
        <p14:creationId xmlns:p14="http://schemas.microsoft.com/office/powerpoint/2010/main" val="2250725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366FCAB-2E24-4CAD-BAAE-3E8864A9D848}" type="datetimeFigureOut">
              <a:rPr lang="en-IN" smtClean="0"/>
              <a:t>27-06-2024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3CD05A8-8468-4D26-A679-8A6A1A40E397}" type="slidenum">
              <a:rPr lang="en-IN" smtClean="0"/>
              <a:t>‹#›</a:t>
            </a:fld>
            <a:endParaRPr lang="en-IN"/>
          </a:p>
        </p:txBody>
      </p:sp>
    </p:spTree>
    <p:extLst>
      <p:ext uri="{BB962C8B-B14F-4D97-AF65-F5344CB8AC3E}">
        <p14:creationId xmlns:p14="http://schemas.microsoft.com/office/powerpoint/2010/main" val="2897643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366FCAB-2E24-4CAD-BAAE-3E8864A9D848}" type="datetimeFigureOut">
              <a:rPr lang="en-IN" smtClean="0"/>
              <a:t>27-06-2024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3CD05A8-8468-4D26-A679-8A6A1A40E397}" type="slidenum">
              <a:rPr lang="en-IN" smtClean="0"/>
              <a:t>‹#›</a:t>
            </a:fld>
            <a:endParaRPr lang="en-IN"/>
          </a:p>
        </p:txBody>
      </p:sp>
    </p:spTree>
    <p:extLst>
      <p:ext uri="{BB962C8B-B14F-4D97-AF65-F5344CB8AC3E}">
        <p14:creationId xmlns:p14="http://schemas.microsoft.com/office/powerpoint/2010/main" val="2373630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66FCAB-2E24-4CAD-BAAE-3E8864A9D848}" type="datetimeFigureOut">
              <a:rPr lang="en-IN" smtClean="0"/>
              <a:t>27-06-2024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3CD05A8-8468-4D26-A679-8A6A1A40E397}" type="slidenum">
              <a:rPr lang="en-IN" smtClean="0"/>
              <a:t>‹#›</a:t>
            </a:fld>
            <a:endParaRPr lang="en-IN"/>
          </a:p>
        </p:txBody>
      </p:sp>
    </p:spTree>
    <p:extLst>
      <p:ext uri="{BB962C8B-B14F-4D97-AF65-F5344CB8AC3E}">
        <p14:creationId xmlns:p14="http://schemas.microsoft.com/office/powerpoint/2010/main" val="3236330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366FCAB-2E24-4CAD-BAAE-3E8864A9D848}" type="datetimeFigureOut">
              <a:rPr lang="en-IN" smtClean="0"/>
              <a:t>27-06-2024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CD05A8-8468-4D26-A679-8A6A1A40E397}" type="slidenum">
              <a:rPr lang="en-IN" smtClean="0"/>
              <a:t>‹#›</a:t>
            </a:fld>
            <a:endParaRPr lang="en-IN"/>
          </a:p>
        </p:txBody>
      </p:sp>
    </p:spTree>
    <p:extLst>
      <p:ext uri="{BB962C8B-B14F-4D97-AF65-F5344CB8AC3E}">
        <p14:creationId xmlns:p14="http://schemas.microsoft.com/office/powerpoint/2010/main" val="2864930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CD05A8-8468-4D26-A679-8A6A1A40E397}" type="slidenum">
              <a:rPr lang="en-IN" smtClean="0"/>
              <a:t>‹#›</a:t>
            </a:fld>
            <a:endParaRPr lang="en-IN"/>
          </a:p>
        </p:txBody>
      </p:sp>
      <p:sp>
        <p:nvSpPr>
          <p:cNvPr id="5" name="Date Placeholder 4"/>
          <p:cNvSpPr>
            <a:spLocks noGrp="1"/>
          </p:cNvSpPr>
          <p:nvPr>
            <p:ph type="dt" sz="half" idx="10"/>
          </p:nvPr>
        </p:nvSpPr>
        <p:spPr/>
        <p:txBody>
          <a:bodyPr/>
          <a:lstStyle/>
          <a:p>
            <a:fld id="{1366FCAB-2E24-4CAD-BAAE-3E8864A9D848}" type="datetimeFigureOut">
              <a:rPr lang="en-IN" smtClean="0"/>
              <a:t>27-06-2024</a:t>
            </a:fld>
            <a:endParaRPr lang="en-IN"/>
          </a:p>
        </p:txBody>
      </p:sp>
    </p:spTree>
    <p:extLst>
      <p:ext uri="{BB962C8B-B14F-4D97-AF65-F5344CB8AC3E}">
        <p14:creationId xmlns:p14="http://schemas.microsoft.com/office/powerpoint/2010/main" val="2677283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366FCAB-2E24-4CAD-BAAE-3E8864A9D848}" type="datetimeFigureOut">
              <a:rPr lang="en-IN" smtClean="0"/>
              <a:t>27-06-2024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3CD05A8-8468-4D26-A679-8A6A1A40E397}" type="slidenum">
              <a:rPr lang="en-IN" smtClean="0"/>
              <a:t>‹#›</a:t>
            </a:fld>
            <a:endParaRPr lang="en-IN"/>
          </a:p>
        </p:txBody>
      </p:sp>
    </p:spTree>
    <p:extLst>
      <p:ext uri="{BB962C8B-B14F-4D97-AF65-F5344CB8AC3E}">
        <p14:creationId xmlns:p14="http://schemas.microsoft.com/office/powerpoint/2010/main" val="259961475"/>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8" r:id="rId15"/>
    <p:sldLayoutId id="214748379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2118" y="575734"/>
            <a:ext cx="7766936" cy="1646302"/>
          </a:xfrm>
        </p:spPr>
        <p:txBody>
          <a:bodyPr/>
          <a:lstStyle/>
          <a:p>
            <a:r>
              <a:rPr lang="en-IN" sz="4800" b="1" dirty="0" smtClean="0">
                <a:solidFill>
                  <a:srgbClr val="002060"/>
                </a:solidFill>
                <a:latin typeface="Algerian" panose="04020705040A02060702" pitchFamily="82" charset="0"/>
              </a:rPr>
              <a:t>HOSPITAL MANAGEMENT</a:t>
            </a:r>
            <a:endParaRPr lang="en-IN" sz="4800" b="1" dirty="0">
              <a:solidFill>
                <a:srgbClr val="002060"/>
              </a:solidFill>
              <a:latin typeface="Algerian" panose="04020705040A02060702" pitchFamily="82" charset="0"/>
            </a:endParaRPr>
          </a:p>
        </p:txBody>
      </p:sp>
      <p:sp>
        <p:nvSpPr>
          <p:cNvPr id="3" name="Subtitle 2"/>
          <p:cNvSpPr>
            <a:spLocks noGrp="1"/>
          </p:cNvSpPr>
          <p:nvPr>
            <p:ph type="subTitle" idx="1"/>
          </p:nvPr>
        </p:nvSpPr>
        <p:spPr>
          <a:xfrm>
            <a:off x="1507067" y="2815771"/>
            <a:ext cx="7766936" cy="3294743"/>
          </a:xfrm>
        </p:spPr>
        <p:txBody>
          <a:bodyPr>
            <a:normAutofit/>
          </a:bodyPr>
          <a:lstStyle/>
          <a:p>
            <a:r>
              <a:rPr lang="en-IN" b="1" dirty="0" smtClean="0">
                <a:solidFill>
                  <a:schemeClr val="tx1"/>
                </a:solidFill>
              </a:rPr>
              <a:t>Presented by (Team 6):</a:t>
            </a:r>
          </a:p>
          <a:p>
            <a:r>
              <a:rPr lang="en-IN" b="1" dirty="0" smtClean="0">
                <a:solidFill>
                  <a:schemeClr val="tx1"/>
                </a:solidFill>
              </a:rPr>
              <a:t> </a:t>
            </a:r>
            <a:r>
              <a:rPr lang="en-IN" b="1" dirty="0" err="1" smtClean="0">
                <a:solidFill>
                  <a:schemeClr val="tx1"/>
                </a:solidFill>
              </a:rPr>
              <a:t>Jansi</a:t>
            </a:r>
            <a:r>
              <a:rPr lang="en-IN" b="1" dirty="0" smtClean="0">
                <a:solidFill>
                  <a:schemeClr val="tx1"/>
                </a:solidFill>
              </a:rPr>
              <a:t> Rani-58</a:t>
            </a:r>
          </a:p>
          <a:p>
            <a:r>
              <a:rPr lang="en-IN" b="1" dirty="0" smtClean="0">
                <a:solidFill>
                  <a:schemeClr val="tx1"/>
                </a:solidFill>
              </a:rPr>
              <a:t>Madhuritha-59</a:t>
            </a:r>
          </a:p>
          <a:p>
            <a:r>
              <a:rPr lang="en-IN" b="1" dirty="0" smtClean="0">
                <a:solidFill>
                  <a:schemeClr val="tx1"/>
                </a:solidFill>
              </a:rPr>
              <a:t>Mohamed Abudhahir-51</a:t>
            </a:r>
          </a:p>
          <a:p>
            <a:r>
              <a:rPr lang="en-IN" b="1" dirty="0" smtClean="0">
                <a:solidFill>
                  <a:schemeClr val="tx1"/>
                </a:solidFill>
              </a:rPr>
              <a:t>Siva </a:t>
            </a:r>
            <a:r>
              <a:rPr lang="en-IN" b="1" dirty="0" err="1">
                <a:solidFill>
                  <a:schemeClr val="tx1"/>
                </a:solidFill>
              </a:rPr>
              <a:t>S</a:t>
            </a:r>
            <a:r>
              <a:rPr lang="en-IN" b="1" dirty="0" err="1" smtClean="0">
                <a:solidFill>
                  <a:schemeClr val="tx1"/>
                </a:solidFill>
              </a:rPr>
              <a:t>hanmugam</a:t>
            </a:r>
            <a:endParaRPr lang="en-IN" b="1" dirty="0" smtClean="0">
              <a:solidFill>
                <a:schemeClr val="tx1"/>
              </a:solidFill>
            </a:endParaRPr>
          </a:p>
          <a:p>
            <a:r>
              <a:rPr lang="en-IN" b="1" dirty="0" err="1" smtClean="0">
                <a:solidFill>
                  <a:schemeClr val="tx1"/>
                </a:solidFill>
              </a:rPr>
              <a:t>Pamarthi</a:t>
            </a:r>
            <a:r>
              <a:rPr lang="en-IN" b="1" dirty="0" smtClean="0">
                <a:solidFill>
                  <a:schemeClr val="tx1"/>
                </a:solidFill>
              </a:rPr>
              <a:t> </a:t>
            </a:r>
            <a:r>
              <a:rPr lang="en-IN" b="1" dirty="0" err="1" smtClean="0">
                <a:solidFill>
                  <a:schemeClr val="tx1"/>
                </a:solidFill>
              </a:rPr>
              <a:t>Akhil</a:t>
            </a:r>
            <a:r>
              <a:rPr lang="en-IN" b="1" dirty="0" smtClean="0">
                <a:solidFill>
                  <a:schemeClr val="tx1"/>
                </a:solidFill>
              </a:rPr>
              <a:t> </a:t>
            </a:r>
            <a:r>
              <a:rPr lang="en-IN" b="1" dirty="0" err="1" smtClean="0">
                <a:solidFill>
                  <a:schemeClr val="tx1"/>
                </a:solidFill>
              </a:rPr>
              <a:t>Goud</a:t>
            </a:r>
            <a:endParaRPr lang="en-IN" b="1" dirty="0" smtClean="0">
              <a:solidFill>
                <a:schemeClr val="tx1"/>
              </a:solidFill>
            </a:endParaRPr>
          </a:p>
          <a:p>
            <a:endParaRPr lang="en-IN" b="1" dirty="0" smtClean="0">
              <a:solidFill>
                <a:schemeClr val="tx1"/>
              </a:solidFill>
            </a:endParaRPr>
          </a:p>
        </p:txBody>
      </p:sp>
    </p:spTree>
    <p:extLst>
      <p:ext uri="{BB962C8B-B14F-4D97-AF65-F5344CB8AC3E}">
        <p14:creationId xmlns:p14="http://schemas.microsoft.com/office/powerpoint/2010/main" val="4208809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chemeClr val="tx1"/>
                </a:solidFill>
                <a:latin typeface="Baskerville Old Face" panose="02020602080505020303" pitchFamily="18" charset="0"/>
              </a:rPr>
              <a:t>Structured Programming</a:t>
            </a:r>
            <a:r>
              <a:rPr lang="en-IN" sz="4000" dirty="0">
                <a:solidFill>
                  <a:schemeClr val="tx1"/>
                </a:solidFill>
                <a:latin typeface="Baskerville Old Face" panose="02020602080505020303" pitchFamily="18" charset="0"/>
              </a:rPr>
              <a:t>:</a:t>
            </a:r>
            <a:br>
              <a:rPr lang="en-IN" sz="4000" dirty="0">
                <a:solidFill>
                  <a:schemeClr val="tx1"/>
                </a:solidFill>
                <a:latin typeface="Baskerville Old Face" panose="02020602080505020303" pitchFamily="18" charset="0"/>
              </a:rPr>
            </a:br>
            <a:endParaRPr lang="en-IN" sz="4000" dirty="0">
              <a:solidFill>
                <a:schemeClr val="tx1"/>
              </a:solidFill>
              <a:latin typeface="Baskerville Old Face" panose="02020602080505020303" pitchFamily="18" charset="0"/>
            </a:endParaRPr>
          </a:p>
        </p:txBody>
      </p:sp>
      <p:sp>
        <p:nvSpPr>
          <p:cNvPr id="3" name="Content Placeholder 2"/>
          <p:cNvSpPr>
            <a:spLocks noGrp="1"/>
          </p:cNvSpPr>
          <p:nvPr>
            <p:ph idx="1"/>
          </p:nvPr>
        </p:nvSpPr>
        <p:spPr>
          <a:xfrm>
            <a:off x="677334" y="1930400"/>
            <a:ext cx="8596668" cy="3880773"/>
          </a:xfrm>
        </p:spPr>
        <p:txBody>
          <a:bodyPr>
            <a:normAutofit/>
          </a:bodyPr>
          <a:lstStyle/>
          <a:p>
            <a:pPr marL="0" indent="0">
              <a:buNone/>
            </a:pPr>
            <a:r>
              <a:rPr lang="en-IN" sz="2800" dirty="0">
                <a:solidFill>
                  <a:srgbClr val="7030A0"/>
                </a:solidFill>
                <a:latin typeface="Book Antiqua" panose="02040602050305030304" pitchFamily="18" charset="0"/>
              </a:rPr>
              <a:t>The code is organized into methods for better modularity, readability, and reusability. Each method (</a:t>
            </a:r>
            <a:r>
              <a:rPr lang="en-IN" sz="2800" dirty="0" err="1">
                <a:solidFill>
                  <a:srgbClr val="7030A0"/>
                </a:solidFill>
                <a:latin typeface="Book Antiqua" panose="02040602050305030304" pitchFamily="18" charset="0"/>
              </a:rPr>
              <a:t>createTables</a:t>
            </a:r>
            <a:r>
              <a:rPr lang="en-IN" sz="2800" dirty="0">
                <a:solidFill>
                  <a:srgbClr val="7030A0"/>
                </a:solidFill>
                <a:latin typeface="Book Antiqua" panose="02040602050305030304" pitchFamily="18" charset="0"/>
              </a:rPr>
              <a:t>, </a:t>
            </a:r>
            <a:r>
              <a:rPr lang="en-IN" sz="2800" dirty="0" err="1">
                <a:solidFill>
                  <a:srgbClr val="7030A0"/>
                </a:solidFill>
                <a:latin typeface="Book Antiqua" panose="02040602050305030304" pitchFamily="18" charset="0"/>
              </a:rPr>
              <a:t>addPatient</a:t>
            </a:r>
            <a:r>
              <a:rPr lang="en-IN" sz="2800" dirty="0">
                <a:solidFill>
                  <a:srgbClr val="7030A0"/>
                </a:solidFill>
                <a:latin typeface="Book Antiqua" panose="02040602050305030304" pitchFamily="18" charset="0"/>
              </a:rPr>
              <a:t>, </a:t>
            </a:r>
            <a:r>
              <a:rPr lang="en-IN" sz="2800" dirty="0" err="1">
                <a:solidFill>
                  <a:srgbClr val="7030A0"/>
                </a:solidFill>
                <a:latin typeface="Book Antiqua" panose="02040602050305030304" pitchFamily="18" charset="0"/>
              </a:rPr>
              <a:t>addDoctor</a:t>
            </a:r>
            <a:r>
              <a:rPr lang="en-IN" sz="2800" dirty="0">
                <a:solidFill>
                  <a:srgbClr val="7030A0"/>
                </a:solidFill>
                <a:latin typeface="Book Antiqua" panose="02040602050305030304" pitchFamily="18" charset="0"/>
              </a:rPr>
              <a:t>, </a:t>
            </a:r>
            <a:r>
              <a:rPr lang="en-IN" sz="2800" dirty="0" err="1">
                <a:solidFill>
                  <a:srgbClr val="7030A0"/>
                </a:solidFill>
                <a:latin typeface="Book Antiqua" panose="02040602050305030304" pitchFamily="18" charset="0"/>
              </a:rPr>
              <a:t>addAppointment</a:t>
            </a:r>
            <a:r>
              <a:rPr lang="en-IN" sz="2800" dirty="0">
                <a:solidFill>
                  <a:srgbClr val="7030A0"/>
                </a:solidFill>
                <a:latin typeface="Book Antiqua" panose="02040602050305030304" pitchFamily="18" charset="0"/>
              </a:rPr>
              <a:t>, </a:t>
            </a:r>
            <a:r>
              <a:rPr lang="en-IN" sz="2800" dirty="0" err="1">
                <a:solidFill>
                  <a:srgbClr val="7030A0"/>
                </a:solidFill>
                <a:latin typeface="Book Antiqua" panose="02040602050305030304" pitchFamily="18" charset="0"/>
              </a:rPr>
              <a:t>displayPatients</a:t>
            </a:r>
            <a:r>
              <a:rPr lang="en-IN" sz="2800" dirty="0">
                <a:solidFill>
                  <a:srgbClr val="7030A0"/>
                </a:solidFill>
                <a:latin typeface="Book Antiqua" panose="02040602050305030304" pitchFamily="18" charset="0"/>
              </a:rPr>
              <a:t>, </a:t>
            </a:r>
            <a:r>
              <a:rPr lang="en-IN" sz="2800" dirty="0" err="1">
                <a:solidFill>
                  <a:srgbClr val="7030A0"/>
                </a:solidFill>
                <a:latin typeface="Book Antiqua" panose="02040602050305030304" pitchFamily="18" charset="0"/>
              </a:rPr>
              <a:t>displayDoctors</a:t>
            </a:r>
            <a:r>
              <a:rPr lang="en-IN" sz="2800" dirty="0">
                <a:solidFill>
                  <a:srgbClr val="7030A0"/>
                </a:solidFill>
                <a:latin typeface="Book Antiqua" panose="02040602050305030304" pitchFamily="18" charset="0"/>
              </a:rPr>
              <a:t>, </a:t>
            </a:r>
            <a:r>
              <a:rPr lang="en-IN" sz="2800" dirty="0" err="1">
                <a:solidFill>
                  <a:srgbClr val="7030A0"/>
                </a:solidFill>
                <a:latin typeface="Book Antiqua" panose="02040602050305030304" pitchFamily="18" charset="0"/>
              </a:rPr>
              <a:t>displayAppointments</a:t>
            </a:r>
            <a:r>
              <a:rPr lang="en-IN" sz="2800" dirty="0">
                <a:solidFill>
                  <a:srgbClr val="7030A0"/>
                </a:solidFill>
                <a:latin typeface="Book Antiqua" panose="02040602050305030304" pitchFamily="18" charset="0"/>
              </a:rPr>
              <a:t>) encapsulates a specific functionality related to database operations</a:t>
            </a:r>
            <a:endParaRPr lang="en-IN" sz="2800" dirty="0">
              <a:solidFill>
                <a:srgbClr val="7030A0"/>
              </a:solidFill>
              <a:latin typeface="Book Antiqua" panose="02040602050305030304" pitchFamily="18" charset="0"/>
            </a:endParaRPr>
          </a:p>
        </p:txBody>
      </p:sp>
    </p:spTree>
    <p:extLst>
      <p:ext uri="{BB962C8B-B14F-4D97-AF65-F5344CB8AC3E}">
        <p14:creationId xmlns:p14="http://schemas.microsoft.com/office/powerpoint/2010/main" val="951265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28914"/>
            <a:ext cx="8596668" cy="1320800"/>
          </a:xfrm>
        </p:spPr>
        <p:txBody>
          <a:bodyPr>
            <a:normAutofit/>
          </a:bodyPr>
          <a:lstStyle/>
          <a:p>
            <a:r>
              <a:rPr lang="en-IN" sz="4000" b="1" dirty="0">
                <a:solidFill>
                  <a:schemeClr val="tx1"/>
                </a:solidFill>
                <a:latin typeface="Baskerville Old Face" panose="02020602080505020303" pitchFamily="18" charset="0"/>
              </a:rPr>
              <a:t>Console Output</a:t>
            </a:r>
            <a:r>
              <a:rPr lang="en-IN" sz="4000" dirty="0">
                <a:solidFill>
                  <a:schemeClr val="tx1"/>
                </a:solidFill>
                <a:latin typeface="Baskerville Old Face" panose="02020602080505020303" pitchFamily="18" charset="0"/>
              </a:rPr>
              <a:t>:</a:t>
            </a:r>
            <a:br>
              <a:rPr lang="en-IN" sz="4000" dirty="0">
                <a:solidFill>
                  <a:schemeClr val="tx1"/>
                </a:solidFill>
                <a:latin typeface="Baskerville Old Face" panose="02020602080505020303" pitchFamily="18" charset="0"/>
              </a:rPr>
            </a:br>
            <a:endParaRPr lang="en-IN" sz="4000" dirty="0">
              <a:solidFill>
                <a:schemeClr val="tx1"/>
              </a:solidFill>
              <a:latin typeface="Baskerville Old Face" panose="02020602080505020303" pitchFamily="18" charset="0"/>
            </a:endParaRPr>
          </a:p>
        </p:txBody>
      </p:sp>
      <p:sp>
        <p:nvSpPr>
          <p:cNvPr id="3" name="Content Placeholder 2"/>
          <p:cNvSpPr>
            <a:spLocks noGrp="1"/>
          </p:cNvSpPr>
          <p:nvPr>
            <p:ph idx="1"/>
          </p:nvPr>
        </p:nvSpPr>
        <p:spPr>
          <a:xfrm>
            <a:off x="677334" y="2088018"/>
            <a:ext cx="8596668" cy="3880773"/>
          </a:xfrm>
        </p:spPr>
        <p:txBody>
          <a:bodyPr>
            <a:normAutofit/>
          </a:bodyPr>
          <a:lstStyle/>
          <a:p>
            <a:pPr marL="0" lvl="0" indent="0">
              <a:buNone/>
            </a:pPr>
            <a:r>
              <a:rPr lang="en-IN" sz="3200" dirty="0" err="1">
                <a:solidFill>
                  <a:schemeClr val="accent5">
                    <a:lumMod val="75000"/>
                  </a:schemeClr>
                </a:solidFill>
                <a:latin typeface="Book Antiqua" panose="02040602050305030304" pitchFamily="18" charset="0"/>
              </a:rPr>
              <a:t>System.out.println</a:t>
            </a:r>
            <a:r>
              <a:rPr lang="en-IN" sz="3200" dirty="0">
                <a:solidFill>
                  <a:schemeClr val="accent5">
                    <a:lumMod val="75000"/>
                  </a:schemeClr>
                </a:solidFill>
                <a:latin typeface="Book Antiqua" panose="02040602050305030304" pitchFamily="18" charset="0"/>
              </a:rPr>
              <a:t>() statements are used to display retrieved data (patients, doctors, appointments) on the console for demonstration purposes, providing feedback to the user.</a:t>
            </a:r>
          </a:p>
          <a:p>
            <a:endParaRPr lang="en-IN" sz="3200" dirty="0">
              <a:solidFill>
                <a:schemeClr val="accent5">
                  <a:lumMod val="75000"/>
                </a:schemeClr>
              </a:solidFill>
            </a:endParaRPr>
          </a:p>
        </p:txBody>
      </p:sp>
    </p:spTree>
    <p:extLst>
      <p:ext uri="{BB962C8B-B14F-4D97-AF65-F5344CB8AC3E}">
        <p14:creationId xmlns:p14="http://schemas.microsoft.com/office/powerpoint/2010/main" val="2279862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5734" y="188686"/>
            <a:ext cx="8596668" cy="1320800"/>
          </a:xfrm>
        </p:spPr>
        <p:txBody>
          <a:bodyPr>
            <a:normAutofit/>
          </a:bodyPr>
          <a:lstStyle/>
          <a:p>
            <a:r>
              <a:rPr lang="en-IN" sz="3200" dirty="0" smtClean="0">
                <a:solidFill>
                  <a:schemeClr val="tx1"/>
                </a:solidFill>
                <a:latin typeface="Baskerville Old Face" panose="02020602080505020303" pitchFamily="18" charset="0"/>
              </a:rPr>
              <a:t>OUTPUT:</a:t>
            </a:r>
            <a:endParaRPr lang="en-IN" sz="3200" dirty="0">
              <a:solidFill>
                <a:schemeClr val="tx1"/>
              </a:solidFill>
              <a:latin typeface="Baskerville Old Face" panose="02020602080505020303" pitchFamily="18" charset="0"/>
            </a:endParaRPr>
          </a:p>
        </p:txBody>
      </p:sp>
      <p:sp>
        <p:nvSpPr>
          <p:cNvPr id="3" name="Content Placeholder 2"/>
          <p:cNvSpPr>
            <a:spLocks noGrp="1"/>
          </p:cNvSpPr>
          <p:nvPr>
            <p:ph idx="1"/>
          </p:nvPr>
        </p:nvSpPr>
        <p:spPr>
          <a:xfrm>
            <a:off x="706362" y="849085"/>
            <a:ext cx="8596668" cy="5812971"/>
          </a:xfrm>
        </p:spPr>
        <p:txBody>
          <a:bodyPr>
            <a:normAutofit fontScale="62500" lnSpcReduction="20000"/>
          </a:bodyPr>
          <a:lstStyle/>
          <a:p>
            <a:pPr marL="0" indent="0">
              <a:buNone/>
            </a:pPr>
            <a:r>
              <a:rPr lang="en-IN" sz="2900" dirty="0">
                <a:solidFill>
                  <a:srgbClr val="FF0000"/>
                </a:solidFill>
                <a:latin typeface="Book Antiqua" panose="02040602050305030304" pitchFamily="18" charset="0"/>
              </a:rPr>
              <a:t>Patient ID: 1</a:t>
            </a:r>
          </a:p>
          <a:p>
            <a:pPr marL="0" indent="0">
              <a:buNone/>
            </a:pPr>
            <a:r>
              <a:rPr lang="en-IN" sz="2900" dirty="0">
                <a:solidFill>
                  <a:srgbClr val="FF0000"/>
                </a:solidFill>
                <a:latin typeface="Book Antiqua" panose="02040602050305030304" pitchFamily="18" charset="0"/>
              </a:rPr>
              <a:t>Name: John Doe</a:t>
            </a:r>
          </a:p>
          <a:p>
            <a:pPr marL="0" indent="0">
              <a:buNone/>
            </a:pPr>
            <a:r>
              <a:rPr lang="en-IN" sz="2900" dirty="0">
                <a:solidFill>
                  <a:srgbClr val="FF0000"/>
                </a:solidFill>
                <a:latin typeface="Book Antiqua" panose="02040602050305030304" pitchFamily="18" charset="0"/>
              </a:rPr>
              <a:t>Age: 30</a:t>
            </a:r>
          </a:p>
          <a:p>
            <a:pPr marL="0" indent="0">
              <a:buNone/>
            </a:pPr>
            <a:r>
              <a:rPr lang="en-IN" sz="2900" dirty="0">
                <a:solidFill>
                  <a:srgbClr val="FF0000"/>
                </a:solidFill>
                <a:latin typeface="Book Antiqua" panose="02040602050305030304" pitchFamily="18" charset="0"/>
              </a:rPr>
              <a:t>Gender: Male</a:t>
            </a:r>
          </a:p>
          <a:p>
            <a:pPr marL="0" indent="0">
              <a:buNone/>
            </a:pPr>
            <a:r>
              <a:rPr lang="en-IN" sz="2900" dirty="0">
                <a:solidFill>
                  <a:srgbClr val="FF0000"/>
                </a:solidFill>
                <a:latin typeface="Book Antiqua" panose="02040602050305030304" pitchFamily="18" charset="0"/>
              </a:rPr>
              <a:t>Contact: 1234567890</a:t>
            </a:r>
          </a:p>
          <a:p>
            <a:pPr marL="0" indent="0">
              <a:buNone/>
            </a:pPr>
            <a:r>
              <a:rPr lang="en-IN" sz="2900" dirty="0">
                <a:solidFill>
                  <a:srgbClr val="FF0000"/>
                </a:solidFill>
                <a:latin typeface="Book Antiqua" panose="02040602050305030304" pitchFamily="18" charset="0"/>
              </a:rPr>
              <a:t> </a:t>
            </a:r>
          </a:p>
          <a:p>
            <a:pPr marL="0" indent="0">
              <a:buNone/>
            </a:pPr>
            <a:r>
              <a:rPr lang="en-IN" sz="2900" dirty="0">
                <a:solidFill>
                  <a:srgbClr val="FF0000"/>
                </a:solidFill>
                <a:latin typeface="Book Antiqua" panose="02040602050305030304" pitchFamily="18" charset="0"/>
              </a:rPr>
              <a:t>Doctor ID: 1</a:t>
            </a:r>
          </a:p>
          <a:p>
            <a:pPr marL="0" indent="0">
              <a:buNone/>
            </a:pPr>
            <a:r>
              <a:rPr lang="en-IN" sz="2900" dirty="0">
                <a:solidFill>
                  <a:srgbClr val="FF0000"/>
                </a:solidFill>
                <a:latin typeface="Book Antiqua" panose="02040602050305030304" pitchFamily="18" charset="0"/>
              </a:rPr>
              <a:t>Name: </a:t>
            </a:r>
            <a:r>
              <a:rPr lang="en-IN" sz="2900" dirty="0" err="1">
                <a:solidFill>
                  <a:srgbClr val="FF0000"/>
                </a:solidFill>
                <a:latin typeface="Book Antiqua" panose="02040602050305030304" pitchFamily="18" charset="0"/>
              </a:rPr>
              <a:t>Dr.</a:t>
            </a:r>
            <a:r>
              <a:rPr lang="en-IN" sz="2900" dirty="0">
                <a:solidFill>
                  <a:srgbClr val="FF0000"/>
                </a:solidFill>
                <a:latin typeface="Book Antiqua" panose="02040602050305030304" pitchFamily="18" charset="0"/>
              </a:rPr>
              <a:t> Smith</a:t>
            </a:r>
          </a:p>
          <a:p>
            <a:pPr marL="0" indent="0">
              <a:buNone/>
            </a:pPr>
            <a:r>
              <a:rPr lang="en-IN" sz="2900" dirty="0">
                <a:solidFill>
                  <a:srgbClr val="FF0000"/>
                </a:solidFill>
                <a:latin typeface="Book Antiqua" panose="02040602050305030304" pitchFamily="18" charset="0"/>
              </a:rPr>
              <a:t>Specialty: Cardiology</a:t>
            </a:r>
          </a:p>
          <a:p>
            <a:pPr marL="0" indent="0">
              <a:buNone/>
            </a:pPr>
            <a:r>
              <a:rPr lang="en-IN" sz="2900" dirty="0">
                <a:solidFill>
                  <a:srgbClr val="FF0000"/>
                </a:solidFill>
                <a:latin typeface="Book Antiqua" panose="02040602050305030304" pitchFamily="18" charset="0"/>
              </a:rPr>
              <a:t>Contact: 0987654321</a:t>
            </a:r>
          </a:p>
          <a:p>
            <a:pPr marL="0" indent="0">
              <a:buNone/>
            </a:pPr>
            <a:r>
              <a:rPr lang="en-IN" sz="2900" dirty="0">
                <a:solidFill>
                  <a:srgbClr val="FF0000"/>
                </a:solidFill>
                <a:latin typeface="Book Antiqua" panose="02040602050305030304" pitchFamily="18" charset="0"/>
              </a:rPr>
              <a:t> </a:t>
            </a:r>
          </a:p>
          <a:p>
            <a:pPr marL="0" indent="0">
              <a:buNone/>
            </a:pPr>
            <a:r>
              <a:rPr lang="en-IN" sz="2900" dirty="0">
                <a:solidFill>
                  <a:srgbClr val="FF0000"/>
                </a:solidFill>
                <a:latin typeface="Book Antiqua" panose="02040602050305030304" pitchFamily="18" charset="0"/>
              </a:rPr>
              <a:t>Appointment ID: 1</a:t>
            </a:r>
          </a:p>
          <a:p>
            <a:pPr marL="0" indent="0">
              <a:buNone/>
            </a:pPr>
            <a:r>
              <a:rPr lang="en-IN" sz="2900" dirty="0">
                <a:solidFill>
                  <a:srgbClr val="FF0000"/>
                </a:solidFill>
                <a:latin typeface="Book Antiqua" panose="02040602050305030304" pitchFamily="18" charset="0"/>
              </a:rPr>
              <a:t>Patient ID: 1</a:t>
            </a:r>
          </a:p>
          <a:p>
            <a:pPr marL="0" indent="0">
              <a:buNone/>
            </a:pPr>
            <a:r>
              <a:rPr lang="en-IN" sz="2900" dirty="0">
                <a:solidFill>
                  <a:srgbClr val="FF0000"/>
                </a:solidFill>
                <a:latin typeface="Book Antiqua" panose="02040602050305030304" pitchFamily="18" charset="0"/>
              </a:rPr>
              <a:t>Doctor ID: 1</a:t>
            </a:r>
          </a:p>
          <a:p>
            <a:pPr marL="0" indent="0">
              <a:buNone/>
            </a:pPr>
            <a:r>
              <a:rPr lang="en-IN" sz="2900" dirty="0">
                <a:solidFill>
                  <a:srgbClr val="FF0000"/>
                </a:solidFill>
                <a:latin typeface="Book Antiqua" panose="02040602050305030304" pitchFamily="18" charset="0"/>
              </a:rPr>
              <a:t>Date: 2024-06-24</a:t>
            </a:r>
          </a:p>
          <a:p>
            <a:pPr marL="0" indent="0">
              <a:buNone/>
            </a:pPr>
            <a:r>
              <a:rPr lang="en-IN" sz="2900" dirty="0">
                <a:solidFill>
                  <a:srgbClr val="FF0000"/>
                </a:solidFill>
                <a:latin typeface="Book Antiqua" panose="02040602050305030304" pitchFamily="18" charset="0"/>
              </a:rPr>
              <a:t>Time: 10:00 AM</a:t>
            </a:r>
          </a:p>
          <a:p>
            <a:pPr marL="0" indent="0">
              <a:buNone/>
            </a:pPr>
            <a:endParaRPr lang="en-IN" dirty="0">
              <a:latin typeface="Book Antiqua" panose="02040602050305030304" pitchFamily="18" charset="0"/>
            </a:endParaRPr>
          </a:p>
        </p:txBody>
      </p:sp>
    </p:spTree>
    <p:extLst>
      <p:ext uri="{BB962C8B-B14F-4D97-AF65-F5344CB8AC3E}">
        <p14:creationId xmlns:p14="http://schemas.microsoft.com/office/powerpoint/2010/main" val="2710142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1"/>
                </a:solidFill>
                <a:latin typeface="Baskerville Old Face" panose="02020602080505020303" pitchFamily="18" charset="0"/>
              </a:rPr>
              <a:t>CONCLUSION:</a:t>
            </a:r>
            <a:endParaRPr lang="en-IN" dirty="0">
              <a:solidFill>
                <a:schemeClr val="tx1"/>
              </a:solidFill>
              <a:latin typeface="Baskerville Old Face" panose="02020602080505020303" pitchFamily="18" charset="0"/>
            </a:endParaRPr>
          </a:p>
        </p:txBody>
      </p:sp>
      <p:sp>
        <p:nvSpPr>
          <p:cNvPr id="3" name="Content Placeholder 2"/>
          <p:cNvSpPr>
            <a:spLocks noGrp="1"/>
          </p:cNvSpPr>
          <p:nvPr>
            <p:ph idx="1"/>
          </p:nvPr>
        </p:nvSpPr>
        <p:spPr>
          <a:xfrm>
            <a:off x="677334" y="1652589"/>
            <a:ext cx="8596668" cy="3880773"/>
          </a:xfrm>
        </p:spPr>
        <p:txBody>
          <a:bodyPr>
            <a:normAutofit/>
          </a:bodyPr>
          <a:lstStyle/>
          <a:p>
            <a:pPr marL="0" indent="0">
              <a:buNone/>
            </a:pPr>
            <a:r>
              <a:rPr lang="en-US" sz="2400" dirty="0">
                <a:solidFill>
                  <a:schemeClr val="accent6">
                    <a:lumMod val="75000"/>
                  </a:schemeClr>
                </a:solidFill>
                <a:latin typeface="Book Antiqua" panose="02040602050305030304" pitchFamily="18" charset="0"/>
              </a:rPr>
              <a:t>Implementing a Hospital Management System (HMS) in Java offers significant benefits, enhancing operational efficiency and patient care. Java's platform independence, security, and extensive libraries make it an ideal choice for developing a scalable and reliable HMS</a:t>
            </a:r>
            <a:r>
              <a:rPr lang="en-US" sz="2400" dirty="0" smtClean="0">
                <a:solidFill>
                  <a:schemeClr val="accent6">
                    <a:lumMod val="75000"/>
                  </a:schemeClr>
                </a:solidFill>
                <a:latin typeface="Book Antiqua" panose="02040602050305030304" pitchFamily="18" charset="0"/>
              </a:rPr>
              <a:t>.</a:t>
            </a:r>
          </a:p>
          <a:p>
            <a:pPr marL="0" indent="0">
              <a:buNone/>
            </a:pPr>
            <a:r>
              <a:rPr lang="en-US" sz="2400" dirty="0">
                <a:solidFill>
                  <a:schemeClr val="accent6">
                    <a:lumMod val="75000"/>
                  </a:schemeClr>
                </a:solidFill>
                <a:latin typeface="Book Antiqua" panose="02040602050305030304" pitchFamily="18" charset="0"/>
              </a:rPr>
              <a:t>A Java-based HMS streamlines patient management, billing, staff scheduling, and inventory control, reducing administrative burdens and errors. It also ensures data </a:t>
            </a:r>
            <a:r>
              <a:rPr lang="en-US" sz="2400" dirty="0" smtClean="0">
                <a:solidFill>
                  <a:schemeClr val="accent6">
                    <a:lumMod val="75000"/>
                  </a:schemeClr>
                </a:solidFill>
                <a:latin typeface="Book Antiqua" panose="02040602050305030304" pitchFamily="18" charset="0"/>
              </a:rPr>
              <a:t>security </a:t>
            </a:r>
            <a:r>
              <a:rPr lang="en-US" sz="2400" dirty="0">
                <a:solidFill>
                  <a:schemeClr val="accent6">
                    <a:lumMod val="75000"/>
                  </a:schemeClr>
                </a:solidFill>
                <a:latin typeface="Book Antiqua" panose="02040602050305030304" pitchFamily="18" charset="0"/>
              </a:rPr>
              <a:t>and compliance with healthcare regulations</a:t>
            </a:r>
            <a:r>
              <a:rPr lang="en-US" sz="2400" dirty="0" smtClean="0">
                <a:solidFill>
                  <a:schemeClr val="accent6">
                    <a:lumMod val="75000"/>
                  </a:schemeClr>
                </a:solidFill>
                <a:latin typeface="Book Antiqua" panose="02040602050305030304" pitchFamily="18" charset="0"/>
              </a:rPr>
              <a:t>.</a:t>
            </a:r>
          </a:p>
          <a:p>
            <a:pPr marL="0" indent="0">
              <a:buNone/>
            </a:pPr>
            <a:endParaRPr lang="en-US" sz="2400" dirty="0" smtClean="0">
              <a:solidFill>
                <a:schemeClr val="accent6">
                  <a:lumMod val="75000"/>
                </a:schemeClr>
              </a:solidFill>
              <a:latin typeface="Book Antiqua" panose="02040602050305030304" pitchFamily="18" charset="0"/>
            </a:endParaRPr>
          </a:p>
          <a:p>
            <a:pPr marL="0" indent="0">
              <a:buNone/>
            </a:pPr>
            <a:endParaRPr lang="en-IN" sz="2400" dirty="0">
              <a:solidFill>
                <a:schemeClr val="accent6">
                  <a:lumMod val="75000"/>
                </a:schemeClr>
              </a:solidFill>
              <a:latin typeface="Book Antiqua" panose="02040602050305030304" pitchFamily="18" charset="0"/>
            </a:endParaRPr>
          </a:p>
        </p:txBody>
      </p:sp>
    </p:spTree>
    <p:extLst>
      <p:ext uri="{BB962C8B-B14F-4D97-AF65-F5344CB8AC3E}">
        <p14:creationId xmlns:p14="http://schemas.microsoft.com/office/powerpoint/2010/main" val="378359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97846"/>
            <a:ext cx="8596668" cy="1320800"/>
          </a:xfrm>
        </p:spPr>
        <p:txBody>
          <a:bodyPr/>
          <a:lstStyle/>
          <a:p>
            <a:r>
              <a:rPr lang="en-IN" b="1" dirty="0" smtClean="0">
                <a:solidFill>
                  <a:schemeClr val="tx1"/>
                </a:solidFill>
                <a:latin typeface="Baskerville Old Face" panose="02020602080505020303" pitchFamily="18" charset="0"/>
              </a:rPr>
              <a:t>INTRODUCTION:</a:t>
            </a:r>
            <a:endParaRPr lang="en-IN" b="1" dirty="0">
              <a:solidFill>
                <a:schemeClr val="tx1"/>
              </a:solidFill>
              <a:latin typeface="Baskerville Old Face" panose="02020602080505020303" pitchFamily="18" charset="0"/>
            </a:endParaRPr>
          </a:p>
        </p:txBody>
      </p:sp>
      <p:sp>
        <p:nvSpPr>
          <p:cNvPr id="3" name="Content Placeholder 2"/>
          <p:cNvSpPr>
            <a:spLocks noGrp="1"/>
          </p:cNvSpPr>
          <p:nvPr>
            <p:ph idx="1"/>
          </p:nvPr>
        </p:nvSpPr>
        <p:spPr>
          <a:xfrm>
            <a:off x="677334" y="2218646"/>
            <a:ext cx="8596668" cy="3880773"/>
          </a:xfrm>
        </p:spPr>
        <p:txBody>
          <a:bodyPr/>
          <a:lstStyle/>
          <a:p>
            <a:pPr marL="0" indent="0">
              <a:buNone/>
            </a:pPr>
            <a:r>
              <a:rPr lang="en-US" sz="2800" b="1" dirty="0">
                <a:solidFill>
                  <a:srgbClr val="7030A0"/>
                </a:solidFill>
              </a:rPr>
              <a:t>A Hospital Management System (HMS) is an integrated software that handles different aspects of a hospital's operations, such as patient management, staff management, billing, and inventory control</a:t>
            </a:r>
            <a:r>
              <a:rPr lang="en-US" dirty="0"/>
              <a:t>.</a:t>
            </a:r>
            <a:endParaRPr lang="en-IN" dirty="0">
              <a:solidFill>
                <a:srgbClr val="7030A0"/>
              </a:solidFill>
              <a:latin typeface="Baskerville Old Face" panose="02020602080505020303" pitchFamily="18" charset="0"/>
            </a:endParaRPr>
          </a:p>
        </p:txBody>
      </p:sp>
    </p:spTree>
    <p:extLst>
      <p:ext uri="{BB962C8B-B14F-4D97-AF65-F5344CB8AC3E}">
        <p14:creationId xmlns:p14="http://schemas.microsoft.com/office/powerpoint/2010/main" val="2563985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705" y="885371"/>
            <a:ext cx="8596668" cy="1320800"/>
          </a:xfrm>
        </p:spPr>
        <p:txBody>
          <a:bodyPr/>
          <a:lstStyle/>
          <a:p>
            <a:r>
              <a:rPr lang="en-IN" dirty="0" smtClean="0">
                <a:solidFill>
                  <a:schemeClr val="tx1"/>
                </a:solidFill>
                <a:latin typeface="Baskerville Old Face" panose="02020602080505020303" pitchFamily="18" charset="0"/>
              </a:rPr>
              <a:t>ABSTRACT:</a:t>
            </a:r>
            <a:endParaRPr lang="en-IN" dirty="0">
              <a:solidFill>
                <a:schemeClr val="tx1"/>
              </a:solidFill>
              <a:latin typeface="Baskerville Old Face" panose="02020602080505020303" pitchFamily="18" charset="0"/>
            </a:endParaRPr>
          </a:p>
        </p:txBody>
      </p:sp>
      <p:sp>
        <p:nvSpPr>
          <p:cNvPr id="3" name="Content Placeholder 2"/>
          <p:cNvSpPr>
            <a:spLocks noGrp="1"/>
          </p:cNvSpPr>
          <p:nvPr>
            <p:ph idx="1"/>
          </p:nvPr>
        </p:nvSpPr>
        <p:spPr>
          <a:xfrm>
            <a:off x="430591" y="1870304"/>
            <a:ext cx="8596668" cy="3880773"/>
          </a:xfrm>
        </p:spPr>
        <p:txBody>
          <a:bodyPr>
            <a:normAutofit/>
          </a:bodyPr>
          <a:lstStyle/>
          <a:p>
            <a:pPr marL="0" indent="0">
              <a:buNone/>
            </a:pPr>
            <a:r>
              <a:rPr lang="en-US" sz="2400" dirty="0">
                <a:solidFill>
                  <a:srgbClr val="FF0000"/>
                </a:solidFill>
                <a:latin typeface="Bahnschrift" panose="020B0502040204020203" pitchFamily="34" charset="0"/>
              </a:rPr>
              <a:t>A Hospital Management System (HMS) is an integrated software solution designed to enhance the efficiency and effectiveness of hospital operations. By automating administrative tasks such as patient management, billing, staff scheduling, and inventory control, HMS improves patient care and operational efficiency. It provides quick access to accurate patient records, streamlines appointment scheduling, and ensures compliance with healthcare regulations</a:t>
            </a:r>
            <a:r>
              <a:rPr lang="en-US" sz="2000" dirty="0">
                <a:solidFill>
                  <a:srgbClr val="FF0000"/>
                </a:solidFill>
                <a:latin typeface="Bahnschrift" panose="020B0502040204020203" pitchFamily="34" charset="0"/>
              </a:rPr>
              <a:t>.</a:t>
            </a:r>
            <a:endParaRPr lang="en-IN" sz="2000" dirty="0">
              <a:solidFill>
                <a:srgbClr val="FF0000"/>
              </a:solidFill>
              <a:latin typeface="Bahnschrift" panose="020B0502040204020203" pitchFamily="34" charset="0"/>
            </a:endParaRPr>
          </a:p>
        </p:txBody>
      </p:sp>
    </p:spTree>
    <p:extLst>
      <p:ext uri="{BB962C8B-B14F-4D97-AF65-F5344CB8AC3E}">
        <p14:creationId xmlns:p14="http://schemas.microsoft.com/office/powerpoint/2010/main" val="2306053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1"/>
                </a:solidFill>
                <a:latin typeface="Baskerville Old Face" panose="02020602080505020303" pitchFamily="18" charset="0"/>
              </a:rPr>
              <a:t>KEY TECHNOLOGIES USED IN THIS PROJECT:</a:t>
            </a:r>
            <a:endParaRPr lang="en-IN" dirty="0">
              <a:solidFill>
                <a:schemeClr val="tx1"/>
              </a:solidFill>
              <a:latin typeface="Baskerville Old Face" panose="02020602080505020303" pitchFamily="18" charset="0"/>
            </a:endParaRPr>
          </a:p>
        </p:txBody>
      </p:sp>
      <p:sp>
        <p:nvSpPr>
          <p:cNvPr id="3" name="Content Placeholder 2"/>
          <p:cNvSpPr>
            <a:spLocks noGrp="1"/>
          </p:cNvSpPr>
          <p:nvPr>
            <p:ph idx="1"/>
          </p:nvPr>
        </p:nvSpPr>
        <p:spPr/>
        <p:txBody>
          <a:bodyPr/>
          <a:lstStyle/>
          <a:p>
            <a:pPr marL="0" indent="0">
              <a:buNone/>
            </a:pPr>
            <a:r>
              <a:rPr lang="en-IN" sz="2800" dirty="0">
                <a:solidFill>
                  <a:srgbClr val="0070C0"/>
                </a:solidFill>
                <a:latin typeface="Bahnschrift" panose="020B0502040204020203" pitchFamily="34" charset="0"/>
              </a:rPr>
              <a:t>JDBC (Java Database Connectivity):</a:t>
            </a:r>
          </a:p>
          <a:p>
            <a:pPr marL="0" lvl="0" indent="0">
              <a:buNone/>
            </a:pPr>
            <a:r>
              <a:rPr lang="en-IN" sz="2400" dirty="0" err="1">
                <a:solidFill>
                  <a:srgbClr val="C00000"/>
                </a:solidFill>
                <a:latin typeface="Bahnschrift SemiLight" panose="020B0502040204020203" pitchFamily="34" charset="0"/>
              </a:rPr>
              <a:t>java.sql.Connection</a:t>
            </a:r>
            <a:r>
              <a:rPr lang="en-IN" sz="2400" dirty="0">
                <a:solidFill>
                  <a:srgbClr val="C00000"/>
                </a:solidFill>
                <a:latin typeface="Bahnschrift SemiLight" panose="020B0502040204020203" pitchFamily="34" charset="0"/>
              </a:rPr>
              <a:t>, </a:t>
            </a:r>
            <a:r>
              <a:rPr lang="en-IN" sz="2400" dirty="0" err="1">
                <a:solidFill>
                  <a:srgbClr val="C00000"/>
                </a:solidFill>
                <a:latin typeface="Bahnschrift SemiLight" panose="020B0502040204020203" pitchFamily="34" charset="0"/>
              </a:rPr>
              <a:t>java.sql.DriverManager</a:t>
            </a:r>
            <a:r>
              <a:rPr lang="en-IN" sz="2400" dirty="0">
                <a:solidFill>
                  <a:srgbClr val="C00000"/>
                </a:solidFill>
                <a:latin typeface="Bahnschrift SemiLight" panose="020B0502040204020203" pitchFamily="34" charset="0"/>
              </a:rPr>
              <a:t>, </a:t>
            </a:r>
            <a:r>
              <a:rPr lang="en-IN" sz="2400" dirty="0" err="1">
                <a:solidFill>
                  <a:srgbClr val="C00000"/>
                </a:solidFill>
                <a:latin typeface="Bahnschrift SemiLight" panose="020B0502040204020203" pitchFamily="34" charset="0"/>
              </a:rPr>
              <a:t>java.sql.PreparedStatement</a:t>
            </a:r>
            <a:r>
              <a:rPr lang="en-IN" sz="2400" dirty="0">
                <a:solidFill>
                  <a:srgbClr val="C00000"/>
                </a:solidFill>
                <a:latin typeface="Bahnschrift SemiLight" panose="020B0502040204020203" pitchFamily="34" charset="0"/>
              </a:rPr>
              <a:t>, </a:t>
            </a:r>
            <a:r>
              <a:rPr lang="en-IN" sz="2400" dirty="0" err="1">
                <a:solidFill>
                  <a:srgbClr val="C00000"/>
                </a:solidFill>
                <a:latin typeface="Bahnschrift SemiLight" panose="020B0502040204020203" pitchFamily="34" charset="0"/>
              </a:rPr>
              <a:t>java.sql.ResultSet</a:t>
            </a:r>
            <a:r>
              <a:rPr lang="en-IN" sz="2400" dirty="0">
                <a:solidFill>
                  <a:srgbClr val="C00000"/>
                </a:solidFill>
                <a:latin typeface="Bahnschrift SemiLight" panose="020B0502040204020203" pitchFamily="34" charset="0"/>
              </a:rPr>
              <a:t>, </a:t>
            </a:r>
            <a:r>
              <a:rPr lang="en-IN" sz="2400" dirty="0" err="1">
                <a:solidFill>
                  <a:srgbClr val="C00000"/>
                </a:solidFill>
                <a:latin typeface="Bahnschrift SemiLight" panose="020B0502040204020203" pitchFamily="34" charset="0"/>
              </a:rPr>
              <a:t>java.sql.Statement</a:t>
            </a:r>
            <a:r>
              <a:rPr lang="en-IN" sz="2400" dirty="0">
                <a:solidFill>
                  <a:srgbClr val="C00000"/>
                </a:solidFill>
                <a:latin typeface="Bahnschrift SemiLight" panose="020B0502040204020203" pitchFamily="34" charset="0"/>
              </a:rPr>
              <a:t>: These classes are fundamental for establishing database connections, executing SQL queries, and processing query results. JDBC allows Java applications to interact with relational databases such as SQLite (</a:t>
            </a:r>
            <a:r>
              <a:rPr lang="en-IN" sz="2400" dirty="0" err="1">
                <a:solidFill>
                  <a:srgbClr val="C00000"/>
                </a:solidFill>
                <a:latin typeface="Bahnschrift SemiLight" panose="020B0502040204020203" pitchFamily="34" charset="0"/>
              </a:rPr>
              <a:t>hospital_management.db</a:t>
            </a:r>
            <a:r>
              <a:rPr lang="en-IN" sz="2400" dirty="0">
                <a:solidFill>
                  <a:srgbClr val="C00000"/>
                </a:solidFill>
                <a:latin typeface="Bahnschrift SemiLight" panose="020B0502040204020203" pitchFamily="34" charset="0"/>
              </a:rPr>
              <a:t> in this case).</a:t>
            </a:r>
          </a:p>
          <a:p>
            <a:endParaRPr lang="en-IN" dirty="0">
              <a:solidFill>
                <a:srgbClr val="0070C0"/>
              </a:solidFill>
              <a:latin typeface="Bahnschrift" panose="020B0502040204020203" pitchFamily="34" charset="0"/>
            </a:endParaRPr>
          </a:p>
        </p:txBody>
      </p:sp>
    </p:spTree>
    <p:extLst>
      <p:ext uri="{BB962C8B-B14F-4D97-AF65-F5344CB8AC3E}">
        <p14:creationId xmlns:p14="http://schemas.microsoft.com/office/powerpoint/2010/main" val="2706526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74057"/>
            <a:ext cx="8596668" cy="1320800"/>
          </a:xfrm>
        </p:spPr>
        <p:txBody>
          <a:bodyPr/>
          <a:lstStyle/>
          <a:p>
            <a:r>
              <a:rPr lang="en-IN" b="1" dirty="0">
                <a:solidFill>
                  <a:schemeClr val="tx1"/>
                </a:solidFill>
                <a:latin typeface="Baskerville Old Face" panose="02020602080505020303" pitchFamily="18" charset="0"/>
              </a:rPr>
              <a:t>SQLite</a:t>
            </a:r>
            <a:r>
              <a:rPr lang="en-IN" dirty="0">
                <a:solidFill>
                  <a:schemeClr val="tx1"/>
                </a:solidFill>
                <a:latin typeface="Baskerville Old Face" panose="02020602080505020303" pitchFamily="18" charset="0"/>
              </a:rPr>
              <a:t>:</a:t>
            </a:r>
            <a:br>
              <a:rPr lang="en-IN" dirty="0">
                <a:solidFill>
                  <a:schemeClr val="tx1"/>
                </a:solidFill>
                <a:latin typeface="Baskerville Old Face" panose="02020602080505020303" pitchFamily="18" charset="0"/>
              </a:rPr>
            </a:br>
            <a:endParaRPr lang="en-IN" dirty="0">
              <a:solidFill>
                <a:schemeClr val="tx1"/>
              </a:solidFill>
              <a:latin typeface="Baskerville Old Face" panose="02020602080505020303" pitchFamily="18" charset="0"/>
            </a:endParaRPr>
          </a:p>
        </p:txBody>
      </p:sp>
      <p:sp>
        <p:nvSpPr>
          <p:cNvPr id="3" name="Content Placeholder 2"/>
          <p:cNvSpPr>
            <a:spLocks noGrp="1"/>
          </p:cNvSpPr>
          <p:nvPr>
            <p:ph idx="1"/>
          </p:nvPr>
        </p:nvSpPr>
        <p:spPr/>
        <p:txBody>
          <a:bodyPr>
            <a:normAutofit/>
          </a:bodyPr>
          <a:lstStyle/>
          <a:p>
            <a:pPr marL="0" lvl="0" indent="0">
              <a:buNone/>
            </a:pPr>
            <a:r>
              <a:rPr lang="en-IN" sz="2800" dirty="0">
                <a:solidFill>
                  <a:srgbClr val="00B050"/>
                </a:solidFill>
                <a:latin typeface="Book Antiqua" panose="02040602050305030304" pitchFamily="18" charset="0"/>
              </a:rPr>
              <a:t>SQLite is a lightweight, embedded relational database management system. It's used here to store and manage data related to patients, doctors, and appointments. SQLite databases are file-based and do not require a separate server process.</a:t>
            </a:r>
          </a:p>
          <a:p>
            <a:endParaRPr lang="en-IN" sz="2800" dirty="0">
              <a:solidFill>
                <a:srgbClr val="00B050"/>
              </a:solidFill>
              <a:latin typeface="Book Antiqua" panose="02040602050305030304" pitchFamily="18" charset="0"/>
            </a:endParaRPr>
          </a:p>
        </p:txBody>
      </p:sp>
    </p:spTree>
    <p:extLst>
      <p:ext uri="{BB962C8B-B14F-4D97-AF65-F5344CB8AC3E}">
        <p14:creationId xmlns:p14="http://schemas.microsoft.com/office/powerpoint/2010/main" val="23916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86972"/>
            <a:ext cx="8596668" cy="1320800"/>
          </a:xfrm>
        </p:spPr>
        <p:txBody>
          <a:bodyPr>
            <a:normAutofit/>
          </a:bodyPr>
          <a:lstStyle/>
          <a:p>
            <a:r>
              <a:rPr lang="en-IN" sz="4000" b="1" dirty="0">
                <a:solidFill>
                  <a:schemeClr val="tx1"/>
                </a:solidFill>
                <a:latin typeface="Baskerville Old Face" panose="02020602080505020303" pitchFamily="18" charset="0"/>
              </a:rPr>
              <a:t>SQL (Structured Query Language)</a:t>
            </a:r>
            <a:r>
              <a:rPr lang="en-IN" sz="4000" dirty="0">
                <a:solidFill>
                  <a:schemeClr val="tx1"/>
                </a:solidFill>
                <a:latin typeface="Baskerville Old Face" panose="02020602080505020303" pitchFamily="18" charset="0"/>
              </a:rPr>
              <a:t>:</a:t>
            </a:r>
            <a:br>
              <a:rPr lang="en-IN" sz="4000" dirty="0">
                <a:solidFill>
                  <a:schemeClr val="tx1"/>
                </a:solidFill>
                <a:latin typeface="Baskerville Old Face" panose="02020602080505020303" pitchFamily="18" charset="0"/>
              </a:rPr>
            </a:br>
            <a:endParaRPr lang="en-IN" sz="4000" dirty="0">
              <a:solidFill>
                <a:schemeClr val="tx1"/>
              </a:solidFill>
              <a:latin typeface="Baskerville Old Face" panose="02020602080505020303" pitchFamily="18" charset="0"/>
            </a:endParaRPr>
          </a:p>
        </p:txBody>
      </p:sp>
      <p:sp>
        <p:nvSpPr>
          <p:cNvPr id="3" name="Content Placeholder 2"/>
          <p:cNvSpPr>
            <a:spLocks noGrp="1"/>
          </p:cNvSpPr>
          <p:nvPr>
            <p:ph idx="1"/>
          </p:nvPr>
        </p:nvSpPr>
        <p:spPr>
          <a:xfrm>
            <a:off x="677334" y="2189618"/>
            <a:ext cx="8596668" cy="3880773"/>
          </a:xfrm>
        </p:spPr>
        <p:txBody>
          <a:bodyPr>
            <a:normAutofit/>
          </a:bodyPr>
          <a:lstStyle/>
          <a:p>
            <a:pPr marL="0" lvl="0" indent="0">
              <a:buNone/>
            </a:pPr>
            <a:r>
              <a:rPr lang="en-IN" sz="2800" dirty="0">
                <a:solidFill>
                  <a:srgbClr val="FA4CD9"/>
                </a:solidFill>
                <a:latin typeface="Book Antiqua" panose="02040602050305030304" pitchFamily="18" charset="0"/>
              </a:rPr>
              <a:t>SQL statements (CREATE TABLE, INSERT INTO, SELECT * FROM) are used to define database schema (CREATE TABLE statements), insert data (INSERT INTO statements), and query data (SELECT * FROM statements).</a:t>
            </a:r>
          </a:p>
          <a:p>
            <a:endParaRPr lang="en-IN" sz="2800" dirty="0">
              <a:solidFill>
                <a:srgbClr val="FA4CD9"/>
              </a:solidFill>
              <a:latin typeface="Book Antiqua" panose="02040602050305030304" pitchFamily="18" charset="0"/>
            </a:endParaRPr>
          </a:p>
        </p:txBody>
      </p:sp>
    </p:spTree>
    <p:extLst>
      <p:ext uri="{BB962C8B-B14F-4D97-AF65-F5344CB8AC3E}">
        <p14:creationId xmlns:p14="http://schemas.microsoft.com/office/powerpoint/2010/main" val="1563266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705" y="897846"/>
            <a:ext cx="8596668" cy="1320800"/>
          </a:xfrm>
        </p:spPr>
        <p:txBody>
          <a:bodyPr>
            <a:normAutofit/>
          </a:bodyPr>
          <a:lstStyle/>
          <a:p>
            <a:r>
              <a:rPr lang="en-IN" sz="4000" b="1" dirty="0">
                <a:solidFill>
                  <a:schemeClr val="tx1"/>
                </a:solidFill>
                <a:latin typeface="Baskerville Old Face" panose="02020602080505020303" pitchFamily="18" charset="0"/>
              </a:rPr>
              <a:t>Exception Handling</a:t>
            </a:r>
            <a:r>
              <a:rPr lang="en-IN" sz="4000" dirty="0">
                <a:solidFill>
                  <a:schemeClr val="tx1"/>
                </a:solidFill>
                <a:latin typeface="Baskerville Old Face" panose="02020602080505020303" pitchFamily="18" charset="0"/>
              </a:rPr>
              <a:t>:</a:t>
            </a:r>
            <a:br>
              <a:rPr lang="en-IN" sz="4000" dirty="0">
                <a:solidFill>
                  <a:schemeClr val="tx1"/>
                </a:solidFill>
                <a:latin typeface="Baskerville Old Face" panose="02020602080505020303" pitchFamily="18" charset="0"/>
              </a:rPr>
            </a:br>
            <a:endParaRPr lang="en-IN" sz="4000" dirty="0">
              <a:solidFill>
                <a:schemeClr val="tx1"/>
              </a:solidFill>
              <a:latin typeface="Baskerville Old Face" panose="02020602080505020303" pitchFamily="18" charset="0"/>
            </a:endParaRPr>
          </a:p>
        </p:txBody>
      </p:sp>
      <p:sp>
        <p:nvSpPr>
          <p:cNvPr id="3" name="Content Placeholder 2"/>
          <p:cNvSpPr>
            <a:spLocks noGrp="1"/>
          </p:cNvSpPr>
          <p:nvPr>
            <p:ph idx="1"/>
          </p:nvPr>
        </p:nvSpPr>
        <p:spPr>
          <a:xfrm>
            <a:off x="677334" y="2218646"/>
            <a:ext cx="8596668" cy="3880773"/>
          </a:xfrm>
        </p:spPr>
        <p:txBody>
          <a:bodyPr>
            <a:normAutofit/>
          </a:bodyPr>
          <a:lstStyle/>
          <a:p>
            <a:pPr marL="0" indent="0">
              <a:buNone/>
            </a:pPr>
            <a:r>
              <a:rPr lang="en-IN" sz="2800" dirty="0">
                <a:solidFill>
                  <a:srgbClr val="0070C0"/>
                </a:solidFill>
                <a:latin typeface="Book Antiqua" panose="02040602050305030304" pitchFamily="18" charset="0"/>
              </a:rPr>
              <a:t>try-catch blocks are used to handle exceptions (</a:t>
            </a:r>
            <a:r>
              <a:rPr lang="en-IN" sz="2800" dirty="0" err="1">
                <a:solidFill>
                  <a:srgbClr val="0070C0"/>
                </a:solidFill>
                <a:latin typeface="Book Antiqua" panose="02040602050305030304" pitchFamily="18" charset="0"/>
              </a:rPr>
              <a:t>java.lang.Exception</a:t>
            </a:r>
            <a:r>
              <a:rPr lang="en-IN" sz="2800" dirty="0">
                <a:solidFill>
                  <a:srgbClr val="0070C0"/>
                </a:solidFill>
                <a:latin typeface="Book Antiqua" panose="02040602050305030304" pitchFamily="18" charset="0"/>
              </a:rPr>
              <a:t>) that may occur during database operations (</a:t>
            </a:r>
            <a:r>
              <a:rPr lang="en-IN" sz="2800" dirty="0" err="1">
                <a:solidFill>
                  <a:srgbClr val="0070C0"/>
                </a:solidFill>
                <a:latin typeface="Book Antiqua" panose="02040602050305030304" pitchFamily="18" charset="0"/>
              </a:rPr>
              <a:t>SQLException</a:t>
            </a:r>
            <a:r>
              <a:rPr lang="en-IN" sz="2800" dirty="0">
                <a:solidFill>
                  <a:srgbClr val="0070C0"/>
                </a:solidFill>
                <a:latin typeface="Book Antiqua" panose="02040602050305030304" pitchFamily="18" charset="0"/>
              </a:rPr>
              <a:t>), ensuring proper error handling and graceful recovery</a:t>
            </a:r>
            <a:endParaRPr lang="en-IN" sz="2800" dirty="0">
              <a:solidFill>
                <a:srgbClr val="0070C0"/>
              </a:solidFill>
              <a:latin typeface="Book Antiqua" panose="02040602050305030304" pitchFamily="18" charset="0"/>
            </a:endParaRPr>
          </a:p>
        </p:txBody>
      </p:sp>
    </p:spTree>
    <p:extLst>
      <p:ext uri="{BB962C8B-B14F-4D97-AF65-F5344CB8AC3E}">
        <p14:creationId xmlns:p14="http://schemas.microsoft.com/office/powerpoint/2010/main" val="3987220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56343"/>
            <a:ext cx="8596668" cy="1320800"/>
          </a:xfrm>
        </p:spPr>
        <p:txBody>
          <a:bodyPr>
            <a:normAutofit/>
          </a:bodyPr>
          <a:lstStyle/>
          <a:p>
            <a:r>
              <a:rPr lang="en-IN" sz="4000" b="1" dirty="0">
                <a:solidFill>
                  <a:schemeClr val="tx1"/>
                </a:solidFill>
                <a:latin typeface="Baskerville Old Face" panose="02020602080505020303" pitchFamily="18" charset="0"/>
              </a:rPr>
              <a:t>Basic Java Syntax</a:t>
            </a:r>
            <a:r>
              <a:rPr lang="en-IN" sz="4000" dirty="0">
                <a:solidFill>
                  <a:schemeClr val="tx1"/>
                </a:solidFill>
                <a:latin typeface="Baskerville Old Face" panose="02020602080505020303" pitchFamily="18" charset="0"/>
              </a:rPr>
              <a:t>:</a:t>
            </a:r>
            <a:br>
              <a:rPr lang="en-IN" sz="4000" dirty="0">
                <a:solidFill>
                  <a:schemeClr val="tx1"/>
                </a:solidFill>
                <a:latin typeface="Baskerville Old Face" panose="02020602080505020303" pitchFamily="18" charset="0"/>
              </a:rPr>
            </a:br>
            <a:endParaRPr lang="en-IN" sz="4000" dirty="0">
              <a:solidFill>
                <a:schemeClr val="tx1"/>
              </a:solidFill>
              <a:latin typeface="Baskerville Old Face" panose="02020602080505020303" pitchFamily="18" charset="0"/>
            </a:endParaRPr>
          </a:p>
        </p:txBody>
      </p:sp>
      <p:sp>
        <p:nvSpPr>
          <p:cNvPr id="3" name="Content Placeholder 2"/>
          <p:cNvSpPr>
            <a:spLocks noGrp="1"/>
          </p:cNvSpPr>
          <p:nvPr>
            <p:ph idx="1"/>
          </p:nvPr>
        </p:nvSpPr>
        <p:spPr>
          <a:xfrm>
            <a:off x="677334" y="2073503"/>
            <a:ext cx="8596668" cy="3880773"/>
          </a:xfrm>
        </p:spPr>
        <p:txBody>
          <a:bodyPr>
            <a:normAutofit/>
          </a:bodyPr>
          <a:lstStyle/>
          <a:p>
            <a:pPr marL="0" lvl="0" indent="0">
              <a:buNone/>
            </a:pPr>
            <a:r>
              <a:rPr lang="en-IN" sz="2800" dirty="0">
                <a:solidFill>
                  <a:srgbClr val="0070C0"/>
                </a:solidFill>
                <a:latin typeface="Book Antiqua" panose="02040602050305030304" pitchFamily="18" charset="0"/>
              </a:rPr>
              <a:t>Standard Java language features such as methods (</a:t>
            </a:r>
            <a:r>
              <a:rPr lang="en-IN" sz="2800" dirty="0" err="1">
                <a:solidFill>
                  <a:srgbClr val="0070C0"/>
                </a:solidFill>
                <a:latin typeface="Book Antiqua" panose="02040602050305030304" pitchFamily="18" charset="0"/>
              </a:rPr>
              <a:t>createTables</a:t>
            </a:r>
            <a:r>
              <a:rPr lang="en-IN" sz="2800" dirty="0">
                <a:solidFill>
                  <a:srgbClr val="0070C0"/>
                </a:solidFill>
                <a:latin typeface="Book Antiqua" panose="02040602050305030304" pitchFamily="18" charset="0"/>
              </a:rPr>
              <a:t>, </a:t>
            </a:r>
            <a:r>
              <a:rPr lang="en-IN" sz="2800" dirty="0" err="1">
                <a:solidFill>
                  <a:srgbClr val="0070C0"/>
                </a:solidFill>
                <a:latin typeface="Book Antiqua" panose="02040602050305030304" pitchFamily="18" charset="0"/>
              </a:rPr>
              <a:t>addPatient</a:t>
            </a:r>
            <a:r>
              <a:rPr lang="en-IN" sz="2800" dirty="0">
                <a:solidFill>
                  <a:srgbClr val="0070C0"/>
                </a:solidFill>
                <a:latin typeface="Book Antiqua" panose="02040602050305030304" pitchFamily="18" charset="0"/>
              </a:rPr>
              <a:t>, </a:t>
            </a:r>
            <a:r>
              <a:rPr lang="en-IN" sz="2800" dirty="0" err="1">
                <a:solidFill>
                  <a:srgbClr val="0070C0"/>
                </a:solidFill>
                <a:latin typeface="Book Antiqua" panose="02040602050305030304" pitchFamily="18" charset="0"/>
              </a:rPr>
              <a:t>addDoctor</a:t>
            </a:r>
            <a:r>
              <a:rPr lang="en-IN" sz="2800" dirty="0">
                <a:solidFill>
                  <a:srgbClr val="0070C0"/>
                </a:solidFill>
                <a:latin typeface="Book Antiqua" panose="02040602050305030304" pitchFamily="18" charset="0"/>
              </a:rPr>
              <a:t>, </a:t>
            </a:r>
            <a:r>
              <a:rPr lang="en-IN" sz="2800" dirty="0" err="1">
                <a:solidFill>
                  <a:srgbClr val="0070C0"/>
                </a:solidFill>
                <a:latin typeface="Book Antiqua" panose="02040602050305030304" pitchFamily="18" charset="0"/>
              </a:rPr>
              <a:t>addAppointment</a:t>
            </a:r>
            <a:r>
              <a:rPr lang="en-IN" sz="2800" dirty="0">
                <a:solidFill>
                  <a:srgbClr val="0070C0"/>
                </a:solidFill>
                <a:latin typeface="Book Antiqua" panose="02040602050305030304" pitchFamily="18" charset="0"/>
              </a:rPr>
              <a:t>, </a:t>
            </a:r>
            <a:r>
              <a:rPr lang="en-IN" sz="2800" dirty="0" err="1">
                <a:solidFill>
                  <a:srgbClr val="0070C0"/>
                </a:solidFill>
                <a:latin typeface="Book Antiqua" panose="02040602050305030304" pitchFamily="18" charset="0"/>
              </a:rPr>
              <a:t>displayPatients</a:t>
            </a:r>
            <a:r>
              <a:rPr lang="en-IN" sz="2800" dirty="0">
                <a:solidFill>
                  <a:srgbClr val="0070C0"/>
                </a:solidFill>
                <a:latin typeface="Book Antiqua" panose="02040602050305030304" pitchFamily="18" charset="0"/>
              </a:rPr>
              <a:t>, </a:t>
            </a:r>
            <a:r>
              <a:rPr lang="en-IN" sz="2800" dirty="0" err="1">
                <a:solidFill>
                  <a:srgbClr val="0070C0"/>
                </a:solidFill>
                <a:latin typeface="Book Antiqua" panose="02040602050305030304" pitchFamily="18" charset="0"/>
              </a:rPr>
              <a:t>displayDoctors</a:t>
            </a:r>
            <a:r>
              <a:rPr lang="en-IN" sz="2800" dirty="0">
                <a:solidFill>
                  <a:srgbClr val="0070C0"/>
                </a:solidFill>
                <a:latin typeface="Book Antiqua" panose="02040602050305030304" pitchFamily="18" charset="0"/>
              </a:rPr>
              <a:t>, </a:t>
            </a:r>
            <a:r>
              <a:rPr lang="en-IN" sz="2800" dirty="0" err="1">
                <a:solidFill>
                  <a:srgbClr val="0070C0"/>
                </a:solidFill>
                <a:latin typeface="Book Antiqua" panose="02040602050305030304" pitchFamily="18" charset="0"/>
              </a:rPr>
              <a:t>displayAppointments</a:t>
            </a:r>
            <a:r>
              <a:rPr lang="en-IN" sz="2800" dirty="0">
                <a:solidFill>
                  <a:srgbClr val="0070C0"/>
                </a:solidFill>
                <a:latin typeface="Book Antiqua" panose="02040602050305030304" pitchFamily="18" charset="0"/>
              </a:rPr>
              <a:t>), variables, loops (while loop for iterating over </a:t>
            </a:r>
            <a:r>
              <a:rPr lang="en-IN" sz="2800" dirty="0" err="1">
                <a:solidFill>
                  <a:srgbClr val="0070C0"/>
                </a:solidFill>
                <a:latin typeface="Book Antiqua" panose="02040602050305030304" pitchFamily="18" charset="0"/>
              </a:rPr>
              <a:t>ResultSet</a:t>
            </a:r>
            <a:r>
              <a:rPr lang="en-IN" sz="2800" dirty="0">
                <a:solidFill>
                  <a:srgbClr val="0070C0"/>
                </a:solidFill>
                <a:latin typeface="Book Antiqua" panose="02040602050305030304" pitchFamily="18" charset="0"/>
              </a:rPr>
              <a:t>), and conditional statements (if statement`) are used throughout the code.</a:t>
            </a:r>
          </a:p>
          <a:p>
            <a:endParaRPr lang="en-IN" sz="2800" dirty="0">
              <a:solidFill>
                <a:srgbClr val="0070C0"/>
              </a:solidFill>
              <a:latin typeface="Book Antiqua" panose="02040602050305030304" pitchFamily="18" charset="0"/>
            </a:endParaRPr>
          </a:p>
        </p:txBody>
      </p:sp>
    </p:spTree>
    <p:extLst>
      <p:ext uri="{BB962C8B-B14F-4D97-AF65-F5344CB8AC3E}">
        <p14:creationId xmlns:p14="http://schemas.microsoft.com/office/powerpoint/2010/main" val="2148325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39789"/>
            <a:ext cx="8596668" cy="1320800"/>
          </a:xfrm>
        </p:spPr>
        <p:txBody>
          <a:bodyPr>
            <a:normAutofit/>
          </a:bodyPr>
          <a:lstStyle/>
          <a:p>
            <a:r>
              <a:rPr lang="en-IN" sz="4000" b="1" dirty="0">
                <a:solidFill>
                  <a:schemeClr val="tx1"/>
                </a:solidFill>
                <a:latin typeface="Baskerville Old Face" panose="02020602080505020303" pitchFamily="18" charset="0"/>
              </a:rPr>
              <a:t>Data </a:t>
            </a:r>
            <a:r>
              <a:rPr lang="en-IN" sz="4000" b="1" dirty="0" err="1" smtClean="0">
                <a:solidFill>
                  <a:schemeClr val="tx1"/>
                </a:solidFill>
                <a:latin typeface="Baskerville Old Face" panose="02020602080505020303" pitchFamily="18" charset="0"/>
              </a:rPr>
              <a:t>Modeling</a:t>
            </a:r>
            <a:r>
              <a:rPr lang="en-IN" sz="4000" b="1" dirty="0" smtClean="0">
                <a:solidFill>
                  <a:schemeClr val="tx1"/>
                </a:solidFill>
                <a:latin typeface="Baskerville Old Face" panose="02020602080505020303" pitchFamily="18" charset="0"/>
              </a:rPr>
              <a:t> </a:t>
            </a:r>
            <a:r>
              <a:rPr lang="en-IN" sz="4000" dirty="0" smtClean="0">
                <a:solidFill>
                  <a:schemeClr val="tx1"/>
                </a:solidFill>
                <a:latin typeface="Baskerville Old Face" panose="02020602080505020303" pitchFamily="18" charset="0"/>
              </a:rPr>
              <a:t>:</a:t>
            </a:r>
            <a:r>
              <a:rPr lang="en-IN" sz="4000" dirty="0">
                <a:solidFill>
                  <a:schemeClr val="tx1"/>
                </a:solidFill>
                <a:latin typeface="Baskerville Old Face" panose="02020602080505020303" pitchFamily="18" charset="0"/>
              </a:rPr>
              <a:t/>
            </a:r>
            <a:br>
              <a:rPr lang="en-IN" sz="4000" dirty="0">
                <a:solidFill>
                  <a:schemeClr val="tx1"/>
                </a:solidFill>
                <a:latin typeface="Baskerville Old Face" panose="02020602080505020303" pitchFamily="18" charset="0"/>
              </a:rPr>
            </a:br>
            <a:endParaRPr lang="en-IN" sz="4000" dirty="0">
              <a:solidFill>
                <a:schemeClr val="tx1"/>
              </a:solidFill>
              <a:latin typeface="Baskerville Old Face" panose="02020602080505020303" pitchFamily="18" charset="0"/>
            </a:endParaRPr>
          </a:p>
        </p:txBody>
      </p:sp>
      <p:sp>
        <p:nvSpPr>
          <p:cNvPr id="3" name="Content Placeholder 2"/>
          <p:cNvSpPr>
            <a:spLocks noGrp="1"/>
          </p:cNvSpPr>
          <p:nvPr>
            <p:ph idx="1"/>
          </p:nvPr>
        </p:nvSpPr>
        <p:spPr/>
        <p:txBody>
          <a:bodyPr>
            <a:normAutofit/>
          </a:bodyPr>
          <a:lstStyle/>
          <a:p>
            <a:pPr marL="0" lvl="0" indent="0">
              <a:buNone/>
            </a:pPr>
            <a:r>
              <a:rPr lang="en-IN" sz="2800" dirty="0">
                <a:solidFill>
                  <a:schemeClr val="tx2">
                    <a:lumMod val="75000"/>
                  </a:schemeClr>
                </a:solidFill>
                <a:latin typeface="Book Antiqua" panose="02040602050305030304" pitchFamily="18" charset="0"/>
              </a:rPr>
              <a:t>Tables (patients, doctors, appointments) are defined with appropriate fields (id, name, age, gender, contact, specialty, date, time) to model patient, doctor, and appointment data. Relationships between tables (FOREIGN KEY constraints) ensure data integrity.</a:t>
            </a:r>
          </a:p>
          <a:p>
            <a:endParaRPr lang="en-IN" sz="2800" dirty="0">
              <a:solidFill>
                <a:schemeClr val="tx2">
                  <a:lumMod val="75000"/>
                </a:schemeClr>
              </a:solidFill>
              <a:latin typeface="Book Antiqua" panose="02040602050305030304" pitchFamily="18" charset="0"/>
            </a:endParaRPr>
          </a:p>
        </p:txBody>
      </p:sp>
    </p:spTree>
    <p:extLst>
      <p:ext uri="{BB962C8B-B14F-4D97-AF65-F5344CB8AC3E}">
        <p14:creationId xmlns:p14="http://schemas.microsoft.com/office/powerpoint/2010/main" val="35245816"/>
      </p:ext>
    </p:extLst>
  </p:cSld>
  <p:clrMapOvr>
    <a:masterClrMapping/>
  </p:clrMapOvr>
</p:sld>
</file>

<file path=ppt/theme/theme1.xml><?xml version="1.0" encoding="utf-8"?>
<a:theme xmlns:a="http://schemas.openxmlformats.org/drawingml/2006/main" name="Face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TM02900688[[fn=Facet]]</Template>
  <TotalTime>73</TotalTime>
  <Words>580</Words>
  <Application>Microsoft Office PowerPoint</Application>
  <PresentationFormat>Widescreen</PresentationFormat>
  <Paragraphs>48</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Algerian</vt:lpstr>
      <vt:lpstr>Arial</vt:lpstr>
      <vt:lpstr>Bahnschrift</vt:lpstr>
      <vt:lpstr>Bahnschrift SemiLight</vt:lpstr>
      <vt:lpstr>Baskerville Old Face</vt:lpstr>
      <vt:lpstr>Book Antiqua</vt:lpstr>
      <vt:lpstr>Trebuchet MS</vt:lpstr>
      <vt:lpstr>Wingdings 3</vt:lpstr>
      <vt:lpstr>Facet</vt:lpstr>
      <vt:lpstr>HOSPITAL MANAGEMENT</vt:lpstr>
      <vt:lpstr>INTRODUCTION:</vt:lpstr>
      <vt:lpstr>ABSTRACT:</vt:lpstr>
      <vt:lpstr>KEY TECHNOLOGIES USED IN THIS PROJECT:</vt:lpstr>
      <vt:lpstr>SQLite: </vt:lpstr>
      <vt:lpstr>SQL (Structured Query Language): </vt:lpstr>
      <vt:lpstr>Exception Handling: </vt:lpstr>
      <vt:lpstr>Basic Java Syntax: </vt:lpstr>
      <vt:lpstr>Data Modeling : </vt:lpstr>
      <vt:lpstr>Structured Programming: </vt:lpstr>
      <vt:lpstr>Console Output: </vt:lpstr>
      <vt:lpstr>OUTPUT: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MANAGEMEN</dc:title>
  <dc:creator>Windows User</dc:creator>
  <cp:lastModifiedBy>Windows User</cp:lastModifiedBy>
  <cp:revision>8</cp:revision>
  <dcterms:created xsi:type="dcterms:W3CDTF">2024-06-27T08:57:25Z</dcterms:created>
  <dcterms:modified xsi:type="dcterms:W3CDTF">2024-06-27T10:11:23Z</dcterms:modified>
</cp:coreProperties>
</file>