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58" r:id="rId5"/>
    <p:sldId id="264" r:id="rId6"/>
    <p:sldId id="265" r:id="rId7"/>
    <p:sldId id="267" r:id="rId8"/>
    <p:sldId id="268" r:id="rId9"/>
    <p:sldId id="266" r:id="rId10"/>
    <p:sldId id="263" r:id="rId11"/>
    <p:sldId id="262" r:id="rId12"/>
    <p:sldId id="27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5D94253-7514-4788-BE1F-A31820B4588C}">
          <p14:sldIdLst>
            <p14:sldId id="256"/>
            <p14:sldId id="257"/>
            <p14:sldId id="261"/>
          </p14:sldIdLst>
        </p14:section>
        <p14:section name="Capabilities" id="{130D4550-203C-47FF-8C4D-BF64E51E7D4B}">
          <p14:sldIdLst>
            <p14:sldId id="258"/>
            <p14:sldId id="264"/>
            <p14:sldId id="265"/>
            <p14:sldId id="267"/>
          </p14:sldIdLst>
        </p14:section>
        <p14:section name="Suggested workflow" id="{0055C77D-7326-4406-A0AD-E22C0706DCDA}">
          <p14:sldIdLst>
            <p14:sldId id="268"/>
          </p14:sldIdLst>
        </p14:section>
        <p14:section name="Final remarks" id="{FDB2C9CE-8F98-4CA4-806C-8F204A96A05E}">
          <p14:sldIdLst>
            <p14:sldId id="266"/>
            <p14:sldId id="263"/>
          </p14:sldIdLst>
        </p14:section>
        <p14:section name="For developers" id="{E366BC4B-8428-4F46-8B87-BC2F2573C9DE}">
          <p14:sldIdLst>
            <p14:sldId id="262"/>
            <p14:sldId id="271"/>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9AD50-3AE2-4996-B15E-E66D84D4F511}"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B27D0-CF51-4E0E-BE4B-69D704A31EC1}" type="slidenum">
              <a:rPr lang="en-US" smtClean="0"/>
              <a:t>‹#›</a:t>
            </a:fld>
            <a:endParaRPr lang="en-US"/>
          </a:p>
        </p:txBody>
      </p:sp>
    </p:spTree>
    <p:extLst>
      <p:ext uri="{BB962C8B-B14F-4D97-AF65-F5344CB8AC3E}">
        <p14:creationId xmlns:p14="http://schemas.microsoft.com/office/powerpoint/2010/main" val="314244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6F60-AADD-4D0E-B112-41814B717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B06084-EF08-4045-B6A9-0AA4AF6B5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F24BC3-932E-4878-9E42-E9C195A5FC6B}"/>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0646F992-7AA4-4CC2-9401-01CA011A1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DAD3D-A946-4498-B62D-10969B62C90D}"/>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48858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2034-14AD-44A9-A404-7E5182FA8C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B75D95-4618-461A-BD38-87766FB6DE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15CA-38B7-4ADE-AEC5-8D172AC1424B}"/>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1C12A9E0-87A0-4490-8359-A899A03E9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5AA0B-9A95-4197-B466-AB86ADD1C2C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41514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0209D-C4B4-4533-8749-59C73AA29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BBB792-E589-4A43-BC6F-F74E059FBA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587AE-3ECD-446A-9A65-59FA4642415E}"/>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140F9F61-E269-49E0-8E54-72E315D1D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867E6-9B52-482B-938E-87B5AA2A7EE9}"/>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58114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3918-627D-4FA2-8710-8AB36BA5B171}"/>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66FCBD25-A193-46EC-86BA-A3BCECCBDC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14663-FC3A-481C-A41A-80BDAABCC186}"/>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B1AC0524-4E67-40CF-ABB3-6ACFAD7EB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13E7B-390A-4CF1-BD3F-35BBD318A73B}"/>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123439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43F6-6D3E-4E38-B076-0519C10AE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3E1F13-449E-405C-92EA-D7FEECC11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1003E4-F4D4-463B-BA66-C3AA78CAFA1B}"/>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2CD47190-6E42-414C-88D7-5DFF81B5D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C1DA0-C3E9-435F-91D3-4AFEE9BE74FA}"/>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83320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24F5-C400-409E-9FF9-7AE2E6F86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394D6A-DA66-4BB1-86E7-69C0181DB9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21CF0B-9C56-4336-AC68-4A77258CD4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2B8234-442B-4A8A-88EE-750E65B57B81}"/>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6" name="Footer Placeholder 5">
            <a:extLst>
              <a:ext uri="{FF2B5EF4-FFF2-40B4-BE49-F238E27FC236}">
                <a16:creationId xmlns:a16="http://schemas.microsoft.com/office/drawing/2014/main" id="{9021AFAB-0850-462F-A4D0-8DE0D59A0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AA2A8-9460-4285-AC38-9DF6E7D0E728}"/>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16362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7362-2BAB-4B10-9C91-618B76F396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2CDFB5-068B-4899-A145-0F60093EF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FBF0CC-0B5B-442E-AC2D-4F6DACDE96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2DDA9A-117C-404D-BD02-3F4EE9325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6F8535-C685-4A0B-BDDB-F0017D147E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33997E-BAC0-4012-A9EE-2665F1D9B450}"/>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8" name="Footer Placeholder 7">
            <a:extLst>
              <a:ext uri="{FF2B5EF4-FFF2-40B4-BE49-F238E27FC236}">
                <a16:creationId xmlns:a16="http://schemas.microsoft.com/office/drawing/2014/main" id="{4C81EE6A-ADB2-4CF4-B2E5-2DF0B7CC8D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866BB-A2CE-46EB-A7AC-267E05648672}"/>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91839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C4A5-F553-481A-8DA9-5C4C503B99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28C1A8-64F0-4CAB-833C-2FF41A02E1A3}"/>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4" name="Footer Placeholder 3">
            <a:extLst>
              <a:ext uri="{FF2B5EF4-FFF2-40B4-BE49-F238E27FC236}">
                <a16:creationId xmlns:a16="http://schemas.microsoft.com/office/drawing/2014/main" id="{7C4D4ACC-C3DB-47E4-B794-39404910D6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A6C852-559A-4865-A5DE-A9CA3920979A}"/>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00444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4E347-4F02-4AEB-95BC-B1E3239A3259}"/>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3" name="Footer Placeholder 2">
            <a:extLst>
              <a:ext uri="{FF2B5EF4-FFF2-40B4-BE49-F238E27FC236}">
                <a16:creationId xmlns:a16="http://schemas.microsoft.com/office/drawing/2014/main" id="{BE2DF944-4A5D-4A47-9B6B-97068DC53D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5F7F0-35FC-40A1-B887-476A138A84F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431108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91A5-3060-4C59-9415-E80ACA05E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D5307E-C912-469F-9CFE-F3EE1C0D4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6DDE8D-D94A-4943-B756-AFD2C1158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9C1BC-9DEB-4E3E-BEC3-4946CB7AAD6E}"/>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6" name="Footer Placeholder 5">
            <a:extLst>
              <a:ext uri="{FF2B5EF4-FFF2-40B4-BE49-F238E27FC236}">
                <a16:creationId xmlns:a16="http://schemas.microsoft.com/office/drawing/2014/main" id="{495FCD98-50AD-4530-BDB1-1F9494C11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64C00-8E3B-4610-88B2-B1CE31F2E07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09582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4F2E-98DC-42DA-A179-F53E4E9DA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4068D-5D7F-45F1-AF61-B7A1C2A85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DA753-55B1-43DA-88BF-150EF7FF7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E33124-9BB2-4FE6-BD98-6B4C47C2FB58}"/>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6" name="Footer Placeholder 5">
            <a:extLst>
              <a:ext uri="{FF2B5EF4-FFF2-40B4-BE49-F238E27FC236}">
                <a16:creationId xmlns:a16="http://schemas.microsoft.com/office/drawing/2014/main" id="{F6BF6BF1-3003-4DED-9A25-8035732B1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2BB0B-26A8-4706-AE75-D0734743E0EB}"/>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83328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44123-80BF-4BC2-8090-2E9F4EB4AB57}"/>
              </a:ext>
            </a:extLst>
          </p:cNvPr>
          <p:cNvSpPr>
            <a:spLocks noGrp="1"/>
          </p:cNvSpPr>
          <p:nvPr>
            <p:ph type="title"/>
          </p:nvPr>
        </p:nvSpPr>
        <p:spPr>
          <a:xfrm>
            <a:off x="152400" y="136525"/>
            <a:ext cx="118491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D334EF-B8A7-4E2F-9264-51DE7709D13B}"/>
              </a:ext>
            </a:extLst>
          </p:cNvPr>
          <p:cNvSpPr>
            <a:spLocks noGrp="1"/>
          </p:cNvSpPr>
          <p:nvPr>
            <p:ph type="body" idx="1"/>
          </p:nvPr>
        </p:nvSpPr>
        <p:spPr>
          <a:xfrm>
            <a:off x="152399" y="1825625"/>
            <a:ext cx="11849099"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B9604-CB02-4098-A0BA-6B3938059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0BE49C36-FBFA-47F3-9CC5-0F231B3AD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81CDF-4724-4B08-AFA0-CC72DD25C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EB579-BBB4-474F-AB65-B6F585034CC1}" type="slidenum">
              <a:rPr lang="en-US" smtClean="0"/>
              <a:t>‹#›</a:t>
            </a:fld>
            <a:endParaRPr lang="en-US"/>
          </a:p>
        </p:txBody>
      </p:sp>
      <p:pic>
        <p:nvPicPr>
          <p:cNvPr id="11" name="Picture 10">
            <a:extLst>
              <a:ext uri="{FF2B5EF4-FFF2-40B4-BE49-F238E27FC236}">
                <a16:creationId xmlns:a16="http://schemas.microsoft.com/office/drawing/2014/main" id="{BDBAE18D-A46B-49EF-AF83-EEF39409BA72}"/>
              </a:ext>
            </a:extLst>
          </p:cNvPr>
          <p:cNvPicPr>
            <a:picLocks noChangeAspect="1"/>
          </p:cNvPicPr>
          <p:nvPr userDrawn="1"/>
        </p:nvPicPr>
        <p:blipFill>
          <a:blip r:embed="rId13"/>
          <a:stretch>
            <a:fillRect/>
          </a:stretch>
        </p:blipFill>
        <p:spPr>
          <a:xfrm>
            <a:off x="0" y="1350030"/>
            <a:ext cx="11171208" cy="45719"/>
          </a:xfrm>
          <a:prstGeom prst="rect">
            <a:avLst/>
          </a:prstGeom>
        </p:spPr>
      </p:pic>
    </p:spTree>
    <p:extLst>
      <p:ext uri="{BB962C8B-B14F-4D97-AF65-F5344CB8AC3E}">
        <p14:creationId xmlns:p14="http://schemas.microsoft.com/office/powerpoint/2010/main" val="3861290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sGeo/BPSMToolbox" TargetMode="External"/><Relationship Id="rId2" Type="http://schemas.openxmlformats.org/officeDocument/2006/relationships/hyperlink" Target="https://github.com/MosGeo/PMToolbox"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5.svg"/><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0AF4-84C4-415A-B429-B0017278ACEC}"/>
              </a:ext>
            </a:extLst>
          </p:cNvPr>
          <p:cNvSpPr>
            <a:spLocks noGrp="1"/>
          </p:cNvSpPr>
          <p:nvPr>
            <p:ph type="ctrTitle"/>
          </p:nvPr>
        </p:nvSpPr>
        <p:spPr/>
        <p:txBody>
          <a:bodyPr/>
          <a:lstStyle/>
          <a:p>
            <a:r>
              <a:rPr lang="en-US" dirty="0"/>
              <a:t>Stanford BPSM PM Toolbox Workshop</a:t>
            </a:r>
          </a:p>
        </p:txBody>
      </p:sp>
      <p:sp>
        <p:nvSpPr>
          <p:cNvPr id="3" name="Subtitle 2">
            <a:extLst>
              <a:ext uri="{FF2B5EF4-FFF2-40B4-BE49-F238E27FC236}">
                <a16:creationId xmlns:a16="http://schemas.microsoft.com/office/drawing/2014/main" id="{D429C280-6552-4D55-99D3-8AD1036BA76A}"/>
              </a:ext>
            </a:extLst>
          </p:cNvPr>
          <p:cNvSpPr>
            <a:spLocks noGrp="1"/>
          </p:cNvSpPr>
          <p:nvPr>
            <p:ph type="subTitle" idx="1"/>
          </p:nvPr>
        </p:nvSpPr>
        <p:spPr/>
        <p:txBody>
          <a:bodyPr/>
          <a:lstStyle/>
          <a:p>
            <a:r>
              <a:rPr lang="en-US" dirty="0"/>
              <a:t>19.01.23</a:t>
            </a:r>
          </a:p>
          <a:p>
            <a:r>
              <a:rPr lang="en-US" dirty="0"/>
              <a:t>Mustafa Al Ibrahim</a:t>
            </a:r>
          </a:p>
        </p:txBody>
      </p:sp>
    </p:spTree>
    <p:extLst>
      <p:ext uri="{BB962C8B-B14F-4D97-AF65-F5344CB8AC3E}">
        <p14:creationId xmlns:p14="http://schemas.microsoft.com/office/powerpoint/2010/main" val="324488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1073-6723-4184-9714-3FD78DA6BF94}"/>
              </a:ext>
            </a:extLst>
          </p:cNvPr>
          <p:cNvSpPr>
            <a:spLocks noGrp="1"/>
          </p:cNvSpPr>
          <p:nvPr>
            <p:ph type="title"/>
          </p:nvPr>
        </p:nvSpPr>
        <p:spPr/>
        <p:txBody>
          <a:bodyPr/>
          <a:lstStyle/>
          <a:p>
            <a:r>
              <a:rPr lang="en-US" dirty="0"/>
              <a:t>Access to the latest version (private repositories, contact me to get access)</a:t>
            </a:r>
          </a:p>
        </p:txBody>
      </p:sp>
      <p:sp>
        <p:nvSpPr>
          <p:cNvPr id="3" name="Content Placeholder 2">
            <a:extLst>
              <a:ext uri="{FF2B5EF4-FFF2-40B4-BE49-F238E27FC236}">
                <a16:creationId xmlns:a16="http://schemas.microsoft.com/office/drawing/2014/main" id="{5CFDA3C0-4E5C-490B-B071-C0522836D28D}"/>
              </a:ext>
            </a:extLst>
          </p:cNvPr>
          <p:cNvSpPr>
            <a:spLocks noGrp="1"/>
          </p:cNvSpPr>
          <p:nvPr>
            <p:ph idx="1"/>
          </p:nvPr>
        </p:nvSpPr>
        <p:spPr>
          <a:xfrm>
            <a:off x="152399" y="1825625"/>
            <a:ext cx="11849099" cy="4351338"/>
          </a:xfrm>
        </p:spPr>
        <p:txBody>
          <a:bodyPr/>
          <a:lstStyle/>
          <a:p>
            <a:pPr marL="0" indent="0" algn="ctr">
              <a:buNone/>
            </a:pPr>
            <a:r>
              <a:rPr lang="en-US" sz="4800" dirty="0">
                <a:hlinkClick r:id="rId2"/>
              </a:rPr>
              <a:t>https://github.com/MosGeo/PMToolbox</a:t>
            </a:r>
            <a:endParaRPr lang="en-US" sz="4800" dirty="0"/>
          </a:p>
          <a:p>
            <a:pPr marL="0" indent="0">
              <a:buNone/>
            </a:pPr>
            <a:endParaRPr lang="en-US" dirty="0"/>
          </a:p>
          <a:p>
            <a:pPr marL="0" indent="0">
              <a:buNone/>
            </a:pPr>
            <a:endParaRPr lang="en-US" dirty="0"/>
          </a:p>
          <a:p>
            <a:pPr marL="0" indent="0">
              <a:buNone/>
            </a:pPr>
            <a:endParaRPr lang="en-US" dirty="0"/>
          </a:p>
          <a:p>
            <a:pPr marL="0" indent="0" algn="ctr">
              <a:buNone/>
            </a:pPr>
            <a:r>
              <a:rPr lang="en-US" dirty="0"/>
              <a:t>Other useful BPSM functions</a:t>
            </a:r>
          </a:p>
          <a:p>
            <a:pPr marL="0" indent="0" algn="ctr">
              <a:buNone/>
            </a:pPr>
            <a:r>
              <a:rPr lang="en-US" dirty="0">
                <a:hlinkClick r:id="rId3"/>
              </a:rPr>
              <a:t>https://github.com/MosGeo/BPSMToolbox</a:t>
            </a:r>
            <a:endParaRPr lang="en-US" dirty="0"/>
          </a:p>
          <a:p>
            <a:pPr marL="0" indent="0">
              <a:buNone/>
            </a:pPr>
            <a:endParaRPr lang="en-US" dirty="0"/>
          </a:p>
        </p:txBody>
      </p:sp>
      <p:pic>
        <p:nvPicPr>
          <p:cNvPr id="5" name="Picture 4">
            <a:extLst>
              <a:ext uri="{FF2B5EF4-FFF2-40B4-BE49-F238E27FC236}">
                <a16:creationId xmlns:a16="http://schemas.microsoft.com/office/drawing/2014/main" id="{46800A3B-0405-4660-9611-C81104494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9737" y="2681288"/>
            <a:ext cx="1152526" cy="1152526"/>
          </a:xfrm>
          <a:prstGeom prst="rect">
            <a:avLst/>
          </a:prstGeom>
        </p:spPr>
      </p:pic>
    </p:spTree>
    <p:extLst>
      <p:ext uri="{BB962C8B-B14F-4D97-AF65-F5344CB8AC3E}">
        <p14:creationId xmlns:p14="http://schemas.microsoft.com/office/powerpoint/2010/main" val="366478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B80B-35DF-4701-992D-BAD90B2E4B2D}"/>
              </a:ext>
            </a:extLst>
          </p:cNvPr>
          <p:cNvSpPr>
            <a:spLocks noGrp="1"/>
          </p:cNvSpPr>
          <p:nvPr>
            <p:ph type="title"/>
          </p:nvPr>
        </p:nvSpPr>
        <p:spPr/>
        <p:txBody>
          <a:bodyPr/>
          <a:lstStyle/>
          <a:p>
            <a:r>
              <a:rPr lang="en-US" dirty="0"/>
              <a:t>For developers</a:t>
            </a:r>
          </a:p>
        </p:txBody>
      </p:sp>
      <p:sp>
        <p:nvSpPr>
          <p:cNvPr id="3" name="Content Placeholder 2">
            <a:extLst>
              <a:ext uri="{FF2B5EF4-FFF2-40B4-BE49-F238E27FC236}">
                <a16:creationId xmlns:a16="http://schemas.microsoft.com/office/drawing/2014/main" id="{0553A430-C2D3-4331-849C-72A2585ACF69}"/>
              </a:ext>
            </a:extLst>
          </p:cNvPr>
          <p:cNvSpPr>
            <a:spLocks noGrp="1"/>
          </p:cNvSpPr>
          <p:nvPr>
            <p:ph idx="1"/>
          </p:nvPr>
        </p:nvSpPr>
        <p:spPr/>
        <p:txBody>
          <a:bodyPr/>
          <a:lstStyle/>
          <a:p>
            <a:pPr marL="0" indent="0">
              <a:buNone/>
            </a:pPr>
            <a:r>
              <a:rPr lang="en-US" dirty="0"/>
              <a:t>Language: </a:t>
            </a:r>
            <a:r>
              <a:rPr lang="en-US" dirty="0" err="1"/>
              <a:t>Matlab</a:t>
            </a:r>
            <a:r>
              <a:rPr lang="en-US" dirty="0"/>
              <a:t> (Can be ported to other languages)</a:t>
            </a:r>
          </a:p>
          <a:p>
            <a:pPr marL="0" indent="0">
              <a:buNone/>
            </a:pPr>
            <a:r>
              <a:rPr lang="en-US" dirty="0"/>
              <a:t>Paradigm: a mix of dynamic and static classes (+ functional programming) </a:t>
            </a:r>
            <a:r>
              <a:rPr lang="en-US" dirty="0">
                <a:sym typeface="Wingdings" panose="05000000000000000000" pitchFamily="2" charset="2"/>
              </a:rPr>
              <a:t> hide complexities from the user.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Tips:</a:t>
            </a:r>
          </a:p>
          <a:p>
            <a:pPr>
              <a:buFontTx/>
              <a:buChar char="-"/>
            </a:pPr>
            <a:r>
              <a:rPr lang="en-US" dirty="0">
                <a:sym typeface="Wingdings" panose="05000000000000000000" pitchFamily="2" charset="2"/>
              </a:rPr>
              <a:t>Generalized code: PM version agnostic</a:t>
            </a:r>
          </a:p>
          <a:p>
            <a:pPr>
              <a:buFontTx/>
              <a:buChar char="-"/>
            </a:pPr>
            <a:r>
              <a:rPr lang="en-US" dirty="0">
                <a:sym typeface="Wingdings" panose="05000000000000000000" pitchFamily="2" charset="2"/>
              </a:rPr>
              <a:t>Maintain compatibility with over PM toolbox versions </a:t>
            </a:r>
            <a:endParaRPr lang="en-US" dirty="0"/>
          </a:p>
        </p:txBody>
      </p:sp>
    </p:spTree>
    <p:extLst>
      <p:ext uri="{BB962C8B-B14F-4D97-AF65-F5344CB8AC3E}">
        <p14:creationId xmlns:p14="http://schemas.microsoft.com/office/powerpoint/2010/main" val="364952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4CEB-9348-4694-A763-06E3B00E4049}"/>
              </a:ext>
            </a:extLst>
          </p:cNvPr>
          <p:cNvSpPr>
            <a:spLocks noGrp="1"/>
          </p:cNvSpPr>
          <p:nvPr>
            <p:ph type="title"/>
          </p:nvPr>
        </p:nvSpPr>
        <p:spPr/>
        <p:txBody>
          <a:bodyPr/>
          <a:lstStyle/>
          <a:p>
            <a:r>
              <a:rPr lang="en-US" dirty="0" err="1"/>
              <a:t>PetroMod</a:t>
            </a:r>
            <a:r>
              <a:rPr lang="en-US" dirty="0"/>
              <a:t> Class</a:t>
            </a:r>
          </a:p>
        </p:txBody>
      </p:sp>
      <p:sp>
        <p:nvSpPr>
          <p:cNvPr id="3" name="Content Placeholder 2">
            <a:extLst>
              <a:ext uri="{FF2B5EF4-FFF2-40B4-BE49-F238E27FC236}">
                <a16:creationId xmlns:a16="http://schemas.microsoft.com/office/drawing/2014/main" id="{B9811DB7-AE76-41FC-84DC-5DE7A9F3EDC7}"/>
              </a:ext>
            </a:extLst>
          </p:cNvPr>
          <p:cNvSpPr>
            <a:spLocks noGrp="1"/>
          </p:cNvSpPr>
          <p:nvPr>
            <p:ph idx="1"/>
          </p:nvPr>
        </p:nvSpPr>
        <p:spPr/>
        <p:txBody>
          <a:bodyPr/>
          <a:lstStyle/>
          <a:p>
            <a:pPr marL="0" indent="0">
              <a:buNone/>
            </a:pPr>
            <a:r>
              <a:rPr lang="en-US" dirty="0"/>
              <a:t>Main class to control </a:t>
            </a:r>
            <a:r>
              <a:rPr lang="en-US" dirty="0" err="1"/>
              <a:t>PetroMod</a:t>
            </a:r>
            <a:r>
              <a:rPr lang="en-US" dirty="0"/>
              <a:t>:</a:t>
            </a:r>
          </a:p>
          <a:p>
            <a:pPr>
              <a:buFontTx/>
              <a:buChar char="-"/>
            </a:pPr>
            <a:r>
              <a:rPr lang="en-US" dirty="0"/>
              <a:t>Run simulations</a:t>
            </a:r>
          </a:p>
          <a:p>
            <a:pPr>
              <a:buFontTx/>
              <a:buChar char="-"/>
            </a:pPr>
            <a:r>
              <a:rPr lang="en-US" dirty="0"/>
              <a:t>Run open simulator scripts</a:t>
            </a:r>
          </a:p>
          <a:p>
            <a:pPr>
              <a:buFontTx/>
              <a:buChar char="-"/>
            </a:pPr>
            <a:r>
              <a:rPr lang="en-US" dirty="0"/>
              <a:t>Load/update lithology</a:t>
            </a:r>
          </a:p>
          <a:p>
            <a:pPr>
              <a:buFontTx/>
              <a:buChar char="-"/>
            </a:pPr>
            <a:endParaRPr lang="en-US" dirty="0"/>
          </a:p>
          <a:p>
            <a:pPr marL="0" indent="0">
              <a:buNone/>
            </a:pPr>
            <a:r>
              <a:rPr lang="en-US" dirty="0"/>
              <a:t>Running simulation just calls the solver executable </a:t>
            </a:r>
            <a:r>
              <a:rPr lang="en-US" dirty="0">
                <a:sym typeface="Wingdings" panose="05000000000000000000" pitchFamily="2" charset="2"/>
              </a:rPr>
              <a:t> can easily write a script to simulate multiple models on the Linux cluster (even if patch mode is not available)</a:t>
            </a:r>
            <a:endParaRPr lang="en-US" dirty="0"/>
          </a:p>
        </p:txBody>
      </p:sp>
    </p:spTree>
    <p:extLst>
      <p:ext uri="{BB962C8B-B14F-4D97-AF65-F5344CB8AC3E}">
        <p14:creationId xmlns:p14="http://schemas.microsoft.com/office/powerpoint/2010/main" val="55317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860B-17F5-48E6-80C8-67AEE939B238}"/>
              </a:ext>
            </a:extLst>
          </p:cNvPr>
          <p:cNvSpPr>
            <a:spLocks noGrp="1"/>
          </p:cNvSpPr>
          <p:nvPr>
            <p:ph type="title"/>
          </p:nvPr>
        </p:nvSpPr>
        <p:spPr/>
        <p:txBody>
          <a:bodyPr/>
          <a:lstStyle/>
          <a:p>
            <a:r>
              <a:rPr lang="en-US" dirty="0" err="1"/>
              <a:t>LithologyFile</a:t>
            </a:r>
            <a:r>
              <a:rPr lang="en-US" dirty="0"/>
              <a:t> Class</a:t>
            </a:r>
          </a:p>
        </p:txBody>
      </p:sp>
      <p:sp>
        <p:nvSpPr>
          <p:cNvPr id="3" name="Content Placeholder 2">
            <a:extLst>
              <a:ext uri="{FF2B5EF4-FFF2-40B4-BE49-F238E27FC236}">
                <a16:creationId xmlns:a16="http://schemas.microsoft.com/office/drawing/2014/main" id="{58AD3BBF-910C-4A46-9B93-978C4B79ED81}"/>
              </a:ext>
            </a:extLst>
          </p:cNvPr>
          <p:cNvSpPr>
            <a:spLocks noGrp="1"/>
          </p:cNvSpPr>
          <p:nvPr>
            <p:ph idx="1"/>
          </p:nvPr>
        </p:nvSpPr>
        <p:spPr/>
        <p:txBody>
          <a:bodyPr>
            <a:normAutofit fontScale="85000" lnSpcReduction="20000"/>
          </a:bodyPr>
          <a:lstStyle/>
          <a:p>
            <a:r>
              <a:rPr lang="en-US" dirty="0"/>
              <a:t>XML file (&gt;50,000 lines)</a:t>
            </a:r>
          </a:p>
          <a:p>
            <a:r>
              <a:rPr lang="en-US" dirty="0"/>
              <a:t>Three different components:</a:t>
            </a:r>
          </a:p>
          <a:p>
            <a:pPr lvl="1"/>
            <a:r>
              <a:rPr lang="en-US" dirty="0"/>
              <a:t>Meta: contains information about the names of the properties</a:t>
            </a:r>
          </a:p>
          <a:p>
            <a:pPr lvl="1"/>
            <a:r>
              <a:rPr lang="en-US" dirty="0"/>
              <a:t>Curve: contains any curve data (</a:t>
            </a:r>
            <a:r>
              <a:rPr lang="en-US" dirty="0" err="1"/>
              <a:t>x,y</a:t>
            </a:r>
            <a:r>
              <a:rPr lang="en-US" dirty="0"/>
              <a:t>)</a:t>
            </a:r>
          </a:p>
          <a:p>
            <a:pPr lvl="1"/>
            <a:r>
              <a:rPr lang="en-US" dirty="0"/>
              <a:t>Lithology: Contains lithologies values</a:t>
            </a:r>
          </a:p>
          <a:p>
            <a:pPr lvl="1"/>
            <a:endParaRPr lang="en-US" dirty="0"/>
          </a:p>
          <a:p>
            <a:r>
              <a:rPr lang="en-US" dirty="0"/>
              <a:t>Each lithology property needs to be connected to Meta to know the property name; each lithology curve values needs to be connected to curve</a:t>
            </a:r>
            <a:br>
              <a:rPr lang="en-US" dirty="0"/>
            </a:br>
            <a:endParaRPr lang="en-US" dirty="0"/>
          </a:p>
          <a:p>
            <a:r>
              <a:rPr lang="en-US" dirty="0"/>
              <a:t>Use of hash codes and unique ID integers is important, i.e., cannot just copy lithology branch and rename it and everything will work. It has to have its own unique ID.</a:t>
            </a:r>
          </a:p>
          <a:p>
            <a:endParaRPr lang="en-US" dirty="0"/>
          </a:p>
          <a:p>
            <a:r>
              <a:rPr lang="en-US" dirty="0"/>
              <a:t>Dirtiest part of the current code.</a:t>
            </a:r>
          </a:p>
          <a:p>
            <a:endParaRPr lang="en-US" dirty="0"/>
          </a:p>
          <a:p>
            <a:endParaRPr lang="en-US" dirty="0"/>
          </a:p>
        </p:txBody>
      </p:sp>
    </p:spTree>
    <p:extLst>
      <p:ext uri="{BB962C8B-B14F-4D97-AF65-F5344CB8AC3E}">
        <p14:creationId xmlns:p14="http://schemas.microsoft.com/office/powerpoint/2010/main" val="53650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B5E3-053F-497F-A275-4A26A9C6C62D}"/>
              </a:ext>
            </a:extLst>
          </p:cNvPr>
          <p:cNvSpPr>
            <a:spLocks noGrp="1"/>
          </p:cNvSpPr>
          <p:nvPr>
            <p:ph type="title"/>
          </p:nvPr>
        </p:nvSpPr>
        <p:spPr/>
        <p:txBody>
          <a:bodyPr/>
          <a:lstStyle/>
          <a:p>
            <a:r>
              <a:rPr lang="en-US" dirty="0"/>
              <a:t>Models Classes</a:t>
            </a:r>
          </a:p>
        </p:txBody>
      </p:sp>
      <p:sp>
        <p:nvSpPr>
          <p:cNvPr id="3" name="Content Placeholder 2">
            <a:extLst>
              <a:ext uri="{FF2B5EF4-FFF2-40B4-BE49-F238E27FC236}">
                <a16:creationId xmlns:a16="http://schemas.microsoft.com/office/drawing/2014/main" id="{F6AE7037-AB37-4523-A35E-505D1D3C333D}"/>
              </a:ext>
            </a:extLst>
          </p:cNvPr>
          <p:cNvSpPr>
            <a:spLocks noGrp="1"/>
          </p:cNvSpPr>
          <p:nvPr>
            <p:ph idx="1"/>
          </p:nvPr>
        </p:nvSpPr>
        <p:spPr>
          <a:xfrm>
            <a:off x="152399" y="1634836"/>
            <a:ext cx="11849099" cy="4542127"/>
          </a:xfrm>
        </p:spPr>
        <p:txBody>
          <a:bodyPr>
            <a:normAutofit fontScale="92500" lnSpcReduction="20000"/>
          </a:bodyPr>
          <a:lstStyle/>
          <a:p>
            <a:r>
              <a:rPr lang="en-US" dirty="0"/>
              <a:t>3 classes: Model1D, Model2D, Model3D all inherit from a parent class Model.</a:t>
            </a:r>
          </a:p>
          <a:p>
            <a:r>
              <a:rPr lang="en-US" dirty="0"/>
              <a:t>These 3 classes contain information about the expected files to read stored in </a:t>
            </a:r>
            <a:r>
              <a:rPr lang="en-US" dirty="0" err="1"/>
              <a:t>hashmap</a:t>
            </a:r>
            <a:r>
              <a:rPr lang="en-US" dirty="0"/>
              <a:t>: tables($</a:t>
            </a:r>
            <a:r>
              <a:rPr lang="en-US" dirty="0" err="1"/>
              <a:t>givenName</a:t>
            </a:r>
            <a:r>
              <a:rPr lang="en-US" dirty="0"/>
              <a:t>$) = {$</a:t>
            </a:r>
            <a:r>
              <a:rPr lang="en-US" dirty="0" err="1"/>
              <a:t>relativePath</a:t>
            </a:r>
            <a:r>
              <a:rPr lang="en-US" dirty="0"/>
              <a:t>$, $</a:t>
            </a:r>
            <a:r>
              <a:rPr lang="en-US" dirty="0" err="1"/>
              <a:t>fileType</a:t>
            </a:r>
            <a:r>
              <a:rPr lang="en-US" dirty="0"/>
              <a:t>$}</a:t>
            </a:r>
          </a:p>
          <a:p>
            <a:pPr marL="0" indent="0" algn="ctr">
              <a:buNone/>
            </a:pPr>
            <a:r>
              <a:rPr lang="en-US" dirty="0"/>
              <a:t>tables('SWIT Table')        = {'in/swim', '</a:t>
            </a:r>
            <a:r>
              <a:rPr lang="en-US" dirty="0" err="1"/>
              <a:t>pmt</a:t>
            </a:r>
            <a:r>
              <a:rPr lang="en-US" dirty="0"/>
              <a:t>’};</a:t>
            </a:r>
          </a:p>
          <a:p>
            <a:pPr marL="0" indent="0" algn="ctr">
              <a:buNone/>
            </a:pPr>
            <a:endParaRPr lang="en-US" dirty="0"/>
          </a:p>
          <a:p>
            <a:r>
              <a:rPr lang="en-US" dirty="0"/>
              <a:t>Three general type of files used + 1 unused</a:t>
            </a:r>
          </a:p>
          <a:p>
            <a:pPr lvl="1"/>
            <a:r>
              <a:rPr lang="en-US" dirty="0"/>
              <a:t>PMT: an ascii based table with headers. Use </a:t>
            </a:r>
            <a:r>
              <a:rPr lang="en-US" dirty="0" err="1"/>
              <a:t>PMTTools</a:t>
            </a:r>
            <a:r>
              <a:rPr lang="en-US" dirty="0"/>
              <a:t> class to read and write.</a:t>
            </a:r>
          </a:p>
          <a:p>
            <a:pPr lvl="1"/>
            <a:r>
              <a:rPr lang="en-US" dirty="0"/>
              <a:t>PMA: an ascii based file. Can be variable in format (be careful). Simulation input uses this file.</a:t>
            </a:r>
          </a:p>
          <a:p>
            <a:pPr lvl="1"/>
            <a:r>
              <a:rPr lang="en-US" dirty="0"/>
              <a:t>PMD: a binary file. Use </a:t>
            </a:r>
            <a:r>
              <a:rPr lang="en-US" dirty="0" err="1"/>
              <a:t>PDMTools</a:t>
            </a:r>
            <a:r>
              <a:rPr lang="en-US" dirty="0"/>
              <a:t> class to read and write.</a:t>
            </a:r>
          </a:p>
          <a:p>
            <a:pPr lvl="1"/>
            <a:r>
              <a:rPr lang="en-US" dirty="0"/>
              <a:t>PMB: a binary file (still not decoded </a:t>
            </a:r>
            <a:r>
              <a:rPr lang="en-US" dirty="0">
                <a:sym typeface="Wingdings" panose="05000000000000000000" pitchFamily="2" charset="2"/>
              </a:rPr>
              <a:t> )</a:t>
            </a:r>
          </a:p>
          <a:p>
            <a:pPr lvl="1"/>
            <a:endParaRPr lang="en-US" dirty="0">
              <a:sym typeface="Wingdings" panose="05000000000000000000" pitchFamily="2" charset="2"/>
            </a:endParaRPr>
          </a:p>
          <a:p>
            <a:r>
              <a:rPr lang="en-US" dirty="0">
                <a:sym typeface="Wingdings" panose="05000000000000000000" pitchFamily="2" charset="2"/>
              </a:rPr>
              <a:t>PMD Group: A PMT file that connects to multiple PMD files. Usually it is used to store maps/vectors data such as horizons, SWIT vectors </a:t>
            </a:r>
            <a:r>
              <a:rPr lang="en-US" dirty="0" err="1">
                <a:sym typeface="Wingdings" panose="05000000000000000000" pitchFamily="2" charset="2"/>
              </a:rPr>
              <a:t>wrt</a:t>
            </a:r>
            <a:r>
              <a:rPr lang="en-US" dirty="0">
                <a:sym typeface="Wingdings" panose="05000000000000000000" pitchFamily="2" charset="2"/>
              </a:rPr>
              <a:t>. time…</a:t>
            </a:r>
            <a:endParaRPr lang="en-US" dirty="0"/>
          </a:p>
        </p:txBody>
      </p:sp>
    </p:spTree>
    <p:extLst>
      <p:ext uri="{BB962C8B-B14F-4D97-AF65-F5344CB8AC3E}">
        <p14:creationId xmlns:p14="http://schemas.microsoft.com/office/powerpoint/2010/main" val="29911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5733-1C01-4554-8C47-899A7F5495C6}"/>
              </a:ext>
            </a:extLst>
          </p:cNvPr>
          <p:cNvSpPr>
            <a:spLocks noGrp="1"/>
          </p:cNvSpPr>
          <p:nvPr>
            <p:ph type="title"/>
          </p:nvPr>
        </p:nvSpPr>
        <p:spPr>
          <a:xfrm>
            <a:off x="152400" y="136525"/>
            <a:ext cx="11849100" cy="1325563"/>
          </a:xfrm>
        </p:spPr>
        <p:txBody>
          <a:bodyPr>
            <a:normAutofit/>
          </a:bodyPr>
          <a:lstStyle/>
          <a:p>
            <a:r>
              <a:rPr lang="en-US" sz="3200" dirty="0"/>
              <a:t>Goal: Automate the </a:t>
            </a:r>
            <a:r>
              <a:rPr lang="en-US" sz="3200" dirty="0" err="1"/>
              <a:t>PetroMod</a:t>
            </a:r>
            <a:r>
              <a:rPr lang="en-US" sz="3200" dirty="0"/>
              <a:t> workflow for creating and running multiple “similar” models</a:t>
            </a:r>
          </a:p>
        </p:txBody>
      </p:sp>
      <p:pic>
        <p:nvPicPr>
          <p:cNvPr id="9" name="Picture 8">
            <a:extLst>
              <a:ext uri="{FF2B5EF4-FFF2-40B4-BE49-F238E27FC236}">
                <a16:creationId xmlns:a16="http://schemas.microsoft.com/office/drawing/2014/main" id="{57619027-7CFD-477A-9C9C-02E5DE631CB1}"/>
              </a:ext>
            </a:extLst>
          </p:cNvPr>
          <p:cNvPicPr>
            <a:picLocks noChangeAspect="1"/>
          </p:cNvPicPr>
          <p:nvPr/>
        </p:nvPicPr>
        <p:blipFill rotWithShape="1">
          <a:blip r:embed="rId2"/>
          <a:srcRect r="1149"/>
          <a:stretch/>
        </p:blipFill>
        <p:spPr>
          <a:xfrm>
            <a:off x="285750" y="3523253"/>
            <a:ext cx="2457450" cy="1278343"/>
          </a:xfrm>
          <a:prstGeom prst="rect">
            <a:avLst/>
          </a:prstGeom>
          <a:ln w="12700">
            <a:solidFill>
              <a:schemeClr val="tx1"/>
            </a:solidFill>
          </a:ln>
        </p:spPr>
      </p:pic>
      <p:pic>
        <p:nvPicPr>
          <p:cNvPr id="10" name="Picture 9">
            <a:extLst>
              <a:ext uri="{FF2B5EF4-FFF2-40B4-BE49-F238E27FC236}">
                <a16:creationId xmlns:a16="http://schemas.microsoft.com/office/drawing/2014/main" id="{5D66D6EE-59D7-4E31-A036-410F1A555FDE}"/>
              </a:ext>
            </a:extLst>
          </p:cNvPr>
          <p:cNvPicPr>
            <a:picLocks noChangeAspect="1"/>
          </p:cNvPicPr>
          <p:nvPr/>
        </p:nvPicPr>
        <p:blipFill rotWithShape="1">
          <a:blip r:embed="rId2"/>
          <a:srcRect r="1149"/>
          <a:stretch/>
        </p:blipFill>
        <p:spPr>
          <a:xfrm>
            <a:off x="3914775" y="2062164"/>
            <a:ext cx="1962150" cy="1020692"/>
          </a:xfrm>
          <a:prstGeom prst="rect">
            <a:avLst/>
          </a:prstGeom>
          <a:ln w="12700">
            <a:solidFill>
              <a:schemeClr val="tx1"/>
            </a:solidFill>
          </a:ln>
        </p:spPr>
      </p:pic>
      <p:pic>
        <p:nvPicPr>
          <p:cNvPr id="11" name="Picture 10">
            <a:extLst>
              <a:ext uri="{FF2B5EF4-FFF2-40B4-BE49-F238E27FC236}">
                <a16:creationId xmlns:a16="http://schemas.microsoft.com/office/drawing/2014/main" id="{BB5D62A0-1447-454D-89FA-43013EE7EC46}"/>
              </a:ext>
            </a:extLst>
          </p:cNvPr>
          <p:cNvPicPr>
            <a:picLocks noChangeAspect="1"/>
          </p:cNvPicPr>
          <p:nvPr/>
        </p:nvPicPr>
        <p:blipFill rotWithShape="1">
          <a:blip r:embed="rId2"/>
          <a:srcRect r="1149"/>
          <a:stretch/>
        </p:blipFill>
        <p:spPr>
          <a:xfrm>
            <a:off x="3914775" y="3652078"/>
            <a:ext cx="1962150" cy="1020692"/>
          </a:xfrm>
          <a:prstGeom prst="rect">
            <a:avLst/>
          </a:prstGeom>
          <a:ln w="12700">
            <a:solidFill>
              <a:schemeClr val="tx1"/>
            </a:solidFill>
          </a:ln>
        </p:spPr>
      </p:pic>
      <p:pic>
        <p:nvPicPr>
          <p:cNvPr id="12" name="Picture 11">
            <a:extLst>
              <a:ext uri="{FF2B5EF4-FFF2-40B4-BE49-F238E27FC236}">
                <a16:creationId xmlns:a16="http://schemas.microsoft.com/office/drawing/2014/main" id="{B9C67459-FE12-4C66-8B95-260BB1A07348}"/>
              </a:ext>
            </a:extLst>
          </p:cNvPr>
          <p:cNvPicPr>
            <a:picLocks noChangeAspect="1"/>
          </p:cNvPicPr>
          <p:nvPr/>
        </p:nvPicPr>
        <p:blipFill rotWithShape="1">
          <a:blip r:embed="rId2"/>
          <a:srcRect r="1149"/>
          <a:stretch/>
        </p:blipFill>
        <p:spPr>
          <a:xfrm>
            <a:off x="3914775" y="5232467"/>
            <a:ext cx="1962150" cy="1020692"/>
          </a:xfrm>
          <a:prstGeom prst="rect">
            <a:avLst/>
          </a:prstGeom>
          <a:ln w="12700">
            <a:solidFill>
              <a:schemeClr val="tx1"/>
            </a:solidFill>
          </a:ln>
        </p:spPr>
      </p:pic>
      <p:cxnSp>
        <p:nvCxnSpPr>
          <p:cNvPr id="14" name="Straight Arrow Connector 13">
            <a:extLst>
              <a:ext uri="{FF2B5EF4-FFF2-40B4-BE49-F238E27FC236}">
                <a16:creationId xmlns:a16="http://schemas.microsoft.com/office/drawing/2014/main" id="{87E3A144-D36B-4351-AB76-99367B6E7776}"/>
              </a:ext>
            </a:extLst>
          </p:cNvPr>
          <p:cNvCxnSpPr>
            <a:stCxn id="9" idx="3"/>
            <a:endCxn id="10" idx="1"/>
          </p:cNvCxnSpPr>
          <p:nvPr/>
        </p:nvCxnSpPr>
        <p:spPr>
          <a:xfrm flipV="1">
            <a:off x="2743200" y="2572510"/>
            <a:ext cx="1171575" cy="1589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AB3103A-DE2A-4B7A-ADD7-D4AF25D4B840}"/>
              </a:ext>
            </a:extLst>
          </p:cNvPr>
          <p:cNvCxnSpPr>
            <a:cxnSpLocks/>
            <a:stCxn id="9" idx="3"/>
            <a:endCxn id="11" idx="1"/>
          </p:cNvCxnSpPr>
          <p:nvPr/>
        </p:nvCxnSpPr>
        <p:spPr>
          <a:xfrm flipV="1">
            <a:off x="2743200" y="4162424"/>
            <a:ext cx="117157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1E152E-7437-4B9C-8897-BC77DB096BC0}"/>
              </a:ext>
            </a:extLst>
          </p:cNvPr>
          <p:cNvCxnSpPr>
            <a:cxnSpLocks/>
            <a:stCxn id="9" idx="3"/>
            <a:endCxn id="12" idx="1"/>
          </p:cNvCxnSpPr>
          <p:nvPr/>
        </p:nvCxnSpPr>
        <p:spPr>
          <a:xfrm>
            <a:off x="2743200" y="4162425"/>
            <a:ext cx="1171575" cy="15803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8F1A023-912E-40C5-B738-E282B02DC2F5}"/>
              </a:ext>
            </a:extLst>
          </p:cNvPr>
          <p:cNvSpPr txBox="1"/>
          <p:nvPr/>
        </p:nvSpPr>
        <p:spPr>
          <a:xfrm>
            <a:off x="285750" y="3145349"/>
            <a:ext cx="2457450" cy="369332"/>
          </a:xfrm>
          <a:prstGeom prst="rect">
            <a:avLst/>
          </a:prstGeom>
          <a:noFill/>
        </p:spPr>
        <p:txBody>
          <a:bodyPr wrap="square" rtlCol="0">
            <a:spAutoFit/>
          </a:bodyPr>
          <a:lstStyle/>
          <a:p>
            <a:pPr algn="ctr"/>
            <a:r>
              <a:rPr lang="en-US" dirty="0"/>
              <a:t>Template model</a:t>
            </a:r>
          </a:p>
        </p:txBody>
      </p:sp>
      <p:sp>
        <p:nvSpPr>
          <p:cNvPr id="22" name="TextBox 21">
            <a:extLst>
              <a:ext uri="{FF2B5EF4-FFF2-40B4-BE49-F238E27FC236}">
                <a16:creationId xmlns:a16="http://schemas.microsoft.com/office/drawing/2014/main" id="{E5CF7554-0719-4A50-A393-D204050534B5}"/>
              </a:ext>
            </a:extLst>
          </p:cNvPr>
          <p:cNvSpPr txBox="1"/>
          <p:nvPr/>
        </p:nvSpPr>
        <p:spPr>
          <a:xfrm>
            <a:off x="3914775" y="1696522"/>
            <a:ext cx="1962150" cy="369332"/>
          </a:xfrm>
          <a:prstGeom prst="rect">
            <a:avLst/>
          </a:prstGeom>
          <a:noFill/>
        </p:spPr>
        <p:txBody>
          <a:bodyPr wrap="square" rtlCol="0">
            <a:spAutoFit/>
          </a:bodyPr>
          <a:lstStyle/>
          <a:p>
            <a:pPr algn="ctr"/>
            <a:r>
              <a:rPr lang="en-US" dirty="0"/>
              <a:t>New models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E473A1-B426-4B4E-894D-D7CB567AFC04}"/>
                  </a:ext>
                </a:extLst>
              </p:cNvPr>
              <p:cNvSpPr txBox="1"/>
              <p:nvPr/>
            </p:nvSpPr>
            <p:spPr>
              <a:xfrm rot="18426218">
                <a:off x="2883659" y="2974913"/>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=1</m:t>
                      </m:r>
                    </m:oMath>
                  </m:oMathPara>
                </a14:m>
                <a:endParaRPr lang="en-US" dirty="0"/>
              </a:p>
            </p:txBody>
          </p:sp>
        </mc:Choice>
        <mc:Fallback xmlns="">
          <p:sp>
            <p:nvSpPr>
              <p:cNvPr id="23" name="TextBox 22">
                <a:extLst>
                  <a:ext uri="{FF2B5EF4-FFF2-40B4-BE49-F238E27FC236}">
                    <a16:creationId xmlns:a16="http://schemas.microsoft.com/office/drawing/2014/main" id="{C2E473A1-B426-4B4E-894D-D7CB567AFC04}"/>
                  </a:ext>
                </a:extLst>
              </p:cNvPr>
              <p:cNvSpPr txBox="1">
                <a:spLocks noRot="1" noChangeAspect="1" noMove="1" noResize="1" noEditPoints="1" noAdjustHandles="1" noChangeArrowheads="1" noChangeShapeType="1" noTextEdit="1"/>
              </p:cNvSpPr>
              <p:nvPr/>
            </p:nvSpPr>
            <p:spPr>
              <a:xfrm rot="18426218">
                <a:off x="2883659" y="2974913"/>
                <a:ext cx="79137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29F5C3-A6E0-45D8-9678-7D71A5BD836A}"/>
                  </a:ext>
                </a:extLst>
              </p:cNvPr>
              <p:cNvSpPr txBox="1"/>
              <p:nvPr/>
            </p:nvSpPr>
            <p:spPr>
              <a:xfrm>
                <a:off x="3005464" y="3838347"/>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m:oMathPara>
                </a14:m>
                <a:endParaRPr lang="en-US" dirty="0"/>
              </a:p>
            </p:txBody>
          </p:sp>
        </mc:Choice>
        <mc:Fallback xmlns="">
          <p:sp>
            <p:nvSpPr>
              <p:cNvPr id="24" name="TextBox 23">
                <a:extLst>
                  <a:ext uri="{FF2B5EF4-FFF2-40B4-BE49-F238E27FC236}">
                    <a16:creationId xmlns:a16="http://schemas.microsoft.com/office/drawing/2014/main" id="{0E29F5C3-A6E0-45D8-9678-7D71A5BD836A}"/>
                  </a:ext>
                </a:extLst>
              </p:cNvPr>
              <p:cNvSpPr txBox="1">
                <a:spLocks noRot="1" noChangeAspect="1" noMove="1" noResize="1" noEditPoints="1" noAdjustHandles="1" noChangeArrowheads="1" noChangeShapeType="1" noTextEdit="1"/>
              </p:cNvSpPr>
              <p:nvPr/>
            </p:nvSpPr>
            <p:spPr>
              <a:xfrm>
                <a:off x="3005464" y="3838347"/>
                <a:ext cx="7913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133397-3D2E-43EE-B94E-46A60494CDE8}"/>
                  </a:ext>
                </a:extLst>
              </p:cNvPr>
              <p:cNvSpPr txBox="1"/>
              <p:nvPr/>
            </p:nvSpPr>
            <p:spPr>
              <a:xfrm rot="3144504">
                <a:off x="2834725" y="4921492"/>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=3</m:t>
                      </m:r>
                    </m:oMath>
                  </m:oMathPara>
                </a14:m>
                <a:endParaRPr lang="en-US" dirty="0"/>
              </a:p>
            </p:txBody>
          </p:sp>
        </mc:Choice>
        <mc:Fallback xmlns="">
          <p:sp>
            <p:nvSpPr>
              <p:cNvPr id="25" name="TextBox 24">
                <a:extLst>
                  <a:ext uri="{FF2B5EF4-FFF2-40B4-BE49-F238E27FC236}">
                    <a16:creationId xmlns:a16="http://schemas.microsoft.com/office/drawing/2014/main" id="{6C133397-3D2E-43EE-B94E-46A60494CDE8}"/>
                  </a:ext>
                </a:extLst>
              </p:cNvPr>
              <p:cNvSpPr txBox="1">
                <a:spLocks noRot="1" noChangeAspect="1" noMove="1" noResize="1" noEditPoints="1" noAdjustHandles="1" noChangeArrowheads="1" noChangeShapeType="1" noTextEdit="1"/>
              </p:cNvSpPr>
              <p:nvPr/>
            </p:nvSpPr>
            <p:spPr>
              <a:xfrm rot="3144504">
                <a:off x="2834725" y="4921492"/>
                <a:ext cx="791370" cy="369332"/>
              </a:xfrm>
              <a:prstGeom prst="rect">
                <a:avLst/>
              </a:prstGeom>
              <a:blipFill>
                <a:blip r:embed="rId5"/>
                <a:stretch>
                  <a:fillRect/>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FF13D4D8-61C0-41F3-A160-44795B2CD90D}"/>
              </a:ext>
            </a:extLst>
          </p:cNvPr>
          <p:cNvPicPr>
            <a:picLocks noChangeAspect="1"/>
          </p:cNvPicPr>
          <p:nvPr/>
        </p:nvPicPr>
        <p:blipFill>
          <a:blip r:embed="rId6"/>
          <a:stretch>
            <a:fillRect/>
          </a:stretch>
        </p:blipFill>
        <p:spPr>
          <a:xfrm>
            <a:off x="6886802" y="2062164"/>
            <a:ext cx="1962150" cy="1020692"/>
          </a:xfrm>
          <a:prstGeom prst="rect">
            <a:avLst/>
          </a:prstGeom>
          <a:ln w="12700">
            <a:solidFill>
              <a:schemeClr val="tx1"/>
            </a:solidFill>
          </a:ln>
        </p:spPr>
      </p:pic>
      <p:pic>
        <p:nvPicPr>
          <p:cNvPr id="27" name="Picture 26">
            <a:extLst>
              <a:ext uri="{FF2B5EF4-FFF2-40B4-BE49-F238E27FC236}">
                <a16:creationId xmlns:a16="http://schemas.microsoft.com/office/drawing/2014/main" id="{19B9A719-4DCE-46A3-99E8-99D50372D25E}"/>
              </a:ext>
            </a:extLst>
          </p:cNvPr>
          <p:cNvPicPr>
            <a:picLocks noChangeAspect="1"/>
          </p:cNvPicPr>
          <p:nvPr/>
        </p:nvPicPr>
        <p:blipFill>
          <a:blip r:embed="rId7"/>
          <a:stretch>
            <a:fillRect/>
          </a:stretch>
        </p:blipFill>
        <p:spPr>
          <a:xfrm>
            <a:off x="6886802" y="3652077"/>
            <a:ext cx="1962150" cy="1020691"/>
          </a:xfrm>
          <a:prstGeom prst="rect">
            <a:avLst/>
          </a:prstGeom>
          <a:ln w="12700">
            <a:solidFill>
              <a:schemeClr val="tx1"/>
            </a:solidFill>
          </a:ln>
        </p:spPr>
      </p:pic>
      <p:pic>
        <p:nvPicPr>
          <p:cNvPr id="28" name="Picture 27">
            <a:extLst>
              <a:ext uri="{FF2B5EF4-FFF2-40B4-BE49-F238E27FC236}">
                <a16:creationId xmlns:a16="http://schemas.microsoft.com/office/drawing/2014/main" id="{1A13BE06-5D3A-4846-972F-103B48807125}"/>
              </a:ext>
            </a:extLst>
          </p:cNvPr>
          <p:cNvPicPr>
            <a:picLocks noChangeAspect="1"/>
          </p:cNvPicPr>
          <p:nvPr/>
        </p:nvPicPr>
        <p:blipFill>
          <a:blip r:embed="rId8"/>
          <a:stretch>
            <a:fillRect/>
          </a:stretch>
        </p:blipFill>
        <p:spPr>
          <a:xfrm>
            <a:off x="6886802" y="5203130"/>
            <a:ext cx="1962150" cy="1020691"/>
          </a:xfrm>
          <a:prstGeom prst="rect">
            <a:avLst/>
          </a:prstGeom>
          <a:ln w="12700">
            <a:solidFill>
              <a:schemeClr val="tx1"/>
            </a:solidFill>
          </a:ln>
        </p:spPr>
      </p:pic>
      <p:cxnSp>
        <p:nvCxnSpPr>
          <p:cNvPr id="29" name="Straight Arrow Connector 28">
            <a:extLst>
              <a:ext uri="{FF2B5EF4-FFF2-40B4-BE49-F238E27FC236}">
                <a16:creationId xmlns:a16="http://schemas.microsoft.com/office/drawing/2014/main" id="{1EC2C513-9B50-4C3A-AC78-F72F09A02E5D}"/>
              </a:ext>
            </a:extLst>
          </p:cNvPr>
          <p:cNvCxnSpPr>
            <a:cxnSpLocks/>
            <a:stCxn id="10" idx="3"/>
            <a:endCxn id="26" idx="1"/>
          </p:cNvCxnSpPr>
          <p:nvPr/>
        </p:nvCxnSpPr>
        <p:spPr>
          <a:xfrm>
            <a:off x="5876925" y="2572510"/>
            <a:ext cx="10098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F1ED7C-60EC-4D3D-8EC8-7D5429599463}"/>
              </a:ext>
            </a:extLst>
          </p:cNvPr>
          <p:cNvCxnSpPr>
            <a:cxnSpLocks/>
            <a:stCxn id="11" idx="3"/>
            <a:endCxn id="27" idx="1"/>
          </p:cNvCxnSpPr>
          <p:nvPr/>
        </p:nvCxnSpPr>
        <p:spPr>
          <a:xfrm flipV="1">
            <a:off x="5876925" y="4162423"/>
            <a:ext cx="10098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A68E7A3-FC30-46DD-96FB-13EEBF0EE0FC}"/>
              </a:ext>
            </a:extLst>
          </p:cNvPr>
          <p:cNvCxnSpPr>
            <a:cxnSpLocks/>
            <a:stCxn id="12" idx="3"/>
            <a:endCxn id="28" idx="1"/>
          </p:cNvCxnSpPr>
          <p:nvPr/>
        </p:nvCxnSpPr>
        <p:spPr>
          <a:xfrm flipV="1">
            <a:off x="5876925" y="5713476"/>
            <a:ext cx="1009877" cy="293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F9AB4F4-23E7-42B8-AF5E-1C238839AD06}"/>
              </a:ext>
            </a:extLst>
          </p:cNvPr>
          <p:cNvSpPr txBox="1"/>
          <p:nvPr/>
        </p:nvSpPr>
        <p:spPr>
          <a:xfrm>
            <a:off x="6886803" y="1661977"/>
            <a:ext cx="1962149" cy="369332"/>
          </a:xfrm>
          <a:prstGeom prst="rect">
            <a:avLst/>
          </a:prstGeom>
          <a:noFill/>
        </p:spPr>
        <p:txBody>
          <a:bodyPr wrap="square" rtlCol="0">
            <a:spAutoFit/>
          </a:bodyPr>
          <a:lstStyle/>
          <a:p>
            <a:pPr algn="ctr"/>
            <a:r>
              <a:rPr lang="en-US" dirty="0"/>
              <a:t>Output overlay</a:t>
            </a:r>
          </a:p>
        </p:txBody>
      </p:sp>
      <p:sp>
        <p:nvSpPr>
          <p:cNvPr id="39" name="Rectangle 38">
            <a:extLst>
              <a:ext uri="{FF2B5EF4-FFF2-40B4-BE49-F238E27FC236}">
                <a16:creationId xmlns:a16="http://schemas.microsoft.com/office/drawing/2014/main" id="{C22FB514-446E-40C7-BF79-D7082EE1C23C}"/>
              </a:ext>
            </a:extLst>
          </p:cNvPr>
          <p:cNvSpPr/>
          <p:nvPr/>
        </p:nvSpPr>
        <p:spPr>
          <a:xfrm>
            <a:off x="6118008" y="2267837"/>
            <a:ext cx="527709" cy="369332"/>
          </a:xfrm>
          <a:prstGeom prst="rect">
            <a:avLst/>
          </a:prstGeom>
        </p:spPr>
        <p:txBody>
          <a:bodyPr wrap="none">
            <a:spAutoFit/>
          </a:bodyPr>
          <a:lstStyle/>
          <a:p>
            <a:r>
              <a:rPr lang="en-US" dirty="0"/>
              <a:t>Sim</a:t>
            </a:r>
          </a:p>
        </p:txBody>
      </p:sp>
      <p:sp>
        <p:nvSpPr>
          <p:cNvPr id="40" name="Rectangle 39">
            <a:extLst>
              <a:ext uri="{FF2B5EF4-FFF2-40B4-BE49-F238E27FC236}">
                <a16:creationId xmlns:a16="http://schemas.microsoft.com/office/drawing/2014/main" id="{38C82A5A-B3E9-4EE2-A16A-119B18D25BE3}"/>
              </a:ext>
            </a:extLst>
          </p:cNvPr>
          <p:cNvSpPr/>
          <p:nvPr/>
        </p:nvSpPr>
        <p:spPr>
          <a:xfrm>
            <a:off x="6118008" y="3861567"/>
            <a:ext cx="527709" cy="369332"/>
          </a:xfrm>
          <a:prstGeom prst="rect">
            <a:avLst/>
          </a:prstGeom>
        </p:spPr>
        <p:txBody>
          <a:bodyPr wrap="none">
            <a:spAutoFit/>
          </a:bodyPr>
          <a:lstStyle/>
          <a:p>
            <a:r>
              <a:rPr lang="en-US" dirty="0"/>
              <a:t>Sim</a:t>
            </a:r>
          </a:p>
        </p:txBody>
      </p:sp>
      <p:sp>
        <p:nvSpPr>
          <p:cNvPr id="41" name="Rectangle 40">
            <a:extLst>
              <a:ext uri="{FF2B5EF4-FFF2-40B4-BE49-F238E27FC236}">
                <a16:creationId xmlns:a16="http://schemas.microsoft.com/office/drawing/2014/main" id="{8A399EB6-BFBD-41D7-9756-2F81502B0D67}"/>
              </a:ext>
            </a:extLst>
          </p:cNvPr>
          <p:cNvSpPr/>
          <p:nvPr/>
        </p:nvSpPr>
        <p:spPr>
          <a:xfrm>
            <a:off x="6173585" y="5402753"/>
            <a:ext cx="527709" cy="369332"/>
          </a:xfrm>
          <a:prstGeom prst="rect">
            <a:avLst/>
          </a:prstGeom>
        </p:spPr>
        <p:txBody>
          <a:bodyPr wrap="none">
            <a:spAutoFit/>
          </a:bodyPr>
          <a:lstStyle/>
          <a:p>
            <a:r>
              <a:rPr lang="en-US" dirty="0"/>
              <a:t>Sim</a:t>
            </a:r>
          </a:p>
        </p:txBody>
      </p:sp>
      <p:cxnSp>
        <p:nvCxnSpPr>
          <p:cNvPr id="42" name="Straight Arrow Connector 41">
            <a:extLst>
              <a:ext uri="{FF2B5EF4-FFF2-40B4-BE49-F238E27FC236}">
                <a16:creationId xmlns:a16="http://schemas.microsoft.com/office/drawing/2014/main" id="{DD0A3F3F-0BB1-47A2-8341-176E5E882CF2}"/>
              </a:ext>
            </a:extLst>
          </p:cNvPr>
          <p:cNvCxnSpPr>
            <a:cxnSpLocks/>
            <a:stCxn id="26" idx="3"/>
          </p:cNvCxnSpPr>
          <p:nvPr/>
        </p:nvCxnSpPr>
        <p:spPr>
          <a:xfrm>
            <a:off x="8848952" y="2572510"/>
            <a:ext cx="1371373" cy="158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F1559B4-837A-469D-BF48-58280CECCA22}"/>
              </a:ext>
            </a:extLst>
          </p:cNvPr>
          <p:cNvCxnSpPr>
            <a:cxnSpLocks/>
            <a:stCxn id="27" idx="3"/>
          </p:cNvCxnSpPr>
          <p:nvPr/>
        </p:nvCxnSpPr>
        <p:spPr>
          <a:xfrm flipV="1">
            <a:off x="8848952" y="4157660"/>
            <a:ext cx="1371373" cy="4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E141D93-1C0B-4D2E-B3F8-6DC873BA8D7E}"/>
              </a:ext>
            </a:extLst>
          </p:cNvPr>
          <p:cNvCxnSpPr>
            <a:cxnSpLocks/>
            <a:stCxn id="28" idx="3"/>
          </p:cNvCxnSpPr>
          <p:nvPr/>
        </p:nvCxnSpPr>
        <p:spPr>
          <a:xfrm flipV="1">
            <a:off x="8848952" y="4157660"/>
            <a:ext cx="1371373" cy="1555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A1BEC81-3C93-47FC-9592-8F17BE148CCE}"/>
              </a:ext>
            </a:extLst>
          </p:cNvPr>
          <p:cNvSpPr txBox="1"/>
          <p:nvPr/>
        </p:nvSpPr>
        <p:spPr>
          <a:xfrm>
            <a:off x="9919034" y="2192367"/>
            <a:ext cx="1962149" cy="923330"/>
          </a:xfrm>
          <a:prstGeom prst="rect">
            <a:avLst/>
          </a:prstGeom>
          <a:noFill/>
        </p:spPr>
        <p:txBody>
          <a:bodyPr wrap="square" rtlCol="0">
            <a:spAutoFit/>
          </a:bodyPr>
          <a:lstStyle/>
          <a:p>
            <a:pPr algn="ctr"/>
            <a:r>
              <a:rPr lang="en-US" dirty="0"/>
              <a:t>Accumulate results from different models</a:t>
            </a:r>
          </a:p>
        </p:txBody>
      </p:sp>
      <p:sp>
        <p:nvSpPr>
          <p:cNvPr id="57" name="Rectangle 56">
            <a:extLst>
              <a:ext uri="{FF2B5EF4-FFF2-40B4-BE49-F238E27FC236}">
                <a16:creationId xmlns:a16="http://schemas.microsoft.com/office/drawing/2014/main" id="{5272D8EC-45E1-4243-BBA5-27B0F0F62AE2}"/>
              </a:ext>
            </a:extLst>
          </p:cNvPr>
          <p:cNvSpPr/>
          <p:nvPr/>
        </p:nvSpPr>
        <p:spPr>
          <a:xfrm rot="2957689">
            <a:off x="8860242" y="3033524"/>
            <a:ext cx="1465431" cy="369332"/>
          </a:xfrm>
          <a:prstGeom prst="rect">
            <a:avLst/>
          </a:prstGeom>
        </p:spPr>
        <p:txBody>
          <a:bodyPr wrap="square">
            <a:spAutoFit/>
          </a:bodyPr>
          <a:lstStyle/>
          <a:p>
            <a:pPr algn="ctr"/>
            <a:r>
              <a:rPr lang="en-US" dirty="0"/>
              <a:t>Post-process</a:t>
            </a:r>
          </a:p>
        </p:txBody>
      </p:sp>
      <p:sp>
        <p:nvSpPr>
          <p:cNvPr id="58" name="Rectangle 57">
            <a:extLst>
              <a:ext uri="{FF2B5EF4-FFF2-40B4-BE49-F238E27FC236}">
                <a16:creationId xmlns:a16="http://schemas.microsoft.com/office/drawing/2014/main" id="{6C3F01EB-F4D7-493E-8719-5A4F2F869B6E}"/>
              </a:ext>
            </a:extLst>
          </p:cNvPr>
          <p:cNvSpPr/>
          <p:nvPr/>
        </p:nvSpPr>
        <p:spPr>
          <a:xfrm rot="18626537">
            <a:off x="8839189" y="4898818"/>
            <a:ext cx="1465431" cy="369332"/>
          </a:xfrm>
          <a:prstGeom prst="rect">
            <a:avLst/>
          </a:prstGeom>
        </p:spPr>
        <p:txBody>
          <a:bodyPr wrap="square">
            <a:spAutoFit/>
          </a:bodyPr>
          <a:lstStyle/>
          <a:p>
            <a:pPr algn="ctr"/>
            <a:r>
              <a:rPr lang="en-US" dirty="0"/>
              <a:t>Post-process</a:t>
            </a:r>
          </a:p>
        </p:txBody>
      </p:sp>
      <p:sp>
        <p:nvSpPr>
          <p:cNvPr id="59" name="Rectangle 58">
            <a:extLst>
              <a:ext uri="{FF2B5EF4-FFF2-40B4-BE49-F238E27FC236}">
                <a16:creationId xmlns:a16="http://schemas.microsoft.com/office/drawing/2014/main" id="{284CB39B-AE8F-4178-B220-32BB31CBCADB}"/>
              </a:ext>
            </a:extLst>
          </p:cNvPr>
          <p:cNvSpPr/>
          <p:nvPr/>
        </p:nvSpPr>
        <p:spPr>
          <a:xfrm>
            <a:off x="8731011" y="3845309"/>
            <a:ext cx="1465431" cy="369332"/>
          </a:xfrm>
          <a:prstGeom prst="rect">
            <a:avLst/>
          </a:prstGeom>
        </p:spPr>
        <p:txBody>
          <a:bodyPr wrap="square">
            <a:spAutoFit/>
          </a:bodyPr>
          <a:lstStyle/>
          <a:p>
            <a:pPr algn="ctr"/>
            <a:r>
              <a:rPr lang="en-US" dirty="0"/>
              <a:t>Post-process</a:t>
            </a:r>
          </a:p>
        </p:txBody>
      </p:sp>
      <p:pic>
        <p:nvPicPr>
          <p:cNvPr id="61" name="Picture 60">
            <a:extLst>
              <a:ext uri="{FF2B5EF4-FFF2-40B4-BE49-F238E27FC236}">
                <a16:creationId xmlns:a16="http://schemas.microsoft.com/office/drawing/2014/main" id="{0D9C4FE5-266C-4FF3-A567-7E11BCA13F9D}"/>
              </a:ext>
            </a:extLst>
          </p:cNvPr>
          <p:cNvPicPr>
            <a:picLocks noChangeAspect="1"/>
          </p:cNvPicPr>
          <p:nvPr/>
        </p:nvPicPr>
        <p:blipFill>
          <a:blip r:embed="rId9"/>
          <a:stretch>
            <a:fillRect/>
          </a:stretch>
        </p:blipFill>
        <p:spPr>
          <a:xfrm>
            <a:off x="10294857" y="3082615"/>
            <a:ext cx="1371373" cy="2109098"/>
          </a:xfrm>
          <a:prstGeom prst="rect">
            <a:avLst/>
          </a:prstGeom>
        </p:spPr>
      </p:pic>
    </p:spTree>
    <p:extLst>
      <p:ext uri="{BB962C8B-B14F-4D97-AF65-F5344CB8AC3E}">
        <p14:creationId xmlns:p14="http://schemas.microsoft.com/office/powerpoint/2010/main" val="171542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C087-7387-4B13-9414-4363736C1EE4}"/>
              </a:ext>
            </a:extLst>
          </p:cNvPr>
          <p:cNvSpPr>
            <a:spLocks noGrp="1"/>
          </p:cNvSpPr>
          <p:nvPr>
            <p:ph type="title"/>
          </p:nvPr>
        </p:nvSpPr>
        <p:spPr/>
        <p:txBody>
          <a:bodyPr>
            <a:normAutofit/>
          </a:bodyPr>
          <a:lstStyle/>
          <a:p>
            <a:r>
              <a:rPr lang="en-US" sz="3600" dirty="0"/>
              <a:t>Philosophy: Prefer generalization of code over ease of use</a:t>
            </a:r>
          </a:p>
        </p:txBody>
      </p:sp>
      <p:sp>
        <p:nvSpPr>
          <p:cNvPr id="3" name="Content Placeholder 2">
            <a:extLst>
              <a:ext uri="{FF2B5EF4-FFF2-40B4-BE49-F238E27FC236}">
                <a16:creationId xmlns:a16="http://schemas.microsoft.com/office/drawing/2014/main" id="{BE55C941-D21F-4DD8-8386-7B4FD8967A64}"/>
              </a:ext>
            </a:extLst>
          </p:cNvPr>
          <p:cNvSpPr>
            <a:spLocks noGrp="1"/>
          </p:cNvSpPr>
          <p:nvPr>
            <p:ph idx="1"/>
          </p:nvPr>
        </p:nvSpPr>
        <p:spPr/>
        <p:txBody>
          <a:bodyPr/>
          <a:lstStyle/>
          <a:p>
            <a:pPr>
              <a:buFontTx/>
              <a:buChar char="-"/>
            </a:pPr>
            <a:r>
              <a:rPr lang="en-US" dirty="0"/>
              <a:t>Not a substitute for the complete graphical user interface: create your template model in the graphical user interface</a:t>
            </a:r>
          </a:p>
          <a:p>
            <a:pPr marL="0" indent="0">
              <a:buNone/>
            </a:pPr>
            <a:endParaRPr lang="en-US" dirty="0"/>
          </a:p>
          <a:p>
            <a:pPr>
              <a:buFontTx/>
              <a:buChar char="-"/>
            </a:pPr>
            <a:r>
              <a:rPr lang="en-US" dirty="0"/>
              <a:t>The code is not safe</a:t>
            </a:r>
          </a:p>
          <a:p>
            <a:pPr lvl="1">
              <a:buFontTx/>
              <a:buChar char="-"/>
            </a:pPr>
            <a:r>
              <a:rPr lang="en-US" dirty="0"/>
              <a:t>Little error checking is done.</a:t>
            </a:r>
          </a:p>
          <a:p>
            <a:pPr lvl="1">
              <a:buFontTx/>
              <a:buChar char="-"/>
            </a:pPr>
            <a:r>
              <a:rPr lang="en-US" dirty="0"/>
              <a:t>The code allows you to input any parameter values (e.g., negative porosity).</a:t>
            </a:r>
          </a:p>
          <a:p>
            <a:pPr lvl="1">
              <a:buFontTx/>
              <a:buChar char="-"/>
            </a:pPr>
            <a:r>
              <a:rPr lang="en-US" dirty="0"/>
              <a:t>You can modify things that you shouldn’t (e.g., default lithologies).</a:t>
            </a:r>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368521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E5D-2F50-4932-952F-E6452DEF93C1}"/>
              </a:ext>
            </a:extLst>
          </p:cNvPr>
          <p:cNvSpPr>
            <a:spLocks noGrp="1"/>
          </p:cNvSpPr>
          <p:nvPr>
            <p:ph type="title"/>
          </p:nvPr>
        </p:nvSpPr>
        <p:spPr/>
        <p:txBody>
          <a:bodyPr/>
          <a:lstStyle/>
          <a:p>
            <a:r>
              <a:rPr lang="en-US" dirty="0"/>
              <a:t>Current capabilities </a:t>
            </a:r>
          </a:p>
        </p:txBody>
      </p:sp>
      <p:sp>
        <p:nvSpPr>
          <p:cNvPr id="3" name="Content Placeholder 2">
            <a:extLst>
              <a:ext uri="{FF2B5EF4-FFF2-40B4-BE49-F238E27FC236}">
                <a16:creationId xmlns:a16="http://schemas.microsoft.com/office/drawing/2014/main" id="{53812903-B657-4FF8-A69B-60CFCD3A8382}"/>
              </a:ext>
            </a:extLst>
          </p:cNvPr>
          <p:cNvSpPr>
            <a:spLocks noGrp="1"/>
          </p:cNvSpPr>
          <p:nvPr>
            <p:ph idx="1"/>
          </p:nvPr>
        </p:nvSpPr>
        <p:spPr/>
        <p:txBody>
          <a:bodyPr/>
          <a:lstStyle/>
          <a:p>
            <a:r>
              <a:rPr lang="en-US" dirty="0"/>
              <a:t>Duplicate and update lithologies</a:t>
            </a:r>
          </a:p>
          <a:p>
            <a:r>
              <a:rPr lang="en-US" dirty="0"/>
              <a:t>Duplicate and update models (1D, 2D, 3D*) </a:t>
            </a:r>
          </a:p>
          <a:p>
            <a:r>
              <a:rPr lang="en-US" dirty="0"/>
              <a:t>Simulate models</a:t>
            </a:r>
          </a:p>
          <a:p>
            <a:r>
              <a:rPr lang="en-US" dirty="0"/>
              <a:t>Load results in </a:t>
            </a:r>
            <a:r>
              <a:rPr lang="en-US" dirty="0" err="1"/>
              <a:t>Matlab</a:t>
            </a:r>
            <a:r>
              <a:rPr lang="en-US" dirty="0"/>
              <a:t> (present day results only)</a:t>
            </a:r>
          </a:p>
          <a:p>
            <a:endParaRPr lang="en-US" dirty="0"/>
          </a:p>
          <a:p>
            <a:pPr marL="0" indent="0">
              <a:buNone/>
            </a:pPr>
            <a:r>
              <a:rPr lang="en-US" dirty="0"/>
              <a:t>Why not more (e.g., kinetics editor)?</a:t>
            </a:r>
          </a:p>
          <a:p>
            <a:pPr marL="0" indent="0">
              <a:buNone/>
            </a:pPr>
            <a:r>
              <a:rPr lang="en-US" dirty="0"/>
              <a:t>Features are added as needed by the current research</a:t>
            </a:r>
          </a:p>
          <a:p>
            <a:endParaRPr lang="en-US" dirty="0"/>
          </a:p>
        </p:txBody>
      </p:sp>
      <p:sp>
        <p:nvSpPr>
          <p:cNvPr id="4" name="TextBox 3">
            <a:extLst>
              <a:ext uri="{FF2B5EF4-FFF2-40B4-BE49-F238E27FC236}">
                <a16:creationId xmlns:a16="http://schemas.microsoft.com/office/drawing/2014/main" id="{284CD738-E498-452D-A312-474DFAC1FADC}"/>
              </a:ext>
            </a:extLst>
          </p:cNvPr>
          <p:cNvSpPr txBox="1"/>
          <p:nvPr/>
        </p:nvSpPr>
        <p:spPr>
          <a:xfrm>
            <a:off x="9347202" y="5894169"/>
            <a:ext cx="2438399" cy="646331"/>
          </a:xfrm>
          <a:prstGeom prst="rect">
            <a:avLst/>
          </a:prstGeom>
          <a:noFill/>
          <a:ln>
            <a:solidFill>
              <a:srgbClr val="FF0000"/>
            </a:solidFill>
          </a:ln>
        </p:spPr>
        <p:txBody>
          <a:bodyPr wrap="square" rtlCol="0">
            <a:spAutoFit/>
          </a:bodyPr>
          <a:lstStyle/>
          <a:p>
            <a:r>
              <a:rPr lang="en-US" dirty="0"/>
              <a:t>*I have not tested 3D models extensively</a:t>
            </a:r>
          </a:p>
        </p:txBody>
      </p:sp>
    </p:spTree>
    <p:extLst>
      <p:ext uri="{BB962C8B-B14F-4D97-AF65-F5344CB8AC3E}">
        <p14:creationId xmlns:p14="http://schemas.microsoft.com/office/powerpoint/2010/main" val="251693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D5A1-0E98-4305-B96D-07F3C438A424}"/>
              </a:ext>
            </a:extLst>
          </p:cNvPr>
          <p:cNvSpPr>
            <a:spLocks noGrp="1"/>
          </p:cNvSpPr>
          <p:nvPr>
            <p:ph type="title"/>
          </p:nvPr>
        </p:nvSpPr>
        <p:spPr>
          <a:xfrm>
            <a:off x="152400" y="136525"/>
            <a:ext cx="11849100" cy="1325563"/>
          </a:xfrm>
        </p:spPr>
        <p:txBody>
          <a:bodyPr/>
          <a:lstStyle/>
          <a:p>
            <a:r>
              <a:rPr lang="en-US" dirty="0"/>
              <a:t>Lithology capabilities: replicate all functionalities of lithology editor</a:t>
            </a:r>
          </a:p>
        </p:txBody>
      </p:sp>
      <p:pic>
        <p:nvPicPr>
          <p:cNvPr id="4" name="Content Placeholder 3">
            <a:extLst>
              <a:ext uri="{FF2B5EF4-FFF2-40B4-BE49-F238E27FC236}">
                <a16:creationId xmlns:a16="http://schemas.microsoft.com/office/drawing/2014/main" id="{457B337D-60E2-47E0-ADAD-A08E8A39EE87}"/>
              </a:ext>
            </a:extLst>
          </p:cNvPr>
          <p:cNvPicPr>
            <a:picLocks noGrp="1" noChangeAspect="1"/>
          </p:cNvPicPr>
          <p:nvPr>
            <p:ph idx="1"/>
          </p:nvPr>
        </p:nvPicPr>
        <p:blipFill>
          <a:blip r:embed="rId2"/>
          <a:stretch>
            <a:fillRect/>
          </a:stretch>
        </p:blipFill>
        <p:spPr>
          <a:xfrm>
            <a:off x="5837382" y="2041235"/>
            <a:ext cx="6111039" cy="3292764"/>
          </a:xfrm>
          <a:prstGeom prst="rect">
            <a:avLst/>
          </a:prstGeom>
          <a:ln w="12700">
            <a:solidFill>
              <a:schemeClr val="tx1"/>
            </a:solidFill>
          </a:ln>
        </p:spPr>
      </p:pic>
      <p:sp>
        <p:nvSpPr>
          <p:cNvPr id="8" name="Content Placeholder 2">
            <a:extLst>
              <a:ext uri="{FF2B5EF4-FFF2-40B4-BE49-F238E27FC236}">
                <a16:creationId xmlns:a16="http://schemas.microsoft.com/office/drawing/2014/main" id="{6BE671DC-BCD0-4190-A1DD-6928A5D4C4EC}"/>
              </a:ext>
            </a:extLst>
          </p:cNvPr>
          <p:cNvSpPr txBox="1">
            <a:spLocks/>
          </p:cNvSpPr>
          <p:nvPr/>
        </p:nvSpPr>
        <p:spPr>
          <a:xfrm>
            <a:off x="152399" y="2623127"/>
            <a:ext cx="5684983" cy="3553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Duplicate lithologies</a:t>
            </a:r>
          </a:p>
          <a:p>
            <a:r>
              <a:rPr lang="en-US" dirty="0"/>
              <a:t>Change values including scalers and curves</a:t>
            </a:r>
          </a:p>
          <a:p>
            <a:r>
              <a:rPr lang="en-US" dirty="0"/>
              <a:t>Mix lithologies*</a:t>
            </a:r>
          </a:p>
          <a:p>
            <a:endParaRPr lang="en-US" dirty="0"/>
          </a:p>
          <a:p>
            <a:endParaRPr lang="en-US" dirty="0"/>
          </a:p>
        </p:txBody>
      </p:sp>
      <p:sp>
        <p:nvSpPr>
          <p:cNvPr id="5" name="Rectangle 4">
            <a:extLst>
              <a:ext uri="{FF2B5EF4-FFF2-40B4-BE49-F238E27FC236}">
                <a16:creationId xmlns:a16="http://schemas.microsoft.com/office/drawing/2014/main" id="{B80C8E8D-ACC6-48F9-B9DA-F1AF4ABF2EB5}"/>
              </a:ext>
            </a:extLst>
          </p:cNvPr>
          <p:cNvSpPr/>
          <p:nvPr/>
        </p:nvSpPr>
        <p:spPr>
          <a:xfrm>
            <a:off x="273039" y="6176962"/>
            <a:ext cx="11766561" cy="646331"/>
          </a:xfrm>
          <a:prstGeom prst="rect">
            <a:avLst/>
          </a:prstGeom>
        </p:spPr>
        <p:txBody>
          <a:bodyPr wrap="square">
            <a:spAutoFit/>
          </a:bodyPr>
          <a:lstStyle/>
          <a:p>
            <a:r>
              <a:rPr lang="en-US" dirty="0"/>
              <a:t>*Run some tests by mixing lithologies manually to make sure the desired results are obtained when mixing very different</a:t>
            </a:r>
          </a:p>
          <a:p>
            <a:r>
              <a:rPr lang="en-US" dirty="0"/>
              <a:t>  lithologies, e.g., a rock with a mineral.</a:t>
            </a:r>
          </a:p>
        </p:txBody>
      </p:sp>
    </p:spTree>
    <p:extLst>
      <p:ext uri="{BB962C8B-B14F-4D97-AF65-F5344CB8AC3E}">
        <p14:creationId xmlns:p14="http://schemas.microsoft.com/office/powerpoint/2010/main" val="278674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6424-3854-4626-BF7C-999B2F040C0F}"/>
              </a:ext>
            </a:extLst>
          </p:cNvPr>
          <p:cNvSpPr>
            <a:spLocks noGrp="1"/>
          </p:cNvSpPr>
          <p:nvPr>
            <p:ph type="title"/>
          </p:nvPr>
        </p:nvSpPr>
        <p:spPr/>
        <p:txBody>
          <a:bodyPr/>
          <a:lstStyle/>
          <a:p>
            <a:r>
              <a:rPr lang="en-US" dirty="0"/>
              <a:t>1D Model capabilities: replicate all functionalities of the 1D editor</a:t>
            </a:r>
          </a:p>
        </p:txBody>
      </p:sp>
      <p:pic>
        <p:nvPicPr>
          <p:cNvPr id="4" name="Content Placeholder 3">
            <a:extLst>
              <a:ext uri="{FF2B5EF4-FFF2-40B4-BE49-F238E27FC236}">
                <a16:creationId xmlns:a16="http://schemas.microsoft.com/office/drawing/2014/main" id="{1E3166CB-A3A2-43F4-B119-679887060CFB}"/>
              </a:ext>
            </a:extLst>
          </p:cNvPr>
          <p:cNvPicPr>
            <a:picLocks noGrp="1" noChangeAspect="1"/>
          </p:cNvPicPr>
          <p:nvPr>
            <p:ph idx="1"/>
          </p:nvPr>
        </p:nvPicPr>
        <p:blipFill>
          <a:blip r:embed="rId2"/>
          <a:stretch>
            <a:fillRect/>
          </a:stretch>
        </p:blipFill>
        <p:spPr>
          <a:xfrm>
            <a:off x="5937797" y="2173808"/>
            <a:ext cx="6063703" cy="3289646"/>
          </a:xfrm>
          <a:prstGeom prst="rect">
            <a:avLst/>
          </a:prstGeom>
          <a:ln w="12700">
            <a:solidFill>
              <a:schemeClr val="tx1"/>
            </a:solidFill>
          </a:ln>
        </p:spPr>
      </p:pic>
      <p:sp>
        <p:nvSpPr>
          <p:cNvPr id="5" name="Content Placeholder 2">
            <a:extLst>
              <a:ext uri="{FF2B5EF4-FFF2-40B4-BE49-F238E27FC236}">
                <a16:creationId xmlns:a16="http://schemas.microsoft.com/office/drawing/2014/main" id="{542CB086-5630-43B0-A8AA-E4D908200AAB}"/>
              </a:ext>
            </a:extLst>
          </p:cNvPr>
          <p:cNvSpPr txBox="1">
            <a:spLocks/>
          </p:cNvSpPr>
          <p:nvPr/>
        </p:nvSpPr>
        <p:spPr>
          <a:xfrm>
            <a:off x="152399" y="2623127"/>
            <a:ext cx="5684983" cy="3553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Duplicate models</a:t>
            </a:r>
          </a:p>
          <a:p>
            <a:r>
              <a:rPr lang="en-US" dirty="0"/>
              <a:t>Change values in main input</a:t>
            </a:r>
          </a:p>
          <a:p>
            <a:r>
              <a:rPr lang="en-US" dirty="0"/>
              <a:t>Change boundary conditions (PWD, SWIT, HF)</a:t>
            </a:r>
          </a:p>
          <a:p>
            <a:r>
              <a:rPr lang="en-US" dirty="0"/>
              <a:t>Change simulation settings</a:t>
            </a:r>
          </a:p>
          <a:p>
            <a:endParaRPr lang="en-US" dirty="0"/>
          </a:p>
          <a:p>
            <a:endParaRPr lang="en-US" dirty="0"/>
          </a:p>
        </p:txBody>
      </p:sp>
    </p:spTree>
    <p:extLst>
      <p:ext uri="{BB962C8B-B14F-4D97-AF65-F5344CB8AC3E}">
        <p14:creationId xmlns:p14="http://schemas.microsoft.com/office/powerpoint/2010/main" val="124213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CFD-0C60-483C-9B72-094BF717DF45}"/>
              </a:ext>
            </a:extLst>
          </p:cNvPr>
          <p:cNvSpPr>
            <a:spLocks noGrp="1"/>
          </p:cNvSpPr>
          <p:nvPr>
            <p:ph type="title"/>
          </p:nvPr>
        </p:nvSpPr>
        <p:spPr/>
        <p:txBody>
          <a:bodyPr/>
          <a:lstStyle/>
          <a:p>
            <a:r>
              <a:rPr lang="en-US" dirty="0"/>
              <a:t>2D and 3D Model capabilities: replicate most functionalities of the 2D and 3D editors and simulators</a:t>
            </a:r>
          </a:p>
        </p:txBody>
      </p:sp>
      <p:sp>
        <p:nvSpPr>
          <p:cNvPr id="3" name="Content Placeholder 2">
            <a:extLst>
              <a:ext uri="{FF2B5EF4-FFF2-40B4-BE49-F238E27FC236}">
                <a16:creationId xmlns:a16="http://schemas.microsoft.com/office/drawing/2014/main" id="{5645B362-3DA5-4E49-B7BE-BF44C012B837}"/>
              </a:ext>
            </a:extLst>
          </p:cNvPr>
          <p:cNvSpPr>
            <a:spLocks noGrp="1"/>
          </p:cNvSpPr>
          <p:nvPr>
            <p:ph idx="1"/>
          </p:nvPr>
        </p:nvSpPr>
        <p:spPr/>
        <p:txBody>
          <a:bodyPr/>
          <a:lstStyle/>
          <a:p>
            <a:r>
              <a:rPr lang="en-US" dirty="0"/>
              <a:t>Duplicate models</a:t>
            </a:r>
          </a:p>
          <a:p>
            <a:r>
              <a:rPr lang="en-US" dirty="0"/>
              <a:t>Update SWIT, HF, PWD boundary conditions, including simple trends and maps</a:t>
            </a:r>
          </a:p>
          <a:p>
            <a:r>
              <a:rPr lang="en-US" dirty="0"/>
              <a:t>Update fault properties</a:t>
            </a:r>
          </a:p>
          <a:p>
            <a:r>
              <a:rPr lang="en-US" dirty="0"/>
              <a:t>Update facies</a:t>
            </a:r>
          </a:p>
          <a:p>
            <a:r>
              <a:rPr lang="en-US" dirty="0"/>
              <a:t>Update simulation parameters</a:t>
            </a:r>
          </a:p>
          <a:p>
            <a:r>
              <a:rPr lang="en-US" dirty="0"/>
              <a:t>Update horizon depth</a:t>
            </a:r>
          </a:p>
        </p:txBody>
      </p:sp>
    </p:spTree>
    <p:extLst>
      <p:ext uri="{BB962C8B-B14F-4D97-AF65-F5344CB8AC3E}">
        <p14:creationId xmlns:p14="http://schemas.microsoft.com/office/powerpoint/2010/main" val="362044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4CB972AA-3E71-4031-917D-FF5F07EF2544}"/>
              </a:ext>
            </a:extLst>
          </p:cNvPr>
          <p:cNvSpPr/>
          <p:nvPr/>
        </p:nvSpPr>
        <p:spPr>
          <a:xfrm>
            <a:off x="0" y="0"/>
            <a:ext cx="2745810" cy="632690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AE4663B-6DF1-4344-AA5D-BD8E33E1CBF0}"/>
              </a:ext>
            </a:extLst>
          </p:cNvPr>
          <p:cNvSpPr/>
          <p:nvPr/>
        </p:nvSpPr>
        <p:spPr>
          <a:xfrm>
            <a:off x="2740088" y="1"/>
            <a:ext cx="1174688" cy="63454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EEB91BF-2431-4564-A028-6E1E431D32D8}"/>
              </a:ext>
            </a:extLst>
          </p:cNvPr>
          <p:cNvSpPr/>
          <p:nvPr/>
        </p:nvSpPr>
        <p:spPr>
          <a:xfrm>
            <a:off x="3917888" y="1"/>
            <a:ext cx="1985167" cy="63335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F9A27D0-DAA2-49FC-A596-C6D283425317}"/>
              </a:ext>
            </a:extLst>
          </p:cNvPr>
          <p:cNvSpPr/>
          <p:nvPr/>
        </p:nvSpPr>
        <p:spPr>
          <a:xfrm>
            <a:off x="5879534" y="1"/>
            <a:ext cx="1007269" cy="6333528"/>
          </a:xfrm>
          <a:prstGeom prst="rect">
            <a:avLst/>
          </a:prstGeom>
          <a:solidFill>
            <a:srgbClr val="E5A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A1C81A-B907-4448-8F39-0D5F01FE1FEC}"/>
              </a:ext>
            </a:extLst>
          </p:cNvPr>
          <p:cNvSpPr/>
          <p:nvPr/>
        </p:nvSpPr>
        <p:spPr>
          <a:xfrm>
            <a:off x="6889412" y="1"/>
            <a:ext cx="1956427" cy="633352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0C2D8C8-0B32-437C-BE17-489ED44FC991}"/>
              </a:ext>
            </a:extLst>
          </p:cNvPr>
          <p:cNvSpPr/>
          <p:nvPr/>
        </p:nvSpPr>
        <p:spPr>
          <a:xfrm>
            <a:off x="8845839" y="0"/>
            <a:ext cx="3346161" cy="632690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B1ACAF92-BA2D-4232-8224-74329D8298F5}"/>
              </a:ext>
            </a:extLst>
          </p:cNvPr>
          <p:cNvPicPr>
            <a:picLocks noChangeAspect="1"/>
          </p:cNvPicPr>
          <p:nvPr/>
        </p:nvPicPr>
        <p:blipFill rotWithShape="1">
          <a:blip r:embed="rId2"/>
          <a:srcRect r="1149"/>
          <a:stretch/>
        </p:blipFill>
        <p:spPr>
          <a:xfrm>
            <a:off x="285750" y="3089148"/>
            <a:ext cx="2457450" cy="1278343"/>
          </a:xfrm>
          <a:prstGeom prst="rect">
            <a:avLst/>
          </a:prstGeom>
          <a:ln w="12700">
            <a:solidFill>
              <a:schemeClr val="tx1"/>
            </a:solidFill>
          </a:ln>
        </p:spPr>
      </p:pic>
      <p:pic>
        <p:nvPicPr>
          <p:cNvPr id="35" name="Picture 34">
            <a:extLst>
              <a:ext uri="{FF2B5EF4-FFF2-40B4-BE49-F238E27FC236}">
                <a16:creationId xmlns:a16="http://schemas.microsoft.com/office/drawing/2014/main" id="{331CCAD7-69EB-4709-8097-5B9CEABFA4D3}"/>
              </a:ext>
            </a:extLst>
          </p:cNvPr>
          <p:cNvPicPr>
            <a:picLocks noChangeAspect="1"/>
          </p:cNvPicPr>
          <p:nvPr/>
        </p:nvPicPr>
        <p:blipFill rotWithShape="1">
          <a:blip r:embed="rId2"/>
          <a:srcRect r="1149"/>
          <a:stretch/>
        </p:blipFill>
        <p:spPr>
          <a:xfrm>
            <a:off x="3914775" y="1628059"/>
            <a:ext cx="1962150" cy="1020692"/>
          </a:xfrm>
          <a:prstGeom prst="rect">
            <a:avLst/>
          </a:prstGeom>
          <a:ln w="12700">
            <a:solidFill>
              <a:schemeClr val="tx1"/>
            </a:solidFill>
          </a:ln>
        </p:spPr>
      </p:pic>
      <p:pic>
        <p:nvPicPr>
          <p:cNvPr id="36" name="Picture 35">
            <a:extLst>
              <a:ext uri="{FF2B5EF4-FFF2-40B4-BE49-F238E27FC236}">
                <a16:creationId xmlns:a16="http://schemas.microsoft.com/office/drawing/2014/main" id="{5D791C0C-4977-478D-A5F7-C872ECB1CFE7}"/>
              </a:ext>
            </a:extLst>
          </p:cNvPr>
          <p:cNvPicPr>
            <a:picLocks noChangeAspect="1"/>
          </p:cNvPicPr>
          <p:nvPr/>
        </p:nvPicPr>
        <p:blipFill rotWithShape="1">
          <a:blip r:embed="rId2"/>
          <a:srcRect r="1149"/>
          <a:stretch/>
        </p:blipFill>
        <p:spPr>
          <a:xfrm>
            <a:off x="3914775" y="3217973"/>
            <a:ext cx="1962150" cy="1020692"/>
          </a:xfrm>
          <a:prstGeom prst="rect">
            <a:avLst/>
          </a:prstGeom>
          <a:ln w="12700">
            <a:solidFill>
              <a:schemeClr val="tx1"/>
            </a:solidFill>
          </a:ln>
        </p:spPr>
      </p:pic>
      <p:pic>
        <p:nvPicPr>
          <p:cNvPr id="37" name="Picture 36">
            <a:extLst>
              <a:ext uri="{FF2B5EF4-FFF2-40B4-BE49-F238E27FC236}">
                <a16:creationId xmlns:a16="http://schemas.microsoft.com/office/drawing/2014/main" id="{741E5DC4-F0F3-4395-A9AA-37A9F9079084}"/>
              </a:ext>
            </a:extLst>
          </p:cNvPr>
          <p:cNvPicPr>
            <a:picLocks noChangeAspect="1"/>
          </p:cNvPicPr>
          <p:nvPr/>
        </p:nvPicPr>
        <p:blipFill rotWithShape="1">
          <a:blip r:embed="rId2"/>
          <a:srcRect r="1149"/>
          <a:stretch/>
        </p:blipFill>
        <p:spPr>
          <a:xfrm>
            <a:off x="3914775" y="4798362"/>
            <a:ext cx="1962150" cy="1020692"/>
          </a:xfrm>
          <a:prstGeom prst="rect">
            <a:avLst/>
          </a:prstGeom>
          <a:ln w="12700">
            <a:solidFill>
              <a:schemeClr val="tx1"/>
            </a:solidFill>
          </a:ln>
        </p:spPr>
      </p:pic>
      <p:cxnSp>
        <p:nvCxnSpPr>
          <p:cNvPr id="38" name="Straight Arrow Connector 37">
            <a:extLst>
              <a:ext uri="{FF2B5EF4-FFF2-40B4-BE49-F238E27FC236}">
                <a16:creationId xmlns:a16="http://schemas.microsoft.com/office/drawing/2014/main" id="{E31BD3DD-191F-47D4-B457-FE996955218F}"/>
              </a:ext>
            </a:extLst>
          </p:cNvPr>
          <p:cNvCxnSpPr>
            <a:stCxn id="34" idx="3"/>
            <a:endCxn id="35" idx="1"/>
          </p:cNvCxnSpPr>
          <p:nvPr/>
        </p:nvCxnSpPr>
        <p:spPr>
          <a:xfrm flipV="1">
            <a:off x="2743200" y="2138405"/>
            <a:ext cx="1171575" cy="1589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9058D9-A3A3-43AD-B104-913AE77DD16E}"/>
              </a:ext>
            </a:extLst>
          </p:cNvPr>
          <p:cNvCxnSpPr>
            <a:cxnSpLocks/>
            <a:stCxn id="34" idx="3"/>
            <a:endCxn id="36" idx="1"/>
          </p:cNvCxnSpPr>
          <p:nvPr/>
        </p:nvCxnSpPr>
        <p:spPr>
          <a:xfrm flipV="1">
            <a:off x="2743200" y="3728319"/>
            <a:ext cx="117157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6BD90C-46CC-45B3-946E-D27AD9E774E7}"/>
              </a:ext>
            </a:extLst>
          </p:cNvPr>
          <p:cNvCxnSpPr>
            <a:cxnSpLocks/>
            <a:stCxn id="34" idx="3"/>
            <a:endCxn id="37" idx="1"/>
          </p:cNvCxnSpPr>
          <p:nvPr/>
        </p:nvCxnSpPr>
        <p:spPr>
          <a:xfrm>
            <a:off x="2743200" y="3728320"/>
            <a:ext cx="1171575" cy="15803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564EE2F-DA19-4780-952F-FB5CE9A3EA73}"/>
              </a:ext>
            </a:extLst>
          </p:cNvPr>
          <p:cNvSpPr txBox="1"/>
          <p:nvPr/>
        </p:nvSpPr>
        <p:spPr>
          <a:xfrm>
            <a:off x="285750" y="2711244"/>
            <a:ext cx="2457450" cy="369332"/>
          </a:xfrm>
          <a:prstGeom prst="rect">
            <a:avLst/>
          </a:prstGeom>
          <a:noFill/>
        </p:spPr>
        <p:txBody>
          <a:bodyPr wrap="square" rtlCol="0">
            <a:spAutoFit/>
          </a:bodyPr>
          <a:lstStyle/>
          <a:p>
            <a:pPr algn="ctr"/>
            <a:r>
              <a:rPr lang="en-US" dirty="0"/>
              <a:t>Template model</a:t>
            </a:r>
          </a:p>
        </p:txBody>
      </p:sp>
      <p:sp>
        <p:nvSpPr>
          <p:cNvPr id="42" name="TextBox 41">
            <a:extLst>
              <a:ext uri="{FF2B5EF4-FFF2-40B4-BE49-F238E27FC236}">
                <a16:creationId xmlns:a16="http://schemas.microsoft.com/office/drawing/2014/main" id="{3278196D-4A8A-4F52-A353-4A052A7E5E2A}"/>
              </a:ext>
            </a:extLst>
          </p:cNvPr>
          <p:cNvSpPr txBox="1"/>
          <p:nvPr/>
        </p:nvSpPr>
        <p:spPr>
          <a:xfrm>
            <a:off x="3914775" y="1262417"/>
            <a:ext cx="1962150" cy="369332"/>
          </a:xfrm>
          <a:prstGeom prst="rect">
            <a:avLst/>
          </a:prstGeom>
          <a:noFill/>
        </p:spPr>
        <p:txBody>
          <a:bodyPr wrap="square" rtlCol="0">
            <a:spAutoFit/>
          </a:bodyPr>
          <a:lstStyle/>
          <a:p>
            <a:pPr algn="ctr"/>
            <a:r>
              <a:rPr lang="en-US" dirty="0"/>
              <a:t>New models</a:t>
            </a: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E1F75B14-B2A5-4BE9-997C-FAF15468D7A3}"/>
                  </a:ext>
                </a:extLst>
              </p:cNvPr>
              <p:cNvSpPr txBox="1"/>
              <p:nvPr/>
            </p:nvSpPr>
            <p:spPr>
              <a:xfrm rot="18426218">
                <a:off x="2883659" y="2540808"/>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=1</m:t>
                      </m:r>
                    </m:oMath>
                  </m:oMathPara>
                </a14:m>
                <a:endParaRPr lang="en-US" dirty="0"/>
              </a:p>
            </p:txBody>
          </p:sp>
        </mc:Choice>
        <mc:Fallback>
          <p:sp>
            <p:nvSpPr>
              <p:cNvPr id="43" name="TextBox 42">
                <a:extLst>
                  <a:ext uri="{FF2B5EF4-FFF2-40B4-BE49-F238E27FC236}">
                    <a16:creationId xmlns:a16="http://schemas.microsoft.com/office/drawing/2014/main" id="{E1F75B14-B2A5-4BE9-997C-FAF15468D7A3}"/>
                  </a:ext>
                </a:extLst>
              </p:cNvPr>
              <p:cNvSpPr txBox="1">
                <a:spLocks noRot="1" noChangeAspect="1" noMove="1" noResize="1" noEditPoints="1" noAdjustHandles="1" noChangeArrowheads="1" noChangeShapeType="1" noTextEdit="1"/>
              </p:cNvSpPr>
              <p:nvPr/>
            </p:nvSpPr>
            <p:spPr>
              <a:xfrm rot="18426218">
                <a:off x="2883659" y="2540808"/>
                <a:ext cx="79137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680F62B6-2437-480C-9412-FF451C892BDB}"/>
                  </a:ext>
                </a:extLst>
              </p:cNvPr>
              <p:cNvSpPr txBox="1"/>
              <p:nvPr/>
            </p:nvSpPr>
            <p:spPr>
              <a:xfrm>
                <a:off x="3005464" y="3404242"/>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m:oMathPara>
                </a14:m>
                <a:endParaRPr lang="en-US" dirty="0"/>
              </a:p>
            </p:txBody>
          </p:sp>
        </mc:Choice>
        <mc:Fallback>
          <p:sp>
            <p:nvSpPr>
              <p:cNvPr id="44" name="TextBox 43">
                <a:extLst>
                  <a:ext uri="{FF2B5EF4-FFF2-40B4-BE49-F238E27FC236}">
                    <a16:creationId xmlns:a16="http://schemas.microsoft.com/office/drawing/2014/main" id="{680F62B6-2437-480C-9412-FF451C892BDB}"/>
                  </a:ext>
                </a:extLst>
              </p:cNvPr>
              <p:cNvSpPr txBox="1">
                <a:spLocks noRot="1" noChangeAspect="1" noMove="1" noResize="1" noEditPoints="1" noAdjustHandles="1" noChangeArrowheads="1" noChangeShapeType="1" noTextEdit="1"/>
              </p:cNvSpPr>
              <p:nvPr/>
            </p:nvSpPr>
            <p:spPr>
              <a:xfrm>
                <a:off x="3005464" y="3404242"/>
                <a:ext cx="7913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35693B13-90FC-41E0-99AC-B611A995F0AC}"/>
                  </a:ext>
                </a:extLst>
              </p:cNvPr>
              <p:cNvSpPr txBox="1"/>
              <p:nvPr/>
            </p:nvSpPr>
            <p:spPr>
              <a:xfrm rot="3144504">
                <a:off x="2834725" y="4487387"/>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=3</m:t>
                      </m:r>
                    </m:oMath>
                  </m:oMathPara>
                </a14:m>
                <a:endParaRPr lang="en-US" dirty="0"/>
              </a:p>
            </p:txBody>
          </p:sp>
        </mc:Choice>
        <mc:Fallback>
          <p:sp>
            <p:nvSpPr>
              <p:cNvPr id="45" name="TextBox 44">
                <a:extLst>
                  <a:ext uri="{FF2B5EF4-FFF2-40B4-BE49-F238E27FC236}">
                    <a16:creationId xmlns:a16="http://schemas.microsoft.com/office/drawing/2014/main" id="{35693B13-90FC-41E0-99AC-B611A995F0AC}"/>
                  </a:ext>
                </a:extLst>
              </p:cNvPr>
              <p:cNvSpPr txBox="1">
                <a:spLocks noRot="1" noChangeAspect="1" noMove="1" noResize="1" noEditPoints="1" noAdjustHandles="1" noChangeArrowheads="1" noChangeShapeType="1" noTextEdit="1"/>
              </p:cNvSpPr>
              <p:nvPr/>
            </p:nvSpPr>
            <p:spPr>
              <a:xfrm rot="3144504">
                <a:off x="2834725" y="4487387"/>
                <a:ext cx="791370" cy="369332"/>
              </a:xfrm>
              <a:prstGeom prst="rect">
                <a:avLst/>
              </a:prstGeom>
              <a:blipFill>
                <a:blip r:embed="rId5"/>
                <a:stretch>
                  <a:fillRect/>
                </a:stretch>
              </a:blipFill>
            </p:spPr>
            <p:txBody>
              <a:bodyPr/>
              <a:lstStyle/>
              <a:p>
                <a:r>
                  <a:rPr lang="en-US">
                    <a:noFill/>
                  </a:rPr>
                  <a:t> </a:t>
                </a:r>
              </a:p>
            </p:txBody>
          </p:sp>
        </mc:Fallback>
      </mc:AlternateContent>
      <p:pic>
        <p:nvPicPr>
          <p:cNvPr id="46" name="Picture 45">
            <a:extLst>
              <a:ext uri="{FF2B5EF4-FFF2-40B4-BE49-F238E27FC236}">
                <a16:creationId xmlns:a16="http://schemas.microsoft.com/office/drawing/2014/main" id="{F3269E49-AAFB-4472-B95D-D829C3234CFD}"/>
              </a:ext>
            </a:extLst>
          </p:cNvPr>
          <p:cNvPicPr>
            <a:picLocks noChangeAspect="1"/>
          </p:cNvPicPr>
          <p:nvPr/>
        </p:nvPicPr>
        <p:blipFill>
          <a:blip r:embed="rId6"/>
          <a:stretch>
            <a:fillRect/>
          </a:stretch>
        </p:blipFill>
        <p:spPr>
          <a:xfrm>
            <a:off x="6886802" y="1628059"/>
            <a:ext cx="1962150" cy="1020692"/>
          </a:xfrm>
          <a:prstGeom prst="rect">
            <a:avLst/>
          </a:prstGeom>
          <a:ln w="12700">
            <a:solidFill>
              <a:schemeClr val="tx1"/>
            </a:solidFill>
          </a:ln>
        </p:spPr>
      </p:pic>
      <p:pic>
        <p:nvPicPr>
          <p:cNvPr id="47" name="Picture 46">
            <a:extLst>
              <a:ext uri="{FF2B5EF4-FFF2-40B4-BE49-F238E27FC236}">
                <a16:creationId xmlns:a16="http://schemas.microsoft.com/office/drawing/2014/main" id="{AE2A42BD-168B-4A4A-AB03-54CD37AFC107}"/>
              </a:ext>
            </a:extLst>
          </p:cNvPr>
          <p:cNvPicPr>
            <a:picLocks noChangeAspect="1"/>
          </p:cNvPicPr>
          <p:nvPr/>
        </p:nvPicPr>
        <p:blipFill>
          <a:blip r:embed="rId7"/>
          <a:stretch>
            <a:fillRect/>
          </a:stretch>
        </p:blipFill>
        <p:spPr>
          <a:xfrm>
            <a:off x="6886802" y="3217972"/>
            <a:ext cx="1962150" cy="1020691"/>
          </a:xfrm>
          <a:prstGeom prst="rect">
            <a:avLst/>
          </a:prstGeom>
          <a:ln w="12700">
            <a:solidFill>
              <a:schemeClr val="tx1"/>
            </a:solidFill>
          </a:ln>
        </p:spPr>
      </p:pic>
      <p:pic>
        <p:nvPicPr>
          <p:cNvPr id="48" name="Picture 47">
            <a:extLst>
              <a:ext uri="{FF2B5EF4-FFF2-40B4-BE49-F238E27FC236}">
                <a16:creationId xmlns:a16="http://schemas.microsoft.com/office/drawing/2014/main" id="{F451A70D-D082-4F81-B5A0-548975F5D3FE}"/>
              </a:ext>
            </a:extLst>
          </p:cNvPr>
          <p:cNvPicPr>
            <a:picLocks noChangeAspect="1"/>
          </p:cNvPicPr>
          <p:nvPr/>
        </p:nvPicPr>
        <p:blipFill>
          <a:blip r:embed="rId8"/>
          <a:stretch>
            <a:fillRect/>
          </a:stretch>
        </p:blipFill>
        <p:spPr>
          <a:xfrm>
            <a:off x="6886802" y="4787497"/>
            <a:ext cx="1962150" cy="1020691"/>
          </a:xfrm>
          <a:prstGeom prst="rect">
            <a:avLst/>
          </a:prstGeom>
          <a:ln w="12700">
            <a:solidFill>
              <a:schemeClr val="tx1"/>
            </a:solidFill>
          </a:ln>
        </p:spPr>
      </p:pic>
      <p:cxnSp>
        <p:nvCxnSpPr>
          <p:cNvPr id="49" name="Straight Arrow Connector 48">
            <a:extLst>
              <a:ext uri="{FF2B5EF4-FFF2-40B4-BE49-F238E27FC236}">
                <a16:creationId xmlns:a16="http://schemas.microsoft.com/office/drawing/2014/main" id="{442CABAE-833F-43EF-BE26-C5E20BF3D5C8}"/>
              </a:ext>
            </a:extLst>
          </p:cNvPr>
          <p:cNvCxnSpPr>
            <a:cxnSpLocks/>
            <a:stCxn id="35" idx="3"/>
            <a:endCxn id="46" idx="1"/>
          </p:cNvCxnSpPr>
          <p:nvPr/>
        </p:nvCxnSpPr>
        <p:spPr>
          <a:xfrm>
            <a:off x="5876925" y="2138405"/>
            <a:ext cx="10098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5ED216-2426-43CB-9951-8F0753EA0257}"/>
              </a:ext>
            </a:extLst>
          </p:cNvPr>
          <p:cNvCxnSpPr>
            <a:cxnSpLocks/>
            <a:stCxn id="36" idx="3"/>
            <a:endCxn id="47" idx="1"/>
          </p:cNvCxnSpPr>
          <p:nvPr/>
        </p:nvCxnSpPr>
        <p:spPr>
          <a:xfrm flipV="1">
            <a:off x="5876925" y="3728318"/>
            <a:ext cx="10098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0C933A6-C201-40F6-AC98-5524A56309BB}"/>
              </a:ext>
            </a:extLst>
          </p:cNvPr>
          <p:cNvCxnSpPr>
            <a:cxnSpLocks/>
            <a:stCxn id="37" idx="3"/>
            <a:endCxn id="48" idx="1"/>
          </p:cNvCxnSpPr>
          <p:nvPr/>
        </p:nvCxnSpPr>
        <p:spPr>
          <a:xfrm flipV="1">
            <a:off x="5876925" y="5297843"/>
            <a:ext cx="1009877" cy="108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B6FDF49-1D6B-4652-BDEF-047929897F2A}"/>
              </a:ext>
            </a:extLst>
          </p:cNvPr>
          <p:cNvSpPr txBox="1"/>
          <p:nvPr/>
        </p:nvSpPr>
        <p:spPr>
          <a:xfrm>
            <a:off x="6886803" y="1227872"/>
            <a:ext cx="1962149" cy="369332"/>
          </a:xfrm>
          <a:prstGeom prst="rect">
            <a:avLst/>
          </a:prstGeom>
          <a:noFill/>
        </p:spPr>
        <p:txBody>
          <a:bodyPr wrap="square" rtlCol="0">
            <a:spAutoFit/>
          </a:bodyPr>
          <a:lstStyle/>
          <a:p>
            <a:pPr algn="ctr"/>
            <a:r>
              <a:rPr lang="en-US" dirty="0"/>
              <a:t>Output overlay</a:t>
            </a:r>
          </a:p>
        </p:txBody>
      </p:sp>
      <p:sp>
        <p:nvSpPr>
          <p:cNvPr id="53" name="Rectangle 52">
            <a:extLst>
              <a:ext uri="{FF2B5EF4-FFF2-40B4-BE49-F238E27FC236}">
                <a16:creationId xmlns:a16="http://schemas.microsoft.com/office/drawing/2014/main" id="{7B37AD1C-D8C6-4924-9B4A-0E2BD05AA9E6}"/>
              </a:ext>
            </a:extLst>
          </p:cNvPr>
          <p:cNvSpPr/>
          <p:nvPr/>
        </p:nvSpPr>
        <p:spPr>
          <a:xfrm>
            <a:off x="6118008" y="1833732"/>
            <a:ext cx="527709" cy="369332"/>
          </a:xfrm>
          <a:prstGeom prst="rect">
            <a:avLst/>
          </a:prstGeom>
        </p:spPr>
        <p:txBody>
          <a:bodyPr wrap="none">
            <a:spAutoFit/>
          </a:bodyPr>
          <a:lstStyle/>
          <a:p>
            <a:r>
              <a:rPr lang="en-US" dirty="0"/>
              <a:t>Sim</a:t>
            </a:r>
          </a:p>
        </p:txBody>
      </p:sp>
      <p:sp>
        <p:nvSpPr>
          <p:cNvPr id="54" name="Rectangle 53">
            <a:extLst>
              <a:ext uri="{FF2B5EF4-FFF2-40B4-BE49-F238E27FC236}">
                <a16:creationId xmlns:a16="http://schemas.microsoft.com/office/drawing/2014/main" id="{0654C62E-98DA-4258-91FF-6CAEBF8A7C4E}"/>
              </a:ext>
            </a:extLst>
          </p:cNvPr>
          <p:cNvSpPr/>
          <p:nvPr/>
        </p:nvSpPr>
        <p:spPr>
          <a:xfrm>
            <a:off x="6118008" y="3427462"/>
            <a:ext cx="527709" cy="369332"/>
          </a:xfrm>
          <a:prstGeom prst="rect">
            <a:avLst/>
          </a:prstGeom>
        </p:spPr>
        <p:txBody>
          <a:bodyPr wrap="none">
            <a:spAutoFit/>
          </a:bodyPr>
          <a:lstStyle/>
          <a:p>
            <a:r>
              <a:rPr lang="en-US" dirty="0"/>
              <a:t>Sim</a:t>
            </a:r>
          </a:p>
        </p:txBody>
      </p:sp>
      <p:sp>
        <p:nvSpPr>
          <p:cNvPr id="55" name="Rectangle 54">
            <a:extLst>
              <a:ext uri="{FF2B5EF4-FFF2-40B4-BE49-F238E27FC236}">
                <a16:creationId xmlns:a16="http://schemas.microsoft.com/office/drawing/2014/main" id="{D02289B3-7B8B-4F3D-A2BA-D0A99A37B615}"/>
              </a:ext>
            </a:extLst>
          </p:cNvPr>
          <p:cNvSpPr/>
          <p:nvPr/>
        </p:nvSpPr>
        <p:spPr>
          <a:xfrm>
            <a:off x="6173585" y="4968648"/>
            <a:ext cx="527709" cy="369332"/>
          </a:xfrm>
          <a:prstGeom prst="rect">
            <a:avLst/>
          </a:prstGeom>
        </p:spPr>
        <p:txBody>
          <a:bodyPr wrap="none">
            <a:spAutoFit/>
          </a:bodyPr>
          <a:lstStyle/>
          <a:p>
            <a:r>
              <a:rPr lang="en-US" dirty="0"/>
              <a:t>Sim</a:t>
            </a:r>
          </a:p>
        </p:txBody>
      </p:sp>
      <p:cxnSp>
        <p:nvCxnSpPr>
          <p:cNvPr id="56" name="Straight Arrow Connector 55">
            <a:extLst>
              <a:ext uri="{FF2B5EF4-FFF2-40B4-BE49-F238E27FC236}">
                <a16:creationId xmlns:a16="http://schemas.microsoft.com/office/drawing/2014/main" id="{742B385A-EDFB-450E-AF8C-6B78091BB2D6}"/>
              </a:ext>
            </a:extLst>
          </p:cNvPr>
          <p:cNvCxnSpPr>
            <a:cxnSpLocks/>
            <a:stCxn id="46" idx="3"/>
          </p:cNvCxnSpPr>
          <p:nvPr/>
        </p:nvCxnSpPr>
        <p:spPr>
          <a:xfrm>
            <a:off x="8848952" y="2138405"/>
            <a:ext cx="1371373" cy="158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F6FCCA7-A697-49D0-BCB2-95EDBD58E677}"/>
              </a:ext>
            </a:extLst>
          </p:cNvPr>
          <p:cNvCxnSpPr>
            <a:cxnSpLocks/>
            <a:stCxn id="47" idx="3"/>
          </p:cNvCxnSpPr>
          <p:nvPr/>
        </p:nvCxnSpPr>
        <p:spPr>
          <a:xfrm flipV="1">
            <a:off x="8848952" y="3723555"/>
            <a:ext cx="1371373" cy="4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D6D414A-7879-44A4-95AE-485AFC5344CD}"/>
              </a:ext>
            </a:extLst>
          </p:cNvPr>
          <p:cNvCxnSpPr>
            <a:cxnSpLocks/>
            <a:stCxn id="48" idx="3"/>
          </p:cNvCxnSpPr>
          <p:nvPr/>
        </p:nvCxnSpPr>
        <p:spPr>
          <a:xfrm flipV="1">
            <a:off x="8848952" y="3742027"/>
            <a:ext cx="1371373" cy="1555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FDE154F-78AA-439E-835D-53531940BF1F}"/>
              </a:ext>
            </a:extLst>
          </p:cNvPr>
          <p:cNvSpPr txBox="1"/>
          <p:nvPr/>
        </p:nvSpPr>
        <p:spPr>
          <a:xfrm>
            <a:off x="9919034" y="1758262"/>
            <a:ext cx="1962149" cy="923330"/>
          </a:xfrm>
          <a:prstGeom prst="rect">
            <a:avLst/>
          </a:prstGeom>
          <a:noFill/>
        </p:spPr>
        <p:txBody>
          <a:bodyPr wrap="square" rtlCol="0">
            <a:spAutoFit/>
          </a:bodyPr>
          <a:lstStyle/>
          <a:p>
            <a:pPr algn="ctr"/>
            <a:r>
              <a:rPr lang="en-US" dirty="0"/>
              <a:t>e.g., accumulate results from different models</a:t>
            </a:r>
          </a:p>
        </p:txBody>
      </p:sp>
      <p:sp>
        <p:nvSpPr>
          <p:cNvPr id="60" name="Rectangle 59">
            <a:extLst>
              <a:ext uri="{FF2B5EF4-FFF2-40B4-BE49-F238E27FC236}">
                <a16:creationId xmlns:a16="http://schemas.microsoft.com/office/drawing/2014/main" id="{D8D96E59-CBF8-45C0-B6A0-AE439DA2D60E}"/>
              </a:ext>
            </a:extLst>
          </p:cNvPr>
          <p:cNvSpPr/>
          <p:nvPr/>
        </p:nvSpPr>
        <p:spPr>
          <a:xfrm rot="2957689">
            <a:off x="8860242" y="2599419"/>
            <a:ext cx="1465431" cy="369332"/>
          </a:xfrm>
          <a:prstGeom prst="rect">
            <a:avLst/>
          </a:prstGeom>
        </p:spPr>
        <p:txBody>
          <a:bodyPr wrap="square">
            <a:spAutoFit/>
          </a:bodyPr>
          <a:lstStyle/>
          <a:p>
            <a:pPr algn="ctr"/>
            <a:r>
              <a:rPr lang="en-US" dirty="0"/>
              <a:t>Post-process</a:t>
            </a:r>
          </a:p>
        </p:txBody>
      </p:sp>
      <p:sp>
        <p:nvSpPr>
          <p:cNvPr id="61" name="Rectangle 60">
            <a:extLst>
              <a:ext uri="{FF2B5EF4-FFF2-40B4-BE49-F238E27FC236}">
                <a16:creationId xmlns:a16="http://schemas.microsoft.com/office/drawing/2014/main" id="{D5AA0E9A-24FA-4B41-B282-3D272F8DD39B}"/>
              </a:ext>
            </a:extLst>
          </p:cNvPr>
          <p:cNvSpPr/>
          <p:nvPr/>
        </p:nvSpPr>
        <p:spPr>
          <a:xfrm rot="18626537">
            <a:off x="8839189" y="4464713"/>
            <a:ext cx="1465431" cy="369332"/>
          </a:xfrm>
          <a:prstGeom prst="rect">
            <a:avLst/>
          </a:prstGeom>
        </p:spPr>
        <p:txBody>
          <a:bodyPr wrap="square">
            <a:spAutoFit/>
          </a:bodyPr>
          <a:lstStyle/>
          <a:p>
            <a:pPr algn="ctr"/>
            <a:r>
              <a:rPr lang="en-US" dirty="0"/>
              <a:t>Post-process</a:t>
            </a:r>
          </a:p>
        </p:txBody>
      </p:sp>
      <p:sp>
        <p:nvSpPr>
          <p:cNvPr id="62" name="Rectangle 61">
            <a:extLst>
              <a:ext uri="{FF2B5EF4-FFF2-40B4-BE49-F238E27FC236}">
                <a16:creationId xmlns:a16="http://schemas.microsoft.com/office/drawing/2014/main" id="{475DB559-5566-40E6-9289-6A6ABDBC7022}"/>
              </a:ext>
            </a:extLst>
          </p:cNvPr>
          <p:cNvSpPr/>
          <p:nvPr/>
        </p:nvSpPr>
        <p:spPr>
          <a:xfrm>
            <a:off x="8731011" y="3411204"/>
            <a:ext cx="1465431" cy="369332"/>
          </a:xfrm>
          <a:prstGeom prst="rect">
            <a:avLst/>
          </a:prstGeom>
        </p:spPr>
        <p:txBody>
          <a:bodyPr wrap="square">
            <a:spAutoFit/>
          </a:bodyPr>
          <a:lstStyle/>
          <a:p>
            <a:pPr algn="ctr"/>
            <a:r>
              <a:rPr lang="en-US" dirty="0"/>
              <a:t>Post-process</a:t>
            </a:r>
          </a:p>
        </p:txBody>
      </p:sp>
      <p:pic>
        <p:nvPicPr>
          <p:cNvPr id="63" name="Picture 62">
            <a:extLst>
              <a:ext uri="{FF2B5EF4-FFF2-40B4-BE49-F238E27FC236}">
                <a16:creationId xmlns:a16="http://schemas.microsoft.com/office/drawing/2014/main" id="{EF52CF3D-6409-47DC-9123-31CAE8415375}"/>
              </a:ext>
            </a:extLst>
          </p:cNvPr>
          <p:cNvPicPr>
            <a:picLocks noChangeAspect="1"/>
          </p:cNvPicPr>
          <p:nvPr/>
        </p:nvPicPr>
        <p:blipFill>
          <a:blip r:embed="rId9"/>
          <a:stretch>
            <a:fillRect/>
          </a:stretch>
        </p:blipFill>
        <p:spPr>
          <a:xfrm>
            <a:off x="10331801" y="2648510"/>
            <a:ext cx="1371373" cy="2109098"/>
          </a:xfrm>
          <a:prstGeom prst="rect">
            <a:avLst/>
          </a:prstGeom>
        </p:spPr>
      </p:pic>
      <p:sp>
        <p:nvSpPr>
          <p:cNvPr id="72" name="TextBox 71">
            <a:extLst>
              <a:ext uri="{FF2B5EF4-FFF2-40B4-BE49-F238E27FC236}">
                <a16:creationId xmlns:a16="http://schemas.microsoft.com/office/drawing/2014/main" id="{F87A7FFD-8961-4DC2-BDB9-B63E6D69ECF1}"/>
              </a:ext>
            </a:extLst>
          </p:cNvPr>
          <p:cNvSpPr txBox="1"/>
          <p:nvPr/>
        </p:nvSpPr>
        <p:spPr>
          <a:xfrm>
            <a:off x="220238" y="0"/>
            <a:ext cx="2457450" cy="584775"/>
          </a:xfrm>
          <a:prstGeom prst="rect">
            <a:avLst/>
          </a:prstGeom>
          <a:noFill/>
        </p:spPr>
        <p:txBody>
          <a:bodyPr wrap="square" rtlCol="0">
            <a:spAutoFit/>
          </a:bodyPr>
          <a:lstStyle/>
          <a:p>
            <a:pPr algn="ctr"/>
            <a:r>
              <a:rPr lang="en-US" sz="1600" dirty="0"/>
              <a:t>Build template model using the GUI</a:t>
            </a:r>
          </a:p>
        </p:txBody>
      </p:sp>
      <p:sp>
        <p:nvSpPr>
          <p:cNvPr id="73" name="TextBox 72">
            <a:extLst>
              <a:ext uri="{FF2B5EF4-FFF2-40B4-BE49-F238E27FC236}">
                <a16:creationId xmlns:a16="http://schemas.microsoft.com/office/drawing/2014/main" id="{4EC451DB-B466-44F6-A9E7-19F7CB25AB12}"/>
              </a:ext>
            </a:extLst>
          </p:cNvPr>
          <p:cNvSpPr txBox="1"/>
          <p:nvPr/>
        </p:nvSpPr>
        <p:spPr>
          <a:xfrm>
            <a:off x="2677688" y="0"/>
            <a:ext cx="1303185" cy="584775"/>
          </a:xfrm>
          <a:prstGeom prst="rect">
            <a:avLst/>
          </a:prstGeom>
          <a:noFill/>
        </p:spPr>
        <p:txBody>
          <a:bodyPr wrap="square" rtlCol="0">
            <a:spAutoFit/>
          </a:bodyPr>
          <a:lstStyle/>
          <a:p>
            <a:pPr algn="ctr"/>
            <a:r>
              <a:rPr lang="en-US" sz="1600" dirty="0"/>
              <a:t>Sample the parameters</a:t>
            </a:r>
          </a:p>
        </p:txBody>
      </p:sp>
      <p:sp>
        <p:nvSpPr>
          <p:cNvPr id="74" name="TextBox 73">
            <a:extLst>
              <a:ext uri="{FF2B5EF4-FFF2-40B4-BE49-F238E27FC236}">
                <a16:creationId xmlns:a16="http://schemas.microsoft.com/office/drawing/2014/main" id="{C4CBBB48-0E08-4812-BDC6-20EECD5AA8E6}"/>
              </a:ext>
            </a:extLst>
          </p:cNvPr>
          <p:cNvSpPr txBox="1"/>
          <p:nvPr/>
        </p:nvSpPr>
        <p:spPr>
          <a:xfrm>
            <a:off x="3914775" y="-11882"/>
            <a:ext cx="2280693" cy="584775"/>
          </a:xfrm>
          <a:prstGeom prst="rect">
            <a:avLst/>
          </a:prstGeom>
          <a:noFill/>
        </p:spPr>
        <p:txBody>
          <a:bodyPr wrap="square" rtlCol="0">
            <a:spAutoFit/>
          </a:bodyPr>
          <a:lstStyle/>
          <a:p>
            <a:r>
              <a:rPr lang="en-US" sz="1600" dirty="0"/>
              <a:t>1. Update lithologies</a:t>
            </a:r>
          </a:p>
          <a:p>
            <a:r>
              <a:rPr lang="en-US" sz="1600" dirty="0"/>
              <a:t>2. Create models</a:t>
            </a:r>
          </a:p>
        </p:txBody>
      </p:sp>
      <p:sp>
        <p:nvSpPr>
          <p:cNvPr id="75" name="TextBox 74">
            <a:extLst>
              <a:ext uri="{FF2B5EF4-FFF2-40B4-BE49-F238E27FC236}">
                <a16:creationId xmlns:a16="http://schemas.microsoft.com/office/drawing/2014/main" id="{642308CF-39A1-4F8E-A3BB-A9E0E31D5CA4}"/>
              </a:ext>
            </a:extLst>
          </p:cNvPr>
          <p:cNvSpPr txBox="1"/>
          <p:nvPr/>
        </p:nvSpPr>
        <p:spPr>
          <a:xfrm>
            <a:off x="5871202" y="-11882"/>
            <a:ext cx="1015097" cy="338554"/>
          </a:xfrm>
          <a:prstGeom prst="rect">
            <a:avLst/>
          </a:prstGeom>
          <a:noFill/>
        </p:spPr>
        <p:txBody>
          <a:bodyPr wrap="square" rtlCol="0">
            <a:spAutoFit/>
          </a:bodyPr>
          <a:lstStyle/>
          <a:p>
            <a:pPr algn="ctr"/>
            <a:r>
              <a:rPr lang="en-US" sz="1600" dirty="0"/>
              <a:t>Simulate</a:t>
            </a:r>
          </a:p>
        </p:txBody>
      </p:sp>
      <p:sp>
        <p:nvSpPr>
          <p:cNvPr id="76" name="TextBox 75">
            <a:extLst>
              <a:ext uri="{FF2B5EF4-FFF2-40B4-BE49-F238E27FC236}">
                <a16:creationId xmlns:a16="http://schemas.microsoft.com/office/drawing/2014/main" id="{5BB0E058-0852-4A82-8630-0DF648A8E03B}"/>
              </a:ext>
            </a:extLst>
          </p:cNvPr>
          <p:cNvSpPr txBox="1"/>
          <p:nvPr/>
        </p:nvSpPr>
        <p:spPr>
          <a:xfrm>
            <a:off x="6862780" y="0"/>
            <a:ext cx="1985166" cy="584775"/>
          </a:xfrm>
          <a:prstGeom prst="rect">
            <a:avLst/>
          </a:prstGeom>
          <a:noFill/>
        </p:spPr>
        <p:txBody>
          <a:bodyPr wrap="square" rtlCol="0">
            <a:spAutoFit/>
          </a:bodyPr>
          <a:lstStyle/>
          <a:p>
            <a:pPr algn="ctr"/>
            <a:r>
              <a:rPr lang="en-US" sz="1600" dirty="0"/>
              <a:t>Load the data from results</a:t>
            </a:r>
          </a:p>
        </p:txBody>
      </p:sp>
      <p:sp>
        <p:nvSpPr>
          <p:cNvPr id="77" name="TextBox 76">
            <a:extLst>
              <a:ext uri="{FF2B5EF4-FFF2-40B4-BE49-F238E27FC236}">
                <a16:creationId xmlns:a16="http://schemas.microsoft.com/office/drawing/2014/main" id="{C36E6895-F7B0-480E-A94A-E4F23E9A6BA8}"/>
              </a:ext>
            </a:extLst>
          </p:cNvPr>
          <p:cNvSpPr txBox="1"/>
          <p:nvPr/>
        </p:nvSpPr>
        <p:spPr>
          <a:xfrm>
            <a:off x="8839613" y="-6619"/>
            <a:ext cx="3352387" cy="338554"/>
          </a:xfrm>
          <a:prstGeom prst="rect">
            <a:avLst/>
          </a:prstGeom>
          <a:noFill/>
        </p:spPr>
        <p:txBody>
          <a:bodyPr wrap="square" rtlCol="0">
            <a:spAutoFit/>
          </a:bodyPr>
          <a:lstStyle/>
          <a:p>
            <a:pPr algn="ctr"/>
            <a:r>
              <a:rPr lang="en-US" sz="1600" dirty="0"/>
              <a:t>Use the results</a:t>
            </a:r>
          </a:p>
        </p:txBody>
      </p:sp>
      <p:cxnSp>
        <p:nvCxnSpPr>
          <p:cNvPr id="79" name="Straight Connector 78">
            <a:extLst>
              <a:ext uri="{FF2B5EF4-FFF2-40B4-BE49-F238E27FC236}">
                <a16:creationId xmlns:a16="http://schemas.microsoft.com/office/drawing/2014/main" id="{8B82CCA6-EB30-4C01-9A0E-C9B895E00AF6}"/>
              </a:ext>
            </a:extLst>
          </p:cNvPr>
          <p:cNvCxnSpPr>
            <a:cxnSpLocks/>
          </p:cNvCxnSpPr>
          <p:nvPr/>
        </p:nvCxnSpPr>
        <p:spPr>
          <a:xfrm>
            <a:off x="-1" y="1200164"/>
            <a:ext cx="1219200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7FDC2F36-CA75-4BA2-87ED-1E612B0D0A72}"/>
              </a:ext>
            </a:extLst>
          </p:cNvPr>
          <p:cNvSpPr>
            <a:spLocks noGrp="1"/>
          </p:cNvSpPr>
          <p:nvPr>
            <p:ph type="title"/>
          </p:nvPr>
        </p:nvSpPr>
        <p:spPr>
          <a:xfrm>
            <a:off x="32083" y="6320077"/>
            <a:ext cx="11849100" cy="523708"/>
          </a:xfrm>
        </p:spPr>
        <p:txBody>
          <a:bodyPr>
            <a:normAutofit fontScale="90000"/>
          </a:bodyPr>
          <a:lstStyle/>
          <a:p>
            <a:r>
              <a:rPr lang="en-US" dirty="0"/>
              <a:t>Suggested workflow: do each strip separately* </a:t>
            </a:r>
          </a:p>
        </p:txBody>
      </p:sp>
      <p:sp>
        <p:nvSpPr>
          <p:cNvPr id="82" name="Title 1">
            <a:extLst>
              <a:ext uri="{FF2B5EF4-FFF2-40B4-BE49-F238E27FC236}">
                <a16:creationId xmlns:a16="http://schemas.microsoft.com/office/drawing/2014/main" id="{37F3090E-70D4-4EBA-B335-A5A486D6BC7D}"/>
              </a:ext>
            </a:extLst>
          </p:cNvPr>
          <p:cNvSpPr txBox="1">
            <a:spLocks/>
          </p:cNvSpPr>
          <p:nvPr/>
        </p:nvSpPr>
        <p:spPr>
          <a:xfrm>
            <a:off x="9600404" y="6357116"/>
            <a:ext cx="2834165" cy="52370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*There are instances where this will not work, e.g., if the update in the second model depends on the first model</a:t>
            </a:r>
          </a:p>
        </p:txBody>
      </p:sp>
      <p:sp>
        <p:nvSpPr>
          <p:cNvPr id="83" name="Title 1">
            <a:extLst>
              <a:ext uri="{FF2B5EF4-FFF2-40B4-BE49-F238E27FC236}">
                <a16:creationId xmlns:a16="http://schemas.microsoft.com/office/drawing/2014/main" id="{2BBF4D48-F615-41B0-91AB-0993E9054B20}"/>
              </a:ext>
            </a:extLst>
          </p:cNvPr>
          <p:cNvSpPr txBox="1">
            <a:spLocks/>
          </p:cNvSpPr>
          <p:nvPr/>
        </p:nvSpPr>
        <p:spPr>
          <a:xfrm>
            <a:off x="5871203" y="1214144"/>
            <a:ext cx="1018210" cy="505541"/>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Use parfor</a:t>
            </a:r>
          </a:p>
        </p:txBody>
      </p:sp>
      <p:pic>
        <p:nvPicPr>
          <p:cNvPr id="84" name="Graphic 83">
            <a:extLst>
              <a:ext uri="{FF2B5EF4-FFF2-40B4-BE49-F238E27FC236}">
                <a16:creationId xmlns:a16="http://schemas.microsoft.com/office/drawing/2014/main" id="{BB452630-F5EC-4FD9-AB7B-DC94FFE951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65660" y="566597"/>
            <a:ext cx="527801" cy="527801"/>
          </a:xfrm>
          <a:prstGeom prst="rect">
            <a:avLst/>
          </a:prstGeom>
        </p:spPr>
      </p:pic>
      <p:pic>
        <p:nvPicPr>
          <p:cNvPr id="85" name="Graphic 84">
            <a:extLst>
              <a:ext uri="{FF2B5EF4-FFF2-40B4-BE49-F238E27FC236}">
                <a16:creationId xmlns:a16="http://schemas.microsoft.com/office/drawing/2014/main" id="{AEF0AF28-DFFC-44BB-AF18-A9EC38EFD44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19213" y="542260"/>
            <a:ext cx="527801" cy="527801"/>
          </a:xfrm>
          <a:prstGeom prst="rect">
            <a:avLst/>
          </a:prstGeom>
        </p:spPr>
      </p:pic>
      <p:pic>
        <p:nvPicPr>
          <p:cNvPr id="86" name="Graphic 85">
            <a:extLst>
              <a:ext uri="{FF2B5EF4-FFF2-40B4-BE49-F238E27FC236}">
                <a16:creationId xmlns:a16="http://schemas.microsoft.com/office/drawing/2014/main" id="{F913D404-AB26-4D54-9A37-78B78380B9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36247" y="531036"/>
            <a:ext cx="527801" cy="527801"/>
          </a:xfrm>
          <a:prstGeom prst="rect">
            <a:avLst/>
          </a:prstGeom>
        </p:spPr>
      </p:pic>
      <p:pic>
        <p:nvPicPr>
          <p:cNvPr id="87" name="Graphic 86">
            <a:extLst>
              <a:ext uri="{FF2B5EF4-FFF2-40B4-BE49-F238E27FC236}">
                <a16:creationId xmlns:a16="http://schemas.microsoft.com/office/drawing/2014/main" id="{54128202-F36E-4639-B00F-598A7BBE20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34079" y="544413"/>
            <a:ext cx="527801" cy="527801"/>
          </a:xfrm>
          <a:prstGeom prst="rect">
            <a:avLst/>
          </a:prstGeom>
        </p:spPr>
      </p:pic>
      <p:sp>
        <p:nvSpPr>
          <p:cNvPr id="88" name="Title 1">
            <a:extLst>
              <a:ext uri="{FF2B5EF4-FFF2-40B4-BE49-F238E27FC236}">
                <a16:creationId xmlns:a16="http://schemas.microsoft.com/office/drawing/2014/main" id="{28F65D3D-2F03-4A0D-80ED-7B59CBE53D85}"/>
              </a:ext>
            </a:extLst>
          </p:cNvPr>
          <p:cNvSpPr txBox="1">
            <a:spLocks/>
          </p:cNvSpPr>
          <p:nvPr/>
        </p:nvSpPr>
        <p:spPr>
          <a:xfrm>
            <a:off x="4062925" y="556510"/>
            <a:ext cx="1007269" cy="523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1</a:t>
            </a:r>
          </a:p>
        </p:txBody>
      </p:sp>
      <p:sp>
        <p:nvSpPr>
          <p:cNvPr id="89" name="Title 1">
            <a:extLst>
              <a:ext uri="{FF2B5EF4-FFF2-40B4-BE49-F238E27FC236}">
                <a16:creationId xmlns:a16="http://schemas.microsoft.com/office/drawing/2014/main" id="{9BFC04FB-DDCB-4DFD-99C3-9DAB2B9FF245}"/>
              </a:ext>
            </a:extLst>
          </p:cNvPr>
          <p:cNvSpPr txBox="1">
            <a:spLocks/>
          </p:cNvSpPr>
          <p:nvPr/>
        </p:nvSpPr>
        <p:spPr>
          <a:xfrm>
            <a:off x="4681153" y="539533"/>
            <a:ext cx="1007269" cy="523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2</a:t>
            </a:r>
          </a:p>
        </p:txBody>
      </p:sp>
      <p:cxnSp>
        <p:nvCxnSpPr>
          <p:cNvPr id="91" name="Straight Arrow Connector 90">
            <a:extLst>
              <a:ext uri="{FF2B5EF4-FFF2-40B4-BE49-F238E27FC236}">
                <a16:creationId xmlns:a16="http://schemas.microsoft.com/office/drawing/2014/main" id="{A1CF39F3-5EDD-4425-9D33-CAF7432DB5C8}"/>
              </a:ext>
            </a:extLst>
          </p:cNvPr>
          <p:cNvCxnSpPr/>
          <p:nvPr/>
        </p:nvCxnSpPr>
        <p:spPr>
          <a:xfrm>
            <a:off x="6082298" y="59401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314F464-7892-40ED-AC58-3F10AB9BC6CF}"/>
              </a:ext>
            </a:extLst>
          </p:cNvPr>
          <p:cNvCxnSpPr/>
          <p:nvPr/>
        </p:nvCxnSpPr>
        <p:spPr>
          <a:xfrm>
            <a:off x="6082298" y="80795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1CBBE2C-35B7-47B0-81E5-BE8278BD01D0}"/>
              </a:ext>
            </a:extLst>
          </p:cNvPr>
          <p:cNvCxnSpPr/>
          <p:nvPr/>
        </p:nvCxnSpPr>
        <p:spPr>
          <a:xfrm>
            <a:off x="6082298" y="102189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31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69AF-4DB0-4B2B-B02E-BCA88225928B}"/>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E8D3DB0C-0744-4F49-8E81-E1D7AA14EF7C}"/>
              </a:ext>
            </a:extLst>
          </p:cNvPr>
          <p:cNvSpPr>
            <a:spLocks noGrp="1"/>
          </p:cNvSpPr>
          <p:nvPr>
            <p:ph idx="1"/>
          </p:nvPr>
        </p:nvSpPr>
        <p:spPr>
          <a:xfrm>
            <a:off x="152399" y="1462088"/>
            <a:ext cx="11849099" cy="5095730"/>
          </a:xfrm>
        </p:spPr>
        <p:txBody>
          <a:bodyPr>
            <a:normAutofit fontScale="70000" lnSpcReduction="20000"/>
          </a:bodyPr>
          <a:lstStyle/>
          <a:p>
            <a:r>
              <a:rPr lang="en-US" dirty="0"/>
              <a:t>Make sure to modify the parameter that you want to change using the GUI in the template model, e.g., if you want to modify paleo water level in a 2D model, insert a template paleo water level in the template model. This would expose it to the toolbox.</a:t>
            </a:r>
          </a:p>
          <a:p>
            <a:endParaRPr lang="en-US" dirty="0"/>
          </a:p>
          <a:p>
            <a:r>
              <a:rPr lang="en-US" dirty="0"/>
              <a:t>Run some tests by comparing manually built models results with the </a:t>
            </a:r>
            <a:r>
              <a:rPr lang="en-US" dirty="0" err="1"/>
              <a:t>Matlab</a:t>
            </a:r>
            <a:r>
              <a:rPr lang="en-US" dirty="0"/>
              <a:t> built models results</a:t>
            </a:r>
          </a:p>
          <a:p>
            <a:endParaRPr lang="en-US" dirty="0"/>
          </a:p>
          <a:p>
            <a:r>
              <a:rPr lang="en-US" dirty="0"/>
              <a:t>Do not run simulation in the template model (or at least delete the results after running). This will make it faster when duplicating models.</a:t>
            </a:r>
          </a:p>
          <a:p>
            <a:endParaRPr lang="en-US" dirty="0"/>
          </a:p>
          <a:p>
            <a:r>
              <a:rPr lang="en-US" dirty="0"/>
              <a:t>Be careful with units when modifying values. Sometimes, the units are different compared to what it is displayed in the graphical user interface.</a:t>
            </a:r>
          </a:p>
          <a:p>
            <a:endParaRPr lang="en-US" dirty="0"/>
          </a:p>
          <a:p>
            <a:r>
              <a:rPr lang="en-US" dirty="0"/>
              <a:t>Be careful when mixing different lithologies. Check the results and make sure they match the mixture that is done manually.</a:t>
            </a:r>
          </a:p>
          <a:p>
            <a:endParaRPr lang="en-US" dirty="0"/>
          </a:p>
          <a:p>
            <a:r>
              <a:rPr lang="en-US" dirty="0"/>
              <a:t>If you can’t identify the location of a parameter, insert a “crazy” value in it to quickly identify it or test two different values and see what changes.</a:t>
            </a:r>
          </a:p>
        </p:txBody>
      </p:sp>
    </p:spTree>
    <p:extLst>
      <p:ext uri="{BB962C8B-B14F-4D97-AF65-F5344CB8AC3E}">
        <p14:creationId xmlns:p14="http://schemas.microsoft.com/office/powerpoint/2010/main" val="1963527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1536</TotalTime>
  <Words>938</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Stanford BPSM PM Toolbox Workshop</vt:lpstr>
      <vt:lpstr>Goal: Automate the PetroMod workflow for creating and running multiple “similar” models</vt:lpstr>
      <vt:lpstr>Philosophy: Prefer generalization of code over ease of use</vt:lpstr>
      <vt:lpstr>Current capabilities </vt:lpstr>
      <vt:lpstr>Lithology capabilities: replicate all functionalities of lithology editor</vt:lpstr>
      <vt:lpstr>1D Model capabilities: replicate all functionalities of the 1D editor</vt:lpstr>
      <vt:lpstr>2D and 3D Model capabilities: replicate most functionalities of the 2D and 3D editors and simulators</vt:lpstr>
      <vt:lpstr>Suggested workflow: do each strip separately* </vt:lpstr>
      <vt:lpstr>Tips</vt:lpstr>
      <vt:lpstr>Access to the latest version (private repositories, contact me to get access)</vt:lpstr>
      <vt:lpstr>For developers</vt:lpstr>
      <vt:lpstr>PetroMod Class</vt:lpstr>
      <vt:lpstr>LithologyFile Class</vt:lpstr>
      <vt:lpstr>Models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Stanford BPSM PM Toolbox</dc:title>
  <dc:creator>Mustafa Al Ibrahim</dc:creator>
  <cp:lastModifiedBy>Mustafa Al Ibrahim</cp:lastModifiedBy>
  <cp:revision>39</cp:revision>
  <dcterms:created xsi:type="dcterms:W3CDTF">2019-01-23T18:07:06Z</dcterms:created>
  <dcterms:modified xsi:type="dcterms:W3CDTF">2019-01-24T19:45:33Z</dcterms:modified>
</cp:coreProperties>
</file>