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6" r:id="rId3"/>
    <p:sldId id="261" r:id="rId4"/>
    <p:sldId id="264" r:id="rId5"/>
    <p:sldId id="265" r:id="rId6"/>
    <p:sldId id="266"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111" autoAdjust="0"/>
  </p:normalViewPr>
  <p:slideViewPr>
    <p:cSldViewPr snapToGrid="0">
      <p:cViewPr varScale="1">
        <p:scale>
          <a:sx n="48" d="100"/>
          <a:sy n="48" d="100"/>
        </p:scale>
        <p:origin x="15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AB96ED-1A5F-46D7-9690-CC9BFCBEC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26DC0C1D-9016-4FE7-B857-52A00E167B7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58D8C-FE11-416C-AA0E-8FBEA4869F41}" type="datetimeFigureOut">
              <a:rPr lang="en-AU" smtClean="0"/>
              <a:t>14/06/2020</a:t>
            </a:fld>
            <a:endParaRPr lang="en-AU"/>
          </a:p>
        </p:txBody>
      </p:sp>
      <p:sp>
        <p:nvSpPr>
          <p:cNvPr id="4" name="Slide Image Placeholder 3">
            <a:extLst>
              <a:ext uri="{FF2B5EF4-FFF2-40B4-BE49-F238E27FC236}">
                <a16:creationId xmlns:a16="http://schemas.microsoft.com/office/drawing/2014/main" id="{E24A7934-D4F4-40DE-9E9D-CE61AA102E2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a:extLst>
              <a:ext uri="{FF2B5EF4-FFF2-40B4-BE49-F238E27FC236}">
                <a16:creationId xmlns:a16="http://schemas.microsoft.com/office/drawing/2014/main" id="{2FEEDEC0-7648-488B-AF82-542BBDBB511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a:extLst>
              <a:ext uri="{FF2B5EF4-FFF2-40B4-BE49-F238E27FC236}">
                <a16:creationId xmlns:a16="http://schemas.microsoft.com/office/drawing/2014/main" id="{195D8CCC-EB31-4393-843A-09FBF943AF1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a:extLst>
              <a:ext uri="{FF2B5EF4-FFF2-40B4-BE49-F238E27FC236}">
                <a16:creationId xmlns:a16="http://schemas.microsoft.com/office/drawing/2014/main" id="{507A136E-4E53-4886-81B4-9E6B579CBC4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1460B-3110-41F7-A27C-C3E35BF4C26E}" type="slidenum">
              <a:rPr lang="en-AU" smtClean="0"/>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Welcome</a:t>
            </a:r>
          </a:p>
          <a:p>
            <a:endParaRPr lang="en-AU"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Hi everybody at Transform2020, welcome to our closing talk for our hackathon project!  Our project was about encoding Continuous Wavelet Transforms to estimate lithology boundaries from downhole geophysical logs.  And only using python libraries</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Move slide (2)</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1</a:t>
            </a:fld>
            <a:endParaRPr lang="en-AU"/>
          </a:p>
        </p:txBody>
      </p:sp>
    </p:spTree>
    <p:extLst>
      <p:ext uri="{BB962C8B-B14F-4D97-AF65-F5344CB8AC3E}">
        <p14:creationId xmlns:p14="http://schemas.microsoft.com/office/powerpoint/2010/main" val="279243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name is Jared Armstrong, and our team includes Leo </a:t>
            </a:r>
            <a:r>
              <a:rPr lang="en-US" sz="1200" kern="1200" dirty="0" err="1">
                <a:solidFill>
                  <a:schemeClr val="tx1"/>
                </a:solidFill>
                <a:effectLst/>
                <a:latin typeface="+mn-lt"/>
                <a:ea typeface="+mn-ea"/>
                <a:cs typeface="+mn-cs"/>
              </a:rPr>
              <a:t>Dinendra</a:t>
            </a:r>
            <a:r>
              <a:rPr lang="en-US" sz="1200" kern="1200" dirty="0">
                <a:solidFill>
                  <a:schemeClr val="tx1"/>
                </a:solidFill>
                <a:effectLst/>
                <a:latin typeface="+mn-lt"/>
                <a:ea typeface="+mn-ea"/>
                <a:cs typeface="+mn-cs"/>
              </a:rPr>
              <a:t>, Martin Bentley and myself!</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read a bit about us here while I am talking.</a:t>
            </a:r>
          </a:p>
          <a:p>
            <a:endParaRPr lang="en-US"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A bit of background to the project .. </a:t>
            </a:r>
          </a:p>
          <a:p>
            <a:endParaRPr lang="en-AU" sz="1200" b="1"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A couple of days before this conference I Read Evelyn Jun Hill's paper. I though wow!  Imagine if you could successfully do this in coal sediments by just pressing a button!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You can find a reference to her paper in the slack channel. </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Anyway during Filippo’s welcoming address for the Hackathon, he encouraged us all to still enter a project if we had an idea, so I decided to have a crack and the project got launched!</a:t>
            </a:r>
          </a:p>
          <a:p>
            <a:pPr algn="ctr"/>
            <a:r>
              <a:rPr lang="en-AU" sz="1200" kern="1200" dirty="0">
                <a:solidFill>
                  <a:schemeClr val="tx1"/>
                </a:solidFill>
                <a:effectLst/>
                <a:latin typeface="+mn-lt"/>
                <a:ea typeface="+mn-ea"/>
                <a:cs typeface="+mn-cs"/>
              </a:rPr>
              <a:t>Move to third slide (synth log)</a:t>
            </a:r>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2</a:t>
            </a:fld>
            <a:endParaRPr lang="en-AU"/>
          </a:p>
        </p:txBody>
      </p:sp>
    </p:spTree>
    <p:extLst>
      <p:ext uri="{BB962C8B-B14F-4D97-AF65-F5344CB8AC3E}">
        <p14:creationId xmlns:p14="http://schemas.microsoft.com/office/powerpoint/2010/main" val="389486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gamma log.  The first 2 plots are the full hole.  The last two plots are the bottom 150m.  You can see the difference between the raw and conditioned logs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I want to talk a bit about the process</a:t>
            </a:r>
            <a:endParaRPr lang="en-AU" sz="1200" b="1"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Firstly</a:t>
            </a:r>
            <a:r>
              <a:rPr lang="en-US" sz="1200" kern="1200" dirty="0">
                <a:solidFill>
                  <a:schemeClr val="tx1"/>
                </a:solidFill>
                <a:effectLst/>
                <a:latin typeface="+mn-lt"/>
                <a:ea typeface="+mn-ea"/>
                <a:cs typeface="+mn-cs"/>
              </a:rPr>
              <a:t>, we realized the raw log was visually too busy. After playing around a bit, we log conditioned using the </a:t>
            </a:r>
            <a:r>
              <a:rPr lang="en-US" sz="1200" kern="1200" dirty="0" err="1">
                <a:solidFill>
                  <a:schemeClr val="tx1"/>
                </a:solidFill>
                <a:effectLst/>
                <a:latin typeface="+mn-lt"/>
                <a:ea typeface="+mn-ea"/>
                <a:cs typeface="+mn-cs"/>
              </a:rPr>
              <a:t>savgol</a:t>
            </a:r>
            <a:r>
              <a:rPr lang="en-US" sz="1200" kern="1200" dirty="0">
                <a:solidFill>
                  <a:schemeClr val="tx1"/>
                </a:solidFill>
                <a:effectLst/>
                <a:latin typeface="+mn-lt"/>
                <a:ea typeface="+mn-ea"/>
                <a:cs typeface="+mn-cs"/>
              </a:rPr>
              <a:t> filter. then Later we switched from gamma to density log.  </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of the libraries we ended up using are on the screen ..</a:t>
            </a:r>
          </a:p>
          <a:p>
            <a:endParaRPr lang="en-AU"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Numpy</a:t>
            </a:r>
            <a:endParaRPr lang="en-AU"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Pandas</a:t>
            </a:r>
            <a:endParaRPr lang="en-AU"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Matplotlib</a:t>
            </a:r>
            <a:endParaRPr lang="en-AU"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Scipy</a:t>
            </a:r>
            <a:endParaRPr lang="en-AU"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Pywt</a:t>
            </a:r>
            <a:r>
              <a:rPr lang="en-US" sz="1200" kern="1200" dirty="0">
                <a:solidFill>
                  <a:schemeClr val="tx1"/>
                </a:solidFill>
                <a:effectLst/>
                <a:latin typeface="+mn-lt"/>
                <a:ea typeface="+mn-ea"/>
                <a:cs typeface="+mn-cs"/>
              </a:rPr>
              <a:t> (for the CWT)</a:t>
            </a:r>
            <a:endParaRPr lang="en-AU" sz="120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to next slide (5)</a:t>
            </a:r>
            <a:endParaRPr lang="en-AU" sz="1200" kern="1200" dirty="0">
              <a:solidFill>
                <a:schemeClr val="tx1"/>
              </a:solidFill>
              <a:effectLst/>
              <a:latin typeface="+mn-lt"/>
              <a:ea typeface="+mn-ea"/>
              <a:cs typeface="+mn-cs"/>
            </a:endParaRPr>
          </a:p>
          <a:p>
            <a:endParaRPr lang="en-AU" dirty="0"/>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3</a:t>
            </a:fld>
            <a:endParaRPr lang="en-AU"/>
          </a:p>
        </p:txBody>
      </p:sp>
    </p:spTree>
    <p:extLst>
      <p:ext uri="{BB962C8B-B14F-4D97-AF65-F5344CB8AC3E}">
        <p14:creationId xmlns:p14="http://schemas.microsoft.com/office/powerpoint/2010/main" val="192655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Secondly</a:t>
            </a:r>
            <a:r>
              <a:rPr lang="en-US" sz="1200" kern="1200" dirty="0">
                <a:solidFill>
                  <a:schemeClr val="tx1"/>
                </a:solidFill>
                <a:effectLst/>
                <a:latin typeface="+mn-lt"/>
                <a:ea typeface="+mn-ea"/>
                <a:cs typeface="+mn-cs"/>
              </a:rPr>
              <a:t>, We (or Leo) successfully generating the CWT  on the left and the boundary strength plot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the only bit of code you will see so savor it while you can!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to next slide (6)</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4</a:t>
            </a:fld>
            <a:endParaRPr lang="en-AU"/>
          </a:p>
        </p:txBody>
      </p:sp>
    </p:spTree>
    <p:extLst>
      <p:ext uri="{BB962C8B-B14F-4D97-AF65-F5344CB8AC3E}">
        <p14:creationId xmlns:p14="http://schemas.microsoft.com/office/powerpoint/2010/main" val="213984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rPr>
              <a:t>Finally!  </a:t>
            </a:r>
            <a:r>
              <a:rPr lang="en-US" sz="1200" kern="1200" dirty="0">
                <a:solidFill>
                  <a:schemeClr val="tx1"/>
                </a:solidFill>
                <a:effectLst/>
                <a:latin typeface="+mn-lt"/>
                <a:ea typeface="+mn-ea"/>
                <a:cs typeface="+mn-cs"/>
              </a:rPr>
              <a:t>the mosaic plot!.   Yay!  You can clap right about now!!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Click to add black arrows showing coal seams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is gamma, second is density ( or RHOB). Black arrows point to the coal seams.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Unfortunately we found the visual correlation between the gamma and lithological boundaries to be fairly average, </a:t>
            </a:r>
          </a:p>
          <a:p>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Correlation seemed to improved with density, but ultimately, we need to try a multiscale correlation meaning combine both logs and try again. </a:t>
            </a:r>
          </a:p>
          <a:p>
            <a:endParaRPr lang="en-US" sz="1200" kern="1200" dirty="0">
              <a:solidFill>
                <a:schemeClr val="tx1"/>
              </a:solidFill>
              <a:effectLst/>
              <a:latin typeface="+mn-lt"/>
              <a:ea typeface="+mn-ea"/>
              <a:cs typeface="+mn-cs"/>
            </a:endParaRPr>
          </a:p>
          <a:p>
            <a:pPr algn="ctr"/>
            <a:r>
              <a:rPr lang="en-US" sz="1200" kern="1200" dirty="0">
                <a:solidFill>
                  <a:schemeClr val="tx1"/>
                </a:solidFill>
                <a:effectLst/>
                <a:latin typeface="+mn-lt"/>
                <a:ea typeface="+mn-ea"/>
                <a:cs typeface="+mn-cs"/>
              </a:rPr>
              <a:t>Change slide (to 7)</a:t>
            </a:r>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ECE52E84-FB22-4E35-BFBF-ED86E4A36906}" type="slidenum">
              <a:rPr lang="en-AU" smtClean="0"/>
              <a:t>5</a:t>
            </a:fld>
            <a:endParaRPr lang="en-AU"/>
          </a:p>
        </p:txBody>
      </p:sp>
    </p:spTree>
    <p:extLst>
      <p:ext uri="{BB962C8B-B14F-4D97-AF65-F5344CB8AC3E}">
        <p14:creationId xmlns:p14="http://schemas.microsoft.com/office/powerpoint/2010/main" val="222339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Martin built on Leo’s excellent work and added some interactive slider widgets which we will have a look at now ..  </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CE52E84-FB22-4E35-BFBF-ED86E4A36906}" type="slidenum">
              <a:rPr lang="en-AU" smtClean="0"/>
              <a:t>6</a:t>
            </a:fld>
            <a:endParaRPr lang="en-AU"/>
          </a:p>
        </p:txBody>
      </p:sp>
    </p:spTree>
    <p:extLst>
      <p:ext uri="{BB962C8B-B14F-4D97-AF65-F5344CB8AC3E}">
        <p14:creationId xmlns:p14="http://schemas.microsoft.com/office/powerpoint/2010/main" val="233501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 terms of Future work</a:t>
            </a:r>
            <a:endParaRPr lang="en-AU"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much more that can be done here to further mold these initial concepts and code into more usable features ..</a:t>
            </a:r>
          </a:p>
          <a:p>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So in Conclusion ..</a:t>
            </a:r>
            <a:endParaRPr lang="en-AU"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think tessellations  could rapidly  and  reproducibly  resolve  subtle  or  subjective  detail  in  coal rocks  and other commodities!, obviously, it needs a bit more work.</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think this technique should therefore be  considered  an  important  addition  to the  mining  and exploration  geoscientists toolkit. Especially where large amounts of the lithological data are derived from 1m composite intervals of rock chips.</a:t>
            </a:r>
          </a:p>
          <a:p>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on behalf of the team, a MASSIVE thankyou to all that have been involved.  Thankyou to the organizers of the T2020 conference! Thankyou to </a:t>
            </a:r>
            <a:r>
              <a:rPr lang="en-US" sz="1200" kern="1200" dirty="0" err="1">
                <a:solidFill>
                  <a:schemeClr val="tx1"/>
                </a:solidFill>
                <a:effectLst/>
                <a:latin typeface="+mn-lt"/>
                <a:ea typeface="+mn-ea"/>
                <a:cs typeface="+mn-cs"/>
              </a:rPr>
              <a:t>Philippo</a:t>
            </a:r>
            <a:r>
              <a:rPr lang="en-US" sz="1200" kern="1200" dirty="0">
                <a:solidFill>
                  <a:schemeClr val="tx1"/>
                </a:solidFill>
                <a:effectLst/>
                <a:latin typeface="+mn-lt"/>
                <a:ea typeface="+mn-ea"/>
                <a:cs typeface="+mn-cs"/>
              </a:rPr>
              <a:t> for his guidance, and also the energy for this project generated by folks like </a:t>
            </a:r>
            <a:r>
              <a:rPr lang="en-US" sz="1200" kern="1200" dirty="0" err="1">
                <a:solidFill>
                  <a:schemeClr val="tx1"/>
                </a:solidFill>
                <a:effectLst/>
                <a:latin typeface="+mn-lt"/>
                <a:ea typeface="+mn-ea"/>
                <a:cs typeface="+mn-cs"/>
              </a:rPr>
              <a:t>DougMc</a:t>
            </a:r>
            <a:r>
              <a:rPr lang="en-US" sz="1200" kern="1200" dirty="0">
                <a:solidFill>
                  <a:schemeClr val="tx1"/>
                </a:solidFill>
                <a:effectLst/>
                <a:latin typeface="+mn-lt"/>
                <a:ea typeface="+mn-ea"/>
                <a:cs typeface="+mn-cs"/>
              </a:rPr>
              <a:t>, thanks to Brendon for some of his technical resources and to all of you that have contributed in some way to the project, thankyou!</a:t>
            </a:r>
          </a:p>
          <a:p>
            <a:endParaRPr lang="en-AU"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to the Software underground community, we bequeath to you, the code, the ideas, and the gorgeous mosaic plots generated by our team.</a:t>
            </a:r>
            <a:endParaRPr lang="en-AU"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Again, Thanks goodnight.</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CE52E84-FB22-4E35-BFBF-ED86E4A36906}" type="slidenum">
              <a:rPr lang="en-AU" smtClean="0"/>
              <a:t>7</a:t>
            </a:fld>
            <a:endParaRPr lang="en-AU"/>
          </a:p>
        </p:txBody>
      </p:sp>
    </p:spTree>
    <p:extLst>
      <p:ext uri="{BB962C8B-B14F-4D97-AF65-F5344CB8AC3E}">
        <p14:creationId xmlns:p14="http://schemas.microsoft.com/office/powerpoint/2010/main" val="372677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8CCF-6B69-4760-A16F-053A388EF8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17BA1E3-2697-464B-8FDC-F542F251C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59AC9F7-54A7-47ED-9EE5-131647261DE2}"/>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a:extLst>
              <a:ext uri="{FF2B5EF4-FFF2-40B4-BE49-F238E27FC236}">
                <a16:creationId xmlns:a16="http://schemas.microsoft.com/office/drawing/2014/main" id="{5B396F7A-2E75-4E15-887D-9049091CD8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B6A60F-1B72-4AE1-BA1E-8B9195588C1F}"/>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346586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A27B-6600-4FE8-AE08-51F07FC19A5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A190583-E52D-4325-9B91-2401B949DF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662D8B1-5A37-4FFC-A012-E9545ECA10CC}"/>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a:extLst>
              <a:ext uri="{FF2B5EF4-FFF2-40B4-BE49-F238E27FC236}">
                <a16:creationId xmlns:a16="http://schemas.microsoft.com/office/drawing/2014/main" id="{1D518537-1BB9-4B5A-AD38-AACBBD934E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6138A6A-0074-43A3-A298-34C5E28E193C}"/>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406523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74CE5-5D86-4A43-BA66-BA975ED047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A07E783-733A-4B5E-B821-12668E785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FF0812-BC9F-46A8-A82C-A401DC6B8B1D}"/>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a:extLst>
              <a:ext uri="{FF2B5EF4-FFF2-40B4-BE49-F238E27FC236}">
                <a16:creationId xmlns:a16="http://schemas.microsoft.com/office/drawing/2014/main" id="{EF62D709-94B6-4330-AE45-E7CC3814AC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C3F8D3-095D-48E9-AE4C-0397F701E5F7}"/>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250940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9E93-3772-40E0-8A7F-81B4742C89C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BBAAE41-CF40-4FD3-B30C-901B056107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40B09B2-AC81-4126-871C-8F53AA2B078B}"/>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a:extLst>
              <a:ext uri="{FF2B5EF4-FFF2-40B4-BE49-F238E27FC236}">
                <a16:creationId xmlns:a16="http://schemas.microsoft.com/office/drawing/2014/main" id="{A5ED106E-7720-4860-B44F-F85693CDD64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E11AC5-9DD6-4D12-8AD2-16D057D72AB1}"/>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304030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567A-ED77-447D-B7CE-FB687C93AA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BDDD0CC-87D7-4765-84A7-7A2ADB06B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577ED5-5DD1-4CE8-B0F3-11A05F985E6B}"/>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5" name="Footer Placeholder 4">
            <a:extLst>
              <a:ext uri="{FF2B5EF4-FFF2-40B4-BE49-F238E27FC236}">
                <a16:creationId xmlns:a16="http://schemas.microsoft.com/office/drawing/2014/main" id="{13CD2626-D5C7-4A42-B187-23B11CF1AB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356BFF-A085-41E9-AD11-2185C4B729E5}"/>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423823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1DA9-671D-41B7-AE81-5E35942F8DC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0A858B1-019B-4A40-84D2-696085E51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4A63513-6668-4AAC-B595-B3DF23514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DFFC913-4874-482B-8781-1F944ADEC18C}"/>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6" name="Footer Placeholder 5">
            <a:extLst>
              <a:ext uri="{FF2B5EF4-FFF2-40B4-BE49-F238E27FC236}">
                <a16:creationId xmlns:a16="http://schemas.microsoft.com/office/drawing/2014/main" id="{63A5466B-CFF7-4FBE-BCE8-A14A11CD4F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8122BE-A5C9-49DF-95CE-C13B2F404D87}"/>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84299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F0F0-B184-4EB4-B3FD-7B307739175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163A60C-BDC5-49D7-A670-059C0A7B3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0503F-595A-418A-BE17-A32531A572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4B11B49-2BD2-41B5-99D6-9D73A3B68F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75B1D-3B56-4FE6-999C-CFE8D7B1F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44D743A-30E9-41A4-BD70-866BB78C421B}"/>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8" name="Footer Placeholder 7">
            <a:extLst>
              <a:ext uri="{FF2B5EF4-FFF2-40B4-BE49-F238E27FC236}">
                <a16:creationId xmlns:a16="http://schemas.microsoft.com/office/drawing/2014/main" id="{1E229C54-D351-489E-81A1-D8F314CC4AB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C42B6E-90D4-4A2C-8E1F-1DD5F722AFD2}"/>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11041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4F12-38A7-4605-8BBD-96B5BAD21FA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4B48337-E4B1-4B83-A81B-21C7BE6A0B93}"/>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4" name="Footer Placeholder 3">
            <a:extLst>
              <a:ext uri="{FF2B5EF4-FFF2-40B4-BE49-F238E27FC236}">
                <a16:creationId xmlns:a16="http://schemas.microsoft.com/office/drawing/2014/main" id="{882C6CBF-8754-4B57-8C14-05599746EA1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47DA5A9-4B3F-4800-9FC1-A3B210252369}"/>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305990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80445-08CA-4C52-9151-768A5F3D19F9}"/>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3" name="Footer Placeholder 2">
            <a:extLst>
              <a:ext uri="{FF2B5EF4-FFF2-40B4-BE49-F238E27FC236}">
                <a16:creationId xmlns:a16="http://schemas.microsoft.com/office/drawing/2014/main" id="{9549F622-30D9-4D38-825F-C867656036D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87E61F6-F84B-42DD-9F2B-1B69F058D52E}"/>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389449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2EB3-F915-4847-B873-2B2DF623B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F33680B-A4C4-46EB-9552-8292C3F23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B07A482-1FB7-4A09-935E-C2C49465E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64AB1-7317-4611-B496-2746FCAFB7F0}"/>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6" name="Footer Placeholder 5">
            <a:extLst>
              <a:ext uri="{FF2B5EF4-FFF2-40B4-BE49-F238E27FC236}">
                <a16:creationId xmlns:a16="http://schemas.microsoft.com/office/drawing/2014/main" id="{6D902E1D-4EDF-44F9-B28D-865A8988C1D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6D39937-0B61-4151-A98D-D86E40365559}"/>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109079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0CF2-C2FD-4A2A-9612-F057B9269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0BD0680-C9C4-4EA2-AF5D-8B2F3C53E6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6291B35-78D3-438D-BF3A-FCE56EC8D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5BD6E-CD4F-4C9E-A6A2-148115BDD768}"/>
              </a:ext>
            </a:extLst>
          </p:cNvPr>
          <p:cNvSpPr>
            <a:spLocks noGrp="1"/>
          </p:cNvSpPr>
          <p:nvPr>
            <p:ph type="dt" sz="half" idx="10"/>
          </p:nvPr>
        </p:nvSpPr>
        <p:spPr/>
        <p:txBody>
          <a:bodyPr/>
          <a:lstStyle/>
          <a:p>
            <a:fld id="{1E7398CE-E8D6-4B69-8927-6A3938C87C31}" type="datetimeFigureOut">
              <a:rPr lang="en-AU" smtClean="0"/>
              <a:t>14/06/2020</a:t>
            </a:fld>
            <a:endParaRPr lang="en-AU"/>
          </a:p>
        </p:txBody>
      </p:sp>
      <p:sp>
        <p:nvSpPr>
          <p:cNvPr id="6" name="Footer Placeholder 5">
            <a:extLst>
              <a:ext uri="{FF2B5EF4-FFF2-40B4-BE49-F238E27FC236}">
                <a16:creationId xmlns:a16="http://schemas.microsoft.com/office/drawing/2014/main" id="{F342270A-C978-454B-9E9F-8E441E966FA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483002-F3AA-4EF5-90F9-40D7484262C1}"/>
              </a:ext>
            </a:extLst>
          </p:cNvPr>
          <p:cNvSpPr>
            <a:spLocks noGrp="1"/>
          </p:cNvSpPr>
          <p:nvPr>
            <p:ph type="sldNum" sz="quarter" idx="12"/>
          </p:nvPr>
        </p:nvSpPr>
        <p:spPr/>
        <p:txBody>
          <a:bodyPr/>
          <a:lstStyle/>
          <a:p>
            <a:fld id="{725CF987-E3BE-43A6-B6BE-F5B995C8632B}" type="slidenum">
              <a:rPr lang="en-AU" smtClean="0"/>
              <a:t>‹#›</a:t>
            </a:fld>
            <a:endParaRPr lang="en-AU"/>
          </a:p>
        </p:txBody>
      </p:sp>
    </p:spTree>
    <p:extLst>
      <p:ext uri="{BB962C8B-B14F-4D97-AF65-F5344CB8AC3E}">
        <p14:creationId xmlns:p14="http://schemas.microsoft.com/office/powerpoint/2010/main" val="244504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49BA8-2EDC-48BD-B731-AC4700660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36E79D9-EA3A-493D-8919-E2C76B208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710984E-404E-4F40-8CFF-20F5A7FC9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398CE-E8D6-4B69-8927-6A3938C87C31}" type="datetimeFigureOut">
              <a:rPr lang="en-AU" smtClean="0"/>
              <a:t>14/06/2020</a:t>
            </a:fld>
            <a:endParaRPr lang="en-AU"/>
          </a:p>
        </p:txBody>
      </p:sp>
      <p:sp>
        <p:nvSpPr>
          <p:cNvPr id="5" name="Footer Placeholder 4">
            <a:extLst>
              <a:ext uri="{FF2B5EF4-FFF2-40B4-BE49-F238E27FC236}">
                <a16:creationId xmlns:a16="http://schemas.microsoft.com/office/drawing/2014/main" id="{7BBE55D1-D8A8-4E18-89AA-9ADE979B1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39CE8A1-045B-46C4-B294-A024FB261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F987-E3BE-43A6-B6BE-F5B995C8632B}" type="slidenum">
              <a:rPr lang="en-AU" smtClean="0"/>
              <a:t>‹#›</a:t>
            </a:fld>
            <a:endParaRPr lang="en-AU"/>
          </a:p>
        </p:txBody>
      </p:sp>
    </p:spTree>
    <p:extLst>
      <p:ext uri="{BB962C8B-B14F-4D97-AF65-F5344CB8AC3E}">
        <p14:creationId xmlns:p14="http://schemas.microsoft.com/office/powerpoint/2010/main" val="3275443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ideo" Target="https://www.youtube.com/embed/1EovT37-hKA?feature=oembed" TargetMode="Externa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B8D74BF3-693D-41B9-8E73-0F363BB19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63" y="643467"/>
            <a:ext cx="6793982" cy="5571066"/>
          </a:xfrm>
          <a:prstGeom prst="rect">
            <a:avLst/>
          </a:prstGeom>
        </p:spPr>
      </p:pic>
    </p:spTree>
    <p:extLst>
      <p:ext uri="{BB962C8B-B14F-4D97-AF65-F5344CB8AC3E}">
        <p14:creationId xmlns:p14="http://schemas.microsoft.com/office/powerpoint/2010/main" val="408417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4012191-5CFB-4593-B601-7A5582E25597}"/>
              </a:ext>
            </a:extLst>
          </p:cNvPr>
          <p:cNvPicPr>
            <a:picLocks noChangeAspect="1"/>
          </p:cNvPicPr>
          <p:nvPr/>
        </p:nvPicPr>
        <p:blipFill>
          <a:blip r:embed="rId3"/>
          <a:stretch>
            <a:fillRect/>
          </a:stretch>
        </p:blipFill>
        <p:spPr>
          <a:xfrm>
            <a:off x="643530" y="699379"/>
            <a:ext cx="8316486" cy="4896533"/>
          </a:xfrm>
          <a:prstGeom prst="rect">
            <a:avLst/>
          </a:prstGeom>
        </p:spPr>
      </p:pic>
    </p:spTree>
    <p:extLst>
      <p:ext uri="{BB962C8B-B14F-4D97-AF65-F5344CB8AC3E}">
        <p14:creationId xmlns:p14="http://schemas.microsoft.com/office/powerpoint/2010/main" val="189761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EBE1DF3-D39B-48C8-84E9-BEB189038579}"/>
              </a:ext>
            </a:extLst>
          </p:cNvPr>
          <p:cNvPicPr>
            <a:picLocks noChangeAspect="1"/>
          </p:cNvPicPr>
          <p:nvPr/>
        </p:nvPicPr>
        <p:blipFill>
          <a:blip r:embed="rId3"/>
          <a:stretch>
            <a:fillRect/>
          </a:stretch>
        </p:blipFill>
        <p:spPr>
          <a:xfrm>
            <a:off x="455747" y="533706"/>
            <a:ext cx="7992922" cy="5826490"/>
          </a:xfrm>
          <a:prstGeom prst="rect">
            <a:avLst/>
          </a:prstGeom>
          <a:ln>
            <a:noFill/>
          </a:ln>
        </p:spPr>
      </p:pic>
      <p:pic>
        <p:nvPicPr>
          <p:cNvPr id="8" name="Picture 7">
            <a:extLst>
              <a:ext uri="{FF2B5EF4-FFF2-40B4-BE49-F238E27FC236}">
                <a16:creationId xmlns:a16="http://schemas.microsoft.com/office/drawing/2014/main" id="{E22E2A54-FADB-4406-AD51-FDFC3CAEA137}"/>
              </a:ext>
            </a:extLst>
          </p:cNvPr>
          <p:cNvPicPr/>
          <p:nvPr/>
        </p:nvPicPr>
        <p:blipFill>
          <a:blip r:embed="rId4"/>
          <a:stretch>
            <a:fillRect/>
          </a:stretch>
        </p:blipFill>
        <p:spPr>
          <a:xfrm>
            <a:off x="521747" y="472815"/>
            <a:ext cx="8046520" cy="5906402"/>
          </a:xfrm>
          <a:prstGeom prst="rect">
            <a:avLst/>
          </a:prstGeom>
          <a:ln>
            <a:noFill/>
          </a:ln>
        </p:spPr>
      </p:pic>
      <p:sp>
        <p:nvSpPr>
          <p:cNvPr id="2" name="Rectangle 1">
            <a:extLst>
              <a:ext uri="{FF2B5EF4-FFF2-40B4-BE49-F238E27FC236}">
                <a16:creationId xmlns:a16="http://schemas.microsoft.com/office/drawing/2014/main" id="{48758964-3A41-4438-A3A9-22A67338A4F5}"/>
              </a:ext>
            </a:extLst>
          </p:cNvPr>
          <p:cNvSpPr/>
          <p:nvPr/>
        </p:nvSpPr>
        <p:spPr>
          <a:xfrm>
            <a:off x="8792632" y="660568"/>
            <a:ext cx="2738967" cy="1600438"/>
          </a:xfrm>
          <a:prstGeom prst="rect">
            <a:avLst/>
          </a:prstGeom>
        </p:spPr>
        <p:txBody>
          <a:bodyPr wrap="square">
            <a:spAutoFit/>
          </a:bodyPr>
          <a:lstStyle/>
          <a:p>
            <a:r>
              <a:rPr lang="en-US" b="1" dirty="0"/>
              <a:t>Libraries in used ..</a:t>
            </a:r>
            <a:endParaRPr lang="en-US" sz="1600" b="1" dirty="0"/>
          </a:p>
          <a:p>
            <a:pPr lvl="1"/>
            <a:r>
              <a:rPr lang="en-US" sz="1600" dirty="0"/>
              <a:t>Numpy</a:t>
            </a:r>
            <a:endParaRPr lang="en-AU" sz="1600" dirty="0"/>
          </a:p>
          <a:p>
            <a:pPr lvl="1"/>
            <a:r>
              <a:rPr lang="en-US" sz="1600" dirty="0"/>
              <a:t>Pandas</a:t>
            </a:r>
            <a:endParaRPr lang="en-AU" sz="1600" dirty="0"/>
          </a:p>
          <a:p>
            <a:pPr lvl="1"/>
            <a:r>
              <a:rPr lang="en-US" sz="1600" dirty="0"/>
              <a:t>Matplotlib</a:t>
            </a:r>
            <a:endParaRPr lang="en-AU" sz="1600" dirty="0"/>
          </a:p>
          <a:p>
            <a:pPr lvl="1"/>
            <a:r>
              <a:rPr lang="en-US" sz="1600" dirty="0" err="1"/>
              <a:t>Scipy</a:t>
            </a:r>
            <a:endParaRPr lang="en-AU" sz="1600" dirty="0"/>
          </a:p>
          <a:p>
            <a:pPr lvl="1"/>
            <a:r>
              <a:rPr lang="en-US" sz="1600" dirty="0" err="1"/>
              <a:t>Pywt</a:t>
            </a:r>
            <a:r>
              <a:rPr lang="en-US" sz="1600" dirty="0"/>
              <a:t> (for the CWT)</a:t>
            </a:r>
            <a:endParaRPr lang="en-AU" sz="2400" dirty="0"/>
          </a:p>
        </p:txBody>
      </p:sp>
    </p:spTree>
    <p:extLst>
      <p:ext uri="{BB962C8B-B14F-4D97-AF65-F5344CB8AC3E}">
        <p14:creationId xmlns:p14="http://schemas.microsoft.com/office/powerpoint/2010/main" val="177424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3458357-9D9D-4D70-A189-ABCD073E1FE4}"/>
              </a:ext>
            </a:extLst>
          </p:cNvPr>
          <p:cNvGrpSpPr/>
          <p:nvPr/>
        </p:nvGrpSpPr>
        <p:grpSpPr>
          <a:xfrm>
            <a:off x="477012" y="2058907"/>
            <a:ext cx="8681055" cy="4193457"/>
            <a:chOff x="477013" y="480060"/>
            <a:chExt cx="8681055" cy="4193457"/>
          </a:xfrm>
        </p:grpSpPr>
        <p:pic>
          <p:nvPicPr>
            <p:cNvPr id="3" name="Picture 2">
              <a:extLst>
                <a:ext uri="{FF2B5EF4-FFF2-40B4-BE49-F238E27FC236}">
                  <a16:creationId xmlns:a16="http://schemas.microsoft.com/office/drawing/2014/main" id="{D09DE94A-92E4-4BEB-9504-DEF552FE0648}"/>
                </a:ext>
              </a:extLst>
            </p:cNvPr>
            <p:cNvPicPr>
              <a:picLocks noChangeAspect="1"/>
            </p:cNvPicPr>
            <p:nvPr/>
          </p:nvPicPr>
          <p:blipFill>
            <a:blip r:embed="rId3"/>
            <a:stretch>
              <a:fillRect/>
            </a:stretch>
          </p:blipFill>
          <p:spPr>
            <a:xfrm>
              <a:off x="477013" y="480060"/>
              <a:ext cx="7455838" cy="3219743"/>
            </a:xfrm>
            <a:prstGeom prst="rect">
              <a:avLst/>
            </a:prstGeom>
          </p:spPr>
        </p:pic>
        <p:pic>
          <p:nvPicPr>
            <p:cNvPr id="4" name="Picture 3">
              <a:extLst>
                <a:ext uri="{FF2B5EF4-FFF2-40B4-BE49-F238E27FC236}">
                  <a16:creationId xmlns:a16="http://schemas.microsoft.com/office/drawing/2014/main" id="{408649A3-FF49-4501-8561-2A59175AC1B0}"/>
                </a:ext>
              </a:extLst>
            </p:cNvPr>
            <p:cNvPicPr>
              <a:picLocks noChangeAspect="1"/>
            </p:cNvPicPr>
            <p:nvPr/>
          </p:nvPicPr>
          <p:blipFill rotWithShape="1">
            <a:blip r:embed="rId4"/>
            <a:srcRect l="19989" r="12043"/>
            <a:stretch/>
          </p:blipFill>
          <p:spPr>
            <a:xfrm>
              <a:off x="7202658" y="491458"/>
              <a:ext cx="1955410" cy="4182059"/>
            </a:xfrm>
            <a:prstGeom prst="rect">
              <a:avLst/>
            </a:prstGeom>
          </p:spPr>
        </p:pic>
      </p:grpSp>
      <p:pic>
        <p:nvPicPr>
          <p:cNvPr id="5" name="Picture 4">
            <a:extLst>
              <a:ext uri="{FF2B5EF4-FFF2-40B4-BE49-F238E27FC236}">
                <a16:creationId xmlns:a16="http://schemas.microsoft.com/office/drawing/2014/main" id="{7F43B0EE-82CC-41CB-BA46-FC4B971B0C11}"/>
              </a:ext>
            </a:extLst>
          </p:cNvPr>
          <p:cNvPicPr>
            <a:picLocks noChangeAspect="1"/>
          </p:cNvPicPr>
          <p:nvPr/>
        </p:nvPicPr>
        <p:blipFill>
          <a:blip r:embed="rId5"/>
          <a:stretch>
            <a:fillRect/>
          </a:stretch>
        </p:blipFill>
        <p:spPr>
          <a:xfrm>
            <a:off x="9619119" y="2058907"/>
            <a:ext cx="2133898" cy="4319034"/>
          </a:xfrm>
          <a:prstGeom prst="rect">
            <a:avLst/>
          </a:prstGeom>
        </p:spPr>
      </p:pic>
    </p:spTree>
    <p:extLst>
      <p:ext uri="{BB962C8B-B14F-4D97-AF65-F5344CB8AC3E}">
        <p14:creationId xmlns:p14="http://schemas.microsoft.com/office/powerpoint/2010/main" val="252246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BA2D3B-A850-4C88-84AD-603B61578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C3F77E-B018-47BA-A858-85134F406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DA1FCE1-F95B-47B3-8199-671E0CFD98CC}"/>
              </a:ext>
            </a:extLst>
          </p:cNvPr>
          <p:cNvPicPr>
            <a:picLocks noChangeAspect="1"/>
          </p:cNvPicPr>
          <p:nvPr/>
        </p:nvPicPr>
        <p:blipFill>
          <a:blip r:embed="rId3"/>
          <a:stretch>
            <a:fillRect/>
          </a:stretch>
        </p:blipFill>
        <p:spPr>
          <a:xfrm>
            <a:off x="314398" y="280304"/>
            <a:ext cx="6242177" cy="4465141"/>
          </a:xfrm>
          <a:prstGeom prst="rect">
            <a:avLst/>
          </a:prstGeom>
        </p:spPr>
      </p:pic>
      <p:pic>
        <p:nvPicPr>
          <p:cNvPr id="17" name="Picture 16">
            <a:extLst>
              <a:ext uri="{FF2B5EF4-FFF2-40B4-BE49-F238E27FC236}">
                <a16:creationId xmlns:a16="http://schemas.microsoft.com/office/drawing/2014/main" id="{8A2FBDED-A24F-4FF2-9194-238B734480A6}"/>
              </a:ext>
            </a:extLst>
          </p:cNvPr>
          <p:cNvPicPr>
            <a:picLocks noChangeAspect="1"/>
          </p:cNvPicPr>
          <p:nvPr/>
        </p:nvPicPr>
        <p:blipFill>
          <a:blip r:embed="rId4"/>
          <a:stretch>
            <a:fillRect/>
          </a:stretch>
        </p:blipFill>
        <p:spPr>
          <a:xfrm>
            <a:off x="6475536" y="2502596"/>
            <a:ext cx="5553850" cy="4115374"/>
          </a:xfrm>
          <a:prstGeom prst="rect">
            <a:avLst/>
          </a:prstGeom>
        </p:spPr>
      </p:pic>
      <p:grpSp>
        <p:nvGrpSpPr>
          <p:cNvPr id="18" name="Group 17">
            <a:extLst>
              <a:ext uri="{FF2B5EF4-FFF2-40B4-BE49-F238E27FC236}">
                <a16:creationId xmlns:a16="http://schemas.microsoft.com/office/drawing/2014/main" id="{1D93ED7D-5FCD-4097-B8A7-05DE0B3C62A7}"/>
              </a:ext>
            </a:extLst>
          </p:cNvPr>
          <p:cNvGrpSpPr/>
          <p:nvPr/>
        </p:nvGrpSpPr>
        <p:grpSpPr>
          <a:xfrm>
            <a:off x="7782318" y="4501326"/>
            <a:ext cx="491762" cy="1774807"/>
            <a:chOff x="7477518" y="4260026"/>
            <a:chExt cx="491762" cy="1774807"/>
          </a:xfrm>
        </p:grpSpPr>
        <p:grpSp>
          <p:nvGrpSpPr>
            <p:cNvPr id="19" name="Group 18">
              <a:extLst>
                <a:ext uri="{FF2B5EF4-FFF2-40B4-BE49-F238E27FC236}">
                  <a16:creationId xmlns:a16="http://schemas.microsoft.com/office/drawing/2014/main" id="{92401260-3763-44FB-B140-2D41F2803882}"/>
                </a:ext>
              </a:extLst>
            </p:cNvPr>
            <p:cNvGrpSpPr/>
            <p:nvPr/>
          </p:nvGrpSpPr>
          <p:grpSpPr>
            <a:xfrm rot="10800000">
              <a:off x="7482083" y="4260026"/>
              <a:ext cx="487197" cy="1774807"/>
              <a:chOff x="2152359" y="1194200"/>
              <a:chExt cx="487197" cy="4564665"/>
            </a:xfrm>
          </p:grpSpPr>
          <p:sp>
            <p:nvSpPr>
              <p:cNvPr id="21" name="Arrow: Left 20">
                <a:extLst>
                  <a:ext uri="{FF2B5EF4-FFF2-40B4-BE49-F238E27FC236}">
                    <a16:creationId xmlns:a16="http://schemas.microsoft.com/office/drawing/2014/main" id="{2CA995B9-8CB9-40EF-8146-3C2BA8383515}"/>
                  </a:ext>
                </a:extLst>
              </p:cNvPr>
              <p:cNvSpPr/>
              <p:nvPr/>
            </p:nvSpPr>
            <p:spPr>
              <a:xfrm rot="10800000">
                <a:off x="2169293" y="5484544"/>
                <a:ext cx="470263" cy="27432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2" name="Arrow: Left 21">
                <a:extLst>
                  <a:ext uri="{FF2B5EF4-FFF2-40B4-BE49-F238E27FC236}">
                    <a16:creationId xmlns:a16="http://schemas.microsoft.com/office/drawing/2014/main" id="{AF2B90AF-15C8-43C5-AFF1-314A16BEF268}"/>
                  </a:ext>
                </a:extLst>
              </p:cNvPr>
              <p:cNvSpPr/>
              <p:nvPr/>
            </p:nvSpPr>
            <p:spPr>
              <a:xfrm rot="10800000">
                <a:off x="2169293" y="2957862"/>
                <a:ext cx="470263" cy="27432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3" name="Arrow: Left 22">
                <a:extLst>
                  <a:ext uri="{FF2B5EF4-FFF2-40B4-BE49-F238E27FC236}">
                    <a16:creationId xmlns:a16="http://schemas.microsoft.com/office/drawing/2014/main" id="{08E8EA0E-9C38-41AA-A757-B8705CF3304C}"/>
                  </a:ext>
                </a:extLst>
              </p:cNvPr>
              <p:cNvSpPr/>
              <p:nvPr/>
            </p:nvSpPr>
            <p:spPr>
              <a:xfrm rot="10800000">
                <a:off x="2152359" y="1194200"/>
                <a:ext cx="470263" cy="27432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sp>
          <p:nvSpPr>
            <p:cNvPr id="20" name="Arrow: Left 19">
              <a:extLst>
                <a:ext uri="{FF2B5EF4-FFF2-40B4-BE49-F238E27FC236}">
                  <a16:creationId xmlns:a16="http://schemas.microsoft.com/office/drawing/2014/main" id="{4EB9E173-AD8F-4679-88E0-CC92375473FF}"/>
                </a:ext>
              </a:extLst>
            </p:cNvPr>
            <p:cNvSpPr/>
            <p:nvPr/>
          </p:nvSpPr>
          <p:spPr>
            <a:xfrm>
              <a:off x="7477518" y="4876930"/>
              <a:ext cx="470263" cy="10666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8217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nline Media 1" title="Litho boundary - detection interactive notebook test">
            <a:hlinkClick r:id="" action="ppaction://media"/>
            <a:extLst>
              <a:ext uri="{FF2B5EF4-FFF2-40B4-BE49-F238E27FC236}">
                <a16:creationId xmlns:a16="http://schemas.microsoft.com/office/drawing/2014/main" id="{89B32400-8101-4A84-B836-5BE57D518522}"/>
              </a:ext>
            </a:extLst>
          </p:cNvPr>
          <p:cNvPicPr>
            <a:picLocks noRot="1" noChangeAspect="1"/>
          </p:cNvPicPr>
          <p:nvPr>
            <a:videoFile r:link="rId1"/>
          </p:nvPr>
        </p:nvPicPr>
        <p:blipFill>
          <a:blip r:embed="rId4"/>
          <a:stretch>
            <a:fillRect/>
          </a:stretch>
        </p:blipFill>
        <p:spPr>
          <a:xfrm>
            <a:off x="477012" y="480060"/>
            <a:ext cx="10485120" cy="5897880"/>
          </a:xfrm>
          <a:prstGeom prst="rect">
            <a:avLst/>
          </a:prstGeom>
        </p:spPr>
      </p:pic>
    </p:spTree>
    <p:extLst>
      <p:ext uri="{BB962C8B-B14F-4D97-AF65-F5344CB8AC3E}">
        <p14:creationId xmlns:p14="http://schemas.microsoft.com/office/powerpoint/2010/main" val="35539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BA2D3B-A850-4C88-84AD-603B61578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C0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C3F77E-B018-47BA-A858-85134F406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C9355703-DBAA-4793-9FE0-72DD83C7596F}"/>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b="1" dirty="0"/>
              <a:t>Final wrap up ..</a:t>
            </a:r>
          </a:p>
        </p:txBody>
      </p:sp>
    </p:spTree>
    <p:extLst>
      <p:ext uri="{BB962C8B-B14F-4D97-AF65-F5344CB8AC3E}">
        <p14:creationId xmlns:p14="http://schemas.microsoft.com/office/powerpoint/2010/main" val="3368478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672</Words>
  <Application>Microsoft Office PowerPoint</Application>
  <PresentationFormat>Widescreen</PresentationFormat>
  <Paragraphs>76</Paragraphs>
  <Slides>7</Slides>
  <Notes>7</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Armstrong</dc:creator>
  <cp:lastModifiedBy>Jared Armstrong</cp:lastModifiedBy>
  <cp:revision>21</cp:revision>
  <dcterms:created xsi:type="dcterms:W3CDTF">2020-06-14T05:31:22Z</dcterms:created>
  <dcterms:modified xsi:type="dcterms:W3CDTF">2020-06-14T09:50:06Z</dcterms:modified>
</cp:coreProperties>
</file>