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111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WEST_AARON.22@HOT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75187" b="34752"/>
          <a:stretch/>
        </p:blipFill>
        <p:spPr>
          <a:xfrm>
            <a:off x="8463261" y="-205797"/>
            <a:ext cx="3342374" cy="3451230"/>
          </a:xfrm>
          <a:prstGeom prst="rect">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Subtitle 2"/>
          <p:cNvSpPr>
            <a:spLocks noGrp="1"/>
          </p:cNvSpPr>
          <p:nvPr>
            <p:ph type="subTitle" idx="1"/>
          </p:nvPr>
        </p:nvSpPr>
        <p:spPr>
          <a:xfrm>
            <a:off x="2400781" y="3164765"/>
            <a:ext cx="8791575" cy="3612566"/>
          </a:xfr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normAutofit fontScale="25000" lnSpcReduction="20000"/>
          </a:bodyPr>
          <a:lstStyle/>
          <a:p>
            <a:r>
              <a:rPr lang="en-GB" sz="9600" b="1" i="1">
                <a:solidFill>
                  <a:schemeClr val="tx2">
                    <a:lumMod val="75000"/>
                  </a:schemeClr>
                </a:solidFill>
                <a:latin typeface="Times New Roman" panose="02020603050405020304" pitchFamily="18" charset="0"/>
                <a:cs typeface="Times New Roman" panose="02020603050405020304" pitchFamily="18" charset="0"/>
              </a:rPr>
              <a:t>Owners price list apendix  and references are in rear of presentation!!! For estimates and custom pkgs only for abw online resellers to make estimates and adjustments to custom sales pkgs based on abw online corporate priceing With software partners to garuntee no losses in pkgs. You must leave some profit margin. </a:t>
            </a:r>
          </a:p>
          <a:p>
            <a:r>
              <a:rPr lang="en-GB" sz="8000" b="1" i="1">
                <a:solidFill>
                  <a:schemeClr val="accent2"/>
                </a:solidFill>
                <a:latin typeface="Times New Roman" panose="02020603050405020304" pitchFamily="18" charset="0"/>
                <a:cs typeface="Times New Roman" panose="02020603050405020304" pitchFamily="18" charset="0"/>
              </a:rPr>
              <a:t>Keep in mind if u don’t leave a profit margin</a:t>
            </a:r>
          </a:p>
          <a:p>
            <a:r>
              <a:rPr lang="en-GB" sz="8000" b="1" i="1">
                <a:solidFill>
                  <a:schemeClr val="accent2"/>
                </a:solidFill>
                <a:latin typeface="Times New Roman" panose="02020603050405020304" pitchFamily="18" charset="0"/>
                <a:cs typeface="Times New Roman" panose="02020603050405020304" pitchFamily="18" charset="0"/>
              </a:rPr>
              <a:t> </a:t>
            </a:r>
            <a:r>
              <a:rPr lang="en-GB" sz="12800" b="1" i="1">
                <a:solidFill>
                  <a:schemeClr val="accent2"/>
                </a:solidFill>
                <a:latin typeface="Times New Roman" panose="02020603050405020304" pitchFamily="18" charset="0"/>
                <a:cs typeface="Times New Roman" panose="02020603050405020304" pitchFamily="18" charset="0"/>
              </a:rPr>
              <a:t>your commision will not exist</a:t>
            </a:r>
          </a:p>
          <a:p>
            <a:endParaRPr lang="en-US"/>
          </a:p>
        </p:txBody>
      </p:sp>
      <p:sp>
        <p:nvSpPr>
          <p:cNvPr id="2" name="Title 1"/>
          <p:cNvSpPr>
            <a:spLocks noGrp="1"/>
          </p:cNvSpPr>
          <p:nvPr>
            <p:ph type="ctrTitle"/>
          </p:nvPr>
        </p:nvSpPr>
        <p:spPr>
          <a:xfrm>
            <a:off x="1358206" y="1519818"/>
            <a:ext cx="8377610" cy="2207807"/>
          </a:xfrm>
        </p:spPr>
        <p:txBody>
          <a:bodyPr>
            <a:normAutofit/>
          </a:bodyPr>
          <a:lstStyle/>
          <a:p>
            <a:r>
              <a:rPr lang="en-GB" sz="4000" b="1" i="1" u="sng">
                <a:solidFill>
                  <a:schemeClr val="accent4">
                    <a:lumMod val="75000"/>
                  </a:schemeClr>
                </a:solidFill>
                <a:latin typeface="Georgia" panose="020B0604020202020204" pitchFamily="34" charset="0"/>
                <a:cs typeface="Georgia" panose="020B0604020202020204" pitchFamily="34" charset="0"/>
              </a:rPr>
              <a:t>ABW ONLINE SALES SHEET&amp; PRICE LIST FOR CUSTOMER</a:t>
            </a:r>
            <a:r>
              <a:rPr lang="en-GB">
                <a:solidFill>
                  <a:schemeClr val="tx2">
                    <a:lumMod val="75000"/>
                  </a:schemeClr>
                </a:solidFill>
              </a:rPr>
              <a:t>.</a:t>
            </a:r>
            <a:br>
              <a:rPr lang="en-GB"/>
            </a:br>
            <a:endParaRPr lang="en-US"/>
          </a:p>
        </p:txBody>
      </p:sp>
    </p:spTree>
    <p:extLst>
      <p:ext uri="{BB962C8B-B14F-4D97-AF65-F5344CB8AC3E}">
        <p14:creationId xmlns:p14="http://schemas.microsoft.com/office/powerpoint/2010/main" val="30982811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729" y="0"/>
            <a:ext cx="9905998" cy="1478570"/>
          </a:xfrm>
        </p:spPr>
        <p:txBody>
          <a:bodyPr>
            <a:normAutofit fontScale="90000"/>
          </a:bodyPr>
          <a:lstStyle/>
          <a:p>
            <a:r>
              <a:rPr lang="en-GB" b="1" i="1" u="sng">
                <a:solidFill>
                  <a:schemeClr val="tx2">
                    <a:lumMod val="75000"/>
                  </a:schemeClr>
                </a:solidFill>
                <a:latin typeface="Georgia" panose="02040502050405020303" pitchFamily="18" charset="0"/>
              </a:rPr>
              <a:t>BIT DEFENDER SECURITY SOFTWARE CUSTOMER  CUSTOM  pkgs  &amp; brochure</a:t>
            </a:r>
            <a:endParaRPr lang="en-US" b="1" i="1" u="sng">
              <a:solidFill>
                <a:schemeClr val="tx2">
                  <a:lumMod val="75000"/>
                </a:schemeClr>
              </a:solidFill>
              <a:latin typeface="Georgia" panose="02040502050405020303" pitchFamily="18" charset="0"/>
            </a:endParaRPr>
          </a:p>
        </p:txBody>
      </p:sp>
      <p:sp>
        <p:nvSpPr>
          <p:cNvPr id="3" name="Content Placeholder 2"/>
          <p:cNvSpPr>
            <a:spLocks noGrp="1"/>
          </p:cNvSpPr>
          <p:nvPr>
            <p:ph idx="1"/>
          </p:nvPr>
        </p:nvSpPr>
        <p:spPr>
          <a:xfrm>
            <a:off x="1149900" y="1636207"/>
            <a:ext cx="6240119" cy="5063874"/>
          </a:xfrm>
        </p:spPr>
        <p:txBody>
          <a:bodyPr>
            <a:noAutofit/>
          </a:bodyPr>
          <a:lstStyle/>
          <a:p>
            <a:endParaRPr lang="en-US" sz="1800"/>
          </a:p>
          <a:p>
            <a:endParaRPr lang="en-US" sz="1800"/>
          </a:p>
          <a:p>
            <a:endParaRPr lang="en-US" sz="1800"/>
          </a:p>
          <a:p>
            <a:endParaRPr lang="en-US" sz="1800"/>
          </a:p>
          <a:p>
            <a:pPr marL="0" indent="0">
              <a:buNone/>
            </a:pPr>
            <a:endParaRPr lang="en-US" sz="1800"/>
          </a:p>
        </p:txBody>
      </p:sp>
    </p:spTree>
    <p:extLst>
      <p:ext uri="{BB962C8B-B14F-4D97-AF65-F5344CB8AC3E}">
        <p14:creationId xmlns:p14="http://schemas.microsoft.com/office/powerpoint/2010/main" val="7693412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9D82-F1CF-4B67-9557-26DC1B39788D}"/>
              </a:ext>
            </a:extLst>
          </p:cNvPr>
          <p:cNvSpPr>
            <a:spLocks noGrp="1"/>
          </p:cNvSpPr>
          <p:nvPr>
            <p:ph type="title"/>
          </p:nvPr>
        </p:nvSpPr>
        <p:spPr/>
        <p:txBody>
          <a:bodyPr>
            <a:normAutofit fontScale="90000"/>
          </a:bodyPr>
          <a:lstStyle/>
          <a:p>
            <a:r>
              <a:rPr lang="en-CA" dirty="0" err="1">
                <a:solidFill>
                  <a:schemeClr val="tx2">
                    <a:lumMod val="60000"/>
                    <a:lumOff val="40000"/>
                  </a:schemeClr>
                </a:solidFill>
              </a:rPr>
              <a:t>Wifi</a:t>
            </a:r>
            <a:r>
              <a:rPr lang="en-CA" dirty="0">
                <a:solidFill>
                  <a:schemeClr val="tx2">
                    <a:lumMod val="60000"/>
                    <a:lumOff val="40000"/>
                  </a:schemeClr>
                </a:solidFill>
              </a:rPr>
              <a:t> open network with passcode $20 a month do you need internet and is a cheap skate. </a:t>
            </a:r>
            <a:r>
              <a:rPr lang="en-CA" dirty="0" err="1">
                <a:solidFill>
                  <a:schemeClr val="tx2">
                    <a:lumMod val="60000"/>
                    <a:lumOff val="40000"/>
                  </a:schemeClr>
                </a:solidFill>
              </a:rPr>
              <a:t>abw</a:t>
            </a:r>
            <a:r>
              <a:rPr lang="en-CA" dirty="0">
                <a:solidFill>
                  <a:schemeClr val="tx2">
                    <a:lumMod val="60000"/>
                    <a:lumOff val="40000"/>
                  </a:schemeClr>
                </a:solidFill>
              </a:rPr>
              <a:t> online </a:t>
            </a:r>
            <a:r>
              <a:rPr lang="en-CA" dirty="0" err="1">
                <a:solidFill>
                  <a:schemeClr val="tx2">
                    <a:lumMod val="60000"/>
                    <a:lumOff val="40000"/>
                  </a:schemeClr>
                </a:solidFill>
              </a:rPr>
              <a:t>wifi</a:t>
            </a:r>
            <a:r>
              <a:rPr lang="en-CA" dirty="0">
                <a:solidFill>
                  <a:schemeClr val="tx2">
                    <a:lumMod val="60000"/>
                    <a:lumOff val="40000"/>
                  </a:schemeClr>
                </a:solidFill>
              </a:rPr>
              <a:t> open network with passcode.</a:t>
            </a:r>
            <a:r>
              <a:rPr lang="en-CA" dirty="0">
                <a:solidFill>
                  <a:srgbClr val="FF0000"/>
                </a:solidFill>
              </a:rPr>
              <a:t>	</a:t>
            </a:r>
          </a:p>
        </p:txBody>
      </p:sp>
      <p:sp>
        <p:nvSpPr>
          <p:cNvPr id="3" name="Content Placeholder 2">
            <a:extLst>
              <a:ext uri="{FF2B5EF4-FFF2-40B4-BE49-F238E27FC236}">
                <a16:creationId xmlns:a16="http://schemas.microsoft.com/office/drawing/2014/main" id="{673ADA30-E5D3-4C5E-A766-46D31D5675A1}"/>
              </a:ext>
            </a:extLst>
          </p:cNvPr>
          <p:cNvSpPr>
            <a:spLocks noGrp="1"/>
          </p:cNvSpPr>
          <p:nvPr>
            <p:ph idx="1"/>
          </p:nvPr>
        </p:nvSpPr>
        <p:spPr/>
        <p:txBody>
          <a:bodyPr>
            <a:normAutofit fontScale="77500" lnSpcReduction="20000"/>
          </a:bodyPr>
          <a:lstStyle/>
          <a:p>
            <a:r>
              <a:rPr lang="en-CA" dirty="0">
                <a:solidFill>
                  <a:srgbClr val="FF0000"/>
                </a:solidFill>
                <a:highlight>
                  <a:srgbClr val="00FFFF"/>
                </a:highlight>
              </a:rPr>
              <a:t> DO YOU SEE ABWONLINE NETWORKS AND 806D49 WIFI NETWORK SSIDF ADDRESSES ON YOUR WIFI AND DON’T HAVE A POT TO PISS IN CAUSE INTERNET IS EXPENSIVE THEN TALK TO AARON BRADLEY WEST IN UNIT 213 ON THE SECOND FLOOR OF VENICE APARRTMENTS. AND RENT A PASSCODE ACCESS WIFI NETWORK GARUNTEEING THE INTERNET WITH PASSCODE GARUNTEED TO WORK ON YOUR DEVICE WITH A ONE TIME CONECT SAVE USER CREDENTOIALS LIST SO IT’S A ONE TIME SETUP PROCESS WITH A PUSH BUT TON ON THE ROUTER IF U HAVE PROBLAMS GETTING THE SERVICE GPO TO ROOM 213 VENICE APARTMENT OR PHONE AARON AT THE LAND LINE 236-423-0736 OR E-MAIL AARON @ </a:t>
            </a:r>
            <a:r>
              <a:rPr lang="en-CA" dirty="0">
                <a:solidFill>
                  <a:srgbClr val="FF0000"/>
                </a:solidFill>
                <a:highlight>
                  <a:srgbClr val="00FFFF"/>
                </a:highlight>
                <a:hlinkClick r:id="rId2">
                  <a:extLst>
                    <a:ext uri="{A12FA001-AC4F-418D-AE19-62706E023703}">
                      <ahyp:hlinkClr xmlns:ahyp="http://schemas.microsoft.com/office/drawing/2018/hyperlinkcolor" val="tx"/>
                    </a:ext>
                  </a:extLst>
                </a:hlinkClick>
              </a:rPr>
              <a:t>WEST_AARON.22@HOTMAIL.COM</a:t>
            </a:r>
            <a:r>
              <a:rPr lang="en-CA" dirty="0">
                <a:solidFill>
                  <a:srgbClr val="FF0000"/>
                </a:solidFill>
                <a:highlight>
                  <a:srgbClr val="00FFFF"/>
                </a:highlight>
              </a:rPr>
              <a:t>.</a:t>
            </a:r>
          </a:p>
          <a:p>
            <a:r>
              <a:rPr lang="en-CA" dirty="0">
                <a:solidFill>
                  <a:srgbClr val="FF0000"/>
                </a:solidFill>
                <a:highlight>
                  <a:srgbClr val="00FFFF"/>
                </a:highlight>
              </a:rPr>
              <a:t> FOR $20 A MONTH GET YOUR WIFI PASSCODE FOR INTERNET AS A MONTHLY PACKAGE DO YOU SEE 806D49 WIFI ROUTER AND ABWONLINE SSID NETWORKS IN YOUR WIFI SEARCH</a:t>
            </a:r>
          </a:p>
        </p:txBody>
      </p:sp>
    </p:spTree>
    <p:extLst>
      <p:ext uri="{BB962C8B-B14F-4D97-AF65-F5344CB8AC3E}">
        <p14:creationId xmlns:p14="http://schemas.microsoft.com/office/powerpoint/2010/main" val="39186322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600" y="-122657"/>
            <a:ext cx="11008371" cy="2115816"/>
          </a:xfrm>
        </p:spPr>
        <p:txBody>
          <a:bodyPr>
            <a:normAutofit/>
          </a:bodyPr>
          <a:lstStyle/>
          <a:p>
            <a:r>
              <a:rPr lang="en-GB" sz="4000" b="1" i="1" u="sng">
                <a:solidFill>
                  <a:schemeClr val="accent4">
                    <a:lumMod val="75000"/>
                  </a:schemeClr>
                </a:solidFill>
                <a:latin typeface="Georgia" panose="02040502050405020303" pitchFamily="18" charset="0"/>
              </a:rPr>
              <a:t>BITDEFeNDER ANTIVIRUS PLUS / 2016</a:t>
            </a:r>
            <a:endParaRPr lang="en-US" sz="4000" b="1" i="1" u="sng">
              <a:solidFill>
                <a:schemeClr val="accent4">
                  <a:lumMod val="75000"/>
                </a:schemeClr>
              </a:solidFill>
              <a:latin typeface="Georgia" panose="02040502050405020303" pitchFamily="18" charset="0"/>
            </a:endParaRPr>
          </a:p>
        </p:txBody>
      </p:sp>
      <p:sp>
        <p:nvSpPr>
          <p:cNvPr id="3" name="Content Placeholder 2"/>
          <p:cNvSpPr>
            <a:spLocks noGrp="1"/>
          </p:cNvSpPr>
          <p:nvPr>
            <p:ph idx="1"/>
          </p:nvPr>
        </p:nvSpPr>
        <p:spPr>
          <a:xfrm rot="10800000" flipV="1">
            <a:off x="766600" y="602548"/>
            <a:ext cx="11330341" cy="6255452"/>
          </a:xfrm>
        </p:spPr>
        <p:txBody>
          <a:bodyPr>
            <a:noAutofit/>
          </a:bodyPr>
          <a:lstStyle/>
          <a:p>
            <a:pPr marL="0" indent="0">
              <a:buNone/>
            </a:pPr>
            <a:endParaRPr lang="en-GB" sz="3200" b="1" i="1" u="sng">
              <a:solidFill>
                <a:schemeClr val="tx2">
                  <a:lumMod val="75000"/>
                </a:schemeClr>
              </a:solidFill>
            </a:endParaRPr>
          </a:p>
          <a:p>
            <a:r>
              <a:rPr lang="en-US" sz="4400" b="1" i="1" u="sng">
                <a:solidFill>
                  <a:srgbClr val="FF0000"/>
                </a:solidFill>
              </a:rPr>
              <a:t>1 PC 1 YR </a:t>
            </a:r>
            <a:r>
              <a:rPr lang="en-GB" sz="4400" b="1" i="1" u="sng">
                <a:solidFill>
                  <a:srgbClr val="FF0000"/>
                </a:solidFill>
              </a:rPr>
              <a:t>$39.95can</a:t>
            </a:r>
            <a:endParaRPr lang="en-US" sz="4400" b="1" i="1" u="sng">
              <a:solidFill>
                <a:srgbClr val="FF0000"/>
              </a:solidFill>
            </a:endParaRPr>
          </a:p>
          <a:p>
            <a:r>
              <a:rPr lang="en-US" sz="2800" b="1" i="1" u="sng">
                <a:solidFill>
                  <a:srgbClr val="FF0000"/>
                </a:solidFill>
                <a:latin typeface="Georgia" panose="02040502050405020303" pitchFamily="18" charset="0"/>
              </a:rPr>
              <a:t>1 PC 3 YR </a:t>
            </a:r>
            <a:r>
              <a:rPr lang="en-GB" sz="2800" b="1" i="1" u="sng">
                <a:solidFill>
                  <a:srgbClr val="FF0000"/>
                </a:solidFill>
                <a:latin typeface="Georgia" panose="02040502050405020303" pitchFamily="18" charset="0"/>
              </a:rPr>
              <a:t>$95.00 can</a:t>
            </a:r>
            <a:endParaRPr lang="en-US" sz="2800" b="1" i="1" u="sng">
              <a:solidFill>
                <a:srgbClr val="FF0000"/>
              </a:solidFill>
              <a:latin typeface="Georgia" panose="02040502050405020303" pitchFamily="18" charset="0"/>
            </a:endParaRPr>
          </a:p>
          <a:p>
            <a:r>
              <a:rPr lang="en-US" sz="2800" b="1" i="1" u="sng">
                <a:solidFill>
                  <a:srgbClr val="FF0000"/>
                </a:solidFill>
                <a:latin typeface="Georgia" panose="02040502050405020303" pitchFamily="18" charset="0"/>
              </a:rPr>
              <a:t>3 PC 3YR  </a:t>
            </a:r>
            <a:r>
              <a:rPr lang="en-GB" sz="2800" b="1" i="1" u="sng">
                <a:solidFill>
                  <a:srgbClr val="FF0000"/>
                </a:solidFill>
                <a:latin typeface="Georgia" panose="02040502050405020303" pitchFamily="18" charset="0"/>
              </a:rPr>
              <a:t>$135.55 can</a:t>
            </a:r>
            <a:endParaRPr lang="en-US" sz="2800" b="1" i="1" u="sng">
              <a:solidFill>
                <a:srgbClr val="FF0000"/>
              </a:solidFill>
              <a:latin typeface="Georgia" panose="02040502050405020303" pitchFamily="18" charset="0"/>
            </a:endParaRPr>
          </a:p>
          <a:p>
            <a:r>
              <a:rPr lang="en-US" sz="2800" b="1" i="1" u="sng">
                <a:solidFill>
                  <a:schemeClr val="tx2">
                    <a:lumMod val="75000"/>
                  </a:schemeClr>
                </a:solidFill>
                <a:latin typeface="Georgia" panose="02040502050405020303" pitchFamily="18" charset="0"/>
              </a:rPr>
              <a:t>UPGRADE DISCOUNT PRICE</a:t>
            </a:r>
            <a:r>
              <a:rPr lang="en-US" sz="2800">
                <a:latin typeface="Georgia" panose="02040502050405020303" pitchFamily="18" charset="0"/>
              </a:rPr>
              <a:t>     </a:t>
            </a:r>
            <a:r>
              <a:rPr lang="en-US" sz="2800" b="1" i="1" u="sng">
                <a:solidFill>
                  <a:srgbClr val="FF0000"/>
                </a:solidFill>
                <a:latin typeface="Georgia" panose="02040502050405020303" pitchFamily="18" charset="0"/>
              </a:rPr>
              <a:t>1 PC 3 YR </a:t>
            </a:r>
            <a:r>
              <a:rPr lang="en-GB" sz="2800" b="1" i="1" u="sng">
                <a:solidFill>
                  <a:srgbClr val="FF0000"/>
                </a:solidFill>
                <a:latin typeface="Georgia" panose="02040502050405020303" pitchFamily="18" charset="0"/>
              </a:rPr>
              <a:t>$65.0</a:t>
            </a:r>
            <a:r>
              <a:rPr lang="en-US" sz="2800" b="1" i="1" u="sng">
                <a:solidFill>
                  <a:srgbClr val="FF0000"/>
                </a:solidFill>
                <a:latin typeface="Georgia" panose="02040502050405020303" pitchFamily="18" charset="0"/>
              </a:rPr>
              <a:t>0</a:t>
            </a:r>
            <a:r>
              <a:rPr lang="en-GB" sz="2800" b="1" i="1" u="sng">
                <a:solidFill>
                  <a:srgbClr val="FF0000"/>
                </a:solidFill>
                <a:latin typeface="Georgia" panose="02040502050405020303" pitchFamily="18" charset="0"/>
              </a:rPr>
              <a:t> can</a:t>
            </a:r>
            <a:endParaRPr lang="en-US" sz="2800" b="1" i="1" u="sng">
              <a:solidFill>
                <a:srgbClr val="FF0000"/>
              </a:solidFill>
              <a:latin typeface="Georgia" panose="02040502050405020303" pitchFamily="18" charset="0"/>
            </a:endParaRPr>
          </a:p>
          <a:p>
            <a:r>
              <a:rPr lang="en-US" sz="2800" b="1" i="1" u="sng">
                <a:solidFill>
                  <a:schemeClr val="tx2">
                    <a:lumMod val="75000"/>
                  </a:schemeClr>
                </a:solidFill>
                <a:latin typeface="Georgia" panose="02040502050405020303" pitchFamily="18" charset="0"/>
              </a:rPr>
              <a:t>EDUCATION DISCOUNT</a:t>
            </a:r>
            <a:r>
              <a:rPr lang="en-US" sz="2800">
                <a:latin typeface="Georgia" panose="02040502050405020303" pitchFamily="18" charset="0"/>
              </a:rPr>
              <a:t>   </a:t>
            </a:r>
            <a:r>
              <a:rPr lang="en-US" sz="2800" b="1" i="1" u="sng">
                <a:solidFill>
                  <a:srgbClr val="FF0000"/>
                </a:solidFill>
                <a:latin typeface="Georgia" panose="02040502050405020303" pitchFamily="18" charset="0"/>
              </a:rPr>
              <a:t> 3 PC – 2YR </a:t>
            </a:r>
            <a:r>
              <a:rPr lang="en-GB" sz="2800" b="1" i="1" u="sng">
                <a:solidFill>
                  <a:srgbClr val="FF0000"/>
                </a:solidFill>
                <a:latin typeface="Georgia" panose="02040502050405020303" pitchFamily="18" charset="0"/>
              </a:rPr>
              <a:t>$</a:t>
            </a:r>
            <a:r>
              <a:rPr lang="en-US" sz="2800" b="1" i="1" u="sng">
                <a:solidFill>
                  <a:srgbClr val="FF0000"/>
                </a:solidFill>
                <a:latin typeface="Georgia" panose="02040502050405020303" pitchFamily="18" charset="0"/>
              </a:rPr>
              <a:t>43.00</a:t>
            </a:r>
            <a:r>
              <a:rPr lang="en-GB" sz="2800" b="1" i="1" u="sng">
                <a:solidFill>
                  <a:srgbClr val="FF0000"/>
                </a:solidFill>
                <a:latin typeface="Georgia" panose="02040502050405020303" pitchFamily="18" charset="0"/>
              </a:rPr>
              <a:t> can</a:t>
            </a:r>
            <a:endParaRPr lang="en-US" sz="2800" b="1" i="1" u="sng">
              <a:solidFill>
                <a:srgbClr val="FF0000"/>
              </a:solidFill>
              <a:latin typeface="Georgia" panose="02040502050405020303" pitchFamily="18" charset="0"/>
            </a:endParaRPr>
          </a:p>
          <a:p>
            <a:r>
              <a:rPr lang="en-US" sz="2800" b="1" i="1" u="sng">
                <a:solidFill>
                  <a:schemeClr val="tx2">
                    <a:lumMod val="75000"/>
                  </a:schemeClr>
                </a:solidFill>
                <a:latin typeface="Georgia" panose="02040502050405020303" pitchFamily="18" charset="0"/>
              </a:rPr>
              <a:t>EDUCATION DISCOUNT</a:t>
            </a:r>
            <a:r>
              <a:rPr lang="en-US" sz="2800">
                <a:latin typeface="Georgia" panose="02040502050405020303" pitchFamily="18" charset="0"/>
              </a:rPr>
              <a:t>   </a:t>
            </a:r>
            <a:r>
              <a:rPr lang="en-US" sz="2800" b="1" i="1" u="sng">
                <a:solidFill>
                  <a:srgbClr val="FF0000"/>
                </a:solidFill>
                <a:latin typeface="Georgia" panose="02040502050405020303" pitchFamily="18" charset="0"/>
              </a:rPr>
              <a:t> 10 PC -3YR </a:t>
            </a:r>
            <a:r>
              <a:rPr lang="en-GB" sz="2800" b="1" i="1" u="sng">
                <a:solidFill>
                  <a:srgbClr val="FF0000"/>
                </a:solidFill>
                <a:latin typeface="Georgia" panose="02040502050405020303" pitchFamily="18" charset="0"/>
              </a:rPr>
              <a:t>$210.00 can</a:t>
            </a:r>
            <a:endParaRPr lang="en-US" sz="2800" b="1" i="1" u="sng">
              <a:solidFill>
                <a:srgbClr val="FF0000"/>
              </a:solidFill>
              <a:latin typeface="Georgia" panose="02040502050405020303" pitchFamily="18" charset="0"/>
            </a:endParaRPr>
          </a:p>
          <a:p>
            <a:r>
              <a:rPr lang="en-US" sz="2800" b="1" i="1" u="sng">
                <a:solidFill>
                  <a:schemeClr val="tx2">
                    <a:lumMod val="75000"/>
                  </a:schemeClr>
                </a:solidFill>
                <a:latin typeface="Georgia" panose="02040502050405020303" pitchFamily="18" charset="0"/>
              </a:rPr>
              <a:t>GOVERNMENT DICOUNT </a:t>
            </a:r>
            <a:r>
              <a:rPr lang="en-GB" sz="2800" b="1" i="1" u="sng">
                <a:solidFill>
                  <a:schemeClr val="tx2">
                    <a:lumMod val="75000"/>
                  </a:schemeClr>
                </a:solidFill>
                <a:latin typeface="Georgia" panose="02040502050405020303" pitchFamily="18" charset="0"/>
              </a:rPr>
              <a:t>PRICE</a:t>
            </a:r>
            <a:r>
              <a:rPr lang="en-GB" sz="2800">
                <a:solidFill>
                  <a:schemeClr val="tx2">
                    <a:lumMod val="75000"/>
                  </a:schemeClr>
                </a:solidFill>
                <a:latin typeface="Georgia" panose="02040502050405020303" pitchFamily="18" charset="0"/>
              </a:rPr>
              <a:t> </a:t>
            </a:r>
            <a:r>
              <a:rPr lang="en-GB" sz="2800">
                <a:latin typeface="Georgia" panose="02040502050405020303" pitchFamily="18" charset="0"/>
              </a:rPr>
              <a:t> </a:t>
            </a:r>
            <a:r>
              <a:rPr lang="en-US" sz="2800" b="1" i="1" u="sng">
                <a:solidFill>
                  <a:srgbClr val="FF0000"/>
                </a:solidFill>
                <a:latin typeface="Georgia" panose="02040502050405020303" pitchFamily="18" charset="0"/>
              </a:rPr>
              <a:t>5 PC 3 YRS </a:t>
            </a:r>
            <a:r>
              <a:rPr lang="en-GB" sz="2800" b="1" i="1" u="sng">
                <a:solidFill>
                  <a:srgbClr val="FF0000"/>
                </a:solidFill>
                <a:latin typeface="Georgia" panose="02040502050405020303" pitchFamily="18" charset="0"/>
              </a:rPr>
              <a:t>$</a:t>
            </a:r>
            <a:r>
              <a:rPr lang="en-US" sz="2800" b="1" i="1" u="sng">
                <a:solidFill>
                  <a:srgbClr val="FF0000"/>
                </a:solidFill>
                <a:latin typeface="Georgia" panose="02040502050405020303" pitchFamily="18" charset="0"/>
              </a:rPr>
              <a:t>120.00</a:t>
            </a:r>
            <a:r>
              <a:rPr lang="en-GB" sz="2800" b="1" i="1" u="sng">
                <a:solidFill>
                  <a:srgbClr val="FF0000"/>
                </a:solidFill>
                <a:latin typeface="Georgia" panose="02040502050405020303" pitchFamily="18" charset="0"/>
              </a:rPr>
              <a:t> </a:t>
            </a:r>
            <a:r>
              <a:rPr lang="en-GB" b="1" i="1" u="sng">
                <a:solidFill>
                  <a:srgbClr val="FF0000"/>
                </a:solidFill>
              </a:rPr>
              <a:t>can</a:t>
            </a:r>
            <a:endParaRPr lang="en-US" b="1" i="1" u="sng">
              <a:solidFill>
                <a:srgbClr val="FF0000"/>
              </a:solidFill>
            </a:endParaRPr>
          </a:p>
        </p:txBody>
      </p:sp>
    </p:spTree>
    <p:extLst>
      <p:ext uri="{BB962C8B-B14F-4D97-AF65-F5344CB8AC3E}">
        <p14:creationId xmlns:p14="http://schemas.microsoft.com/office/powerpoint/2010/main" val="35455533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929" y="245312"/>
            <a:ext cx="11146357" cy="1395211"/>
          </a:xfrm>
        </p:spPr>
        <p:txBody>
          <a:bodyPr>
            <a:normAutofit/>
          </a:bodyPr>
          <a:lstStyle/>
          <a:p>
            <a:r>
              <a:rPr lang="en-GB" b="1" i="1" u="sng">
                <a:solidFill>
                  <a:schemeClr val="accent4">
                    <a:lumMod val="75000"/>
                  </a:schemeClr>
                </a:solidFill>
                <a:latin typeface="Georgia" panose="02040502050405020303" pitchFamily="18" charset="0"/>
              </a:rPr>
              <a:t>BIT DEFENDER Internet security /2016</a:t>
            </a:r>
            <a:endParaRPr lang="en-US" b="1" i="1" u="sng">
              <a:solidFill>
                <a:schemeClr val="accent4">
                  <a:lumMod val="75000"/>
                </a:schemeClr>
              </a:solidFill>
              <a:latin typeface="Georgia" panose="02040502050405020303" pitchFamily="18" charset="0"/>
            </a:endParaRPr>
          </a:p>
        </p:txBody>
      </p:sp>
      <p:sp>
        <p:nvSpPr>
          <p:cNvPr id="3" name="Content Placeholder 2"/>
          <p:cNvSpPr>
            <a:spLocks noGrp="1"/>
          </p:cNvSpPr>
          <p:nvPr>
            <p:ph idx="1"/>
          </p:nvPr>
        </p:nvSpPr>
        <p:spPr>
          <a:xfrm>
            <a:off x="674608" y="1594811"/>
            <a:ext cx="8294608" cy="5263189"/>
          </a:xfrm>
        </p:spPr>
        <p:txBody>
          <a:bodyPr>
            <a:noAutofit/>
          </a:bodyPr>
          <a:lstStyle/>
          <a:p>
            <a:r>
              <a:rPr lang="en-US" sz="2800" b="1" i="1" u="sng">
                <a:solidFill>
                  <a:srgbClr val="FF0000"/>
                </a:solidFill>
              </a:rPr>
              <a:t>1PC - 1 YR 60.00</a:t>
            </a:r>
            <a:r>
              <a:rPr lang="en-GB" sz="2800" b="1" i="1">
                <a:solidFill>
                  <a:srgbClr val="FF0000"/>
                </a:solidFill>
              </a:rPr>
              <a:t>                      </a:t>
            </a:r>
            <a:r>
              <a:rPr lang="en-US" sz="2800" b="1" i="1" u="sng">
                <a:solidFill>
                  <a:srgbClr val="FF0000"/>
                </a:solidFill>
              </a:rPr>
              <a:t>1PC - 3 YR 135.00</a:t>
            </a:r>
          </a:p>
          <a:p>
            <a:r>
              <a:rPr lang="en-US" sz="2800" b="1" i="1" u="sng">
                <a:solidFill>
                  <a:schemeClr val="tx2">
                    <a:lumMod val="75000"/>
                  </a:schemeClr>
                </a:solidFill>
              </a:rPr>
              <a:t>UPGRADE DISCOUNT PRICE</a:t>
            </a:r>
            <a:r>
              <a:rPr lang="en-US" sz="2800" b="1" i="1">
                <a:solidFill>
                  <a:srgbClr val="FF0000"/>
                </a:solidFill>
              </a:rPr>
              <a:t>         </a:t>
            </a:r>
            <a:r>
              <a:rPr lang="en-US" sz="2800" b="1" i="1" u="sng">
                <a:solidFill>
                  <a:srgbClr val="FF0000"/>
                </a:solidFill>
              </a:rPr>
              <a:t>1 PC - 2 YR 65.00</a:t>
            </a:r>
          </a:p>
          <a:p>
            <a:r>
              <a:rPr lang="en-US" sz="2800" b="1" i="1" u="sng">
                <a:solidFill>
                  <a:schemeClr val="tx2">
                    <a:lumMod val="75000"/>
                  </a:schemeClr>
                </a:solidFill>
              </a:rPr>
              <a:t>GOVERNMENT </a:t>
            </a:r>
            <a:r>
              <a:rPr lang="en-GB" sz="2800" b="1" i="1" u="sng">
                <a:solidFill>
                  <a:schemeClr val="tx2">
                    <a:lumMod val="75000"/>
                  </a:schemeClr>
                </a:solidFill>
              </a:rPr>
              <a:t>DISCOUNT</a:t>
            </a:r>
            <a:r>
              <a:rPr lang="en-US" sz="2800" b="1" i="1">
                <a:solidFill>
                  <a:srgbClr val="FF0000"/>
                </a:solidFill>
              </a:rPr>
              <a:t> </a:t>
            </a:r>
            <a:r>
              <a:rPr lang="en-GB" sz="2800" b="1" i="1">
                <a:solidFill>
                  <a:srgbClr val="FF0000"/>
                </a:solidFill>
              </a:rPr>
              <a:t>       </a:t>
            </a:r>
            <a:r>
              <a:rPr lang="en-GB" sz="2800" b="1" i="1" u="sng">
                <a:solidFill>
                  <a:srgbClr val="FF0000"/>
                </a:solidFill>
              </a:rPr>
              <a:t> </a:t>
            </a:r>
            <a:r>
              <a:rPr lang="en-US" sz="2800" b="1" i="1" u="sng">
                <a:solidFill>
                  <a:srgbClr val="FF0000"/>
                </a:solidFill>
              </a:rPr>
              <a:t>10 PC - 3 YR 290.</a:t>
            </a:r>
            <a:r>
              <a:rPr lang="en-GB" sz="2800" b="1" i="1" u="sng">
                <a:solidFill>
                  <a:srgbClr val="FF0000"/>
                </a:solidFill>
              </a:rPr>
              <a:t>00</a:t>
            </a:r>
          </a:p>
          <a:p>
            <a:r>
              <a:rPr lang="en-US" sz="2800" b="1" i="1" u="sng">
                <a:solidFill>
                  <a:schemeClr val="tx2">
                    <a:lumMod val="75000"/>
                  </a:schemeClr>
                </a:solidFill>
              </a:rPr>
              <a:t>GOVERNMENT DISCOUNT</a:t>
            </a:r>
            <a:r>
              <a:rPr lang="en-US" sz="2800" b="1" i="1">
                <a:solidFill>
                  <a:srgbClr val="FF0000"/>
                </a:solidFill>
              </a:rPr>
              <a:t>  </a:t>
            </a:r>
            <a:r>
              <a:rPr lang="en-GB" sz="2800" b="1" i="1">
                <a:solidFill>
                  <a:srgbClr val="FF0000"/>
                </a:solidFill>
              </a:rPr>
              <a:t>        </a:t>
            </a:r>
            <a:r>
              <a:rPr lang="en-US" sz="2800" b="1" i="1" u="sng">
                <a:solidFill>
                  <a:srgbClr val="FF0000"/>
                </a:solidFill>
              </a:rPr>
              <a:t> 5 PC - 3 YR  160.0</a:t>
            </a:r>
            <a:r>
              <a:rPr lang="en-GB" sz="2800" b="1" i="1" u="sng">
                <a:solidFill>
                  <a:srgbClr val="FF0000"/>
                </a:solidFill>
              </a:rPr>
              <a:t>0 </a:t>
            </a:r>
          </a:p>
          <a:p>
            <a:r>
              <a:rPr lang="en-US" sz="2800" b="1" i="1" u="sng">
                <a:solidFill>
                  <a:schemeClr val="tx2">
                    <a:lumMod val="75000"/>
                  </a:schemeClr>
                </a:solidFill>
              </a:rPr>
              <a:t>EDUCATION DISCOUNT</a:t>
            </a:r>
            <a:r>
              <a:rPr lang="en-GB" sz="2800" b="1" i="1">
                <a:solidFill>
                  <a:srgbClr val="FF0000"/>
                </a:solidFill>
              </a:rPr>
              <a:t>              </a:t>
            </a:r>
            <a:r>
              <a:rPr lang="en-GB" sz="2800" b="1" i="1" u="sng">
                <a:solidFill>
                  <a:srgbClr val="FF0000"/>
                </a:solidFill>
              </a:rPr>
              <a:t> </a:t>
            </a:r>
            <a:r>
              <a:rPr lang="en-US" sz="2800" b="1" i="1" u="sng">
                <a:solidFill>
                  <a:srgbClr val="FF0000"/>
                </a:solidFill>
              </a:rPr>
              <a:t>1 PC - 2 YS  55.0</a:t>
            </a:r>
            <a:r>
              <a:rPr lang="en-GB" sz="2800" b="1" i="1" u="sng">
                <a:solidFill>
                  <a:srgbClr val="FF0000"/>
                </a:solidFill>
              </a:rPr>
              <a:t>0</a:t>
            </a:r>
          </a:p>
          <a:p>
            <a:r>
              <a:rPr lang="en-US" sz="2800" b="1" i="1" u="sng">
                <a:solidFill>
                  <a:schemeClr val="tx2">
                    <a:lumMod val="75000"/>
                  </a:schemeClr>
                </a:solidFill>
              </a:rPr>
              <a:t>EDUCATION </a:t>
            </a:r>
            <a:r>
              <a:rPr lang="en-GB" sz="2800" b="1" i="1" u="sng">
                <a:solidFill>
                  <a:schemeClr val="tx2">
                    <a:lumMod val="75000"/>
                  </a:schemeClr>
                </a:solidFill>
              </a:rPr>
              <a:t>DISCOUNT</a:t>
            </a:r>
            <a:r>
              <a:rPr lang="en-US" sz="2800" b="1" i="1">
                <a:solidFill>
                  <a:srgbClr val="FF0000"/>
                </a:solidFill>
              </a:rPr>
              <a:t> </a:t>
            </a:r>
            <a:r>
              <a:rPr lang="en-GB" sz="2800" b="1" i="1">
                <a:solidFill>
                  <a:srgbClr val="FF0000"/>
                </a:solidFill>
              </a:rPr>
              <a:t>            </a:t>
            </a:r>
            <a:r>
              <a:rPr lang="en-US" sz="2800" b="1" i="1">
                <a:solidFill>
                  <a:srgbClr val="FF0000"/>
                </a:solidFill>
              </a:rPr>
              <a:t> </a:t>
            </a:r>
            <a:r>
              <a:rPr lang="en-US" sz="2800" b="1" i="1" u="sng">
                <a:solidFill>
                  <a:srgbClr val="FF0000"/>
                </a:solidFill>
              </a:rPr>
              <a:t> 5 PC - 3 YR  160.00</a:t>
            </a:r>
          </a:p>
        </p:txBody>
      </p:sp>
    </p:spTree>
    <p:extLst>
      <p:ext uri="{BB962C8B-B14F-4D97-AF65-F5344CB8AC3E}">
        <p14:creationId xmlns:p14="http://schemas.microsoft.com/office/powerpoint/2010/main" val="14086519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580" y="137987"/>
            <a:ext cx="11345673" cy="2111499"/>
          </a:xfrm>
        </p:spPr>
        <p:txBody>
          <a:bodyPr>
            <a:normAutofit/>
          </a:bodyPr>
          <a:lstStyle/>
          <a:p>
            <a:r>
              <a:rPr lang="en-GB" sz="4000" b="1" i="1" u="sng">
                <a:solidFill>
                  <a:schemeClr val="accent4">
                    <a:lumMod val="75000"/>
                  </a:schemeClr>
                </a:solidFill>
                <a:latin typeface="Georgia" panose="02040502050405020303" pitchFamily="18" charset="0"/>
              </a:rPr>
              <a:t>BIT DEFENDER TOTAL SECURITY 2016</a:t>
            </a:r>
            <a:endParaRPr lang="en-US" sz="4000" b="1" i="1" u="sng">
              <a:solidFill>
                <a:schemeClr val="accent4">
                  <a:lumMod val="75000"/>
                </a:schemeClr>
              </a:solidFill>
              <a:latin typeface="Georgia" panose="02040502050405020303" pitchFamily="18" charset="0"/>
            </a:endParaRPr>
          </a:p>
        </p:txBody>
      </p:sp>
      <p:sp>
        <p:nvSpPr>
          <p:cNvPr id="3" name="Content Placeholder 2"/>
          <p:cNvSpPr>
            <a:spLocks noGrp="1"/>
          </p:cNvSpPr>
          <p:nvPr>
            <p:ph idx="1"/>
          </p:nvPr>
        </p:nvSpPr>
        <p:spPr>
          <a:xfrm>
            <a:off x="444629" y="1609859"/>
            <a:ext cx="11747372" cy="5059558"/>
          </a:xfrm>
        </p:spPr>
        <p:txBody>
          <a:bodyPr>
            <a:noAutofit/>
          </a:bodyPr>
          <a:lstStyle/>
          <a:p>
            <a:pPr marL="0" indent="0">
              <a:buNone/>
            </a:pPr>
            <a:r>
              <a:rPr lang="en-GB" sz="3600" b="1" i="1">
                <a:latin typeface="Georgia" panose="02040502050405020303" pitchFamily="18" charset="0"/>
              </a:rPr>
              <a:t>  </a:t>
            </a:r>
            <a:r>
              <a:rPr lang="en-US" sz="3600" b="1" i="1" u="sng">
                <a:solidFill>
                  <a:srgbClr val="FF0000"/>
                </a:solidFill>
                <a:latin typeface="Georgia" panose="02040502050405020303" pitchFamily="18" charset="0"/>
              </a:rPr>
              <a:t>1PC - 1 YR  </a:t>
            </a:r>
            <a:r>
              <a:rPr lang="en-GB" sz="3600" b="1" i="1" u="sng">
                <a:solidFill>
                  <a:srgbClr val="FF0000"/>
                </a:solidFill>
                <a:latin typeface="Georgia" panose="02040502050405020303" pitchFamily="18" charset="0"/>
              </a:rPr>
              <a:t>$70.00 can</a:t>
            </a:r>
            <a:r>
              <a:rPr lang="en-US" sz="3600" b="1" i="1">
                <a:solidFill>
                  <a:srgbClr val="FF0000"/>
                </a:solidFill>
                <a:latin typeface="Georgia" panose="02040502050405020303" pitchFamily="18" charset="0"/>
              </a:rPr>
              <a:t> </a:t>
            </a:r>
            <a:r>
              <a:rPr lang="en-GB" sz="3600" b="1" i="1">
                <a:solidFill>
                  <a:srgbClr val="FF0000"/>
                </a:solidFill>
                <a:latin typeface="Georgia" panose="02040502050405020303" pitchFamily="18" charset="0"/>
              </a:rPr>
              <a:t>/</a:t>
            </a:r>
            <a:r>
              <a:rPr lang="en-US" sz="3600" b="1" i="1" u="sng">
                <a:solidFill>
                  <a:srgbClr val="FF0000"/>
                </a:solidFill>
                <a:latin typeface="Georgia" panose="02040502050405020303" pitchFamily="18" charset="0"/>
              </a:rPr>
              <a:t>1 PC 3 YR  </a:t>
            </a:r>
            <a:r>
              <a:rPr lang="en-GB" sz="3600" b="1" i="1" u="sng">
                <a:solidFill>
                  <a:srgbClr val="FF0000"/>
                </a:solidFill>
                <a:latin typeface="Georgia" panose="02040502050405020303" pitchFamily="18" charset="0"/>
              </a:rPr>
              <a:t>$160.00 can</a:t>
            </a:r>
            <a:endParaRPr lang="en-US" sz="3600" b="1" i="1" u="sng">
              <a:solidFill>
                <a:srgbClr val="FF0000"/>
              </a:solidFill>
              <a:latin typeface="Georgia" panose="02040502050405020303" pitchFamily="18" charset="0"/>
            </a:endParaRPr>
          </a:p>
          <a:p>
            <a:r>
              <a:rPr lang="en-US" sz="3200" b="1" i="1">
                <a:latin typeface="Georgia" panose="02040502050405020303" pitchFamily="18" charset="0"/>
              </a:rPr>
              <a:t>      </a:t>
            </a:r>
            <a:r>
              <a:rPr lang="en-US" sz="3200" b="1" i="1" u="sng">
                <a:solidFill>
                  <a:schemeClr val="tx2">
                    <a:lumMod val="75000"/>
                  </a:schemeClr>
                </a:solidFill>
                <a:latin typeface="Georgia" panose="02040502050405020303" pitchFamily="18" charset="0"/>
              </a:rPr>
              <a:t>UPGRADE DISCOUNT PRICE</a:t>
            </a:r>
            <a:r>
              <a:rPr lang="en-US" sz="3200" b="1" i="1">
                <a:latin typeface="Georgia" panose="02040502050405020303" pitchFamily="18" charset="0"/>
              </a:rPr>
              <a:t>     </a:t>
            </a:r>
            <a:r>
              <a:rPr lang="en-US" sz="3200" b="1" i="1" u="sng">
                <a:solidFill>
                  <a:srgbClr val="FF0000"/>
                </a:solidFill>
                <a:latin typeface="Georgia" panose="02040502050405020303" pitchFamily="18" charset="0"/>
              </a:rPr>
              <a:t>3PC - 3 YR 130.00</a:t>
            </a:r>
          </a:p>
          <a:p>
            <a:r>
              <a:rPr lang="en-US" sz="3200" b="1" i="1">
                <a:latin typeface="Georgia" panose="02040502050405020303" pitchFamily="18" charset="0"/>
              </a:rPr>
              <a:t>  </a:t>
            </a:r>
            <a:r>
              <a:rPr lang="en-GB" sz="3200" b="1" i="1">
                <a:latin typeface="Georgia" panose="02040502050405020303" pitchFamily="18" charset="0"/>
              </a:rPr>
              <a:t> </a:t>
            </a:r>
            <a:r>
              <a:rPr lang="en-US" sz="3200" b="1" i="1">
                <a:latin typeface="Georgia" panose="02040502050405020303" pitchFamily="18" charset="0"/>
              </a:rPr>
              <a:t>   </a:t>
            </a:r>
            <a:r>
              <a:rPr lang="en-US" sz="3200" b="1" i="1" u="sng">
                <a:solidFill>
                  <a:schemeClr val="tx2">
                    <a:lumMod val="75000"/>
                  </a:schemeClr>
                </a:solidFill>
                <a:latin typeface="Georgia" panose="02040502050405020303" pitchFamily="18" charset="0"/>
              </a:rPr>
              <a:t>GOVERNMENT DISCOUNT</a:t>
            </a:r>
            <a:r>
              <a:rPr lang="en-US" sz="3200" b="1" i="1">
                <a:latin typeface="Georgia" panose="02040502050405020303" pitchFamily="18" charset="0"/>
              </a:rPr>
              <a:t>        </a:t>
            </a:r>
            <a:r>
              <a:rPr lang="en-US" sz="3200" b="1" i="1" u="sng">
                <a:solidFill>
                  <a:srgbClr val="FF0000"/>
                </a:solidFill>
                <a:latin typeface="Georgia" panose="02040502050405020303" pitchFamily="18" charset="0"/>
              </a:rPr>
              <a:t>10 PC - 3 YR 300.00</a:t>
            </a:r>
          </a:p>
          <a:p>
            <a:r>
              <a:rPr lang="en-US" sz="3200" b="1" i="1">
                <a:latin typeface="Georgia" panose="02040502050405020303" pitchFamily="18" charset="0"/>
              </a:rPr>
              <a:t>    </a:t>
            </a:r>
            <a:r>
              <a:rPr lang="en-GB" sz="3200" b="1" i="1">
                <a:latin typeface="Georgia" panose="02040502050405020303" pitchFamily="18" charset="0"/>
              </a:rPr>
              <a:t>  </a:t>
            </a:r>
            <a:r>
              <a:rPr lang="en-US" sz="3200" b="1" i="1" u="sng">
                <a:solidFill>
                  <a:schemeClr val="tx2">
                    <a:lumMod val="75000"/>
                  </a:schemeClr>
                </a:solidFill>
                <a:latin typeface="Georgia" panose="02040502050405020303" pitchFamily="18" charset="0"/>
              </a:rPr>
              <a:t>GOVERNMENT DISCOUNT</a:t>
            </a:r>
            <a:r>
              <a:rPr lang="en-US" sz="3200" b="1" i="1">
                <a:latin typeface="Georgia" panose="02040502050405020303" pitchFamily="18" charset="0"/>
              </a:rPr>
              <a:t>        </a:t>
            </a:r>
            <a:r>
              <a:rPr lang="en-US" sz="3200" b="1" i="1" u="sng">
                <a:solidFill>
                  <a:srgbClr val="FF0000"/>
                </a:solidFill>
                <a:latin typeface="Georgia" panose="02040502050405020303" pitchFamily="18" charset="0"/>
              </a:rPr>
              <a:t>5 PC - 3 YRS 180.00</a:t>
            </a:r>
          </a:p>
          <a:p>
            <a:r>
              <a:rPr lang="en-US" sz="3200" b="1" i="1">
                <a:latin typeface="Georgia" panose="02040502050405020303" pitchFamily="18" charset="0"/>
              </a:rPr>
              <a:t>      </a:t>
            </a:r>
            <a:r>
              <a:rPr lang="en-US" sz="3200" b="1" i="1" u="sng">
                <a:solidFill>
                  <a:schemeClr val="tx2">
                    <a:lumMod val="75000"/>
                  </a:schemeClr>
                </a:solidFill>
                <a:latin typeface="Georgia" panose="02040502050405020303" pitchFamily="18" charset="0"/>
              </a:rPr>
              <a:t>EDUCATION DISCOUNT</a:t>
            </a:r>
            <a:r>
              <a:rPr lang="en-US" sz="3200" b="1" i="1">
                <a:latin typeface="Georgia" panose="02040502050405020303" pitchFamily="18" charset="0"/>
              </a:rPr>
              <a:t>             </a:t>
            </a:r>
            <a:r>
              <a:rPr lang="en-US" sz="3200" b="1" i="1" u="sng">
                <a:solidFill>
                  <a:srgbClr val="FF0000"/>
                </a:solidFill>
                <a:latin typeface="Georgia" panose="02040502050405020303" pitchFamily="18" charset="0"/>
              </a:rPr>
              <a:t>1 PC - 2 YRS 66.00</a:t>
            </a:r>
          </a:p>
          <a:p>
            <a:r>
              <a:rPr lang="en-US" sz="3200" b="1" i="1">
                <a:latin typeface="Georgia" panose="02040502050405020303" pitchFamily="18" charset="0"/>
              </a:rPr>
              <a:t>      </a:t>
            </a:r>
            <a:r>
              <a:rPr lang="en-US" sz="3200" b="1" i="1" u="sng">
                <a:solidFill>
                  <a:schemeClr val="tx2">
                    <a:lumMod val="75000"/>
                  </a:schemeClr>
                </a:solidFill>
                <a:latin typeface="Georgia" panose="02040502050405020303" pitchFamily="18" charset="0"/>
              </a:rPr>
              <a:t>EDUCATION DISCOUNT</a:t>
            </a:r>
            <a:r>
              <a:rPr lang="en-US" sz="3200" b="1" i="1">
                <a:latin typeface="Georgia" panose="02040502050405020303" pitchFamily="18" charset="0"/>
              </a:rPr>
              <a:t>             </a:t>
            </a:r>
            <a:r>
              <a:rPr lang="en-US" sz="3200" b="1" i="1" u="sng">
                <a:solidFill>
                  <a:srgbClr val="FF0000"/>
                </a:solidFill>
                <a:latin typeface="Georgia" panose="02040502050405020303" pitchFamily="18" charset="0"/>
              </a:rPr>
              <a:t> 1 PC - 3 YR   97.00</a:t>
            </a:r>
          </a:p>
        </p:txBody>
      </p:sp>
    </p:spTree>
    <p:extLst>
      <p:ext uri="{BB962C8B-B14F-4D97-AF65-F5344CB8AC3E}">
        <p14:creationId xmlns:p14="http://schemas.microsoft.com/office/powerpoint/2010/main" val="32364966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924" y="0"/>
            <a:ext cx="11728974" cy="2054487"/>
          </a:xfrm>
        </p:spPr>
        <p:txBody>
          <a:bodyPr>
            <a:normAutofit/>
          </a:bodyPr>
          <a:lstStyle/>
          <a:p>
            <a:pPr algn="ctr"/>
            <a:r>
              <a:rPr lang="en-GB" sz="4400" b="1" i="1" u="sng">
                <a:solidFill>
                  <a:schemeClr val="accent4">
                    <a:lumMod val="75000"/>
                  </a:schemeClr>
                </a:solidFill>
                <a:latin typeface="Georgia" panose="02040502050405020303" pitchFamily="18" charset="0"/>
              </a:rPr>
              <a:t>BIT DEFENDER ANTIVIRUS FOR MAC 2016</a:t>
            </a:r>
            <a:endParaRPr lang="en-US" sz="4400" b="1" i="1" u="sng">
              <a:solidFill>
                <a:schemeClr val="accent4">
                  <a:lumMod val="75000"/>
                </a:schemeClr>
              </a:solidFill>
              <a:latin typeface="Georgia" panose="02040502050405020303" pitchFamily="18" charset="0"/>
            </a:endParaRPr>
          </a:p>
        </p:txBody>
      </p:sp>
      <p:sp>
        <p:nvSpPr>
          <p:cNvPr id="3" name="Content Placeholder 2"/>
          <p:cNvSpPr>
            <a:spLocks noGrp="1"/>
          </p:cNvSpPr>
          <p:nvPr>
            <p:ph idx="1"/>
          </p:nvPr>
        </p:nvSpPr>
        <p:spPr>
          <a:xfrm>
            <a:off x="0" y="1349215"/>
            <a:ext cx="12357586" cy="5258874"/>
          </a:xfrm>
        </p:spPr>
        <p:txBody>
          <a:bodyPr>
            <a:noAutofit/>
          </a:bodyPr>
          <a:lstStyle/>
          <a:p>
            <a:pPr marL="0" indent="0">
              <a:buNone/>
            </a:pPr>
            <a:r>
              <a:rPr lang="en-US" sz="4000" b="1" i="1" u="sng">
                <a:solidFill>
                  <a:srgbClr val="FF0000"/>
                </a:solidFill>
                <a:latin typeface="Georgia" panose="02040502050405020303" pitchFamily="18" charset="0"/>
              </a:rPr>
              <a:t>1PC - 1 YR </a:t>
            </a:r>
            <a:r>
              <a:rPr lang="en-GB" sz="4000" b="1" i="1" u="sng">
                <a:solidFill>
                  <a:srgbClr val="FF0000"/>
                </a:solidFill>
                <a:latin typeface="Georgia" panose="02040502050405020303" pitchFamily="18" charset="0"/>
              </a:rPr>
              <a:t>$</a:t>
            </a:r>
            <a:r>
              <a:rPr lang="en-US" sz="4000" b="1" i="1" u="sng">
                <a:solidFill>
                  <a:srgbClr val="FF0000"/>
                </a:solidFill>
                <a:latin typeface="Georgia" panose="02040502050405020303" pitchFamily="18" charset="0"/>
              </a:rPr>
              <a:t>40.00</a:t>
            </a:r>
            <a:r>
              <a:rPr lang="en-GB" sz="3200" b="1" i="1" u="sng">
                <a:solidFill>
                  <a:srgbClr val="FF0000"/>
                </a:solidFill>
                <a:latin typeface="Georgia" panose="02040502050405020303" pitchFamily="18" charset="0"/>
              </a:rPr>
              <a:t>Can</a:t>
            </a:r>
            <a:r>
              <a:rPr lang="en-GB" sz="3200" b="1" i="1">
                <a:latin typeface="Georgia" panose="02040502050405020303" pitchFamily="18" charset="0"/>
              </a:rPr>
              <a:t>   </a:t>
            </a:r>
            <a:r>
              <a:rPr lang="en-US" sz="4000" b="1" i="1" u="sng">
                <a:solidFill>
                  <a:srgbClr val="FF0000"/>
                </a:solidFill>
                <a:latin typeface="Georgia" panose="02040502050405020303" pitchFamily="18" charset="0"/>
              </a:rPr>
              <a:t>1 PC - 3 YR </a:t>
            </a:r>
            <a:r>
              <a:rPr lang="en-GB" sz="4000" b="1" i="1" u="sng">
                <a:solidFill>
                  <a:srgbClr val="FF0000"/>
                </a:solidFill>
                <a:latin typeface="Georgia" panose="02040502050405020303" pitchFamily="18" charset="0"/>
              </a:rPr>
              <a:t>$90.00Can</a:t>
            </a:r>
            <a:endParaRPr lang="en-US" sz="4000" b="1" i="1" u="sng">
              <a:solidFill>
                <a:srgbClr val="FF0000"/>
              </a:solidFill>
              <a:latin typeface="Georgia" panose="02040502050405020303" pitchFamily="18" charset="0"/>
            </a:endParaRPr>
          </a:p>
          <a:p>
            <a:pPr marL="0" indent="0">
              <a:buNone/>
            </a:pPr>
            <a:r>
              <a:rPr lang="en-US" sz="4000" b="1" i="1" u="sng">
                <a:solidFill>
                  <a:srgbClr val="FF0000"/>
                </a:solidFill>
                <a:latin typeface="Georgia" panose="02040502050405020303" pitchFamily="18" charset="0"/>
              </a:rPr>
              <a:t>3 PC – 3 YR </a:t>
            </a:r>
            <a:r>
              <a:rPr lang="en-GB" sz="4000" b="1" i="1" u="sng">
                <a:solidFill>
                  <a:srgbClr val="FF0000"/>
                </a:solidFill>
                <a:latin typeface="Georgia" panose="02040502050405020303" pitchFamily="18" charset="0"/>
              </a:rPr>
              <a:t>$130.00Can</a:t>
            </a:r>
          </a:p>
          <a:p>
            <a:pPr marL="0" indent="0">
              <a:buNone/>
            </a:pPr>
            <a:r>
              <a:rPr lang="en-US" sz="3200" b="1" i="1" u="sng">
                <a:solidFill>
                  <a:schemeClr val="tx2">
                    <a:lumMod val="75000"/>
                  </a:schemeClr>
                </a:solidFill>
                <a:latin typeface="Georgia" panose="02040502050405020303" pitchFamily="18" charset="0"/>
              </a:rPr>
              <a:t>UPGRADE DISCOUNT PRICE</a:t>
            </a:r>
            <a:r>
              <a:rPr lang="en-US" sz="3200" b="1" i="1">
                <a:latin typeface="Georgia" panose="02040502050405020303" pitchFamily="18" charset="0"/>
              </a:rPr>
              <a:t>  </a:t>
            </a:r>
            <a:r>
              <a:rPr lang="en-US" sz="3200" b="1" i="1" u="sng">
                <a:solidFill>
                  <a:srgbClr val="FF0000"/>
                </a:solidFill>
                <a:latin typeface="Georgia" panose="02040502050405020303" pitchFamily="18" charset="0"/>
              </a:rPr>
              <a:t>1 PC – 3 YR </a:t>
            </a:r>
            <a:r>
              <a:rPr lang="en-GB" sz="3200" b="1" i="1" u="sng">
                <a:solidFill>
                  <a:srgbClr val="FF0000"/>
                </a:solidFill>
                <a:latin typeface="Georgia" panose="02040502050405020303" pitchFamily="18" charset="0"/>
              </a:rPr>
              <a:t>$65.00Can</a:t>
            </a:r>
            <a:endParaRPr lang="en-US" sz="3200" b="1" i="1" u="sng">
              <a:solidFill>
                <a:srgbClr val="FF0000"/>
              </a:solidFill>
              <a:latin typeface="Georgia" panose="02040502050405020303" pitchFamily="18" charset="0"/>
            </a:endParaRPr>
          </a:p>
          <a:p>
            <a:pPr marL="0" indent="0">
              <a:buNone/>
            </a:pPr>
            <a:r>
              <a:rPr lang="en-US" sz="3200" b="1" i="1" u="sng">
                <a:solidFill>
                  <a:schemeClr val="tx2">
                    <a:lumMod val="75000"/>
                  </a:schemeClr>
                </a:solidFill>
                <a:latin typeface="Georgia" panose="02040502050405020303" pitchFamily="18" charset="0"/>
              </a:rPr>
              <a:t>GOVERNMENT DISCOUNT</a:t>
            </a:r>
            <a:r>
              <a:rPr lang="en-US" sz="3200" b="1" i="1">
                <a:latin typeface="Georgia" panose="02040502050405020303" pitchFamily="18" charset="0"/>
              </a:rPr>
              <a:t>     </a:t>
            </a:r>
            <a:r>
              <a:rPr lang="en-US" sz="3200" b="1" i="1" u="sng">
                <a:solidFill>
                  <a:srgbClr val="FF0000"/>
                </a:solidFill>
                <a:latin typeface="Georgia" panose="02040502050405020303" pitchFamily="18" charset="0"/>
              </a:rPr>
              <a:t>3PC – 3 YR  </a:t>
            </a:r>
            <a:r>
              <a:rPr lang="en-GB" sz="3200" b="1" i="1" u="sng">
                <a:solidFill>
                  <a:srgbClr val="FF0000"/>
                </a:solidFill>
                <a:latin typeface="Georgia" panose="02040502050405020303" pitchFamily="18" charset="0"/>
              </a:rPr>
              <a:t>$78.00Can</a:t>
            </a:r>
            <a:endParaRPr lang="en-US" sz="3200" b="1" i="1" u="sng">
              <a:solidFill>
                <a:srgbClr val="FF0000"/>
              </a:solidFill>
              <a:latin typeface="Georgia" panose="02040502050405020303" pitchFamily="18" charset="0"/>
            </a:endParaRPr>
          </a:p>
          <a:p>
            <a:pPr marL="0" indent="0">
              <a:buNone/>
            </a:pPr>
            <a:r>
              <a:rPr lang="en-GB" sz="3200" b="1" i="1" u="sng">
                <a:solidFill>
                  <a:schemeClr val="tx2">
                    <a:lumMod val="75000"/>
                  </a:schemeClr>
                </a:solidFill>
                <a:latin typeface="Georgia" panose="02040502050405020303" pitchFamily="18" charset="0"/>
              </a:rPr>
              <a:t>E</a:t>
            </a:r>
            <a:r>
              <a:rPr lang="en-US" sz="3200" b="1" i="1" u="sng">
                <a:solidFill>
                  <a:schemeClr val="tx2">
                    <a:lumMod val="75000"/>
                  </a:schemeClr>
                </a:solidFill>
                <a:latin typeface="Georgia" panose="02040502050405020303" pitchFamily="18" charset="0"/>
              </a:rPr>
              <a:t>DUCATIONAL DISCOUNT</a:t>
            </a:r>
            <a:r>
              <a:rPr lang="en-US" sz="3200" b="1" i="1">
                <a:latin typeface="Georgia" panose="02040502050405020303" pitchFamily="18" charset="0"/>
              </a:rPr>
              <a:t>     </a:t>
            </a:r>
            <a:r>
              <a:rPr lang="en-US" sz="3200" b="1" i="1" u="sng">
                <a:solidFill>
                  <a:srgbClr val="FF0000"/>
                </a:solidFill>
                <a:latin typeface="Georgia" panose="02040502050405020303" pitchFamily="18" charset="0"/>
              </a:rPr>
              <a:t>1 PC – 3 YR </a:t>
            </a:r>
            <a:r>
              <a:rPr lang="en-GB" sz="3200" b="1" i="1" u="sng">
                <a:solidFill>
                  <a:srgbClr val="FF0000"/>
                </a:solidFill>
                <a:latin typeface="Georgia" panose="02040502050405020303" pitchFamily="18" charset="0"/>
              </a:rPr>
              <a:t>$60.00Can</a:t>
            </a:r>
            <a:r>
              <a:rPr lang="en-US" sz="3200" b="1" i="1" u="sng">
                <a:latin typeface="Georgia" panose="02040502050405020303" pitchFamily="18" charset="0"/>
              </a:rPr>
              <a:t> </a:t>
            </a:r>
            <a:r>
              <a:rPr lang="en-US" sz="3200" b="1" i="1" u="sng">
                <a:solidFill>
                  <a:schemeClr val="tx2">
                    <a:lumMod val="75000"/>
                  </a:schemeClr>
                </a:solidFill>
                <a:latin typeface="Georgia" panose="02040502050405020303" pitchFamily="18" charset="0"/>
              </a:rPr>
              <a:t>EDUCATIONAL DISCOUNT</a:t>
            </a:r>
            <a:r>
              <a:rPr lang="en-US" sz="3200" b="1" i="1" u="sng">
                <a:latin typeface="Georgia" panose="02040502050405020303" pitchFamily="18" charset="0"/>
              </a:rPr>
              <a:t> </a:t>
            </a:r>
            <a:r>
              <a:rPr lang="en-US" sz="3200" b="1" i="1">
                <a:latin typeface="Georgia" panose="02040502050405020303" pitchFamily="18" charset="0"/>
              </a:rPr>
              <a:t>   </a:t>
            </a:r>
            <a:r>
              <a:rPr lang="en-US" sz="3200" b="1" i="1" u="sng">
                <a:solidFill>
                  <a:srgbClr val="FF0000"/>
                </a:solidFill>
                <a:latin typeface="Georgia" panose="02040502050405020303" pitchFamily="18" charset="0"/>
              </a:rPr>
              <a:t>3 PC – 3 YR </a:t>
            </a:r>
            <a:r>
              <a:rPr lang="en-GB" sz="3200" b="1" i="1" u="sng">
                <a:solidFill>
                  <a:srgbClr val="FF0000"/>
                </a:solidFill>
                <a:latin typeface="Georgia" panose="02040502050405020303" pitchFamily="18" charset="0"/>
              </a:rPr>
              <a:t>$80.00Can</a:t>
            </a:r>
            <a:endParaRPr lang="en-US" sz="3200" b="1" i="1" u="sng">
              <a:solidFill>
                <a:srgbClr val="FF0000"/>
              </a:solidFill>
              <a:latin typeface="Georgia" panose="02040502050405020303" pitchFamily="18" charset="0"/>
            </a:endParaRPr>
          </a:p>
        </p:txBody>
      </p:sp>
    </p:spTree>
    <p:extLst>
      <p:ext uri="{BB962C8B-B14F-4D97-AF65-F5344CB8AC3E}">
        <p14:creationId xmlns:p14="http://schemas.microsoft.com/office/powerpoint/2010/main" val="29123660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TotalTime>
  <Words>520</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Georgia</vt:lpstr>
      <vt:lpstr>Times New Roman</vt:lpstr>
      <vt:lpstr>Trebuchet MS</vt:lpstr>
      <vt:lpstr>Tw Cen MT</vt:lpstr>
      <vt:lpstr>Circuit</vt:lpstr>
      <vt:lpstr>ABW ONLINE SALES SHEET&amp; PRICE LIST FOR CUSTOMER. </vt:lpstr>
      <vt:lpstr>BIT DEFENDER SECURITY SOFTWARE CUSTOMER  CUSTOM  pkgs  &amp; brochure</vt:lpstr>
      <vt:lpstr>Wifi open network with passcode $20 a month do you need internet and is a cheap skate. abw online wifi open network with passcode. </vt:lpstr>
      <vt:lpstr>BITDEFeNDER ANTIVIRUS PLUS / 2016</vt:lpstr>
      <vt:lpstr>BIT DEFENDER Internet security /2016</vt:lpstr>
      <vt:lpstr>BIT DEFENDER TOTAL SECURITY 2016</vt:lpstr>
      <vt:lpstr>BIT DEFENDER ANTIVIRUS FOR MAC 2016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ABW ONLINE SALES SHEET&amp; PRICE LIST FOR CUSTOMER.</dc:title>
  <dc:creator>aaron west</dc:creator>
  <cp:lastModifiedBy>aaron west</cp:lastModifiedBy>
  <cp:revision>5</cp:revision>
  <dcterms:modified xsi:type="dcterms:W3CDTF">2018-10-26T17:22:58Z</dcterms:modified>
</cp:coreProperties>
</file>