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891200" cy="21945600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000" kern="1200">
        <a:solidFill>
          <a:schemeClr val="bg2"/>
        </a:solidFill>
        <a:latin typeface="Arial" pitchFamily="34" charset="0"/>
        <a:ea typeface="ＭＳ Ｐゴシック" pitchFamily="34" charset="-128"/>
        <a:cs typeface="+mn-cs"/>
      </a:defRPr>
    </a:lvl1pPr>
    <a:lvl2pPr marL="342900" algn="l" rtl="0" fontAlgn="base">
      <a:spcBef>
        <a:spcPct val="0"/>
      </a:spcBef>
      <a:spcAft>
        <a:spcPct val="0"/>
      </a:spcAft>
      <a:defRPr sz="3000" kern="1200">
        <a:solidFill>
          <a:schemeClr val="bg2"/>
        </a:solidFill>
        <a:latin typeface="Arial" pitchFamily="34" charset="0"/>
        <a:ea typeface="ＭＳ Ｐゴシック" pitchFamily="34" charset="-128"/>
        <a:cs typeface="+mn-cs"/>
      </a:defRPr>
    </a:lvl2pPr>
    <a:lvl3pPr marL="685800" algn="l" rtl="0" fontAlgn="base">
      <a:spcBef>
        <a:spcPct val="0"/>
      </a:spcBef>
      <a:spcAft>
        <a:spcPct val="0"/>
      </a:spcAft>
      <a:defRPr sz="3000" kern="1200">
        <a:solidFill>
          <a:schemeClr val="bg2"/>
        </a:solidFill>
        <a:latin typeface="Arial" pitchFamily="34" charset="0"/>
        <a:ea typeface="ＭＳ Ｐゴシック" pitchFamily="34" charset="-128"/>
        <a:cs typeface="+mn-cs"/>
      </a:defRPr>
    </a:lvl3pPr>
    <a:lvl4pPr marL="1028700" algn="l" rtl="0" fontAlgn="base">
      <a:spcBef>
        <a:spcPct val="0"/>
      </a:spcBef>
      <a:spcAft>
        <a:spcPct val="0"/>
      </a:spcAft>
      <a:defRPr sz="3000" kern="1200">
        <a:solidFill>
          <a:schemeClr val="bg2"/>
        </a:solidFill>
        <a:latin typeface="Arial" pitchFamily="34" charset="0"/>
        <a:ea typeface="ＭＳ Ｐゴシック" pitchFamily="34" charset="-128"/>
        <a:cs typeface="+mn-cs"/>
      </a:defRPr>
    </a:lvl4pPr>
    <a:lvl5pPr marL="1371600" algn="l" rtl="0" fontAlgn="base">
      <a:spcBef>
        <a:spcPct val="0"/>
      </a:spcBef>
      <a:spcAft>
        <a:spcPct val="0"/>
      </a:spcAft>
      <a:defRPr sz="3000" kern="1200">
        <a:solidFill>
          <a:schemeClr val="bg2"/>
        </a:solidFill>
        <a:latin typeface="Arial" pitchFamily="34" charset="0"/>
        <a:ea typeface="ＭＳ Ｐゴシック" pitchFamily="34" charset="-128"/>
        <a:cs typeface="+mn-cs"/>
      </a:defRPr>
    </a:lvl5pPr>
    <a:lvl6pPr marL="1714500" algn="l" defTabSz="685800" rtl="0" eaLnBrk="1" latinLnBrk="0" hangingPunct="1">
      <a:defRPr sz="3000" kern="1200">
        <a:solidFill>
          <a:schemeClr val="bg2"/>
        </a:solidFill>
        <a:latin typeface="Arial" pitchFamily="34" charset="0"/>
        <a:ea typeface="ＭＳ Ｐゴシック" pitchFamily="34" charset="-128"/>
        <a:cs typeface="+mn-cs"/>
      </a:defRPr>
    </a:lvl6pPr>
    <a:lvl7pPr marL="2057400" algn="l" defTabSz="685800" rtl="0" eaLnBrk="1" latinLnBrk="0" hangingPunct="1">
      <a:defRPr sz="3000" kern="1200">
        <a:solidFill>
          <a:schemeClr val="bg2"/>
        </a:solidFill>
        <a:latin typeface="Arial" pitchFamily="34" charset="0"/>
        <a:ea typeface="ＭＳ Ｐゴシック" pitchFamily="34" charset="-128"/>
        <a:cs typeface="+mn-cs"/>
      </a:defRPr>
    </a:lvl7pPr>
    <a:lvl8pPr marL="2400300" algn="l" defTabSz="685800" rtl="0" eaLnBrk="1" latinLnBrk="0" hangingPunct="1">
      <a:defRPr sz="3000" kern="1200">
        <a:solidFill>
          <a:schemeClr val="bg2"/>
        </a:solidFill>
        <a:latin typeface="Arial" pitchFamily="34" charset="0"/>
        <a:ea typeface="ＭＳ Ｐゴシック" pitchFamily="34" charset="-128"/>
        <a:cs typeface="+mn-cs"/>
      </a:defRPr>
    </a:lvl8pPr>
    <a:lvl9pPr marL="2743200" algn="l" defTabSz="685800" rtl="0" eaLnBrk="1" latinLnBrk="0" hangingPunct="1">
      <a:defRPr sz="3000" kern="1200">
        <a:solidFill>
          <a:schemeClr val="bg2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ldberger, Zachary" initials="ZG" lastIdx="15" clrIdx="0"/>
  <p:cmAuthor id="1" name="Margaret Chapman" initials="" lastIdx="0" clrIdx="1"/>
  <p:cmAuthor id="2" name="Adam" initials="A" lastIdx="1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AF2"/>
    <a:srgbClr val="3C2A76"/>
    <a:srgbClr val="39275B"/>
    <a:srgbClr val="2F2668"/>
    <a:srgbClr val="FFC000"/>
    <a:srgbClr val="E6CDFF"/>
    <a:srgbClr val="008000"/>
    <a:srgbClr val="FFEEB9"/>
    <a:srgbClr val="FFDA6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230" autoAdjust="0"/>
  </p:normalViewPr>
  <p:slideViewPr>
    <p:cSldViewPr snapToGrid="0" snapToObjects="1">
      <p:cViewPr varScale="1">
        <p:scale>
          <a:sx n="29" d="100"/>
          <a:sy n="29" d="100"/>
        </p:scale>
        <p:origin x="-270" y="-102"/>
      </p:cViewPr>
      <p:guideLst>
        <p:guide orient="horz" pos="2458"/>
        <p:guide pos="27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36" d="100"/>
          <a:sy n="36" d="100"/>
        </p:scale>
        <p:origin x="-1368" y="-76"/>
      </p:cViewPr>
      <p:guideLst>
        <p:guide orient="horz" pos="7886"/>
        <p:guide pos="216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98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7095" y="-8569"/>
            <a:ext cx="4030093" cy="34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2" tIns="0" rIns="18982" bIns="0" numCol="1" anchor="t" anchorCtr="0" compatLnSpc="1">
            <a:prstTxWarp prst="textNoShape">
              <a:avLst/>
            </a:prstTxWarp>
          </a:bodyPr>
          <a:lstStyle>
            <a:lvl1pPr algn="l" defTabSz="910737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3092" y="-8569"/>
            <a:ext cx="4030093" cy="34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2" tIns="0" rIns="18982" bIns="0" numCol="1" anchor="t" anchorCtr="0" compatLnSpc="1">
            <a:prstTxWarp prst="textNoShape">
              <a:avLst/>
            </a:prstTxWarp>
          </a:bodyPr>
          <a:lstStyle>
            <a:lvl1pPr algn="r" defTabSz="910737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81200" y="517525"/>
            <a:ext cx="5273675" cy="26368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92999" y="3331236"/>
            <a:ext cx="6850089" cy="316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3" tIns="45871" rIns="91743" bIns="458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7095" y="6669806"/>
            <a:ext cx="4030093" cy="34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2" tIns="0" rIns="18982" bIns="0" numCol="1" anchor="b" anchorCtr="0" compatLnSpc="1">
            <a:prstTxWarp prst="textNoShape">
              <a:avLst/>
            </a:prstTxWarp>
          </a:bodyPr>
          <a:lstStyle>
            <a:lvl1pPr algn="l" defTabSz="910737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3092" y="6669806"/>
            <a:ext cx="4030093" cy="34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2" tIns="0" rIns="18982" bIns="0" numCol="1" anchor="b" anchorCtr="0" compatLnSpc="1">
            <a:prstTxWarp prst="textNoShape">
              <a:avLst/>
            </a:prstTxWarp>
          </a:bodyPr>
          <a:lstStyle>
            <a:lvl1pPr algn="r" defTabSz="910737" eaLnBrk="0" hangingPunct="0">
              <a:defRPr sz="1000" i="1">
                <a:latin typeface="Times New Roman" pitchFamily="18" charset="0"/>
              </a:defRPr>
            </a:lvl1pPr>
          </a:lstStyle>
          <a:p>
            <a:fld id="{2EC8F53F-B21F-406A-B498-4772B711007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4828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17145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0737" eaLnBrk="0" hangingPunct="0"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50393" indent="-288614" defTabSz="910737" eaLnBrk="0" hangingPunct="0"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54451" indent="-230888" defTabSz="910737" eaLnBrk="0" hangingPunct="0"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16232" indent="-230888" defTabSz="910737" eaLnBrk="0" hangingPunct="0"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78011" indent="-230888" defTabSz="910737" eaLnBrk="0" hangingPunct="0"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39793" indent="-230888" defTabSz="91073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01573" indent="-230888" defTabSz="91073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63355" indent="-230888" defTabSz="91073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925136" indent="-230888" defTabSz="910737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C5E280D6-AE8A-4C5C-A5A3-5FB736391B43}" type="slidenum">
              <a:rPr lang="en-US" altLang="en-US" sz="1000"/>
              <a:pPr/>
              <a:t>1</a:t>
            </a:fld>
            <a:endParaRPr lang="en-US" altLang="en-US" sz="1000" dirty="0"/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81200" y="517525"/>
            <a:ext cx="5273675" cy="2636838"/>
          </a:xfrm>
          <a:ln cap="flat"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72" y="6817112"/>
            <a:ext cx="37308064" cy="4703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12435470"/>
            <a:ext cx="30724928" cy="5609064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354AC-4853-46A0-9747-EEA5E17892D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312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A970F-8B62-4D8E-BB85-E7A3F5EBAC8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843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300" y="1950537"/>
            <a:ext cx="9326336" cy="175566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568" y="1950537"/>
            <a:ext cx="27851100" cy="175566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E3921-E2A0-4AEF-A497-939CE695E0F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0115C-C4DA-45C8-BD11-A8ED2BF805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106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4" y="14101647"/>
            <a:ext cx="37308064" cy="43591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4" y="9301048"/>
            <a:ext cx="37308064" cy="4800600"/>
          </a:xfrm>
        </p:spPr>
        <p:txBody>
          <a:bodyPr anchor="b"/>
          <a:lstStyle>
            <a:lvl1pPr marL="0" indent="0">
              <a:buNone/>
              <a:defRPr sz="16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  <a:lvl6pPr marL="1714500" indent="0">
              <a:buNone/>
              <a:defRPr sz="1000"/>
            </a:lvl6pPr>
            <a:lvl7pPr marL="2057400" indent="0">
              <a:buNone/>
              <a:defRPr sz="1000"/>
            </a:lvl7pPr>
            <a:lvl8pPr marL="2400300" indent="0">
              <a:buNone/>
              <a:defRPr sz="1000"/>
            </a:lvl8pPr>
            <a:lvl9pPr marL="27432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FC59F-C93F-449E-A53B-914A1E6940A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514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573" y="6339470"/>
            <a:ext cx="18588718" cy="1316773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5" y="6339470"/>
            <a:ext cx="18588718" cy="1316773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82DD-25D6-4AFF-A290-5B865752AB8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39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6" y="879088"/>
            <a:ext cx="39501536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2" y="4912115"/>
            <a:ext cx="19392900" cy="204717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6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2" y="6959291"/>
            <a:ext cx="19392900" cy="126445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4" y="4912115"/>
            <a:ext cx="19399704" cy="204717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6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4" y="6959291"/>
            <a:ext cx="19399704" cy="1264455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57A79-2E54-48EC-A2C2-3477684998A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961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EF387-5AF1-40D5-9FBF-0C21671F242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11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F2D6D-8CED-4037-AB23-197B62BC6EF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0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2" y="873512"/>
            <a:ext cx="14439900" cy="371893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873512"/>
            <a:ext cx="24536400" cy="187303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2" y="4592444"/>
            <a:ext cx="14439900" cy="15011400"/>
          </a:xfr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8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  <a:lvl6pPr marL="1714500" indent="0">
              <a:buNone/>
              <a:defRPr sz="600"/>
            </a:lvl6pPr>
            <a:lvl7pPr marL="2057400" indent="0">
              <a:buNone/>
              <a:defRPr sz="600"/>
            </a:lvl7pPr>
            <a:lvl8pPr marL="2400300" indent="0">
              <a:buNone/>
              <a:defRPr sz="600"/>
            </a:lvl8pPr>
            <a:lvl9pPr marL="27432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181ED-0C60-44C8-9436-F6CE33D35D9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437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40" y="15361736"/>
            <a:ext cx="26335264" cy="181393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40" y="1960756"/>
            <a:ext cx="26335264" cy="1316773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200"/>
            </a:lvl2pPr>
            <a:lvl3pPr marL="685800" indent="0">
              <a:buNone/>
              <a:defRPr sz="1800"/>
            </a:lvl3pPr>
            <a:lvl4pPr marL="1028700" indent="0">
              <a:buNone/>
              <a:defRPr sz="1600"/>
            </a:lvl4pPr>
            <a:lvl5pPr marL="1371600" indent="0">
              <a:buNone/>
              <a:defRPr sz="1600"/>
            </a:lvl5pPr>
            <a:lvl6pPr marL="1714500" indent="0">
              <a:buNone/>
              <a:defRPr sz="1600"/>
            </a:lvl6pPr>
            <a:lvl7pPr marL="2057400" indent="0">
              <a:buNone/>
              <a:defRPr sz="1600"/>
            </a:lvl7pPr>
            <a:lvl8pPr marL="2400300" indent="0">
              <a:buNone/>
              <a:defRPr sz="1600"/>
            </a:lvl8pPr>
            <a:lvl9pPr marL="2743200" indent="0">
              <a:buNone/>
              <a:defRPr sz="16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40" y="17175669"/>
            <a:ext cx="26335264" cy="2575002"/>
          </a:xfrm>
        </p:spPr>
        <p:txBody>
          <a:bodyPr/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8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  <a:lvl6pPr marL="1714500" indent="0">
              <a:buNone/>
              <a:defRPr sz="600"/>
            </a:lvl6pPr>
            <a:lvl7pPr marL="2057400" indent="0">
              <a:buNone/>
              <a:defRPr sz="600"/>
            </a:lvl7pPr>
            <a:lvl8pPr marL="2400300" indent="0">
              <a:buNone/>
              <a:defRPr sz="600"/>
            </a:lvl8pPr>
            <a:lvl9pPr marL="27432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61B6B-CAAE-4FD6-A81F-7C2FC19AEB0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083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572" y="1950534"/>
            <a:ext cx="37308064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848" tIns="203298" rIns="407848" bIns="20329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572" y="6339470"/>
            <a:ext cx="37308064" cy="1316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848" tIns="203298" rIns="407848" bIns="2032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568" y="19995067"/>
            <a:ext cx="9144000" cy="146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07848" tIns="203298" rIns="407848" bIns="20329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6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436" y="19995067"/>
            <a:ext cx="13898336" cy="146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07848" tIns="203298" rIns="407848" bIns="20329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6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632" y="19995067"/>
            <a:ext cx="9144000" cy="146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407848" tIns="203298" rIns="407848" bIns="20329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6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7F10441-AE73-4507-A894-5C59C8497A7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2669500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defTabSz="22669500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  <a:ea typeface="ＭＳ Ｐゴシック" pitchFamily="34" charset="-128"/>
        </a:defRPr>
      </a:lvl2pPr>
      <a:lvl3pPr algn="ctr" defTabSz="22669500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  <a:ea typeface="ＭＳ Ｐゴシック" pitchFamily="34" charset="-128"/>
        </a:defRPr>
      </a:lvl3pPr>
      <a:lvl4pPr algn="ctr" defTabSz="22669500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  <a:ea typeface="ＭＳ Ｐゴシック" pitchFamily="34" charset="-128"/>
        </a:defRPr>
      </a:lvl4pPr>
      <a:lvl5pPr algn="ctr" defTabSz="22669500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  <a:ea typeface="ＭＳ Ｐゴシック" pitchFamily="34" charset="-128"/>
        </a:defRPr>
      </a:lvl5pPr>
      <a:lvl6pPr marL="342900" algn="ctr" defTabSz="22669500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6pPr>
      <a:lvl7pPr marL="685800" algn="ctr" defTabSz="22669500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7pPr>
      <a:lvl8pPr marL="1028700" algn="ctr" defTabSz="22669500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8pPr>
      <a:lvl9pPr marL="1371600" algn="ctr" defTabSz="22669500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18" charset="0"/>
        </a:defRPr>
      </a:lvl9pPr>
    </p:titleStyle>
    <p:bodyStyle>
      <a:lvl1pPr marL="1518048" indent="-1518048" algn="l" defTabSz="22669500" rtl="0" eaLnBrk="0" fontAlgn="base" hangingPunct="0">
        <a:spcBef>
          <a:spcPct val="20000"/>
        </a:spcBef>
        <a:spcAft>
          <a:spcPct val="0"/>
        </a:spcAft>
        <a:buChar char="•"/>
        <a:defRPr sz="14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3290888" indent="-1265634" algn="l" defTabSz="22669500" rtl="0" eaLnBrk="0" fontAlgn="base" hangingPunct="0">
        <a:spcBef>
          <a:spcPct val="20000"/>
        </a:spcBef>
        <a:spcAft>
          <a:spcPct val="0"/>
        </a:spcAft>
        <a:buChar char="–"/>
        <a:defRPr sz="12600">
          <a:solidFill>
            <a:schemeClr val="tx1"/>
          </a:solidFill>
          <a:latin typeface="+mn-lt"/>
          <a:ea typeface="ＭＳ Ｐゴシック" pitchFamily="34" charset="-128"/>
        </a:defRPr>
      </a:lvl2pPr>
      <a:lvl3pPr marL="5060156" indent="-1012032" algn="l" defTabSz="22669500" rtl="0" eaLnBrk="0" fontAlgn="base" hangingPunct="0">
        <a:spcBef>
          <a:spcPct val="20000"/>
        </a:spcBef>
        <a:spcAft>
          <a:spcPct val="0"/>
        </a:spcAft>
        <a:buChar char="•"/>
        <a:defRPr sz="10600">
          <a:solidFill>
            <a:schemeClr val="tx1"/>
          </a:solidFill>
          <a:latin typeface="+mn-lt"/>
          <a:ea typeface="ＭＳ Ｐゴシック" pitchFamily="34" charset="-128"/>
        </a:defRPr>
      </a:lvl3pPr>
      <a:lvl4pPr marL="7083028" indent="-1010842" algn="l" defTabSz="22669500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  <a:ea typeface="ＭＳ Ｐゴシック" pitchFamily="34" charset="-128"/>
        </a:defRPr>
      </a:lvl4pPr>
      <a:lvl5pPr marL="9108282" indent="-1013222" algn="l" defTabSz="22669500" rtl="0" eaLnBrk="0" fontAlgn="base" hangingPunct="0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  <a:ea typeface="ＭＳ Ｐゴシック" pitchFamily="34" charset="-128"/>
        </a:defRPr>
      </a:lvl5pPr>
      <a:lvl6pPr marL="9451182" indent="-1013222" algn="l" defTabSz="22669500" rtl="0" eaLnBrk="0" fontAlgn="base" hangingPunct="0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</a:defRPr>
      </a:lvl6pPr>
      <a:lvl7pPr marL="9794082" indent="-1013222" algn="l" defTabSz="22669500" rtl="0" eaLnBrk="0" fontAlgn="base" hangingPunct="0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</a:defRPr>
      </a:lvl7pPr>
      <a:lvl8pPr marL="10136982" indent="-1013222" algn="l" defTabSz="22669500" rtl="0" eaLnBrk="0" fontAlgn="base" hangingPunct="0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</a:defRPr>
      </a:lvl8pPr>
      <a:lvl9pPr marL="10479882" indent="-1013222" algn="l" defTabSz="22669500" rtl="0" eaLnBrk="0" fontAlgn="base" hangingPunct="0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1"/>
            <a:ext cx="43891200" cy="3159410"/>
          </a:xfrm>
          <a:prstGeom prst="rect">
            <a:avLst/>
          </a:prstGeom>
          <a:solidFill>
            <a:schemeClr val="tx2">
              <a:lumMod val="50000"/>
            </a:schemeClr>
          </a:solidFill>
          <a:ln w="635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723900" eaLnBrk="0" hangingPunct="0"/>
            <a:endParaRPr lang="en-US" sz="2000" dirty="0">
              <a:latin typeface="Times New Roman" pitchFamily="18" charset="0"/>
            </a:endParaRPr>
          </a:p>
        </p:txBody>
      </p:sp>
      <p:sp>
        <p:nvSpPr>
          <p:cNvPr id="41" name="Text Box 12645"/>
          <p:cNvSpPr txBox="1">
            <a:spLocks noChangeArrowheads="1"/>
          </p:cNvSpPr>
          <p:nvPr/>
        </p:nvSpPr>
        <p:spPr bwMode="auto">
          <a:xfrm>
            <a:off x="291100" y="3502240"/>
            <a:ext cx="11430000" cy="731520"/>
          </a:xfrm>
          <a:prstGeom prst="rect">
            <a:avLst/>
          </a:prstGeom>
          <a:solidFill>
            <a:schemeClr val="tx2">
              <a:lumMod val="50000"/>
            </a:schemeClr>
          </a:solidFill>
          <a:ln w="63500">
            <a:solidFill>
              <a:srgbClr val="3C2A76"/>
            </a:solidFill>
            <a:miter lim="800000"/>
            <a:headEnd type="none" w="sm" len="sm"/>
            <a:tailEnd type="none" w="sm" len="sm"/>
          </a:ln>
        </p:spPr>
        <p:txBody>
          <a:bodyPr wrap="square" lIns="108424" tIns="36142" rIns="108424" bIns="36142" anchor="ctr">
            <a:spAutoFit/>
          </a:bodyPr>
          <a:lstStyle>
            <a:lvl1pPr marL="444500" indent="-4445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BACKGROUND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100" y="4209791"/>
            <a:ext cx="11400720" cy="253146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Ongoing debate over whether the </a:t>
            </a:r>
            <a:r>
              <a:rPr lang="en-US" sz="3200" dirty="0" smtClean="0"/>
              <a:t>Veterans Affairs </a:t>
            </a:r>
            <a:r>
              <a:rPr lang="en-US" sz="3200" dirty="0"/>
              <a:t>h</a:t>
            </a:r>
            <a:r>
              <a:rPr lang="en-US" sz="3200" dirty="0" smtClean="0"/>
              <a:t>ealthcare system (</a:t>
            </a:r>
            <a:r>
              <a:rPr lang="en-US" sz="3200" dirty="0"/>
              <a:t>VA) should exist in its present form as a provider of comprehensive care, or a smaller organization that coordinates care provided largely by non-VA providers.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debate is informed by choices of primary care use 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1100" y="7494651"/>
            <a:ext cx="11513126" cy="302390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Classified veterans based on their long-term trends in primary care use among veterans aged into Medicare from 2000 to 2012.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Examined whether patient demographics, comorbid conditions, and social risk factors were associated with the VA  reliance group that veterans were classified to.</a:t>
            </a:r>
            <a:endParaRPr lang="en-US" sz="3200" strike="sngStrike" dirty="0">
              <a:solidFill>
                <a:srgbClr val="000000"/>
              </a:solidFill>
            </a:endParaRPr>
          </a:p>
        </p:txBody>
      </p:sp>
      <p:sp>
        <p:nvSpPr>
          <p:cNvPr id="1025" name="Rectangle 2"/>
          <p:cNvSpPr>
            <a:spLocks noChangeArrowheads="1"/>
          </p:cNvSpPr>
          <p:nvPr/>
        </p:nvSpPr>
        <p:spPr bwMode="auto">
          <a:xfrm>
            <a:off x="2769548" y="60658"/>
            <a:ext cx="32103776" cy="293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786" tIns="36394" rIns="72786" bIns="36394">
            <a:spAutoFit/>
          </a:bodyPr>
          <a:lstStyle/>
          <a:p>
            <a:pPr algn="ctr"/>
            <a:r>
              <a:rPr lang="en-US" sz="6100" dirty="0">
                <a:solidFill>
                  <a:schemeClr val="bg1"/>
                </a:solidFill>
                <a:latin typeface="Euphemia" panose="020B0503040102020104" pitchFamily="34" charset="0"/>
              </a:rPr>
              <a:t>Health and Social Risk Characteristics of Veterans Who Choose to Rely on the VA for Primary Care</a:t>
            </a:r>
            <a:endParaRPr lang="en-US" sz="6100" dirty="0" smtClean="0">
              <a:solidFill>
                <a:schemeClr val="bg1"/>
              </a:solidFill>
              <a:latin typeface="Euphemia" panose="020B05030401020201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Adam J Batten BA</a:t>
            </a:r>
            <a:r>
              <a:rPr lang="en-US" sz="3200" b="1" baseline="30000" dirty="0" smtClean="0">
                <a:solidFill>
                  <a:schemeClr val="bg1"/>
                </a:solidFill>
              </a:rPr>
              <a:t>1</a:t>
            </a:r>
            <a:r>
              <a:rPr lang="en-US" sz="3200" b="1" dirty="0" smtClean="0">
                <a:solidFill>
                  <a:schemeClr val="bg1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Paul L. Hebert PhD</a:t>
            </a:r>
            <a:r>
              <a:rPr lang="en-US" sz="3200" b="1" baseline="30000" dirty="0">
                <a:solidFill>
                  <a:schemeClr val="bg1"/>
                </a:solidFill>
              </a:rPr>
              <a:t>1,2</a:t>
            </a:r>
            <a:r>
              <a:rPr lang="en-US" sz="3200" b="1" dirty="0">
                <a:solidFill>
                  <a:schemeClr val="bg1"/>
                </a:solidFill>
              </a:rPr>
              <a:t> , Edwin S. Wong </a:t>
            </a:r>
            <a:r>
              <a:rPr lang="en-US" sz="3200" b="1" dirty="0" smtClean="0">
                <a:solidFill>
                  <a:schemeClr val="bg1"/>
                </a:solidFill>
              </a:rPr>
              <a:t>PhD</a:t>
            </a:r>
            <a:r>
              <a:rPr lang="en-US" sz="3200" b="1" baseline="30000" dirty="0" smtClean="0">
                <a:solidFill>
                  <a:schemeClr val="bg1"/>
                </a:solidFill>
              </a:rPr>
              <a:t>1,2</a:t>
            </a:r>
            <a:r>
              <a:rPr lang="en-US" sz="3200" b="1" dirty="0" smtClean="0">
                <a:solidFill>
                  <a:schemeClr val="bg1"/>
                </a:solidFill>
              </a:rPr>
              <a:t>, Steve Zeliadt</a:t>
            </a:r>
            <a:r>
              <a:rPr lang="en-US" sz="3200" b="1" baseline="30000" dirty="0">
                <a:solidFill>
                  <a:schemeClr val="bg1"/>
                </a:solidFill>
              </a:rPr>
              <a:t>1,2</a:t>
            </a:r>
            <a:r>
              <a:rPr lang="en-US" sz="3200" b="1" dirty="0" smtClean="0">
                <a:solidFill>
                  <a:schemeClr val="bg1"/>
                </a:solidFill>
              </a:rPr>
              <a:t>, Emily Neely</a:t>
            </a:r>
            <a:r>
              <a:rPr lang="en-US" sz="3200" b="1" baseline="30000" dirty="0" smtClean="0">
                <a:solidFill>
                  <a:schemeClr val="bg1"/>
                </a:solidFill>
              </a:rPr>
              <a:t>1</a:t>
            </a:r>
            <a:r>
              <a:rPr lang="en-US" sz="3200" b="1" dirty="0" smtClean="0">
                <a:solidFill>
                  <a:schemeClr val="bg1"/>
                </a:solidFill>
              </a:rPr>
              <a:t>, Christine Sulc</a:t>
            </a:r>
            <a:r>
              <a:rPr lang="en-US" sz="3200" b="1" baseline="30000" dirty="0" smtClean="0">
                <a:solidFill>
                  <a:schemeClr val="bg1"/>
                </a:solidFill>
              </a:rPr>
              <a:t>1</a:t>
            </a:r>
            <a:r>
              <a:rPr lang="en-US" sz="3200" b="1" dirty="0" smtClean="0">
                <a:solidFill>
                  <a:schemeClr val="bg1"/>
                </a:solidFill>
              </a:rPr>
              <a:t>, Fen Liu</a:t>
            </a:r>
            <a:r>
              <a:rPr lang="en-US" sz="3200" b="1" baseline="30000" dirty="0">
                <a:solidFill>
                  <a:schemeClr val="bg1"/>
                </a:solidFill>
              </a:rPr>
              <a:t>1,2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2800" baseline="30000" dirty="0" smtClean="0">
                <a:solidFill>
                  <a:schemeClr val="bg1"/>
                </a:solidFill>
              </a:rPr>
              <a:t>1</a:t>
            </a:r>
            <a:r>
              <a:rPr lang="en-US" sz="2800" dirty="0" smtClean="0">
                <a:solidFill>
                  <a:schemeClr val="bg1"/>
                </a:solidFill>
              </a:rPr>
              <a:t>Seattle </a:t>
            </a:r>
            <a:r>
              <a:rPr lang="en-US" sz="2800" dirty="0">
                <a:solidFill>
                  <a:schemeClr val="bg1"/>
                </a:solidFill>
              </a:rPr>
              <a:t>Center of Innovation for Veteran-Centered and Value-Driven Care, </a:t>
            </a:r>
            <a:r>
              <a:rPr lang="en-US" sz="2800" dirty="0" smtClean="0">
                <a:solidFill>
                  <a:schemeClr val="bg1"/>
                </a:solidFill>
              </a:rPr>
              <a:t>VA Puget </a:t>
            </a:r>
            <a:r>
              <a:rPr lang="en-US" sz="2800" dirty="0">
                <a:solidFill>
                  <a:schemeClr val="bg1"/>
                </a:solidFill>
              </a:rPr>
              <a:t>Sound Health Care </a:t>
            </a:r>
            <a:r>
              <a:rPr lang="en-US" sz="2800" dirty="0" smtClean="0">
                <a:solidFill>
                  <a:schemeClr val="bg1"/>
                </a:solidFill>
              </a:rPr>
              <a:t>System; </a:t>
            </a:r>
            <a:r>
              <a:rPr lang="en-US" sz="2800" baseline="30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Department of Health Services, University of Washington;</a:t>
            </a:r>
            <a:endParaRPr lang="en-US" sz="2800" baseline="30000" dirty="0">
              <a:solidFill>
                <a:schemeClr val="bg1"/>
              </a:solidFill>
              <a:latin typeface="Helvetic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100" y="11271954"/>
            <a:ext cx="11389812" cy="203902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3200" dirty="0"/>
              <a:t>11,618 respondents of the 1999 Long form Health Survey of Enrolled Veterans (LHSEV) CORE questions.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Age 65-69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With Medicare part B, but not enrolled in an HMO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3924119" y="13019723"/>
            <a:ext cx="9722393" cy="3870204"/>
            <a:chOff x="29092106" y="14582705"/>
            <a:chExt cx="15476734" cy="3183256"/>
          </a:xfrm>
        </p:grpSpPr>
        <p:sp>
          <p:nvSpPr>
            <p:cNvPr id="55" name="Text Box 12645"/>
            <p:cNvSpPr txBox="1">
              <a:spLocks noChangeArrowheads="1"/>
            </p:cNvSpPr>
            <p:nvPr/>
          </p:nvSpPr>
          <p:spPr bwMode="auto">
            <a:xfrm>
              <a:off x="29285022" y="14582705"/>
              <a:ext cx="15283818" cy="5157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63500">
              <a:solidFill>
                <a:srgbClr val="3C2A76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108424" tIns="36142" rIns="108424" bIns="36142">
              <a:spAutoFit/>
            </a:bodyPr>
            <a:lstStyle>
              <a:lvl1pPr marL="444500" indent="-44450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3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Limitations</a:t>
              </a:r>
              <a:endParaRPr lang="en-US" alt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092106" y="15278789"/>
              <a:ext cx="15476734" cy="248717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The KML3D method is a complete cases method that does not handle truncation. In this analysis we allowed the algorithm to impute up to 2 missing values and set all post mortality counts to 0.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Our sample is small (for VA) and is selected from a voluntary response survey.</a:t>
              </a:r>
              <a:endParaRPr lang="en-US" sz="3200" dirty="0"/>
            </a:p>
          </p:txBody>
        </p:sp>
      </p:grpSp>
      <p:pic>
        <p:nvPicPr>
          <p:cNvPr id="36" name="Picture 81" descr="VHA_ExcellenceLockUp_cmyk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89"/>
          <a:stretch>
            <a:fillRect/>
          </a:stretch>
        </p:blipFill>
        <p:spPr bwMode="auto">
          <a:xfrm>
            <a:off x="391886" y="262841"/>
            <a:ext cx="2966169" cy="27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771481" y="13528198"/>
            <a:ext cx="58962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Figure 4: </a:t>
            </a:r>
            <a:r>
              <a:rPr lang="en-US" sz="2800" dirty="0" smtClean="0"/>
              <a:t>Heavy VA users were more likely to report having no emotional social support compared </a:t>
            </a:r>
            <a:r>
              <a:rPr lang="en-US" sz="2800" dirty="0"/>
              <a:t>to heavy Medicare users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029" y="139725"/>
            <a:ext cx="8221686" cy="27776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7" name="TextBox 56"/>
          <p:cNvSpPr txBox="1"/>
          <p:nvPr/>
        </p:nvSpPr>
        <p:spPr>
          <a:xfrm>
            <a:off x="33892912" y="4231600"/>
            <a:ext cx="9753600" cy="45012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Veterans who were eligible for Medicare in 1999 and became </a:t>
            </a:r>
            <a:r>
              <a:rPr lang="en-US" sz="3200" dirty="0" smtClean="0"/>
              <a:t>heavy VA users were </a:t>
            </a:r>
            <a:r>
              <a:rPr lang="en-US" sz="3200" dirty="0"/>
              <a:t>more likely </a:t>
            </a:r>
            <a:r>
              <a:rPr lang="en-US" sz="3200" dirty="0" smtClean="0"/>
              <a:t>to be a </a:t>
            </a:r>
            <a:r>
              <a:rPr lang="en-US" sz="3200" dirty="0"/>
              <a:t>minority race, have greater health risks, poorer health behaviors, and higher levels of </a:t>
            </a:r>
            <a:r>
              <a:rPr lang="en-US" sz="3200" dirty="0" smtClean="0"/>
              <a:t>social </a:t>
            </a:r>
            <a:r>
              <a:rPr lang="en-US" sz="3200" dirty="0"/>
              <a:t>risks compared to </a:t>
            </a:r>
            <a:r>
              <a:rPr lang="en-US" sz="3200" dirty="0" smtClean="0"/>
              <a:t>veterans </a:t>
            </a:r>
            <a:r>
              <a:rPr lang="en-US" sz="3200" dirty="0"/>
              <a:t>who became </a:t>
            </a:r>
            <a:r>
              <a:rPr lang="en-US" sz="3200" dirty="0" smtClean="0"/>
              <a:t>heavy Medicare users.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KML3D procedure can differentiate heavy and light VA users among veterans with a high ratio of VA/(</a:t>
            </a:r>
            <a:r>
              <a:rPr lang="en-US" sz="3200" dirty="0" err="1" smtClean="0"/>
              <a:t>VA+Medicare</a:t>
            </a:r>
            <a:r>
              <a:rPr lang="en-US" sz="3200" dirty="0" smtClean="0"/>
              <a:t>) use.</a:t>
            </a:r>
            <a:endParaRPr lang="en-US" sz="3200" dirty="0"/>
          </a:p>
        </p:txBody>
      </p:sp>
      <p:sp>
        <p:nvSpPr>
          <p:cNvPr id="34" name="Text Box 12645"/>
          <p:cNvSpPr txBox="1">
            <a:spLocks noChangeArrowheads="1"/>
          </p:cNvSpPr>
          <p:nvPr/>
        </p:nvSpPr>
        <p:spPr bwMode="auto">
          <a:xfrm>
            <a:off x="291100" y="10529495"/>
            <a:ext cx="11430000" cy="731520"/>
          </a:xfrm>
          <a:prstGeom prst="rect">
            <a:avLst/>
          </a:prstGeom>
          <a:solidFill>
            <a:schemeClr val="tx2">
              <a:lumMod val="50000"/>
            </a:schemeClr>
          </a:solidFill>
          <a:ln w="63500">
            <a:solidFill>
              <a:srgbClr val="3C2A76"/>
            </a:solidFill>
            <a:miter lim="800000"/>
            <a:headEnd type="none" w="sm" len="sm"/>
            <a:tailEnd type="none" w="sm" len="sm"/>
          </a:ln>
        </p:spPr>
        <p:txBody>
          <a:bodyPr wrap="square" lIns="108424" tIns="36142" rIns="108424" bIns="36142" anchor="ctr">
            <a:spAutoFit/>
          </a:bodyPr>
          <a:lstStyle>
            <a:lvl1pPr marL="444500" indent="-4445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POPULATION STUDIED</a:t>
            </a:r>
            <a:endParaRPr lang="en-US" alt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12645"/>
          <p:cNvSpPr txBox="1">
            <a:spLocks noChangeArrowheads="1"/>
          </p:cNvSpPr>
          <p:nvPr/>
        </p:nvSpPr>
        <p:spPr bwMode="auto">
          <a:xfrm>
            <a:off x="291100" y="6752192"/>
            <a:ext cx="11430000" cy="731520"/>
          </a:xfrm>
          <a:prstGeom prst="rect">
            <a:avLst/>
          </a:prstGeom>
          <a:solidFill>
            <a:schemeClr val="tx2">
              <a:lumMod val="50000"/>
            </a:schemeClr>
          </a:solidFill>
          <a:ln w="63500">
            <a:solidFill>
              <a:srgbClr val="3C2A76"/>
            </a:solidFill>
            <a:miter lim="800000"/>
            <a:headEnd type="none" w="sm" len="sm"/>
            <a:tailEnd type="none" w="sm" len="sm"/>
          </a:ln>
        </p:spPr>
        <p:txBody>
          <a:bodyPr wrap="square" lIns="108424" tIns="36142" rIns="108424" bIns="36142" anchor="ctr">
            <a:spAutoFit/>
          </a:bodyPr>
          <a:lstStyle>
            <a:lvl1pPr marL="444500" indent="-4445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OBJECTIVES</a:t>
            </a:r>
            <a:endParaRPr lang="en-US" alt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217" y="7893003"/>
            <a:ext cx="7956972" cy="122244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415" y="15478080"/>
            <a:ext cx="5746333" cy="62370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679" y="6748656"/>
            <a:ext cx="12685976" cy="676585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1100" y="14064375"/>
            <a:ext cx="1151312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Study Design</a:t>
            </a:r>
            <a:r>
              <a:rPr lang="en-US" dirty="0"/>
              <a:t>: Retrospective cohort study using LHSEV surveys, VA administrative data, and Medicare claims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Outcomes</a:t>
            </a:r>
            <a:r>
              <a:rPr lang="en-US" dirty="0" smtClean="0"/>
              <a:t>: </a:t>
            </a:r>
            <a:r>
              <a:rPr lang="en-US" dirty="0"/>
              <a:t>annual primary care visits in VA and Medicare, respectively, from 2000 to 2012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Independent variables</a:t>
            </a:r>
            <a:r>
              <a:rPr lang="en-US" dirty="0"/>
              <a:t>: patient demographics, comorbid conditions, and social risk factors in 1999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Analysis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dirty="0"/>
              <a:t>Modeled primary care visits as a joint longitudinal process with the nonparametric KML3D method of </a:t>
            </a:r>
            <a:r>
              <a:rPr lang="en-US" dirty="0" err="1"/>
              <a:t>Genolini</a:t>
            </a:r>
            <a:r>
              <a:rPr lang="en-US" dirty="0"/>
              <a:t> et al (2013) to classify groups based on primary care use trends over time.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dirty="0"/>
              <a:t>Used the </a:t>
            </a:r>
            <a:r>
              <a:rPr lang="en-US" dirty="0" err="1"/>
              <a:t>Calinski-Harabatz</a:t>
            </a:r>
            <a:r>
              <a:rPr lang="en-US" dirty="0"/>
              <a:t> statistics to determine the  optimal number of groups.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dirty="0"/>
              <a:t>Compared the baseline characteristics of Veterans who would become heavy VA users over time with those who would become heavy Medicare users.</a:t>
            </a:r>
          </a:p>
        </p:txBody>
      </p:sp>
      <p:sp>
        <p:nvSpPr>
          <p:cNvPr id="49" name="Text Box 12645"/>
          <p:cNvSpPr txBox="1">
            <a:spLocks noChangeArrowheads="1"/>
          </p:cNvSpPr>
          <p:nvPr/>
        </p:nvSpPr>
        <p:spPr bwMode="auto">
          <a:xfrm>
            <a:off x="34045312" y="3502240"/>
            <a:ext cx="9601200" cy="731520"/>
          </a:xfrm>
          <a:prstGeom prst="rect">
            <a:avLst/>
          </a:prstGeom>
          <a:solidFill>
            <a:schemeClr val="tx2">
              <a:lumMod val="50000"/>
            </a:schemeClr>
          </a:solidFill>
          <a:ln w="63500">
            <a:solidFill>
              <a:srgbClr val="3C2A76"/>
            </a:solidFill>
            <a:miter lim="800000"/>
            <a:headEnd type="none" w="sm" len="sm"/>
            <a:tailEnd type="none" w="sm" len="sm"/>
          </a:ln>
        </p:spPr>
        <p:txBody>
          <a:bodyPr wrap="square" lIns="108424" tIns="36142" rIns="108424" bIns="36142" anchor="ctr">
            <a:spAutoFit/>
          </a:bodyPr>
          <a:lstStyle>
            <a:lvl1pPr marL="444500" indent="-4445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alt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12645"/>
          <p:cNvSpPr txBox="1">
            <a:spLocks noChangeArrowheads="1"/>
          </p:cNvSpPr>
          <p:nvPr/>
        </p:nvSpPr>
        <p:spPr bwMode="auto">
          <a:xfrm>
            <a:off x="291100" y="13321913"/>
            <a:ext cx="11430000" cy="731520"/>
          </a:xfrm>
          <a:prstGeom prst="rect">
            <a:avLst/>
          </a:prstGeom>
          <a:solidFill>
            <a:schemeClr val="tx2">
              <a:lumMod val="50000"/>
            </a:schemeClr>
          </a:solidFill>
          <a:ln w="63500">
            <a:solidFill>
              <a:srgbClr val="3C2A76"/>
            </a:solidFill>
            <a:miter lim="800000"/>
            <a:headEnd type="none" w="sm" len="sm"/>
            <a:tailEnd type="none" w="sm" len="sm"/>
          </a:ln>
        </p:spPr>
        <p:txBody>
          <a:bodyPr wrap="square" lIns="108424" tIns="36142" rIns="108424" bIns="36142" anchor="ctr">
            <a:spAutoFit/>
          </a:bodyPr>
          <a:lstStyle>
            <a:lvl1pPr marL="444500" indent="-4445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METHODS</a:t>
            </a:r>
            <a:endParaRPr lang="en-US" alt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12645"/>
          <p:cNvSpPr txBox="1">
            <a:spLocks noChangeArrowheads="1"/>
          </p:cNvSpPr>
          <p:nvPr/>
        </p:nvSpPr>
        <p:spPr bwMode="auto">
          <a:xfrm>
            <a:off x="34045312" y="8672844"/>
            <a:ext cx="9601200" cy="731520"/>
          </a:xfrm>
          <a:prstGeom prst="rect">
            <a:avLst/>
          </a:prstGeom>
          <a:solidFill>
            <a:schemeClr val="tx2">
              <a:lumMod val="50000"/>
            </a:schemeClr>
          </a:solidFill>
          <a:ln w="63500">
            <a:solidFill>
              <a:srgbClr val="3C2A76"/>
            </a:solidFill>
            <a:miter lim="800000"/>
            <a:headEnd type="none" w="sm" len="sm"/>
            <a:tailEnd type="none" w="sm" len="sm"/>
          </a:ln>
        </p:spPr>
        <p:txBody>
          <a:bodyPr wrap="square" lIns="108424" tIns="36142" rIns="108424" bIns="36142" anchor="ctr">
            <a:spAutoFit/>
          </a:bodyPr>
          <a:lstStyle>
            <a:lvl1pPr marL="444500" indent="-4445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IMPLICATIONS</a:t>
            </a:r>
            <a:endParaRPr lang="en-US" alt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92913" y="9480292"/>
            <a:ext cx="9753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Heavy VA users who choose VA care over Medicare are </a:t>
            </a:r>
            <a:r>
              <a:rPr lang="en-US" sz="3200" dirty="0"/>
              <a:t>our most </a:t>
            </a:r>
            <a:r>
              <a:rPr lang="en-US" sz="3200" dirty="0" smtClean="0"/>
              <a:t>at-risk </a:t>
            </a:r>
            <a:r>
              <a:rPr lang="en-US" sz="3200" dirty="0"/>
              <a:t>Veterans.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Heavy VA users </a:t>
            </a:r>
            <a:r>
              <a:rPr lang="en-US" sz="3200" dirty="0"/>
              <a:t>are most affected by efforts </a:t>
            </a:r>
            <a:r>
              <a:rPr lang="en-US" sz="3200" dirty="0" smtClean="0"/>
              <a:t>to shift care to non-VA providers, such as through </a:t>
            </a:r>
            <a:r>
              <a:rPr lang="en-US" sz="3200" dirty="0"/>
              <a:t>the Veterans Choice </a:t>
            </a:r>
            <a:r>
              <a:rPr lang="en-US" sz="3200" dirty="0" smtClean="0"/>
              <a:t>Act or transforming the VA into an insurance provider rather than providers of comprehensive care.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4045312" y="19574020"/>
            <a:ext cx="9601200" cy="2141099"/>
            <a:chOff x="33352600" y="18628710"/>
            <a:chExt cx="9601200" cy="2141099"/>
          </a:xfrm>
        </p:grpSpPr>
        <p:sp>
          <p:nvSpPr>
            <p:cNvPr id="61" name="Text Box 12645"/>
            <p:cNvSpPr txBox="1">
              <a:spLocks noChangeArrowheads="1"/>
            </p:cNvSpPr>
            <p:nvPr/>
          </p:nvSpPr>
          <p:spPr bwMode="auto">
            <a:xfrm>
              <a:off x="33352600" y="18628710"/>
              <a:ext cx="9601200" cy="73152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63500">
              <a:solidFill>
                <a:srgbClr val="3C2A76"/>
              </a:solidFill>
              <a:miter lim="800000"/>
              <a:headEnd type="none" w="sm" len="sm"/>
              <a:tailEnd type="none" w="sm" len="sm"/>
            </a:ln>
          </p:spPr>
          <p:txBody>
            <a:bodyPr wrap="square" lIns="108424" tIns="36142" rIns="108424" bIns="36142">
              <a:spAutoFit/>
            </a:bodyPr>
            <a:lstStyle>
              <a:lvl1pPr marL="444500" indent="-44450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defTabSz="965200" eaLnBrk="0" hangingPunct="0"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defTabSz="965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1925300" algn="l"/>
                </a:tabLst>
                <a:defRPr sz="2600">
                  <a:solidFill>
                    <a:schemeClr val="bg2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3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REFERENCES</a:t>
              </a:r>
              <a:endParaRPr lang="en-US" altLang="en-US" sz="3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352600" y="19446370"/>
              <a:ext cx="96012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Christophe </a:t>
              </a:r>
              <a:r>
                <a:rPr lang="en-US" sz="1600" dirty="0" err="1"/>
                <a:t>Genolini</a:t>
              </a:r>
              <a:r>
                <a:rPr lang="en-US" sz="1600" dirty="0"/>
                <a:t>, Xavier </a:t>
              </a:r>
              <a:r>
                <a:rPr lang="en-US" sz="1600" dirty="0" err="1"/>
                <a:t>Alacoque</a:t>
              </a:r>
              <a:r>
                <a:rPr lang="en-US" sz="1600" dirty="0"/>
                <a:t>, Marianne </a:t>
              </a:r>
              <a:r>
                <a:rPr lang="en-US" sz="1600" dirty="0" err="1"/>
                <a:t>Sentenac</a:t>
              </a:r>
              <a:r>
                <a:rPr lang="en-US" sz="1600" dirty="0"/>
                <a:t>, Catherine Arnaud (2015). </a:t>
              </a:r>
              <a:r>
                <a:rPr lang="en-US" sz="1600" dirty="0" err="1"/>
                <a:t>kml</a:t>
              </a:r>
              <a:r>
                <a:rPr lang="en-US" sz="1600" dirty="0"/>
                <a:t> and kml3d: R Packages to Cluster Longitudinal Data. Journal of Statistical Software, 65(4), 1-34</a:t>
              </a:r>
              <a:r>
                <a:rPr lang="en-US" sz="1600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smtClean="0"/>
                <a:t>Ben </a:t>
              </a:r>
              <a:r>
                <a:rPr lang="en-US" sz="1600" dirty="0" err="1" smtClean="0"/>
                <a:t>Kesling</a:t>
              </a:r>
              <a:r>
                <a:rPr lang="en-US" sz="1600" dirty="0"/>
                <a:t> (May 12, 2016). </a:t>
              </a:r>
              <a:r>
                <a:rPr lang="en-US" sz="1600" dirty="0" smtClean="0"/>
                <a:t>Donald </a:t>
              </a:r>
              <a:r>
                <a:rPr lang="en-US" sz="1600" dirty="0"/>
                <a:t>Trump Adviser Signals Plan to Change Veterans’ Health </a:t>
              </a:r>
              <a:r>
                <a:rPr lang="en-US" sz="1600" dirty="0" smtClean="0"/>
                <a:t>Care; Wall Street Journal  </a:t>
              </a:r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26679" y="4467642"/>
            <a:ext cx="12584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</a:t>
            </a:r>
            <a:r>
              <a:rPr lang="en-US" dirty="0" smtClean="0"/>
              <a:t>: Identification of 4 </a:t>
            </a:r>
            <a:r>
              <a:rPr lang="en-US" dirty="0"/>
              <a:t>joint group trajectories in primary care utilization for Medicare and </a:t>
            </a:r>
            <a:r>
              <a:rPr lang="en-US" dirty="0" smtClean="0"/>
              <a:t>VA</a:t>
            </a:r>
            <a:endParaRPr lang="en-US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Group </a:t>
            </a:r>
            <a:r>
              <a:rPr lang="en-US" sz="2800" dirty="0"/>
              <a:t>A (64%) consists of low intensity users of both VA and Medicare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Group B (15%) are the heavy VA and light Medicare users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Groups C &amp; D (12% and 9%) are the heavy Medicare and light VA users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426679" y="13361972"/>
            <a:ext cx="69396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</a:t>
            </a:r>
            <a:r>
              <a:rPr lang="en-US" dirty="0" smtClean="0"/>
              <a:t>: The </a:t>
            </a:r>
            <a:r>
              <a:rPr lang="en-US" dirty="0"/>
              <a:t>traditional method of measuring reliance as ratio of VA/(VA+ Medicare) would identify two groups of </a:t>
            </a:r>
            <a:r>
              <a:rPr lang="en-US" dirty="0" smtClean="0"/>
              <a:t>veterans. </a:t>
            </a:r>
            <a:r>
              <a:rPr lang="en-US" dirty="0"/>
              <a:t>However, within each group, there are two distinct subgroups: heavy and light users of care.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20790" y="4492983"/>
            <a:ext cx="77138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</a:t>
            </a:r>
            <a:r>
              <a:rPr lang="en-US" dirty="0" smtClean="0"/>
              <a:t>: </a:t>
            </a:r>
            <a:r>
              <a:rPr lang="en-US" sz="3200" dirty="0" smtClean="0"/>
              <a:t>Combining </a:t>
            </a:r>
            <a:r>
              <a:rPr lang="en-US" sz="3200" dirty="0"/>
              <a:t>the two heavy Medicare groups (Groups C and D) into one revealed substantial differences in demographics, health risks, and health behaviors between heavy VA and Medicare </a:t>
            </a:r>
            <a:r>
              <a:rPr lang="en-US" sz="3200" dirty="0" smtClean="0"/>
              <a:t>users.</a:t>
            </a:r>
            <a:endParaRPr lang="en-US" dirty="0"/>
          </a:p>
        </p:txBody>
      </p:sp>
      <p:sp>
        <p:nvSpPr>
          <p:cNvPr id="38" name="Text Box 12645"/>
          <p:cNvSpPr txBox="1">
            <a:spLocks noChangeArrowheads="1"/>
          </p:cNvSpPr>
          <p:nvPr/>
        </p:nvSpPr>
        <p:spPr bwMode="auto">
          <a:xfrm>
            <a:off x="12316339" y="3502240"/>
            <a:ext cx="20936341" cy="731520"/>
          </a:xfrm>
          <a:prstGeom prst="rect">
            <a:avLst/>
          </a:prstGeom>
          <a:solidFill>
            <a:schemeClr val="tx2">
              <a:lumMod val="50000"/>
            </a:schemeClr>
          </a:solidFill>
          <a:ln w="63500">
            <a:solidFill>
              <a:srgbClr val="3C2A76"/>
            </a:solidFill>
            <a:miter lim="800000"/>
            <a:headEnd type="none" w="sm" len="sm"/>
            <a:tailEnd type="none" w="sm" len="sm"/>
          </a:ln>
        </p:spPr>
        <p:txBody>
          <a:bodyPr wrap="square" lIns="108424" tIns="36142" rIns="108424" bIns="36142" anchor="ctr">
            <a:spAutoFit/>
          </a:bodyPr>
          <a:lstStyle>
            <a:lvl1pPr marL="444500" indent="-4445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en-US" alt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12645"/>
          <p:cNvSpPr txBox="1">
            <a:spLocks noChangeArrowheads="1"/>
          </p:cNvSpPr>
          <p:nvPr/>
        </p:nvSpPr>
        <p:spPr bwMode="auto">
          <a:xfrm>
            <a:off x="34045312" y="16850390"/>
            <a:ext cx="9601200" cy="731520"/>
          </a:xfrm>
          <a:prstGeom prst="rect">
            <a:avLst/>
          </a:prstGeom>
          <a:solidFill>
            <a:schemeClr val="tx2">
              <a:lumMod val="50000"/>
            </a:schemeClr>
          </a:solidFill>
          <a:ln w="63500">
            <a:solidFill>
              <a:srgbClr val="3C2A76"/>
            </a:solidFill>
            <a:miter lim="800000"/>
            <a:headEnd type="none" w="sm" len="sm"/>
            <a:tailEnd type="none" w="sm" len="sm"/>
          </a:ln>
        </p:spPr>
        <p:txBody>
          <a:bodyPr wrap="square" lIns="108424" tIns="36142" rIns="108424" bIns="36142" anchor="ctr">
            <a:spAutoFit/>
          </a:bodyPr>
          <a:lstStyle>
            <a:lvl1pPr marL="444500" indent="-4445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965200" eaLnBrk="0" hangingPunct="0"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25300" algn="l"/>
              </a:tabLst>
              <a:defRPr sz="2600">
                <a:solidFill>
                  <a:schemeClr val="bg2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Acknowledgement</a:t>
            </a:r>
            <a:endParaRPr lang="en-US" altLang="en-US" sz="3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26727" y="17627103"/>
            <a:ext cx="99197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cs typeface="Arial" panose="020B0604020202020204" pitchFamily="34" charset="0"/>
              </a:rPr>
              <a:t>This work was undertaken as part of a VA HSR&amp;D funded grant </a:t>
            </a:r>
            <a:r>
              <a:rPr lang="en-US" altLang="en-US" sz="2400" dirty="0" smtClean="0">
                <a:cs typeface="Arial" panose="020B0604020202020204" pitchFamily="34" charset="0"/>
              </a:rPr>
              <a:t>(</a:t>
            </a:r>
            <a:r>
              <a:rPr lang="en-US" sz="2400" dirty="0"/>
              <a:t>IIR-10-150</a:t>
            </a:r>
            <a:r>
              <a:rPr lang="en-US" altLang="en-US" sz="2400" dirty="0" smtClean="0">
                <a:cs typeface="Arial" panose="020B0604020202020204" pitchFamily="34" charset="0"/>
              </a:rPr>
              <a:t>). </a:t>
            </a:r>
            <a:r>
              <a:rPr lang="en-US" altLang="en-US" sz="2400" dirty="0">
                <a:cs typeface="Arial" panose="020B0604020202020204" pitchFamily="34" charset="0"/>
              </a:rPr>
              <a:t>Dr. Wong was supported by VA Career Development Award 13-024. The views expressed are those of the authors and do not necessarily reflect the position </a:t>
            </a:r>
            <a:r>
              <a:rPr lang="en-US" altLang="en-US" sz="2400" dirty="0" smtClean="0">
                <a:cs typeface="Arial" panose="020B0604020202020204" pitchFamily="34" charset="0"/>
              </a:rPr>
              <a:t>and or </a:t>
            </a:r>
            <a:r>
              <a:rPr lang="en-US" altLang="en-US" sz="2400" dirty="0">
                <a:cs typeface="Arial" panose="020B0604020202020204" pitchFamily="34" charset="0"/>
              </a:rPr>
              <a:t>policy of the Department of Veterans </a:t>
            </a:r>
            <a:r>
              <a:rPr lang="en-US" altLang="en-US" sz="2400" dirty="0" smtClean="0">
                <a:cs typeface="Arial" panose="020B0604020202020204" pitchFamily="34" charset="0"/>
              </a:rPr>
              <a:t>Affairs or </a:t>
            </a:r>
            <a:r>
              <a:rPr lang="en-US" altLang="en-US" sz="2400" dirty="0">
                <a:cs typeface="Arial" panose="020B0604020202020204" pitchFamily="34" charset="0"/>
              </a:rPr>
              <a:t>the U.S. Government, </a:t>
            </a:r>
            <a:r>
              <a:rPr lang="en-US" altLang="en-US" sz="2400" dirty="0" smtClean="0">
                <a:cs typeface="Arial" panose="020B0604020202020204" pitchFamily="34" charset="0"/>
              </a:rPr>
              <a:t>University </a:t>
            </a:r>
            <a:r>
              <a:rPr lang="en-US" altLang="en-US" sz="2400" dirty="0">
                <a:cs typeface="Arial" panose="020B0604020202020204" pitchFamily="34" charset="0"/>
              </a:rPr>
              <a:t>of </a:t>
            </a:r>
            <a:r>
              <a:rPr lang="en-US" altLang="en-US" sz="2400" dirty="0" smtClean="0">
                <a:cs typeface="Arial" panose="020B0604020202020204" pitchFamily="34" charset="0"/>
              </a:rPr>
              <a:t>Washington</a:t>
            </a:r>
            <a:r>
              <a:rPr lang="en-US" altLang="en-US" sz="2400" dirty="0">
                <a:cs typeface="Arial" panose="020B0604020202020204" pitchFamily="34" charset="0"/>
              </a:rPr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679" y="16227469"/>
            <a:ext cx="6402259" cy="54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8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FFFFFF"/>
      </a:dk1>
      <a:lt1>
        <a:srgbClr val="FFFFFF"/>
      </a:lt1>
      <a:dk2>
        <a:srgbClr val="0066FF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65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bg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65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27137</TotalTime>
  <Words>785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Kenneth E. Thummel</dc:creator>
  <cp:lastModifiedBy>Batten, Adam J.</cp:lastModifiedBy>
  <cp:revision>1365</cp:revision>
  <cp:lastPrinted>2016-04-22T23:15:16Z</cp:lastPrinted>
  <dcterms:created xsi:type="dcterms:W3CDTF">2012-04-11T20:41:56Z</dcterms:created>
  <dcterms:modified xsi:type="dcterms:W3CDTF">2016-06-22T22:24:00Z</dcterms:modified>
</cp:coreProperties>
</file>