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4" r:id="rId4"/>
  </p:sldMasterIdLst>
  <p:notesMasterIdLst>
    <p:notesMasterId r:id="rId50"/>
  </p:notesMasterIdLst>
  <p:handoutMasterIdLst>
    <p:handoutMasterId r:id="rId51"/>
  </p:handoutMasterIdLst>
  <p:sldIdLst>
    <p:sldId id="985" r:id="rId5"/>
    <p:sldId id="949" r:id="rId6"/>
    <p:sldId id="952" r:id="rId7"/>
    <p:sldId id="955" r:id="rId8"/>
    <p:sldId id="954" r:id="rId9"/>
    <p:sldId id="956" r:id="rId10"/>
    <p:sldId id="950" r:id="rId11"/>
    <p:sldId id="941" r:id="rId12"/>
    <p:sldId id="957" r:id="rId13"/>
    <p:sldId id="959" r:id="rId14"/>
    <p:sldId id="958" r:id="rId15"/>
    <p:sldId id="961" r:id="rId16"/>
    <p:sldId id="962" r:id="rId17"/>
    <p:sldId id="984" r:id="rId18"/>
    <p:sldId id="964" r:id="rId19"/>
    <p:sldId id="965" r:id="rId20"/>
    <p:sldId id="968" r:id="rId21"/>
    <p:sldId id="969" r:id="rId22"/>
    <p:sldId id="970" r:id="rId23"/>
    <p:sldId id="972" r:id="rId24"/>
    <p:sldId id="973" r:id="rId25"/>
    <p:sldId id="974" r:id="rId26"/>
    <p:sldId id="975" r:id="rId27"/>
    <p:sldId id="981" r:id="rId28"/>
    <p:sldId id="895" r:id="rId29"/>
    <p:sldId id="979" r:id="rId30"/>
    <p:sldId id="980" r:id="rId31"/>
    <p:sldId id="977" r:id="rId32"/>
    <p:sldId id="978" r:id="rId33"/>
    <p:sldId id="840" r:id="rId34"/>
    <p:sldId id="846" r:id="rId35"/>
    <p:sldId id="988" r:id="rId36"/>
    <p:sldId id="896" r:id="rId37"/>
    <p:sldId id="900" r:id="rId38"/>
    <p:sldId id="901" r:id="rId39"/>
    <p:sldId id="897" r:id="rId40"/>
    <p:sldId id="898" r:id="rId41"/>
    <p:sldId id="902" r:id="rId42"/>
    <p:sldId id="903" r:id="rId43"/>
    <p:sldId id="904" r:id="rId44"/>
    <p:sldId id="905" r:id="rId45"/>
    <p:sldId id="907" r:id="rId46"/>
    <p:sldId id="908" r:id="rId47"/>
    <p:sldId id="909" r:id="rId48"/>
    <p:sldId id="910" r:id="rId49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693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386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788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702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4630" algn="l" defTabSz="91386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1558" algn="l" defTabSz="91386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8480" algn="l" defTabSz="91386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5404" algn="l" defTabSz="91386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Harris" initials="MJ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2B36"/>
    <a:srgbClr val="FFFFFF"/>
    <a:srgbClr val="66FF33"/>
    <a:srgbClr val="B9E700"/>
    <a:srgbClr val="5D7400"/>
    <a:srgbClr val="808080"/>
    <a:srgbClr val="33CCCC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365" autoAdjust="0"/>
    <p:restoredTop sz="92806" autoAdjust="0"/>
  </p:normalViewPr>
  <p:slideViewPr>
    <p:cSldViewPr>
      <p:cViewPr>
        <p:scale>
          <a:sx n="100" d="100"/>
          <a:sy n="100" d="100"/>
        </p:scale>
        <p:origin x="-97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538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5" rIns="92291" bIns="46145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5" rIns="92291" bIns="4614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563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5" rIns="92291" bIns="46145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9563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5" rIns="92291" bIns="4614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93FF9A-4D2E-411A-881A-C9FA0DD08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36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9250"/>
          </a:xfrm>
          <a:prstGeom prst="rect">
            <a:avLst/>
          </a:prstGeom>
        </p:spPr>
        <p:txBody>
          <a:bodyPr vert="horz" lIns="92291" tIns="46145" rIns="92291" bIns="46145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49250"/>
          </a:xfrm>
          <a:prstGeom prst="rect">
            <a:avLst/>
          </a:prstGeom>
        </p:spPr>
        <p:txBody>
          <a:bodyPr vert="horz" lIns="92291" tIns="46145" rIns="92291" bIns="46145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2AAF11-C529-48A4-879E-5C0CE95A01A8}" type="datetimeFigureOut">
              <a:rPr lang="en-US"/>
              <a:pPr>
                <a:defRPr/>
              </a:pPr>
              <a:t>3/6/2013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1" tIns="46145" rIns="92291" bIns="4614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2775"/>
          </a:xfrm>
          <a:prstGeom prst="rect">
            <a:avLst/>
          </a:prstGeom>
        </p:spPr>
        <p:txBody>
          <a:bodyPr vert="horz" lIns="92291" tIns="46145" rIns="92291" bIns="4614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49250"/>
          </a:xfrm>
          <a:prstGeom prst="rect">
            <a:avLst/>
          </a:prstGeom>
        </p:spPr>
        <p:txBody>
          <a:bodyPr vert="horz" lIns="92291" tIns="46145" rIns="92291" bIns="46145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49250"/>
          </a:xfrm>
          <a:prstGeom prst="rect">
            <a:avLst/>
          </a:prstGeom>
        </p:spPr>
        <p:txBody>
          <a:bodyPr vert="horz" lIns="92291" tIns="46145" rIns="92291" bIns="46145" rtlCol="0" anchor="b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5B7925B-6DD5-4B3E-921F-8E145ABA1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8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8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7050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95600" y="527050"/>
            <a:ext cx="3505200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3160" tIns="46581" rIns="93160" bIns="46581"/>
          <a:lstStyle/>
          <a:p>
            <a:pPr eaLnBrk="1" hangingPunct="1"/>
            <a:r>
              <a:rPr lang="en-US" dirty="0" smtClean="0"/>
              <a:t>Change to 1M element vector.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FAB147-D963-4EEC-9C08-B4610DFD5F87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5200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8208" y="3304893"/>
            <a:ext cx="7437501" cy="31544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B0AD08-2FA4-4DCA-9AB3-0B8080C73E28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5200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8493" y="3855942"/>
            <a:ext cx="7437501" cy="31544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800" dirty="0" smtClean="0"/>
              <a:t>Here we have a more in-depth code example</a:t>
            </a:r>
            <a:r>
              <a:rPr lang="en-US" sz="800" baseline="0" dirty="0" smtClean="0"/>
              <a:t> which shows</a:t>
            </a:r>
            <a:r>
              <a:rPr lang="en-US" sz="800" dirty="0" smtClean="0"/>
              <a:t> Fortran code</a:t>
            </a:r>
            <a:r>
              <a:rPr lang="en-US" sz="800" baseline="0" dirty="0" smtClean="0"/>
              <a:t> that performs Jacobi integration, applying a 2D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</a:t>
            </a:r>
          </a:p>
          <a:p>
            <a:r>
              <a:rPr lang="en-US" sz="800" baseline="0" dirty="0" smtClean="0"/>
              <a:t>operator to every grid cell at each iteration of an outer do while loop.  </a:t>
            </a:r>
          </a:p>
          <a:p>
            <a:r>
              <a:rPr lang="en-US" sz="800" baseline="0" dirty="0" smtClean="0"/>
              <a:t>The inner two do loops iterate over the 2D grid cells and apply the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operator.  The outer do while loop iterates until the solution</a:t>
            </a:r>
          </a:p>
          <a:p>
            <a:r>
              <a:rPr lang="en-US" sz="800" baseline="0" dirty="0" smtClean="0"/>
              <a:t> is converged.    You really don’t have to understand any of what I just said</a:t>
            </a:r>
          </a:p>
          <a:p>
            <a:r>
              <a:rPr lang="en-US" sz="800" baseline="0" dirty="0" smtClean="0"/>
              <a:t>in order to understand OpenACC.  Suffice to say that the inner loops over the (</a:t>
            </a:r>
            <a:r>
              <a:rPr lang="en-US" sz="800" baseline="0" dirty="0" err="1" smtClean="0"/>
              <a:t>i,j</a:t>
            </a:r>
            <a:r>
              <a:rPr lang="en-US" sz="800" baseline="0" dirty="0" smtClean="0"/>
              <a:t>) grid cells represent thousands of independent operations </a:t>
            </a:r>
          </a:p>
          <a:p>
            <a:r>
              <a:rPr lang="en-US" sz="800" baseline="0" dirty="0" smtClean="0"/>
              <a:t>that can be run in parallel, and the outer do while loop represents </a:t>
            </a:r>
          </a:p>
          <a:p>
            <a:r>
              <a:rPr lang="en-US" sz="800" baseline="0" dirty="0" smtClean="0"/>
              <a:t>running this parallel computation hundreds of times.  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The directives we insert into the code are shown in green.  To accelerate this code, we start outside the outer loop, where we use an</a:t>
            </a:r>
          </a:p>
          <a:p>
            <a:r>
              <a:rPr lang="en-US" sz="800" baseline="0" dirty="0" smtClean="0"/>
              <a:t>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data copy” directive to specify that there should be copies of the arrays </a:t>
            </a:r>
          </a:p>
          <a:p>
            <a:r>
              <a:rPr lang="en-US" sz="800" baseline="0" dirty="0" smtClean="0"/>
              <a:t>A and Anew on kept the accelerator.  </a:t>
            </a:r>
          </a:p>
          <a:p>
            <a:r>
              <a:rPr lang="en-US" sz="800" baseline="0" dirty="0" smtClean="0"/>
              <a:t>The compiler generates copy commands to move the data from the host CPU to the accelerator before the do while loop begins and </a:t>
            </a:r>
          </a:p>
          <a:p>
            <a:r>
              <a:rPr lang="en-US" sz="800" baseline="0" dirty="0" smtClean="0"/>
              <a:t>then move the results back from the accelerator to the host after the while loop ends.  </a:t>
            </a:r>
          </a:p>
          <a:p>
            <a:r>
              <a:rPr lang="en-US" sz="800" baseline="0" dirty="0" smtClean="0"/>
              <a:t>Doing this data movement only before and after the outer loop ensures that these expensive copies only happen once, rather than</a:t>
            </a:r>
          </a:p>
          <a:p>
            <a:r>
              <a:rPr lang="en-US" sz="800" baseline="0" dirty="0" smtClean="0"/>
              <a:t> before and after every computation on the accelerator.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On the inner parallel loop nest, we use an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kernels” directive to specify that the compiler should automatically generate parallel </a:t>
            </a:r>
          </a:p>
          <a:p>
            <a:r>
              <a:rPr lang="en-US" sz="800" baseline="0" dirty="0" smtClean="0"/>
              <a:t>device code for the accelerator to implement these loops.  The compiler </a:t>
            </a:r>
          </a:p>
          <a:p>
            <a:r>
              <a:rPr lang="en-US" sz="800" baseline="0" dirty="0" smtClean="0"/>
              <a:t>Detects that each iteration of these loops is independent, and generates the equivalent of a parallel CUDA function for the GPU.  </a:t>
            </a:r>
          </a:p>
          <a:p>
            <a:r>
              <a:rPr lang="en-US" sz="800" baseline="0" dirty="0" smtClean="0"/>
              <a:t>The GPU can process thousands of iterations of these loops concurrently.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We close off both directives with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end” at the end of the corresponding loops.</a:t>
            </a:r>
          </a:p>
          <a:p>
            <a:endParaRPr lang="en-US" sz="800" dirty="0" smtClean="0"/>
          </a:p>
          <a:p>
            <a:r>
              <a:rPr lang="en-US" sz="800" dirty="0" smtClean="0"/>
              <a:t>The result is not</a:t>
            </a:r>
            <a:r>
              <a:rPr lang="en-US" sz="800" baseline="0" dirty="0" smtClean="0"/>
              <a:t> only a very fast parallel implementation of the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operation, but efficient allocation and copying of data to and from the GPU, without</a:t>
            </a:r>
          </a:p>
          <a:p>
            <a:r>
              <a:rPr lang="en-US" sz="800" baseline="0" dirty="0" smtClean="0"/>
              <a:t> having to write any GPU-specific code.  And since we </a:t>
            </a:r>
          </a:p>
          <a:p>
            <a:r>
              <a:rPr lang="en-US" sz="800" baseline="0" dirty="0" smtClean="0"/>
              <a:t>Haven’t changed the underlying source code, we can run the sequential version on a CPU just as we did before adding the directives.  </a:t>
            </a:r>
            <a:endParaRPr lang="en-US" sz="80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B0AD08-2FA4-4DCA-9AB3-0B8080C73E28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5200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8493" y="3855942"/>
            <a:ext cx="7437501" cy="31544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800" dirty="0" smtClean="0"/>
              <a:t>Here we have a more in-depth code example</a:t>
            </a:r>
            <a:r>
              <a:rPr lang="en-US" sz="800" baseline="0" dirty="0" smtClean="0"/>
              <a:t> which shows</a:t>
            </a:r>
            <a:r>
              <a:rPr lang="en-US" sz="800" dirty="0" smtClean="0"/>
              <a:t> Fortran code</a:t>
            </a:r>
            <a:r>
              <a:rPr lang="en-US" sz="800" baseline="0" dirty="0" smtClean="0"/>
              <a:t> that performs Jacobi integration, applying a 2D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</a:t>
            </a:r>
          </a:p>
          <a:p>
            <a:r>
              <a:rPr lang="en-US" sz="800" baseline="0" dirty="0" smtClean="0"/>
              <a:t>operator to every grid cell at each iteration of an outer do while loop.  </a:t>
            </a:r>
          </a:p>
          <a:p>
            <a:r>
              <a:rPr lang="en-US" sz="800" baseline="0" dirty="0" smtClean="0"/>
              <a:t>The inner two do loops iterate over the 2D grid cells and apply the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operator.  The outer do while loop iterates until the solution</a:t>
            </a:r>
          </a:p>
          <a:p>
            <a:r>
              <a:rPr lang="en-US" sz="800" baseline="0" dirty="0" smtClean="0"/>
              <a:t> is converged.    You really don’t have to understand any of what I just said</a:t>
            </a:r>
          </a:p>
          <a:p>
            <a:r>
              <a:rPr lang="en-US" sz="800" baseline="0" dirty="0" smtClean="0"/>
              <a:t>in order to understand OpenACC.  Suffice to say that the inner loops over the (</a:t>
            </a:r>
            <a:r>
              <a:rPr lang="en-US" sz="800" baseline="0" dirty="0" err="1" smtClean="0"/>
              <a:t>i,j</a:t>
            </a:r>
            <a:r>
              <a:rPr lang="en-US" sz="800" baseline="0" dirty="0" smtClean="0"/>
              <a:t>) grid cells represent thousands of independent operations </a:t>
            </a:r>
          </a:p>
          <a:p>
            <a:r>
              <a:rPr lang="en-US" sz="800" baseline="0" dirty="0" smtClean="0"/>
              <a:t>that can be run in parallel, and the outer do while loop represents </a:t>
            </a:r>
          </a:p>
          <a:p>
            <a:r>
              <a:rPr lang="en-US" sz="800" baseline="0" dirty="0" smtClean="0"/>
              <a:t>running this parallel computation hundreds of times.  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The directives we insert into the code are shown in green.  To accelerate this code, we start outside the outer loop, where we use an</a:t>
            </a:r>
          </a:p>
          <a:p>
            <a:r>
              <a:rPr lang="en-US" sz="800" baseline="0" dirty="0" smtClean="0"/>
              <a:t>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data copy” directive to specify that there should be copies of the arrays </a:t>
            </a:r>
          </a:p>
          <a:p>
            <a:r>
              <a:rPr lang="en-US" sz="800" baseline="0" dirty="0" smtClean="0"/>
              <a:t>A and Anew on kept the accelerator.  </a:t>
            </a:r>
          </a:p>
          <a:p>
            <a:r>
              <a:rPr lang="en-US" sz="800" baseline="0" dirty="0" smtClean="0"/>
              <a:t>The compiler generates copy commands to move the data from the host CPU to the accelerator before the do while loop begins and </a:t>
            </a:r>
          </a:p>
          <a:p>
            <a:r>
              <a:rPr lang="en-US" sz="800" baseline="0" dirty="0" smtClean="0"/>
              <a:t>then move the results back from the accelerator to the host after the while loop ends.  </a:t>
            </a:r>
          </a:p>
          <a:p>
            <a:r>
              <a:rPr lang="en-US" sz="800" baseline="0" dirty="0" smtClean="0"/>
              <a:t>Doing this data movement only before and after the outer loop ensures that these expensive copies only happen once, rather than</a:t>
            </a:r>
          </a:p>
          <a:p>
            <a:r>
              <a:rPr lang="en-US" sz="800" baseline="0" dirty="0" smtClean="0"/>
              <a:t> before and after every computation on the accelerator.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On the inner parallel loop nest, we use an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kernels” directive to specify that the compiler should automatically generate parallel </a:t>
            </a:r>
          </a:p>
          <a:p>
            <a:r>
              <a:rPr lang="en-US" sz="800" baseline="0" dirty="0" smtClean="0"/>
              <a:t>device code for the accelerator to implement these loops.  The compiler </a:t>
            </a:r>
          </a:p>
          <a:p>
            <a:r>
              <a:rPr lang="en-US" sz="800" baseline="0" dirty="0" smtClean="0"/>
              <a:t>Detects that each iteration of these loops is independent, and generates the equivalent of a parallel CUDA function for the GPU.  </a:t>
            </a:r>
          </a:p>
          <a:p>
            <a:r>
              <a:rPr lang="en-US" sz="800" baseline="0" dirty="0" smtClean="0"/>
              <a:t>The GPU can process thousands of iterations of these loops concurrently.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We close off both directives with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end” at the end of the corresponding loops.</a:t>
            </a:r>
          </a:p>
          <a:p>
            <a:endParaRPr lang="en-US" sz="800" dirty="0" smtClean="0"/>
          </a:p>
          <a:p>
            <a:r>
              <a:rPr lang="en-US" sz="800" dirty="0" smtClean="0"/>
              <a:t>The result is not</a:t>
            </a:r>
            <a:r>
              <a:rPr lang="en-US" sz="800" baseline="0" dirty="0" smtClean="0"/>
              <a:t> only a very fast parallel implementation of the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operation, but efficient allocation and copying of data to and from the GPU, without</a:t>
            </a:r>
          </a:p>
          <a:p>
            <a:r>
              <a:rPr lang="en-US" sz="800" baseline="0" dirty="0" smtClean="0"/>
              <a:t> having to write any GPU-specific code.  And since we </a:t>
            </a:r>
          </a:p>
          <a:p>
            <a:r>
              <a:rPr lang="en-US" sz="800" baseline="0" dirty="0" smtClean="0"/>
              <a:t>Haven’t changed the underlying source code, we can run the sequential version on a CPU just as we did before adding the directives.  </a:t>
            </a:r>
            <a:endParaRPr lang="en-US" sz="8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B0AD08-2FA4-4DCA-9AB3-0B8080C73E28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5200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8493" y="3855942"/>
            <a:ext cx="7437501" cy="31544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800" dirty="0" smtClean="0"/>
              <a:t>Here we have a more in-depth code example</a:t>
            </a:r>
            <a:r>
              <a:rPr lang="en-US" sz="800" baseline="0" dirty="0" smtClean="0"/>
              <a:t> which shows</a:t>
            </a:r>
            <a:r>
              <a:rPr lang="en-US" sz="800" dirty="0" smtClean="0"/>
              <a:t> Fortran code</a:t>
            </a:r>
            <a:r>
              <a:rPr lang="en-US" sz="800" baseline="0" dirty="0" smtClean="0"/>
              <a:t> that performs Jacobi integration, applying a 2D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</a:t>
            </a:r>
          </a:p>
          <a:p>
            <a:r>
              <a:rPr lang="en-US" sz="800" baseline="0" dirty="0" smtClean="0"/>
              <a:t>operator to every grid cell at each iteration of an outer do while loop.  </a:t>
            </a:r>
          </a:p>
          <a:p>
            <a:r>
              <a:rPr lang="en-US" sz="800" baseline="0" dirty="0" smtClean="0"/>
              <a:t>The inner two do loops iterate over the 2D grid cells and apply the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operator.  The outer do while loop iterates until the solution</a:t>
            </a:r>
          </a:p>
          <a:p>
            <a:r>
              <a:rPr lang="en-US" sz="800" baseline="0" dirty="0" smtClean="0"/>
              <a:t> is converged.    You really don’t have to understand any of what I just said</a:t>
            </a:r>
          </a:p>
          <a:p>
            <a:r>
              <a:rPr lang="en-US" sz="800" baseline="0" dirty="0" smtClean="0"/>
              <a:t>in order to understand OpenACC.  Suffice to say that the inner loops over the (</a:t>
            </a:r>
            <a:r>
              <a:rPr lang="en-US" sz="800" baseline="0" dirty="0" err="1" smtClean="0"/>
              <a:t>i,j</a:t>
            </a:r>
            <a:r>
              <a:rPr lang="en-US" sz="800" baseline="0" dirty="0" smtClean="0"/>
              <a:t>) grid cells represent thousands of independent operations </a:t>
            </a:r>
          </a:p>
          <a:p>
            <a:r>
              <a:rPr lang="en-US" sz="800" baseline="0" dirty="0" smtClean="0"/>
              <a:t>that can be run in parallel, and the outer do while loop represents </a:t>
            </a:r>
          </a:p>
          <a:p>
            <a:r>
              <a:rPr lang="en-US" sz="800" baseline="0" dirty="0" smtClean="0"/>
              <a:t>running this parallel computation hundreds of times.  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The directives we insert into the code are shown in green.  To accelerate this code, we start outside the outer loop, where we use an</a:t>
            </a:r>
          </a:p>
          <a:p>
            <a:r>
              <a:rPr lang="en-US" sz="800" baseline="0" dirty="0" smtClean="0"/>
              <a:t>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data copy” directive to specify that there should be copies of the arrays </a:t>
            </a:r>
          </a:p>
          <a:p>
            <a:r>
              <a:rPr lang="en-US" sz="800" baseline="0" dirty="0" smtClean="0"/>
              <a:t>A and Anew on kept the accelerator.  </a:t>
            </a:r>
          </a:p>
          <a:p>
            <a:r>
              <a:rPr lang="en-US" sz="800" baseline="0" dirty="0" smtClean="0"/>
              <a:t>The compiler generates copy commands to move the data from the host CPU to the accelerator before the do while loop begins and </a:t>
            </a:r>
          </a:p>
          <a:p>
            <a:r>
              <a:rPr lang="en-US" sz="800" baseline="0" dirty="0" smtClean="0"/>
              <a:t>then move the results back from the accelerator to the host after the while loop ends.  </a:t>
            </a:r>
          </a:p>
          <a:p>
            <a:r>
              <a:rPr lang="en-US" sz="800" baseline="0" dirty="0" smtClean="0"/>
              <a:t>Doing this data movement only before and after the outer loop ensures that these expensive copies only happen once, rather than</a:t>
            </a:r>
          </a:p>
          <a:p>
            <a:r>
              <a:rPr lang="en-US" sz="800" baseline="0" dirty="0" smtClean="0"/>
              <a:t> before and after every computation on the accelerator.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On the inner parallel loop nest, we use an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kernels” directive to specify that the compiler should automatically generate parallel </a:t>
            </a:r>
          </a:p>
          <a:p>
            <a:r>
              <a:rPr lang="en-US" sz="800" baseline="0" dirty="0" smtClean="0"/>
              <a:t>device code for the accelerator to implement these loops.  The compiler </a:t>
            </a:r>
          </a:p>
          <a:p>
            <a:r>
              <a:rPr lang="en-US" sz="800" baseline="0" dirty="0" smtClean="0"/>
              <a:t>Detects that each iteration of these loops is independent, and generates the equivalent of a parallel CUDA function for the GPU.  </a:t>
            </a:r>
          </a:p>
          <a:p>
            <a:r>
              <a:rPr lang="en-US" sz="800" baseline="0" dirty="0" smtClean="0"/>
              <a:t>The GPU can process thousands of iterations of these loops concurrently.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We close off both directives with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end” at the end of the corresponding loops.</a:t>
            </a:r>
          </a:p>
          <a:p>
            <a:endParaRPr lang="en-US" sz="800" dirty="0" smtClean="0"/>
          </a:p>
          <a:p>
            <a:r>
              <a:rPr lang="en-US" sz="800" dirty="0" smtClean="0"/>
              <a:t>The result is not</a:t>
            </a:r>
            <a:r>
              <a:rPr lang="en-US" sz="800" baseline="0" dirty="0" smtClean="0"/>
              <a:t> only a very fast parallel implementation of the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operation, but efficient allocation and copying of data to and from the GPU, without</a:t>
            </a:r>
          </a:p>
          <a:p>
            <a:r>
              <a:rPr lang="en-US" sz="800" baseline="0" dirty="0" smtClean="0"/>
              <a:t> having to write any GPU-specific code.  And since we </a:t>
            </a:r>
          </a:p>
          <a:p>
            <a:r>
              <a:rPr lang="en-US" sz="800" baseline="0" dirty="0" smtClean="0"/>
              <a:t>Haven’t changed the underlying source code, we can run the sequential version on a CPU just as we did before adding the directives.  </a:t>
            </a:r>
            <a:endParaRPr lang="en-US" sz="80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B0AD08-2FA4-4DCA-9AB3-0B8080C73E28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5200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8493" y="3855942"/>
            <a:ext cx="7437501" cy="31544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800" dirty="0" smtClean="0"/>
              <a:t>Here we have a more in-depth code example</a:t>
            </a:r>
            <a:r>
              <a:rPr lang="en-US" sz="800" baseline="0" dirty="0" smtClean="0"/>
              <a:t> which shows</a:t>
            </a:r>
            <a:r>
              <a:rPr lang="en-US" sz="800" dirty="0" smtClean="0"/>
              <a:t> Fortran code</a:t>
            </a:r>
            <a:r>
              <a:rPr lang="en-US" sz="800" baseline="0" dirty="0" smtClean="0"/>
              <a:t> that performs Jacobi integration, applying a 2D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</a:t>
            </a:r>
          </a:p>
          <a:p>
            <a:r>
              <a:rPr lang="en-US" sz="800" baseline="0" dirty="0" smtClean="0"/>
              <a:t>operator to every grid cell at each iteration of an outer do while loop.  </a:t>
            </a:r>
          </a:p>
          <a:p>
            <a:r>
              <a:rPr lang="en-US" sz="800" baseline="0" dirty="0" smtClean="0"/>
              <a:t>The inner two do loops iterate over the 2D grid cells and apply the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operator.  The outer do while loop iterates until the solution</a:t>
            </a:r>
          </a:p>
          <a:p>
            <a:r>
              <a:rPr lang="en-US" sz="800" baseline="0" dirty="0" smtClean="0"/>
              <a:t> is converged.    You really don’t have to understand any of what I just said</a:t>
            </a:r>
          </a:p>
          <a:p>
            <a:r>
              <a:rPr lang="en-US" sz="800" baseline="0" dirty="0" smtClean="0"/>
              <a:t>in order to understand OpenACC.  Suffice to say that the inner loops over the (</a:t>
            </a:r>
            <a:r>
              <a:rPr lang="en-US" sz="800" baseline="0" dirty="0" err="1" smtClean="0"/>
              <a:t>i,j</a:t>
            </a:r>
            <a:r>
              <a:rPr lang="en-US" sz="800" baseline="0" dirty="0" smtClean="0"/>
              <a:t>) grid cells represent thousands of independent operations </a:t>
            </a:r>
          </a:p>
          <a:p>
            <a:r>
              <a:rPr lang="en-US" sz="800" baseline="0" dirty="0" smtClean="0"/>
              <a:t>that can be run in parallel, and the outer do while loop represents </a:t>
            </a:r>
          </a:p>
          <a:p>
            <a:r>
              <a:rPr lang="en-US" sz="800" baseline="0" dirty="0" smtClean="0"/>
              <a:t>running this parallel computation hundreds of times.  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The directives we insert into the code are shown in green.  To accelerate this code, we start outside the outer loop, where we use an</a:t>
            </a:r>
          </a:p>
          <a:p>
            <a:r>
              <a:rPr lang="en-US" sz="800" baseline="0" dirty="0" smtClean="0"/>
              <a:t>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data copy” directive to specify that there should be copies of the arrays </a:t>
            </a:r>
          </a:p>
          <a:p>
            <a:r>
              <a:rPr lang="en-US" sz="800" baseline="0" dirty="0" smtClean="0"/>
              <a:t>A and Anew on kept the accelerator.  </a:t>
            </a:r>
          </a:p>
          <a:p>
            <a:r>
              <a:rPr lang="en-US" sz="800" baseline="0" dirty="0" smtClean="0"/>
              <a:t>The compiler generates copy commands to move the data from the host CPU to the accelerator before the do while loop begins and </a:t>
            </a:r>
          </a:p>
          <a:p>
            <a:r>
              <a:rPr lang="en-US" sz="800" baseline="0" dirty="0" smtClean="0"/>
              <a:t>then move the results back from the accelerator to the host after the while loop ends.  </a:t>
            </a:r>
          </a:p>
          <a:p>
            <a:r>
              <a:rPr lang="en-US" sz="800" baseline="0" dirty="0" smtClean="0"/>
              <a:t>Doing this data movement only before and after the outer loop ensures that these expensive copies only happen once, rather than</a:t>
            </a:r>
          </a:p>
          <a:p>
            <a:r>
              <a:rPr lang="en-US" sz="800" baseline="0" dirty="0" smtClean="0"/>
              <a:t> before and after every computation on the accelerator.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On the inner parallel loop nest, we use an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kernels” directive to specify that the compiler should automatically generate parallel </a:t>
            </a:r>
          </a:p>
          <a:p>
            <a:r>
              <a:rPr lang="en-US" sz="800" baseline="0" dirty="0" smtClean="0"/>
              <a:t>device code for the accelerator to implement these loops.  The compiler </a:t>
            </a:r>
          </a:p>
          <a:p>
            <a:r>
              <a:rPr lang="en-US" sz="800" baseline="0" dirty="0" smtClean="0"/>
              <a:t>Detects that each iteration of these loops is independent, and generates the equivalent of a parallel CUDA function for the GPU.  </a:t>
            </a:r>
          </a:p>
          <a:p>
            <a:r>
              <a:rPr lang="en-US" sz="800" baseline="0" dirty="0" smtClean="0"/>
              <a:t>The GPU can process thousands of iterations of these loops concurrently.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We close off both directives with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end” at the end of the corresponding loops.</a:t>
            </a:r>
          </a:p>
          <a:p>
            <a:endParaRPr lang="en-US" sz="800" dirty="0" smtClean="0"/>
          </a:p>
          <a:p>
            <a:r>
              <a:rPr lang="en-US" sz="800" dirty="0" smtClean="0"/>
              <a:t>The result is not</a:t>
            </a:r>
            <a:r>
              <a:rPr lang="en-US" sz="800" baseline="0" dirty="0" smtClean="0"/>
              <a:t> only a very fast parallel implementation of the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operation, but efficient allocation and copying of data to and from the GPU, without</a:t>
            </a:r>
          </a:p>
          <a:p>
            <a:r>
              <a:rPr lang="en-US" sz="800" baseline="0" dirty="0" smtClean="0"/>
              <a:t> having to write any GPU-specific code.  And since we </a:t>
            </a:r>
          </a:p>
          <a:p>
            <a:r>
              <a:rPr lang="en-US" sz="800" baseline="0" dirty="0" smtClean="0"/>
              <a:t>Haven’t changed the underlying source code, we can run the sequential version on a CPU just as we did before adding the directives.  </a:t>
            </a:r>
            <a:endParaRPr lang="en-US" sz="80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7050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7925B-6DD5-4B3E-921F-8E145ABA1EC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1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7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4963" y="247650"/>
            <a:ext cx="2468562" cy="5265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247650"/>
            <a:ext cx="7253288" cy="5265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5084" y="3830301"/>
            <a:ext cx="4326093" cy="133369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729" y="5336474"/>
            <a:ext cx="4325398" cy="1077218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15" y="4275664"/>
            <a:ext cx="7670271" cy="656584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1500" y="3079667"/>
            <a:ext cx="7683500" cy="1196000"/>
          </a:xfrm>
        </p:spPr>
        <p:txBody>
          <a:bodyPr anchor="b"/>
          <a:lstStyle>
            <a:lvl1pPr algn="l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99932" y="6449852"/>
            <a:ext cx="2132542" cy="179538"/>
          </a:xfrm>
          <a:prstGeom prst="rect">
            <a:avLst/>
          </a:prstGeom>
        </p:spPr>
        <p:txBody>
          <a:bodyPr lIns="91386" tIns="45690" rIns="91386" bIns="45690"/>
          <a:lstStyle/>
          <a:p>
            <a:fld id="{243DC92E-37A6-433B-B46E-A61FAAC913A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25509" y="6402829"/>
            <a:ext cx="1092982" cy="273579"/>
          </a:xfrm>
          <a:prstGeom prst="rect">
            <a:avLst/>
          </a:prstGeom>
        </p:spPr>
        <p:txBody>
          <a:bodyPr lIns="91386" tIns="45690" rIns="91386" bIns="45690"/>
          <a:lstStyle/>
          <a:p>
            <a:r>
              <a:rPr lang="en-GB" smtClean="0"/>
              <a:t>© NVIDIA 2013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8868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9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8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3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0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6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1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1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8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  <p:sldLayoutId id="2147484456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group.com/resources/accel.htm" TargetMode="External"/><Relationship Id="rId2" Type="http://schemas.openxmlformats.org/officeDocument/2006/relationships/hyperlink" Target="http://openacc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stri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5409" y="3767667"/>
            <a:ext cx="4765092" cy="132342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GPU Computing with </a:t>
            </a:r>
            <a:br>
              <a:rPr lang="en-US" sz="4000" dirty="0"/>
            </a:br>
            <a:r>
              <a:rPr lang="en-US" sz="4000" dirty="0" err="1"/>
              <a:t>OpenACC</a:t>
            </a:r>
            <a:r>
              <a:rPr lang="en-US" sz="4000" dirty="0"/>
              <a:t> Directives</a:t>
            </a:r>
          </a:p>
        </p:txBody>
      </p:sp>
    </p:spTree>
    <p:extLst>
      <p:ext uri="{BB962C8B-B14F-4D97-AF65-F5344CB8AC3E}">
        <p14:creationId xmlns:p14="http://schemas.microsoft.com/office/powerpoint/2010/main" val="261324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 Iteration C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29525"/>
            <a:ext cx="7874000" cy="5262919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error 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iter_max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error=0.0;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1; j &lt; n-1; j++)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m-1;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Anew[j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][i]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0.25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(A[j][i+1] + A[j][i-1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+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A[j-1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+ A[j+1][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error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max(error, abs(Anew[j][i] - A[j][i]);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1; j &lt; n-1; j++)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m-1;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Anew[j][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23000" y="1295401"/>
            <a:ext cx="2766842" cy="609600"/>
            <a:chOff x="5448061" y="680708"/>
            <a:chExt cx="3274841" cy="527315"/>
          </a:xfrm>
        </p:grpSpPr>
        <p:sp>
          <p:nvSpPr>
            <p:cNvPr id="10" name="Rounded Rectangle 9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Iterate until converged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3001" y="2209800"/>
            <a:ext cx="2766841" cy="612648"/>
            <a:chOff x="5448061" y="680708"/>
            <a:chExt cx="3274841" cy="527315"/>
          </a:xfrm>
        </p:grpSpPr>
        <p:sp>
          <p:nvSpPr>
            <p:cNvPr id="14" name="Rounded Rectangle 13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Iterate across matrix elements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23000" y="3048000"/>
            <a:ext cx="2766841" cy="612648"/>
            <a:chOff x="5448061" y="680708"/>
            <a:chExt cx="3274841" cy="527315"/>
          </a:xfrm>
        </p:grpSpPr>
        <p:sp>
          <p:nvSpPr>
            <p:cNvPr id="17" name="Rounded Rectangle 16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Calculate new value from neighbors</a:t>
              </a:r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3000" y="3835527"/>
            <a:ext cx="2766841" cy="612648"/>
            <a:chOff x="5448061" y="680708"/>
            <a:chExt cx="3274841" cy="527315"/>
          </a:xfrm>
        </p:grpSpPr>
        <p:sp>
          <p:nvSpPr>
            <p:cNvPr id="20" name="Rounded Rectangle 19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Compute max error for </a:t>
              </a:r>
              <a:r>
                <a:rPr lang="en-US" sz="1600" b="1" dirty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convergence</a:t>
              </a:r>
            </a:p>
          </p:txBody>
        </p:sp>
        <p:sp>
          <p:nvSpPr>
            <p:cNvPr id="21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23000" y="4876800"/>
            <a:ext cx="2766841" cy="612648"/>
            <a:chOff x="5448061" y="680708"/>
            <a:chExt cx="3274841" cy="527315"/>
          </a:xfrm>
        </p:grpSpPr>
        <p:sp>
          <p:nvSpPr>
            <p:cNvPr id="23" name="Rounded Rectangle 22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Swap input/output arrays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24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5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730" y="457200"/>
            <a:ext cx="8352896" cy="752338"/>
          </a:xfrm>
        </p:spPr>
        <p:txBody>
          <a:bodyPr>
            <a:noAutofit/>
          </a:bodyPr>
          <a:lstStyle/>
          <a:p>
            <a:r>
              <a:rPr lang="en-US" dirty="0" smtClean="0"/>
              <a:t>Jacobi Iteration Fortran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9429" y="1522231"/>
            <a:ext cx="8368771" cy="564056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 while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( err &gt;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tol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.and.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&lt;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iter_max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err=0.</a:t>
            </a:r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_fp_kind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 smtClean="0">
              <a:solidFill>
                <a:srgbClr val="92D050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j=1,m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=1,n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 smtClean="0">
              <a:solidFill>
                <a:srgbClr val="FFFFFF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 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Anew(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 = .25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_fp_kind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* (A(i+1, j  ) + A(i-1, j  ) + &amp;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                           A(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, j-1) + A(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, j+1))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 smtClean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 smtClean="0">
              <a:solidFill>
                <a:srgbClr val="FFFFFF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err =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max(err, Anew(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 - A(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 do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 do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 smtClean="0">
              <a:solidFill>
                <a:srgbClr val="FFFFFF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j=1,m-2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=1,n-2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A(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 = Anew(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end do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end do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</a:t>
            </a:r>
            <a:endParaRPr lang="en-US" sz="1400" b="1" dirty="0" smtClean="0">
              <a:solidFill>
                <a:srgbClr val="FFFFFF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+1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 do</a:t>
            </a:r>
            <a:endParaRPr lang="en-US" sz="1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300958" y="1397127"/>
            <a:ext cx="2766842" cy="612648"/>
            <a:chOff x="5448061" y="680708"/>
            <a:chExt cx="3274841" cy="527315"/>
          </a:xfrm>
        </p:grpSpPr>
        <p:sp>
          <p:nvSpPr>
            <p:cNvPr id="39" name="Rounded Rectangle 38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Iterate until converged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40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00959" y="2133600"/>
            <a:ext cx="2766841" cy="612648"/>
            <a:chOff x="5448061" y="680708"/>
            <a:chExt cx="3274841" cy="527315"/>
          </a:xfrm>
        </p:grpSpPr>
        <p:sp>
          <p:nvSpPr>
            <p:cNvPr id="42" name="Rounded Rectangle 41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Iterate across matrix elements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43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300959" y="3048000"/>
            <a:ext cx="2766841" cy="612648"/>
            <a:chOff x="5448061" y="680708"/>
            <a:chExt cx="3274841" cy="527315"/>
          </a:xfrm>
        </p:grpSpPr>
        <p:sp>
          <p:nvSpPr>
            <p:cNvPr id="45" name="Rounded Rectangle 44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Calculate new value from neighbors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46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00958" y="3959352"/>
            <a:ext cx="2766841" cy="612648"/>
            <a:chOff x="5448061" y="680708"/>
            <a:chExt cx="3274841" cy="527315"/>
          </a:xfrm>
        </p:grpSpPr>
        <p:sp>
          <p:nvSpPr>
            <p:cNvPr id="48" name="Rounded Rectangle 47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Compute max error for convergence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300958" y="5096933"/>
            <a:ext cx="2766841" cy="612648"/>
            <a:chOff x="5448061" y="680708"/>
            <a:chExt cx="3274841" cy="527315"/>
          </a:xfrm>
        </p:grpSpPr>
        <p:sp>
          <p:nvSpPr>
            <p:cNvPr id="51" name="Rounded Rectangle 50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Swap input/output arrays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52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9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C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29525"/>
            <a:ext cx="7874000" cy="5109030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 error 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iter_max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error=0.0;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parallel for shared(m, n, Anew, A)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1; j &lt; n-1; j++)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m-1;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Anew[j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][i]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0.25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(A[j][i+1] + A[j][i-1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+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A[j-1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+ A[j+1][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error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max(error, abs(Anew[j][i] - A[j][i]);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parallel for shared(m, n, Anew, A)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1; j &lt; n-1; j++)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m-1;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Anew[j][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23001" y="1895475"/>
            <a:ext cx="2766841" cy="703087"/>
            <a:chOff x="5448061" y="680708"/>
            <a:chExt cx="3274841" cy="527315"/>
          </a:xfrm>
        </p:grpSpPr>
        <p:sp>
          <p:nvSpPr>
            <p:cNvPr id="14" name="Rounded Rectangle 13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Parallelize loop across CPU threads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23000" y="4219575"/>
            <a:ext cx="2766841" cy="703087"/>
            <a:chOff x="5448061" y="680708"/>
            <a:chExt cx="3274841" cy="527315"/>
          </a:xfrm>
        </p:grpSpPr>
        <p:sp>
          <p:nvSpPr>
            <p:cNvPr id="26" name="Rounded Rectangle 25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Parallelize loop across CPU threads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8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730" y="457200"/>
            <a:ext cx="8352896" cy="752338"/>
          </a:xfrm>
        </p:spPr>
        <p:txBody>
          <a:bodyPr>
            <a:no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Fortran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369831"/>
            <a:ext cx="8368771" cy="564056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( err &gt; </a:t>
            </a:r>
            <a:r>
              <a:rPr lang="en-US" sz="1400" b="1" dirty="0" err="1">
                <a:latin typeface="Courier New" pitchFamily="49" charset="0"/>
                <a:ea typeface="DejaVu Sans" charset="0"/>
                <a:cs typeface="Courier New" pitchFamily="49" charset="0"/>
              </a:rPr>
              <a:t>tol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.and. </a:t>
            </a:r>
            <a:r>
              <a:rPr lang="en-US" sz="1400" b="1" dirty="0" err="1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 &lt; </a:t>
            </a:r>
            <a:r>
              <a:rPr lang="en-US" sz="1400" b="1" dirty="0" err="1">
                <a:latin typeface="Courier New" pitchFamily="49" charset="0"/>
                <a:ea typeface="DejaVu Sans" charset="0"/>
                <a:cs typeface="Courier New" pitchFamily="49" charset="0"/>
              </a:rPr>
              <a:t>iter_max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 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err=0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_fp_kind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>
              <a:solidFill>
                <a:schemeClr val="accent5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parallel do shared(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m,n,Anew,A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) reduction(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max:err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j=1,m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=1,n    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 smtClean="0">
              <a:solidFill>
                <a:srgbClr val="FFFFFF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Anew(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) = .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25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fp_kind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* (A(i+1, j  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) + A(i-1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, j  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+ &amp;</a:t>
            </a:r>
            <a:endParaRPr lang="en-US" sz="1400" b="1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                           A(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, j-1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) + A(</a:t>
            </a:r>
            <a:r>
              <a:rPr lang="en-US" sz="1400" b="1" dirty="0" err="1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, j+1))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err 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=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max(err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, Anew(</a:t>
            </a:r>
            <a:r>
              <a:rPr lang="en-US" sz="1400" b="1" dirty="0" err="1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 - A(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))</a:t>
            </a:r>
            <a:endParaRPr lang="en-US" sz="1400" b="1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dirty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 smtClean="0">
              <a:solidFill>
                <a:srgbClr val="FFFFFF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parallel do shared(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m,n,Anew,A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j=1,m-2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=1,n-2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A(</a:t>
            </a:r>
            <a:r>
              <a:rPr lang="en-US" sz="1400" b="1" dirty="0" err="1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) = Anew(</a:t>
            </a:r>
            <a:r>
              <a:rPr lang="en-US" sz="1400" b="1" dirty="0" err="1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dirty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dirty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</a:t>
            </a:r>
            <a:endParaRPr lang="en-US" sz="1400" b="1" dirty="0" smtClean="0">
              <a:solidFill>
                <a:srgbClr val="FFFFFF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= </a:t>
            </a:r>
            <a:r>
              <a:rPr lang="en-US" sz="1400" b="1" dirty="0" err="1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ea typeface="DejaVu Sans" charset="0"/>
                <a:cs typeface="Courier New" pitchFamily="49" charset="0"/>
              </a:rPr>
              <a:t> +1</a:t>
            </a:r>
            <a:endParaRPr lang="en-US" sz="1400" b="1" dirty="0" smtClean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23000" y="1828800"/>
            <a:ext cx="2766841" cy="703087"/>
            <a:chOff x="5448061" y="680708"/>
            <a:chExt cx="3274841" cy="527315"/>
          </a:xfrm>
        </p:grpSpPr>
        <p:sp>
          <p:nvSpPr>
            <p:cNvPr id="20" name="Rounded Rectangle 19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Parallelize loop across CPU threads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21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23000" y="4210050"/>
            <a:ext cx="2766841" cy="703087"/>
            <a:chOff x="5448061" y="680708"/>
            <a:chExt cx="3274841" cy="527315"/>
          </a:xfrm>
        </p:grpSpPr>
        <p:sp>
          <p:nvSpPr>
            <p:cNvPr id="23" name="Rounded Rectangle 22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Parallelize loop across CPU threads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24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4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startup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no other GPU process running, GPU driver may be swapped out</a:t>
            </a:r>
          </a:p>
          <a:p>
            <a:pPr lvl="1"/>
            <a:r>
              <a:rPr lang="en-US" dirty="0" smtClean="0"/>
              <a:t>Linux specific</a:t>
            </a:r>
          </a:p>
          <a:p>
            <a:pPr lvl="1"/>
            <a:r>
              <a:rPr lang="en-US" dirty="0" smtClean="0"/>
              <a:t>Starting it up can take 1-2 seconds</a:t>
            </a:r>
          </a:p>
          <a:p>
            <a:pPr lvl="1"/>
            <a:endParaRPr lang="en-US" dirty="0"/>
          </a:p>
          <a:p>
            <a:r>
              <a:rPr lang="en-US" dirty="0" smtClean="0"/>
              <a:t>Two options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nvidia-smi</a:t>
            </a:r>
            <a:r>
              <a:rPr lang="en-US" dirty="0" smtClean="0"/>
              <a:t> in persistence mode (requires root permissions)</a:t>
            </a:r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nvidia-smi</a:t>
            </a:r>
            <a:r>
              <a:rPr lang="en-US" dirty="0" smtClean="0"/>
              <a:t> –q –l 30” in the background</a:t>
            </a:r>
          </a:p>
          <a:p>
            <a:pPr lvl="1"/>
            <a:endParaRPr lang="en-US" dirty="0"/>
          </a:p>
          <a:p>
            <a:r>
              <a:rPr lang="en-US" dirty="0" smtClean="0"/>
              <a:t>If your running time is off by ~2 seconds from results in these slides, suspect this</a:t>
            </a:r>
          </a:p>
          <a:p>
            <a:pPr lvl="1"/>
            <a:r>
              <a:rPr lang="en-US" dirty="0" err="1" smtClean="0"/>
              <a:t>Nvidia-smi</a:t>
            </a:r>
            <a:r>
              <a:rPr lang="en-US" dirty="0" smtClean="0"/>
              <a:t> should be running in persistent mode for these exercises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95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Attempt: OpenACC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58125"/>
            <a:ext cx="7874000" cy="5047475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 error 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iter_max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error=0.0;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1; j &lt; n-1; j++)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m-1;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Anew[j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][i]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0.25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(A[j][i+1] + A[j][i-1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+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A[j-1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+ A[j+1][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error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max(error, abs(Anew[j][i] - A[j][i]);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1; j &lt; n-1; j++)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m-1;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Anew[j][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23001" y="2116313"/>
            <a:ext cx="2766841" cy="703087"/>
            <a:chOff x="5448061" y="680708"/>
            <a:chExt cx="3274841" cy="527315"/>
          </a:xfrm>
        </p:grpSpPr>
        <p:sp>
          <p:nvSpPr>
            <p:cNvPr id="14" name="Rounded Rectangle 13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Execute GPU kernel for loop nest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23000" y="4419600"/>
            <a:ext cx="2766841" cy="703087"/>
            <a:chOff x="5448061" y="680708"/>
            <a:chExt cx="3274841" cy="527315"/>
          </a:xfrm>
        </p:grpSpPr>
        <p:sp>
          <p:nvSpPr>
            <p:cNvPr id="26" name="Rounded Rectangle 25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Execute GPU kernel for loop nest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275169"/>
            <a:ext cx="8963556" cy="752338"/>
          </a:xfrm>
        </p:spPr>
        <p:txBody>
          <a:bodyPr>
            <a:noAutofit/>
          </a:bodyPr>
          <a:lstStyle/>
          <a:p>
            <a:r>
              <a:rPr lang="en-US" dirty="0" smtClean="0"/>
              <a:t>First Attempt: OpenACC Fortran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369831"/>
            <a:ext cx="8368771" cy="564056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( err &gt; 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tol</a:t>
            </a:r>
            <a:r>
              <a:rPr lang="en-US" sz="1400" dirty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.and.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 &lt; 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iter_max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 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err=0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_fp_kind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dirty="0">
              <a:solidFill>
                <a:schemeClr val="accent5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j=1,m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=1,n    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dirty="0" smtClean="0">
              <a:solidFill>
                <a:srgbClr val="FFFFFF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Anew(</a:t>
            </a:r>
            <a:r>
              <a:rPr lang="en-US" sz="1400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) = .25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_fp_kind</a:t>
            </a:r>
            <a:r>
              <a:rPr lang="en-US" sz="1400" dirty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* (A(i+1, j 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) + A(i-1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, j 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) 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+ &amp;</a:t>
            </a:r>
            <a:endParaRPr lang="en-US" sz="1400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                           A(</a:t>
            </a:r>
            <a:r>
              <a:rPr lang="en-US" sz="1400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, j-1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) + A(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, j+1))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err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= 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max(err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, Anew(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 - A(</a:t>
            </a:r>
            <a:r>
              <a:rPr lang="en-US" sz="1400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))</a:t>
            </a:r>
            <a:endParaRPr lang="en-US" sz="1400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 do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dirty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dirty="0" smtClean="0">
              <a:solidFill>
                <a:srgbClr val="FFFFFF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j=1,m-2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dirty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=1,n-2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A(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) = Anew(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dirty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dirty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dirty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 +1</a:t>
            </a:r>
            <a:endParaRPr lang="en-US" sz="1400" dirty="0" smtClean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23000" y="1811513"/>
            <a:ext cx="2766841" cy="703087"/>
            <a:chOff x="5448061" y="680708"/>
            <a:chExt cx="3274841" cy="527315"/>
          </a:xfrm>
        </p:grpSpPr>
        <p:sp>
          <p:nvSpPr>
            <p:cNvPr id="20" name="Rounded Rectangle 19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Generate GPU kernel for loop nest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21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23000" y="4334580"/>
            <a:ext cx="2766841" cy="703087"/>
            <a:chOff x="5448061" y="680708"/>
            <a:chExt cx="3274841" cy="527315"/>
          </a:xfrm>
        </p:grpSpPr>
        <p:sp>
          <p:nvSpPr>
            <p:cNvPr id="23" name="Rounded Rectangle 22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Generate GPU kernel for loop nest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24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Attempt: Compiler output (C)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430953"/>
            <a:ext cx="9220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pgcc</a:t>
            </a:r>
            <a:r>
              <a:rPr lang="en-US" dirty="0">
                <a:latin typeface="Lucida Console" pitchFamily="49" charset="0"/>
              </a:rPr>
              <a:t>  -</a:t>
            </a:r>
            <a:r>
              <a:rPr lang="en-US" dirty="0" err="1">
                <a:latin typeface="Lucida Console" pitchFamily="49" charset="0"/>
              </a:rPr>
              <a:t>acc</a:t>
            </a:r>
            <a:r>
              <a:rPr lang="en-US" dirty="0">
                <a:latin typeface="Lucida Console" pitchFamily="49" charset="0"/>
              </a:rPr>
              <a:t> -ta=</a:t>
            </a:r>
            <a:r>
              <a:rPr lang="en-US" dirty="0" err="1">
                <a:latin typeface="Lucida Console" pitchFamily="49" charset="0"/>
              </a:rPr>
              <a:t>nvidia</a:t>
            </a:r>
            <a:r>
              <a:rPr lang="en-US" dirty="0">
                <a:latin typeface="Lucida Console" pitchFamily="49" charset="0"/>
              </a:rPr>
              <a:t> -</a:t>
            </a:r>
            <a:r>
              <a:rPr lang="en-US" dirty="0" err="1">
                <a:latin typeface="Lucida Console" pitchFamily="49" charset="0"/>
              </a:rPr>
              <a:t>Minfo</a:t>
            </a:r>
            <a:r>
              <a:rPr lang="en-US" dirty="0">
                <a:latin typeface="Lucida Console" pitchFamily="49" charset="0"/>
              </a:rPr>
              <a:t>=</a:t>
            </a:r>
            <a:r>
              <a:rPr lang="en-US" dirty="0" err="1">
                <a:latin typeface="Lucida Console" pitchFamily="49" charset="0"/>
              </a:rPr>
              <a:t>accel</a:t>
            </a:r>
            <a:r>
              <a:rPr lang="en-US" dirty="0">
                <a:latin typeface="Lucida Console" pitchFamily="49" charset="0"/>
              </a:rPr>
              <a:t> -o laplace2d_acc laplace2d.c</a:t>
            </a:r>
          </a:p>
          <a:p>
            <a:r>
              <a:rPr lang="en-US" dirty="0">
                <a:latin typeface="Lucida Console" pitchFamily="49" charset="0"/>
              </a:rPr>
              <a:t>main:</a:t>
            </a:r>
          </a:p>
          <a:p>
            <a:r>
              <a:rPr lang="en-US" dirty="0">
                <a:latin typeface="Lucida Console" pitchFamily="49" charset="0"/>
              </a:rPr>
              <a:t>     57, Generating </a:t>
            </a:r>
            <a:r>
              <a:rPr lang="en-US" dirty="0" err="1">
                <a:latin typeface="Lucida Console" pitchFamily="49" charset="0"/>
              </a:rPr>
              <a:t>copyin</a:t>
            </a:r>
            <a:r>
              <a:rPr lang="en-US" dirty="0">
                <a:latin typeface="Lucida Console" pitchFamily="49" charset="0"/>
              </a:rPr>
              <a:t>(A[:4095][:4095])</a:t>
            </a:r>
          </a:p>
          <a:p>
            <a:r>
              <a:rPr lang="en-US" dirty="0">
                <a:latin typeface="Lucida Console" pitchFamily="49" charset="0"/>
              </a:rPr>
              <a:t>         Generating </a:t>
            </a:r>
            <a:r>
              <a:rPr lang="en-US" dirty="0" err="1">
                <a:latin typeface="Lucida Console" pitchFamily="49" charset="0"/>
              </a:rPr>
              <a:t>copyout</a:t>
            </a:r>
            <a:r>
              <a:rPr lang="en-US" dirty="0">
                <a:latin typeface="Lucida Console" pitchFamily="49" charset="0"/>
              </a:rPr>
              <a:t>(Anew[1:4094][1:4094])</a:t>
            </a:r>
          </a:p>
          <a:p>
            <a:r>
              <a:rPr lang="en-US" dirty="0">
                <a:latin typeface="Lucida Console" pitchFamily="49" charset="0"/>
              </a:rPr>
              <a:t>         Generating compute capability 1.3 binary</a:t>
            </a:r>
          </a:p>
          <a:p>
            <a:r>
              <a:rPr lang="en-US" dirty="0">
                <a:latin typeface="Lucida Console" pitchFamily="49" charset="0"/>
              </a:rPr>
              <a:t>         Generating compute capability 2.0 binary</a:t>
            </a:r>
          </a:p>
          <a:p>
            <a:r>
              <a:rPr lang="en-US" dirty="0">
                <a:latin typeface="Lucida Console" pitchFamily="49" charset="0"/>
              </a:rPr>
              <a:t>     58, Loop is parallelizable</a:t>
            </a:r>
          </a:p>
          <a:p>
            <a:r>
              <a:rPr lang="en-US" dirty="0">
                <a:latin typeface="Lucida Console" pitchFamily="49" charset="0"/>
              </a:rPr>
              <a:t>     60, Loop is parallelizable</a:t>
            </a:r>
          </a:p>
          <a:p>
            <a:r>
              <a:rPr lang="en-US" dirty="0">
                <a:latin typeface="Lucida Console" pitchFamily="49" charset="0"/>
              </a:rPr>
              <a:t>         Accelerator kernel generated</a:t>
            </a:r>
          </a:p>
          <a:p>
            <a:r>
              <a:rPr lang="en-US" dirty="0">
                <a:latin typeface="Lucida Console" pitchFamily="49" charset="0"/>
              </a:rPr>
              <a:t>         58, #pragma </a:t>
            </a:r>
            <a:r>
              <a:rPr lang="en-US" dirty="0" err="1">
                <a:latin typeface="Lucida Console" pitchFamily="49" charset="0"/>
              </a:rPr>
              <a:t>acc</a:t>
            </a:r>
            <a:r>
              <a:rPr lang="en-US" dirty="0">
                <a:latin typeface="Lucida Console" pitchFamily="49" charset="0"/>
              </a:rPr>
              <a:t> loop worker, vector(16) /* </a:t>
            </a:r>
            <a:r>
              <a:rPr lang="en-US" dirty="0" err="1">
                <a:latin typeface="Lucida Console" pitchFamily="49" charset="0"/>
              </a:rPr>
              <a:t>blockIdx.y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threadIdx.y</a:t>
            </a:r>
            <a:r>
              <a:rPr lang="en-US" dirty="0">
                <a:latin typeface="Lucida Console" pitchFamily="49" charset="0"/>
              </a:rPr>
              <a:t> */</a:t>
            </a:r>
          </a:p>
          <a:p>
            <a:r>
              <a:rPr lang="en-US" dirty="0">
                <a:latin typeface="Lucida Console" pitchFamily="49" charset="0"/>
              </a:rPr>
              <a:t>         60, #pragma </a:t>
            </a:r>
            <a:r>
              <a:rPr lang="en-US" dirty="0" err="1">
                <a:latin typeface="Lucida Console" pitchFamily="49" charset="0"/>
              </a:rPr>
              <a:t>acc</a:t>
            </a:r>
            <a:r>
              <a:rPr lang="en-US" dirty="0">
                <a:latin typeface="Lucida Console" pitchFamily="49" charset="0"/>
              </a:rPr>
              <a:t> loop worker, vector(16) /* </a:t>
            </a:r>
            <a:r>
              <a:rPr lang="en-US" dirty="0" err="1">
                <a:latin typeface="Lucida Console" pitchFamily="49" charset="0"/>
              </a:rPr>
              <a:t>blockIdx.x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threadIdx.x</a:t>
            </a:r>
            <a:r>
              <a:rPr lang="en-US" dirty="0">
                <a:latin typeface="Lucida Console" pitchFamily="49" charset="0"/>
              </a:rPr>
              <a:t> */</a:t>
            </a:r>
          </a:p>
          <a:p>
            <a:r>
              <a:rPr lang="en-US" dirty="0">
                <a:latin typeface="Lucida Console" pitchFamily="49" charset="0"/>
              </a:rPr>
              <a:t>             Cached references to size [18x18] block of 'A'</a:t>
            </a:r>
          </a:p>
          <a:p>
            <a:r>
              <a:rPr lang="en-US" dirty="0">
                <a:latin typeface="Lucida Console" pitchFamily="49" charset="0"/>
              </a:rPr>
              <a:t>             CC 1.3 : 17 registers; 2656 shared, 40 constant, 0 local memory bytes; 75% occupancy</a:t>
            </a:r>
          </a:p>
          <a:p>
            <a:r>
              <a:rPr lang="en-US" dirty="0">
                <a:latin typeface="Lucida Console" pitchFamily="49" charset="0"/>
              </a:rPr>
              <a:t>             CC 2.0 : 18 registers; 2600 shared, 80 constant, 0 local memory bytes; 100% occupancy</a:t>
            </a:r>
          </a:p>
          <a:p>
            <a:r>
              <a:rPr lang="en-US" dirty="0">
                <a:latin typeface="Lucida Console" pitchFamily="49" charset="0"/>
              </a:rPr>
              <a:t>         64, Max reduction generated for error</a:t>
            </a:r>
          </a:p>
          <a:p>
            <a:r>
              <a:rPr lang="en-US" dirty="0">
                <a:latin typeface="Lucida Console" pitchFamily="49" charset="0"/>
              </a:rPr>
              <a:t>     69, Generating </a:t>
            </a:r>
            <a:r>
              <a:rPr lang="en-US" dirty="0" err="1">
                <a:latin typeface="Lucida Console" pitchFamily="49" charset="0"/>
              </a:rPr>
              <a:t>copyout</a:t>
            </a:r>
            <a:r>
              <a:rPr lang="en-US" dirty="0">
                <a:latin typeface="Lucida Console" pitchFamily="49" charset="0"/>
              </a:rPr>
              <a:t>(A[1:4094][1:4094])</a:t>
            </a:r>
          </a:p>
          <a:p>
            <a:r>
              <a:rPr lang="en-US" dirty="0">
                <a:latin typeface="Lucida Console" pitchFamily="49" charset="0"/>
              </a:rPr>
              <a:t>         Generating </a:t>
            </a:r>
            <a:r>
              <a:rPr lang="en-US" dirty="0" err="1">
                <a:latin typeface="Lucida Console" pitchFamily="49" charset="0"/>
              </a:rPr>
              <a:t>copyin</a:t>
            </a:r>
            <a:r>
              <a:rPr lang="en-US" dirty="0">
                <a:latin typeface="Lucida Console" pitchFamily="49" charset="0"/>
              </a:rPr>
              <a:t>(Anew[1:4094][1:4094])</a:t>
            </a:r>
          </a:p>
          <a:p>
            <a:r>
              <a:rPr lang="en-US" dirty="0">
                <a:latin typeface="Lucida Console" pitchFamily="49" charset="0"/>
              </a:rPr>
              <a:t>         Generating compute capability 1.3 binary</a:t>
            </a:r>
          </a:p>
          <a:p>
            <a:r>
              <a:rPr lang="en-US" dirty="0">
                <a:latin typeface="Lucida Console" pitchFamily="49" charset="0"/>
              </a:rPr>
              <a:t>         Generating compute capability 2.0 binary</a:t>
            </a:r>
          </a:p>
          <a:p>
            <a:r>
              <a:rPr lang="en-US" dirty="0">
                <a:latin typeface="Lucida Console" pitchFamily="49" charset="0"/>
              </a:rPr>
              <a:t>     70, Loop is parallelizable</a:t>
            </a:r>
          </a:p>
          <a:p>
            <a:r>
              <a:rPr lang="en-US" dirty="0">
                <a:latin typeface="Lucida Console" pitchFamily="49" charset="0"/>
              </a:rPr>
              <a:t>     72, Loop is parallelizable</a:t>
            </a:r>
          </a:p>
          <a:p>
            <a:r>
              <a:rPr lang="en-US" dirty="0">
                <a:latin typeface="Lucida Console" pitchFamily="49" charset="0"/>
              </a:rPr>
              <a:t>         Accelerator kernel generated</a:t>
            </a:r>
          </a:p>
          <a:p>
            <a:r>
              <a:rPr lang="en-US" dirty="0">
                <a:latin typeface="Lucida Console" pitchFamily="49" charset="0"/>
              </a:rPr>
              <a:t>         70, #pragma </a:t>
            </a:r>
            <a:r>
              <a:rPr lang="en-US" dirty="0" err="1">
                <a:latin typeface="Lucida Console" pitchFamily="49" charset="0"/>
              </a:rPr>
              <a:t>acc</a:t>
            </a:r>
            <a:r>
              <a:rPr lang="en-US" dirty="0">
                <a:latin typeface="Lucida Console" pitchFamily="49" charset="0"/>
              </a:rPr>
              <a:t> loop worker, vector(16) /* </a:t>
            </a:r>
            <a:r>
              <a:rPr lang="en-US" dirty="0" err="1">
                <a:latin typeface="Lucida Console" pitchFamily="49" charset="0"/>
              </a:rPr>
              <a:t>blockIdx.y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threadIdx.y</a:t>
            </a:r>
            <a:r>
              <a:rPr lang="en-US" dirty="0">
                <a:latin typeface="Lucida Console" pitchFamily="49" charset="0"/>
              </a:rPr>
              <a:t> */</a:t>
            </a:r>
          </a:p>
          <a:p>
            <a:r>
              <a:rPr lang="en-US" dirty="0">
                <a:latin typeface="Lucida Console" pitchFamily="49" charset="0"/>
              </a:rPr>
              <a:t>         72, #pragma </a:t>
            </a:r>
            <a:r>
              <a:rPr lang="en-US" dirty="0" err="1">
                <a:latin typeface="Lucida Console" pitchFamily="49" charset="0"/>
              </a:rPr>
              <a:t>acc</a:t>
            </a:r>
            <a:r>
              <a:rPr lang="en-US" dirty="0">
                <a:latin typeface="Lucida Console" pitchFamily="49" charset="0"/>
              </a:rPr>
              <a:t> loop worker, vector(16) /* </a:t>
            </a:r>
            <a:r>
              <a:rPr lang="en-US" dirty="0" err="1">
                <a:latin typeface="Lucida Console" pitchFamily="49" charset="0"/>
              </a:rPr>
              <a:t>blockIdx.x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threadIdx.x</a:t>
            </a:r>
            <a:r>
              <a:rPr lang="en-US" dirty="0">
                <a:latin typeface="Lucida Console" pitchFamily="49" charset="0"/>
              </a:rPr>
              <a:t> */</a:t>
            </a:r>
          </a:p>
          <a:p>
            <a:r>
              <a:rPr lang="en-US" dirty="0">
                <a:latin typeface="Lucida Console" pitchFamily="49" charset="0"/>
              </a:rPr>
              <a:t>             CC 1.3 : 8 registers; 48 shared, 8 constant, 0 local memory bytes; 100% occupancy</a:t>
            </a:r>
          </a:p>
          <a:p>
            <a:r>
              <a:rPr lang="en-US" dirty="0">
                <a:latin typeface="Lucida Console" pitchFamily="49" charset="0"/>
              </a:rPr>
              <a:t>             CC 2.0 : 10 registers; 8 shared, 56 constant, 0 local memory bytes; 100% </a:t>
            </a:r>
            <a:r>
              <a:rPr lang="en-US" dirty="0" smtClean="0">
                <a:latin typeface="Lucida Console" pitchFamily="49" charset="0"/>
              </a:rPr>
              <a:t>occupancy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1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Attempt: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56115"/>
              </p:ext>
            </p:extLst>
          </p:nvPr>
        </p:nvGraphicFramePr>
        <p:xfrm>
          <a:off x="1676401" y="2209800"/>
          <a:ext cx="5537202" cy="419532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701074"/>
                <a:gridCol w="1485590"/>
                <a:gridCol w="1350538"/>
              </a:tblGrid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Execution</a:t>
                      </a:r>
                      <a:endParaRPr lang="en-US" sz="2000" b="0" dirty="0">
                        <a:solidFill>
                          <a:srgbClr val="666666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Time (s)</a:t>
                      </a:r>
                      <a:endParaRPr lang="en-US" sz="2000" b="0" dirty="0">
                        <a:solidFill>
                          <a:srgbClr val="666666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Speedup</a:t>
                      </a:r>
                      <a:endParaRPr lang="en-US" sz="2000" b="0" dirty="0">
                        <a:solidFill>
                          <a:srgbClr val="666666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thread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69.80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--</a:t>
                      </a:r>
                      <a:endParaRPr lang="en-US" sz="2000" b="0" dirty="0">
                        <a:solidFill>
                          <a:srgbClr val="666666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threads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44.76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1.56x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4 </a:t>
                      </a:r>
                      <a:r>
                        <a:rPr lang="en-US" sz="2000" b="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threads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39.59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1.76x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threads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39.71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1.76x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OpenACC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GPU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162.16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0.24x FAIL</a:t>
                      </a:r>
                      <a:endParaRPr lang="en-US" sz="2000" b="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49975" y="5886734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Speedup vs. 6 CPU cores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0" y="5200934"/>
            <a:ext cx="187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Speedup vs. 1 CPU core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20225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CPU: Intel Xeon X5680</a:t>
            </a:r>
          </a:p>
          <a:p>
            <a:r>
              <a:rPr lang="en-US" sz="1600" dirty="0" smtClean="0"/>
              <a:t>6 Cores @ 3.33GHz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12510" y="1371600"/>
            <a:ext cx="2631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</a:t>
            </a:r>
            <a:r>
              <a:rPr lang="en-US" sz="1600" dirty="0" smtClean="0"/>
              <a:t>PU: NVIDIA Tesla M2070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1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GB" dirty="0"/>
          </a:p>
        </p:txBody>
      </p:sp>
      <p:cxnSp>
        <p:nvCxnSpPr>
          <p:cNvPr id="8" name="Straight Connector 7"/>
          <p:cNvCxnSpPr>
            <a:stCxn id="6" idx="2"/>
            <a:endCxn id="5" idx="0"/>
          </p:cNvCxnSpPr>
          <p:nvPr/>
        </p:nvCxnSpPr>
        <p:spPr>
          <a:xfrm>
            <a:off x="2475457" y="2628912"/>
            <a:ext cx="0" cy="13601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0" idx="2"/>
            <a:endCxn id="9" idx="0"/>
          </p:cNvCxnSpPr>
          <p:nvPr/>
        </p:nvCxnSpPr>
        <p:spPr>
          <a:xfrm>
            <a:off x="6555910" y="2628912"/>
            <a:ext cx="0" cy="135929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>
            <a:off x="3719347" y="2948947"/>
            <a:ext cx="1592675" cy="960107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1800" dirty="0" smtClean="0"/>
              <a:t>PCI Bus</a:t>
            </a:r>
            <a:endParaRPr lang="en-GB" sz="1800" dirty="0"/>
          </a:p>
        </p:txBody>
      </p:sp>
      <p:sp>
        <p:nvSpPr>
          <p:cNvPr id="15" name="Left-Right Arrow 14"/>
          <p:cNvSpPr/>
          <p:nvPr/>
        </p:nvSpPr>
        <p:spPr>
          <a:xfrm>
            <a:off x="3479320" y="1691878"/>
            <a:ext cx="2072728" cy="960107"/>
          </a:xfrm>
          <a:prstGeom prst="left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1600" dirty="0" smtClean="0"/>
              <a:t>Transfer data</a:t>
            </a:r>
            <a:endParaRPr lang="en-GB" sz="1600" dirty="0"/>
          </a:p>
        </p:txBody>
      </p:sp>
      <p:sp>
        <p:nvSpPr>
          <p:cNvPr id="16" name="Right Arrow 15"/>
          <p:cNvSpPr/>
          <p:nvPr/>
        </p:nvSpPr>
        <p:spPr>
          <a:xfrm>
            <a:off x="3405561" y="4309098"/>
            <a:ext cx="2220247" cy="720080"/>
          </a:xfrm>
          <a:prstGeom prst="rightArrow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1600" dirty="0" smtClean="0"/>
              <a:t>Offload computation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5716370"/>
            <a:ext cx="8726570" cy="46160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pPr algn="ctr"/>
            <a:r>
              <a:rPr lang="en-US" sz="2400" dirty="0"/>
              <a:t>For efficiency, decouple data movement and compute off-load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5745820" y="3988210"/>
            <a:ext cx="1620180" cy="1280142"/>
          </a:xfrm>
          <a:prstGeom prst="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2000" b="1" dirty="0"/>
              <a:t>G</a:t>
            </a:r>
            <a:r>
              <a:rPr lang="en-US" sz="2000" b="1" dirty="0" smtClean="0"/>
              <a:t>PU</a:t>
            </a:r>
            <a:endParaRPr lang="en-GB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5745820" y="1828823"/>
            <a:ext cx="1620180" cy="8000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2000" b="1" dirty="0"/>
              <a:t>G</a:t>
            </a:r>
            <a:r>
              <a:rPr lang="en-US" sz="2000" b="1" dirty="0" smtClean="0"/>
              <a:t>PU Memory</a:t>
            </a:r>
            <a:endParaRPr lang="en-GB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665367" y="3989063"/>
            <a:ext cx="1620180" cy="1280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2000" b="1" dirty="0" smtClean="0"/>
              <a:t>CPU</a:t>
            </a:r>
            <a:endParaRPr lang="en-GB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665367" y="1828823"/>
            <a:ext cx="1620180" cy="80008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2000" b="1" dirty="0" smtClean="0"/>
              <a:t>CPU Memory</a:t>
            </a:r>
            <a:endParaRPr lang="en-GB" sz="2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6482" y="1823343"/>
            <a:ext cx="3874118" cy="4717393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45718" rIns="0" bIns="45718" rtlCol="0" anchor="t"/>
          <a:lstStyle/>
          <a:p>
            <a:pPr eaLnBrk="0" fontAlgn="ctr" hangingPunct="0">
              <a:spcBef>
                <a:spcPct val="10000"/>
              </a:spcBef>
              <a:buSzPct val="180000"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subroutine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saxpy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(n, a, x, y) 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real :: x(:), y(:), a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integer :: n,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$!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=1,n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    y(</a:t>
            </a:r>
            <a:r>
              <a:rPr lang="en-US" sz="1400" b="1" dirty="0" err="1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) = a*x(</a:t>
            </a:r>
            <a:r>
              <a:rPr lang="en-US" sz="1400" b="1" dirty="0" err="1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)+y(</a:t>
            </a:r>
            <a:r>
              <a:rPr lang="en-US" sz="1400" b="1" dirty="0" err="1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enddo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$!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end subroutine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saxpy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$ Perform SAXPY on 1M elements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saxpy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(2**20, 2.0,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x_d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y_d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303" y="1838960"/>
            <a:ext cx="3874118" cy="471424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45718" rIns="0" bIns="45718" rtlCol="0" anchor="t"/>
          <a:lstStyle/>
          <a:p>
            <a:pPr eaLnBrk="0" fontAlgn="ctr" hangingPunct="0">
              <a:spcBef>
                <a:spcPct val="10000"/>
              </a:spcBef>
              <a:buSzPct val="180000"/>
              <a:defRPr/>
            </a:pPr>
            <a:endParaRPr lang="en-US" sz="14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void saxpy(int n, 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           float a, 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           float *x, 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           float </a:t>
            </a:r>
            <a:r>
              <a:rPr lang="en-US" sz="1400" b="1" noProof="1" smtClean="0">
                <a:latin typeface="Courier New" pitchFamily="49" charset="0"/>
                <a:cs typeface="Courier New" pitchFamily="49" charset="0"/>
              </a:rPr>
              <a:t>*restrict y</a:t>
            </a: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noProof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acc </a:t>
            </a:r>
            <a:r>
              <a:rPr lang="en-US" sz="1400" b="1" noProof="1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kernels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(int i = 0; 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n; ++i)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noProof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noProof="1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y[i] = a*x[i] + y[i];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400" b="1" noProof="1">
              <a:latin typeface="Courier New" pitchFamily="49" charset="0"/>
              <a:cs typeface="Courier New" pitchFamily="49" charset="0"/>
            </a:endParaRPr>
          </a:p>
          <a:p>
            <a:pPr lvl="0"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...</a:t>
            </a:r>
            <a:endParaRPr lang="en-US" sz="14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noProof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// Perform SAXPY on 1M elements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saxpy(1&lt;&lt;20, 2.0, x, y);</a:t>
            </a:r>
          </a:p>
          <a:p>
            <a:pPr lvl="0"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4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400" b="1" noProof="1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Very Simple Exercise: SAXPY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  <p:sp>
        <p:nvSpPr>
          <p:cNvPr id="30727" name="TextBox 4"/>
          <p:cNvSpPr txBox="1">
            <a:spLocks noChangeArrowheads="1"/>
          </p:cNvSpPr>
          <p:nvPr/>
        </p:nvSpPr>
        <p:spPr bwMode="auto">
          <a:xfrm>
            <a:off x="1375772" y="1346534"/>
            <a:ext cx="221918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2400" b="1" i="1" dirty="0" smtClean="0"/>
              <a:t>SAXPY in C</a:t>
            </a:r>
            <a:endParaRPr lang="en-US" sz="2400" b="1" i="1" dirty="0"/>
          </a:p>
        </p:txBody>
      </p:sp>
      <p:sp>
        <p:nvSpPr>
          <p:cNvPr id="30728" name="TextBox 5"/>
          <p:cNvSpPr txBox="1">
            <a:spLocks noChangeArrowheads="1"/>
          </p:cNvSpPr>
          <p:nvPr/>
        </p:nvSpPr>
        <p:spPr bwMode="auto">
          <a:xfrm>
            <a:off x="5289909" y="1342073"/>
            <a:ext cx="2767263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2400" b="1" i="1" dirty="0" smtClean="0"/>
              <a:t>SAXPY in Fortran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32163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Data Transfers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" y="1566334"/>
            <a:ext cx="46101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error 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iter_max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error=0.0;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/>
            <a:endParaRPr lang="en-US" sz="1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8373" y="2338387"/>
            <a:ext cx="563562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kernels</a:t>
            </a:r>
          </a:p>
          <a:p>
            <a:pPr lvl="0"/>
            <a:endParaRPr lang="en-US" sz="1400" b="1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/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1; j &lt; n-1; j++) {</a:t>
            </a:r>
          </a:p>
          <a:p>
            <a:pPr lvl="0"/>
            <a:r>
              <a:rPr lang="en-US" sz="1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m-1;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   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Anew[j][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0.25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(A[j][i+1] + A[j][i-1] +</a:t>
            </a: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A[j-1][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+ A[j+1][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error = max(error, abs(Anew[j][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- A[j][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60425" y="2270126"/>
            <a:ext cx="2032000" cy="423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A, Anew resident on host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875" y="5206999"/>
            <a:ext cx="2095500" cy="4220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A, Anew resident on host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98900" y="2733532"/>
            <a:ext cx="2286000" cy="423333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A, Anew resident on accelerator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98900" y="4800600"/>
            <a:ext cx="2286000" cy="423333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A, Anew resident on accelerator</a:t>
            </a:r>
          </a:p>
        </p:txBody>
      </p:sp>
      <p:cxnSp>
        <p:nvCxnSpPr>
          <p:cNvPr id="17" name="Curved Connector 16"/>
          <p:cNvCxnSpPr>
            <a:stCxn id="9" idx="3"/>
            <a:endCxn id="14" idx="1"/>
          </p:cNvCxnSpPr>
          <p:nvPr/>
        </p:nvCxnSpPr>
        <p:spPr>
          <a:xfrm>
            <a:off x="2892425" y="2481793"/>
            <a:ext cx="1006475" cy="463406"/>
          </a:xfrm>
          <a:prstGeom prst="curvedConnector3">
            <a:avLst/>
          </a:prstGeom>
          <a:ln w="76200">
            <a:solidFill>
              <a:schemeClr val="accent4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1"/>
            <a:endCxn id="10" idx="3"/>
          </p:cNvCxnSpPr>
          <p:nvPr/>
        </p:nvCxnSpPr>
        <p:spPr>
          <a:xfrm rot="10800000" flipV="1">
            <a:off x="2873376" y="5012266"/>
            <a:ext cx="1025525" cy="405771"/>
          </a:xfrm>
          <a:prstGeom prst="curvedConnector3">
            <a:avLst/>
          </a:prstGeom>
          <a:ln w="76200">
            <a:solidFill>
              <a:schemeClr val="accent4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95400" y="3090333"/>
            <a:ext cx="20955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These copies happen every iteration of the outer while loop!*</a:t>
            </a:r>
            <a:endParaRPr lang="en-US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895600" y="2667000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21000" y="4904601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4500" y="6324600"/>
            <a:ext cx="714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*Note: there are two #pragma </a:t>
            </a:r>
            <a:r>
              <a:rPr lang="en-US" sz="1400" dirty="0" err="1" smtClean="0"/>
              <a:t>acc</a:t>
            </a:r>
            <a:r>
              <a:rPr lang="en-US" sz="1400" dirty="0" smtClean="0"/>
              <a:t> kernels, so there are 4 copies per while loop iteration!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4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Management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NVIDIA 2013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8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Construct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Fortran</a:t>
            </a:r>
            <a:br>
              <a:rPr lang="en-US" dirty="0" smtClean="0"/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structured block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data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General Clauses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if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condition )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expression )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21275" y="1439868"/>
            <a:ext cx="4860925" cy="4073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b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   { structured block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349234"/>
            <a:ext cx="7320813" cy="830936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pPr algn="ctr"/>
            <a:r>
              <a:rPr lang="en-US" sz="2400" dirty="0"/>
              <a:t>Manage data movement. Data regions may be nested.</a:t>
            </a:r>
            <a:endParaRPr lang="en-GB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Clauses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745" y="1268763"/>
            <a:ext cx="8368771" cy="5120569"/>
          </a:xfrm>
        </p:spPr>
        <p:txBody>
          <a:bodyPr>
            <a:normAutofit/>
          </a:bodyPr>
          <a:lstStyle/>
          <a:p>
            <a:pPr marL="2338596" indent="-2338596">
              <a:buNone/>
              <a:tabLst>
                <a:tab pos="2338596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copy ( </a:t>
            </a:r>
            <a: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dirty="0" smtClean="0"/>
              <a:t>	</a:t>
            </a:r>
            <a:r>
              <a:rPr lang="en-US" sz="2400" dirty="0"/>
              <a:t>A</a:t>
            </a:r>
            <a:r>
              <a:rPr lang="en-US" sz="2400" dirty="0" smtClean="0"/>
              <a:t>llocates memory on GPU and copies data from host to GPU when entering region and copies data to the host when exiting region.</a:t>
            </a:r>
          </a:p>
          <a:p>
            <a:pPr marL="2338596" indent="-2338596">
              <a:buNone/>
              <a:tabLst>
                <a:tab pos="2338596" algn="l"/>
              </a:tabLst>
            </a:pP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copyin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	</a:t>
            </a:r>
            <a:r>
              <a:rPr lang="en-US" sz="2200" dirty="0" smtClean="0"/>
              <a:t>Allocates memory </a:t>
            </a:r>
            <a:r>
              <a:rPr lang="en-US" sz="2200" dirty="0"/>
              <a:t>on GPU and copies data from host to GPU when entering </a:t>
            </a:r>
            <a:r>
              <a:rPr lang="en-US" sz="2200" dirty="0" smtClean="0"/>
              <a:t>region.</a:t>
            </a:r>
          </a:p>
          <a:p>
            <a:pPr marL="2338596" indent="-2338596">
              <a:buNone/>
              <a:tabLst>
                <a:tab pos="2338596" algn="l"/>
              </a:tabLst>
            </a:pP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copyout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)	</a:t>
            </a:r>
            <a:r>
              <a:rPr lang="en-US" sz="2200" dirty="0" smtClean="0"/>
              <a:t>Allocates memory </a:t>
            </a:r>
            <a:r>
              <a:rPr lang="en-US" sz="2200" dirty="0"/>
              <a:t>on GPU and </a:t>
            </a:r>
            <a:r>
              <a:rPr lang="en-US" sz="2200" dirty="0" smtClean="0"/>
              <a:t>copies </a:t>
            </a:r>
            <a:r>
              <a:rPr lang="en-US" sz="2200" dirty="0"/>
              <a:t>data to the host when exiting region</a:t>
            </a:r>
            <a:r>
              <a:rPr lang="en-US" sz="2200" dirty="0" smtClean="0"/>
              <a:t>.</a:t>
            </a:r>
          </a:p>
          <a:p>
            <a:pPr marL="2338596" indent="-2338596">
              <a:buNone/>
              <a:tabLst>
                <a:tab pos="2338596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create ( </a:t>
            </a:r>
            <a: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	</a:t>
            </a:r>
            <a:r>
              <a:rPr lang="en-US" sz="2200" dirty="0" smtClean="0"/>
              <a:t>Allocates memory </a:t>
            </a:r>
            <a:r>
              <a:rPr lang="en-US" sz="2200" dirty="0"/>
              <a:t>on GPU </a:t>
            </a:r>
            <a:r>
              <a:rPr lang="en-US" sz="2200" dirty="0" smtClean="0"/>
              <a:t>but does not copy.</a:t>
            </a:r>
          </a:p>
          <a:p>
            <a:pPr marL="2338596" indent="-2338596">
              <a:buNone/>
              <a:tabLst>
                <a:tab pos="2338596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present ( </a:t>
            </a:r>
            <a: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	</a:t>
            </a:r>
            <a:r>
              <a:rPr lang="en-US" sz="2000" dirty="0" smtClean="0"/>
              <a:t>Data is already present on GPU from another containing data region.</a:t>
            </a:r>
          </a:p>
          <a:p>
            <a:pPr marL="2338596" indent="-2338596">
              <a:buNone/>
              <a:tabLst>
                <a:tab pos="2338596" algn="l"/>
              </a:tabLst>
            </a:pPr>
            <a:r>
              <a:rPr lang="en-US" sz="2000" dirty="0" smtClean="0"/>
              <a:t>and</a:t>
            </a:r>
            <a:r>
              <a:rPr lang="en-US" dirty="0" smtClean="0"/>
              <a:t>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present_or_copy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in|out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present_or_create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deviceptr</a:t>
            </a:r>
            <a:r>
              <a:rPr lang="en-US" sz="2000" dirty="0"/>
              <a:t>.</a:t>
            </a:r>
            <a:endParaRPr lang="en-GB" sz="2000" dirty="0"/>
          </a:p>
          <a:p>
            <a:pPr marL="2338596" indent="-2338596">
              <a:buNone/>
              <a:tabLst>
                <a:tab pos="2338596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07" y="1566333"/>
            <a:ext cx="8622755" cy="472545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Compiler sometimes cannot determine size of arrays</a:t>
            </a:r>
          </a:p>
          <a:p>
            <a:pPr lvl="1"/>
            <a:r>
              <a:rPr lang="en-US" dirty="0" smtClean="0"/>
              <a:t>Must specify explicitly using data clauses and array “shape”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pragma </a:t>
            </a:r>
            <a:r>
              <a:rPr lang="en-US" sz="19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9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copyin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(a[0:size-1]), </a:t>
            </a:r>
            <a:r>
              <a:rPr lang="en-US" sz="19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copyout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(b[s/4:3*s/4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endParaRPr lang="en-US" dirty="0" smtClean="0"/>
          </a:p>
          <a:p>
            <a:r>
              <a:rPr lang="en-US" dirty="0" smtClean="0"/>
              <a:t>Fortran</a:t>
            </a:r>
          </a:p>
          <a:p>
            <a:pPr marL="571162" lvl="1" indent="0">
              <a:buNone/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pragma </a:t>
            </a:r>
            <a:r>
              <a:rPr lang="en-US" sz="19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9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copyin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(a(1:size)), </a:t>
            </a:r>
            <a:r>
              <a:rPr lang="en-US" sz="19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copyout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(b(s/4:3*s/4))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Note: data clauses can be used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kernels</a:t>
            </a:r>
            <a:r>
              <a:rPr lang="en-US" dirty="0" smtClean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parallel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12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Construct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Fortran</a:t>
            </a:r>
            <a:br>
              <a:rPr lang="en-US" dirty="0" smtClean="0"/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update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Clauses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host( list )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device( list )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43400" y="1371600"/>
            <a:ext cx="4860925" cy="4073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update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b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endParaRPr lang="en-US" sz="1800" i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if( expression )</a:t>
            </a:r>
          </a:p>
          <a:p>
            <a:pPr marL="0" indent="0">
              <a:buNone/>
            </a:pP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expression )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233268"/>
            <a:ext cx="7020780" cy="1938932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2000" dirty="0" smtClean="0">
                <a:latin typeface="+mn-lt"/>
              </a:rPr>
              <a:t>Used to update existing data after it has changed in its corresponding copy (e.g. update device copy after host copy changes)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Move </a:t>
            </a:r>
            <a:r>
              <a:rPr lang="en-US" sz="2000" dirty="0">
                <a:latin typeface="+mn-lt"/>
              </a:rPr>
              <a:t>data from GPU to host, or host to GPU.</a:t>
            </a:r>
          </a:p>
          <a:p>
            <a:r>
              <a:rPr lang="en-US" sz="2000" dirty="0">
                <a:latin typeface="+mn-lt"/>
              </a:rPr>
              <a:t>Data movement can be conditional, and asynchronous</a:t>
            </a:r>
            <a:r>
              <a:rPr lang="en-US" sz="2000" dirty="0" smtClean="0">
                <a:latin typeface="+mn-lt"/>
              </a:rPr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1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Attempt: </a:t>
            </a:r>
            <a:r>
              <a:rPr lang="en-US" dirty="0" smtClean="0"/>
              <a:t>OpenACC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95081"/>
            <a:ext cx="7874000" cy="5262919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data copy(A), create(Anew)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error 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iter_max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error=0.0;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1; j &lt; n-1; j++)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m-1;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Anew[j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][i]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0.25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(A[j][i+1] + A[j][i-1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+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A[j-1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+ A[j+1][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error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max(error, abs(Anew[j][i] - A[j][i]);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1; j &lt; n-1; j++)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m-1;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Anew[j][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38800" y="1295400"/>
            <a:ext cx="3376442" cy="957087"/>
            <a:chOff x="5448060" y="490208"/>
            <a:chExt cx="3274842" cy="717815"/>
          </a:xfrm>
        </p:grpSpPr>
        <p:sp>
          <p:nvSpPr>
            <p:cNvPr id="14" name="Rounded Rectangle 13"/>
            <p:cNvSpPr/>
            <p:nvPr/>
          </p:nvSpPr>
          <p:spPr>
            <a:xfrm>
              <a:off x="6042108" y="490208"/>
              <a:ext cx="2680794" cy="7178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Copy A in at beginning of loop, out at end.  Allocate Anew on accelerator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5400000" flipV="1">
              <a:off x="5421453" y="75997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424922"/>
            <a:ext cx="8811156" cy="718078"/>
          </a:xfrm>
        </p:spPr>
        <p:txBody>
          <a:bodyPr>
            <a:noAutofit/>
          </a:bodyPr>
          <a:lstStyle/>
          <a:p>
            <a:r>
              <a:rPr lang="en-US" dirty="0" smtClean="0"/>
              <a:t>Second Attempt: </a:t>
            </a:r>
            <a:r>
              <a:rPr lang="en-US" dirty="0" smtClean="0"/>
              <a:t>OpenACC Fortran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637979"/>
            <a:ext cx="8368771" cy="529622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data copy(A), create(Anew)</a:t>
            </a:r>
            <a:endParaRPr lang="en-US" sz="14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( err &gt;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tol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.and.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&lt;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iter_max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err=0.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_fp_kind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 smtClean="0">
              <a:solidFill>
                <a:schemeClr val="accent5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j=1,m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=1,n    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 smtClean="0">
              <a:solidFill>
                <a:srgbClr val="FFFFFF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 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Anew(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 = .25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_fp_kind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* (A(i+1, j  ) + A(i-1, j  ) + &amp;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                           A(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, j-1) + A(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, j+1))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err = max(err, Anew(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 - A(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 smtClean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...</a:t>
            </a: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+1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data</a:t>
            </a:r>
            <a:endParaRPr lang="en-US" sz="14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>
              <a:solidFill>
                <a:schemeClr val="accent5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25354" y="1337236"/>
            <a:ext cx="3782842" cy="957087"/>
            <a:chOff x="5448060" y="490208"/>
            <a:chExt cx="3274842" cy="717815"/>
          </a:xfrm>
        </p:grpSpPr>
        <p:sp>
          <p:nvSpPr>
            <p:cNvPr id="13" name="Rounded Rectangle 12"/>
            <p:cNvSpPr/>
            <p:nvPr/>
          </p:nvSpPr>
          <p:spPr>
            <a:xfrm>
              <a:off x="6042108" y="490208"/>
              <a:ext cx="2680794" cy="7178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Copy A in at beginning of loop, out at end.  Allocate Anew on accelerator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 rot="5400000" flipV="1">
              <a:off x="5421453" y="75997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Attempt: </a:t>
            </a:r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970031"/>
              </p:ext>
            </p:extLst>
          </p:nvPr>
        </p:nvGraphicFramePr>
        <p:xfrm>
          <a:off x="1295400" y="1989667"/>
          <a:ext cx="5994400" cy="419532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924097"/>
                <a:gridCol w="1608253"/>
                <a:gridCol w="1462050"/>
              </a:tblGrid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Execution</a:t>
                      </a:r>
                      <a:endParaRPr lang="en-US" sz="2000" b="0" dirty="0">
                        <a:solidFill>
                          <a:srgbClr val="666666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Time (s)</a:t>
                      </a:r>
                      <a:endParaRPr lang="en-US" sz="2000" b="0" dirty="0">
                        <a:solidFill>
                          <a:srgbClr val="666666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Speedup</a:t>
                      </a:r>
                      <a:endParaRPr lang="en-US" sz="2000" b="0" dirty="0">
                        <a:solidFill>
                          <a:srgbClr val="666666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thread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69.80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--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threads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44.76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1.56x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4 </a:t>
                      </a:r>
                      <a:r>
                        <a:rPr lang="en-US" sz="2000" b="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threads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39.59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1.76x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threads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39.71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1.76x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OpenACC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GPU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13.65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2.9x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69025" y="5741888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Speedup vs. 6 CPU cores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9769" y="4953000"/>
            <a:ext cx="187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Speedup vs. 1 CPU core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44025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CPU: Intel Xeon X5680</a:t>
            </a:r>
          </a:p>
          <a:p>
            <a:r>
              <a:rPr lang="en-US" sz="1600" dirty="0" smtClean="0"/>
              <a:t>6 Cores @ 3.33GHz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512510" y="1371600"/>
            <a:ext cx="2631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</a:t>
            </a:r>
            <a:r>
              <a:rPr lang="en-US" sz="1600" dirty="0" smtClean="0"/>
              <a:t>PU: NVIDIA Tesla M2070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6338557"/>
            <a:ext cx="4314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same code runs in 9.78s on NVIDIA Tesla M2090 GPU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6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speedups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OpenACC gives us more detailed control over parallelization</a:t>
            </a:r>
          </a:p>
          <a:p>
            <a:pPr lvl="1"/>
            <a:r>
              <a:rPr lang="en-US" dirty="0" smtClean="0"/>
              <a:t>Via gang, worker, and vector clauses</a:t>
            </a:r>
          </a:p>
          <a:p>
            <a:endParaRPr lang="en-US" dirty="0"/>
          </a:p>
          <a:p>
            <a:r>
              <a:rPr lang="en-US" dirty="0" smtClean="0"/>
              <a:t>By understanding more about OpenACC execution model and GPU hardware organization, we can get higher speedups on this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By understanding bottlenecks in the code via profiling, we can reorganize the code for higher performance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Will tackle these in later exercises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8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Syntax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14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Fortran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GB" sz="24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GB" sz="2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en-GB" sz="2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[clause [,] clause] …]</a:t>
            </a:r>
            <a:r>
              <a:rPr lang="en-GB" sz="2400" i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GB" sz="2400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2800" dirty="0" smtClean="0"/>
              <a:t>Often paired with a matching end directive surrounding a structured  code block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GB" sz="24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GB" sz="2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</a:t>
            </a:r>
            <a:r>
              <a:rPr lang="en-GB" sz="24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directive</a:t>
            </a:r>
          </a:p>
          <a:p>
            <a:r>
              <a:rPr lang="en-US" dirty="0" smtClean="0"/>
              <a:t>C</a:t>
            </a:r>
            <a:br>
              <a:rPr lang="en-US" dirty="0" smtClean="0"/>
            </a:br>
            <a:r>
              <a:rPr lang="en-US" sz="2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24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24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directive [clause [,] clause] …]</a:t>
            </a:r>
            <a:r>
              <a:rPr lang="en-US" sz="24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/>
              <a:t>Often followed by a structured code block</a:t>
            </a:r>
            <a:endParaRPr lang="en-GB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3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Parallelism in your code</a:t>
            </a:r>
          </a:p>
        </p:txBody>
      </p:sp>
      <p:sp>
        <p:nvSpPr>
          <p:cNvPr id="165890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(Nested) for loops are best for parallelization</a:t>
            </a:r>
          </a:p>
          <a:p>
            <a:r>
              <a:rPr lang="en-US" dirty="0" smtClean="0"/>
              <a:t>Large loop counts needed to offset GPU/</a:t>
            </a:r>
            <a:r>
              <a:rPr lang="en-US" dirty="0" err="1" smtClean="0"/>
              <a:t>memcpy</a:t>
            </a:r>
            <a:r>
              <a:rPr lang="en-US" dirty="0" smtClean="0"/>
              <a:t> overhead</a:t>
            </a:r>
          </a:p>
          <a:p>
            <a:r>
              <a:rPr lang="en-US" dirty="0" smtClean="0"/>
              <a:t>Iterations of loops must be </a:t>
            </a:r>
            <a:r>
              <a:rPr lang="en-US" u="sng" dirty="0" smtClean="0"/>
              <a:t>independent</a:t>
            </a:r>
            <a:r>
              <a:rPr lang="en-US" dirty="0" smtClean="0"/>
              <a:t> of each other</a:t>
            </a:r>
          </a:p>
          <a:p>
            <a:pPr lvl="1"/>
            <a:r>
              <a:rPr lang="en-US" dirty="0" smtClean="0"/>
              <a:t>To help compiler: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restrict</a:t>
            </a:r>
            <a:r>
              <a:rPr lang="en-US" dirty="0" smtClean="0"/>
              <a:t> keyword (C), </a:t>
            </a:r>
            <a:r>
              <a:rPr lang="en-US" dirty="0" smtClean="0">
                <a:latin typeface="Lucida Console" pitchFamily="49" charset="0"/>
              </a:rPr>
              <a:t>independent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Compiler must be able to figure out sizes of data regions</a:t>
            </a:r>
          </a:p>
          <a:p>
            <a:pPr lvl="1"/>
            <a:r>
              <a:rPr lang="en-US" dirty="0" smtClean="0"/>
              <a:t>Can use directives to explicitly control sizes</a:t>
            </a:r>
          </a:p>
          <a:p>
            <a:r>
              <a:rPr lang="en-US" dirty="0" smtClean="0"/>
              <a:t>Pointer arithmetic should be avoided if possible</a:t>
            </a:r>
          </a:p>
          <a:p>
            <a:pPr lvl="1"/>
            <a:r>
              <a:rPr lang="en-US" dirty="0" smtClean="0"/>
              <a:t>Use subscripted arrays, rather than pointer-indexed arrays.</a:t>
            </a:r>
          </a:p>
          <a:p>
            <a:r>
              <a:rPr lang="en-US" dirty="0" smtClean="0"/>
              <a:t>Function calls within accelerated region must be </a:t>
            </a:r>
            <a:r>
              <a:rPr lang="en-US" dirty="0" err="1" smtClean="0"/>
              <a:t>inlineable</a:t>
            </a:r>
            <a:r>
              <a:rPr lang="en-US" dirty="0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(PGI) Use </a:t>
            </a:r>
            <a:r>
              <a:rPr lang="en-US" dirty="0"/>
              <a:t>time option to learn where time is being spent</a:t>
            </a:r>
          </a:p>
          <a:p>
            <a:pPr marL="457200" lvl="1" indent="0">
              <a:buNone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-ta=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nvidia,time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/>
              <a:t>Eliminate pointer arithmetic</a:t>
            </a:r>
          </a:p>
          <a:p>
            <a:pPr>
              <a:defRPr/>
            </a:pPr>
            <a:r>
              <a:rPr lang="en-US" dirty="0" smtClean="0"/>
              <a:t>Inline function calls in directives regions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(PGI):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-inline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inline,levels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(&lt;N&gt;)</a:t>
            </a:r>
          </a:p>
          <a:p>
            <a:pPr>
              <a:defRPr/>
            </a:pPr>
            <a:r>
              <a:rPr lang="en-US" dirty="0" smtClean="0"/>
              <a:t>Use contiguous memory for multi-dimensional arrays</a:t>
            </a:r>
          </a:p>
          <a:p>
            <a:pPr>
              <a:defRPr/>
            </a:pPr>
            <a:r>
              <a:rPr lang="en-US" dirty="0" smtClean="0"/>
              <a:t>Use data regions to avoid excessive memory transfers</a:t>
            </a:r>
          </a:p>
          <a:p>
            <a:pPr>
              <a:defRPr/>
            </a:pPr>
            <a:r>
              <a:rPr lang="en-US" dirty="0" smtClean="0"/>
              <a:t>Conditional compilation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_OPENACC</a:t>
            </a:r>
            <a:r>
              <a:rPr lang="en-US" dirty="0" smtClean="0"/>
              <a:t> macro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OpenACC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OpenACC info, specification, FAQ, samples, and more</a:t>
            </a:r>
          </a:p>
          <a:p>
            <a:pPr lvl="1"/>
            <a:r>
              <a:rPr lang="en-US" dirty="0" smtClean="0">
                <a:hlinkClick r:id="rId2"/>
              </a:rPr>
              <a:t>http://openacc.org</a:t>
            </a:r>
            <a:endParaRPr lang="en-US" dirty="0" smtClean="0"/>
          </a:p>
          <a:p>
            <a:r>
              <a:rPr lang="en-US" dirty="0" smtClean="0"/>
              <a:t>PGI OpenACC resources</a:t>
            </a:r>
          </a:p>
          <a:p>
            <a:pPr lvl="1"/>
            <a:r>
              <a:rPr lang="en-US" dirty="0">
                <a:hlinkClick r:id="rId3"/>
              </a:rPr>
              <a:t>http://www.pgroup.com/resources/accel.htm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1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15" y="4275663"/>
            <a:ext cx="7670271" cy="7180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OpenACC API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NVIDIA 2013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4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 Construct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Fortran</a:t>
            </a:r>
            <a:br>
              <a:rPr lang="en-US" dirty="0" smtClean="0"/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dirty="0">
                <a:solidFill>
                  <a:schemeClr val="accent5"/>
                </a:solidFill>
                <a:latin typeface="Lucida Console" pitchFamily="49" charset="0"/>
                <a:cs typeface="Courier New" pitchFamily="49" charset="0"/>
              </a:rPr>
              <a:t/>
            </a:r>
            <a:br>
              <a:rPr lang="en-US" sz="1800" dirty="0">
                <a:solidFill>
                  <a:schemeClr val="accent5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structured block</a:t>
            </a:r>
            <a:r>
              <a:rPr lang="en-US" sz="1800" dirty="0">
                <a:latin typeface="Lucida Console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Lucida Console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C</a:t>
            </a:r>
            <a:r>
              <a:rPr lang="en-US" dirty="0" smtClean="0">
                <a:cs typeface="Courier New" pitchFamily="49" charset="0"/>
              </a:rPr>
              <a:t>lauses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800" dirty="0">
                <a:solidFill>
                  <a:schemeClr val="accent5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dirty="0">
                <a:solidFill>
                  <a:schemeClr val="accent5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Also any </a:t>
            </a:r>
            <a:r>
              <a:rPr lang="en-US" dirty="0"/>
              <a:t>data clause</a:t>
            </a:r>
            <a:endParaRPr lang="en-GB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43400" y="1439868"/>
            <a:ext cx="4860925" cy="4073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 </a:t>
            </a:r>
            <a: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b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   { structured block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7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 Construct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loop executed as a separate kernel on the GPU.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  <a:r>
              <a:rPr lang="en-US" sz="1800" dirty="0">
                <a:latin typeface="Lucida Console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Lucida Console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do i=1,n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 a(i) = 0.0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 b(i) = 1.0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 c(i) = 2.0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end do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i=1,n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 a(i) = b(i) + c(i)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end do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ight Brace 5"/>
          <p:cNvSpPr/>
          <p:nvPr/>
        </p:nvSpPr>
        <p:spPr>
          <a:xfrm>
            <a:off x="4151953" y="3245449"/>
            <a:ext cx="180020" cy="1200133"/>
          </a:xfrm>
          <a:prstGeom prst="rightBrace">
            <a:avLst>
              <a:gd name="adj1" fmla="val 27869"/>
              <a:gd name="adj2" fmla="val 50000"/>
            </a:avLst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91386" tIns="45690" rIns="91386" bIns="45690" rtlCol="0" anchor="ctr"/>
          <a:lstStyle/>
          <a:p>
            <a:pPr algn="ctr"/>
            <a:endParaRPr lang="en-GB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3676268"/>
            <a:ext cx="1020113" cy="33849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600" dirty="0" smtClean="0">
                <a:latin typeface="Trebuchet MS" pitchFamily="34" charset="0"/>
              </a:rPr>
              <a:t>kernel 1</a:t>
            </a:r>
            <a:endParaRPr lang="en-GB" sz="1600" dirty="0"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989" y="5105400"/>
            <a:ext cx="1020113" cy="33849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600" dirty="0" smtClean="0">
                <a:latin typeface="Trebuchet MS" pitchFamily="34" charset="0"/>
              </a:rPr>
              <a:t>kernel 2</a:t>
            </a:r>
            <a:endParaRPr lang="en-GB" sz="1600" dirty="0">
              <a:latin typeface="Trebuchet MS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151953" y="4953000"/>
            <a:ext cx="180020" cy="685800"/>
          </a:xfrm>
          <a:prstGeom prst="rightBrace">
            <a:avLst>
              <a:gd name="adj1" fmla="val 27869"/>
              <a:gd name="adj2" fmla="val 50000"/>
            </a:avLst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91386" tIns="45690" rIns="91386" bIns="45690" rtlCol="0" anchor="ctr"/>
          <a:lstStyle/>
          <a:p>
            <a:pPr algn="ctr"/>
            <a:endParaRPr lang="en-GB">
              <a:solidFill>
                <a:schemeClr val="accent5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6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Construct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Fortran</a:t>
            </a:r>
            <a:br>
              <a:rPr lang="en-US" dirty="0" smtClean="0"/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structured block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parallel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C</a:t>
            </a:r>
            <a:r>
              <a:rPr lang="en-US" dirty="0" smtClean="0">
                <a:cs typeface="Courier New" pitchFamily="49" charset="0"/>
              </a:rPr>
              <a:t>lauses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num_gangs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num_workers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vector_length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860925" cy="4073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b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   { structured block 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firstprivate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reduction( 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operator:list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Also any data clause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9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Clauses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957624" indent="-3957624">
              <a:buNone/>
              <a:tabLst>
                <a:tab pos="3957624" algn="l"/>
              </a:tabLst>
            </a:pPr>
            <a:r>
              <a:rPr lang="en-US" sz="21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num_gangs</a:t>
            </a: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21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dirty="0" smtClean="0"/>
              <a:t>	Controls how many parallel gangs are created (CUDA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gridDim</a:t>
            </a:r>
            <a:r>
              <a:rPr lang="en-US" dirty="0" smtClean="0"/>
              <a:t>).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1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num_workers</a:t>
            </a: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( expression ) </a:t>
            </a:r>
            <a:r>
              <a:rPr lang="en-US" dirty="0"/>
              <a:t>	</a:t>
            </a:r>
            <a:r>
              <a:rPr lang="en-US" dirty="0" smtClean="0"/>
              <a:t>Controls how </a:t>
            </a:r>
            <a:r>
              <a:rPr lang="en-US" dirty="0"/>
              <a:t>many </a:t>
            </a:r>
            <a:r>
              <a:rPr lang="en-US" dirty="0" smtClean="0"/>
              <a:t>workers are created in each gang (CUDA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dirty="0" smtClean="0"/>
              <a:t>).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1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vector_length</a:t>
            </a: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( list )</a:t>
            </a:r>
            <a:r>
              <a:rPr lang="en-US" dirty="0"/>
              <a:t>	</a:t>
            </a:r>
            <a:r>
              <a:rPr lang="en-US" dirty="0" smtClean="0"/>
              <a:t>Controls vector length of each worker (SIMD execution).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private( list )</a:t>
            </a:r>
            <a:r>
              <a:rPr lang="en-US" dirty="0"/>
              <a:t>	</a:t>
            </a:r>
            <a:r>
              <a:rPr lang="en-US" dirty="0" smtClean="0"/>
              <a:t>A copy of each variable in list is allocated to each gang.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1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firstprivate</a:t>
            </a: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( list )</a:t>
            </a:r>
            <a:r>
              <a:rPr lang="en-US" dirty="0"/>
              <a:t>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variables initialized from host.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reduction( </a:t>
            </a:r>
            <a:r>
              <a:rPr lang="en-US" sz="21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operator:list</a:t>
            </a: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dirty="0"/>
              <a:t>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/>
              <a:t> variables </a:t>
            </a:r>
            <a:r>
              <a:rPr lang="en-US" dirty="0" smtClean="0"/>
              <a:t>combined across gangs.</a:t>
            </a:r>
            <a:endParaRPr lang="en-GB" dirty="0"/>
          </a:p>
          <a:p>
            <a:pPr marL="2338596" indent="-2338596">
              <a:buNone/>
              <a:tabLst>
                <a:tab pos="2338596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6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Construct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860925" cy="4073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Fortran</a:t>
            </a:r>
            <a:br>
              <a:rPr lang="en-US" dirty="0" smtClean="0"/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loop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loop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Combined directives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parallel loop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 loop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1588" y="1619250"/>
            <a:ext cx="4280012" cy="47254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loop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b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   { loop }</a:t>
            </a:r>
            <a:br>
              <a:rPr lang="en-US" sz="1800" i="1" dirty="0">
                <a:latin typeface="Courier New" pitchFamily="49" charset="0"/>
                <a:cs typeface="Courier New" pitchFamily="49" charset="0"/>
              </a:rPr>
            </a:br>
            <a:endParaRPr lang="en-US" sz="18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i="1" dirty="0">
                <a:latin typeface="Courier New" pitchFamily="49" charset="0"/>
                <a:cs typeface="Courier New" pitchFamily="49" charset="0"/>
              </a:rPr>
            </a:b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parallel loop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b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 loop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580" y="5316327"/>
            <a:ext cx="7200800" cy="830936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2400" dirty="0"/>
              <a:t>Detailed control of the parallel execution of the following loop.</a:t>
            </a:r>
            <a:endParaRPr lang="en-GB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Clauses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745" y="1508831"/>
            <a:ext cx="8368771" cy="5120569"/>
          </a:xfrm>
        </p:spPr>
        <p:txBody>
          <a:bodyPr>
            <a:normAutofit/>
          </a:bodyPr>
          <a:lstStyle/>
          <a:p>
            <a:pPr marL="3957624" indent="-3957624">
              <a:buNone/>
              <a:tabLst>
                <a:tab pos="3957624" algn="l"/>
              </a:tabLst>
            </a:pPr>
            <a:r>
              <a:rPr lang="en-US" sz="18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collapse( n )</a:t>
            </a:r>
            <a:r>
              <a:rPr lang="en-US" dirty="0" smtClean="0"/>
              <a:t>	</a:t>
            </a:r>
            <a:r>
              <a:rPr lang="en-US" sz="2400" dirty="0"/>
              <a:t>Applies directive to the following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/>
              <a:t> nested loops.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dirty="0"/>
              <a:t>	</a:t>
            </a:r>
            <a:r>
              <a:rPr lang="en-US" sz="2400" dirty="0" smtClean="0"/>
              <a:t>Executes the loop sequentially on the GPU.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private( list )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2400" dirty="0"/>
              <a:t>A copy </a:t>
            </a:r>
            <a:r>
              <a:rPr lang="en-US" sz="2400" dirty="0"/>
              <a:t>of each variable in list is </a:t>
            </a:r>
            <a:r>
              <a:rPr lang="en-US" sz="2400" dirty="0"/>
              <a:t>created for each iteration of the loop.</a:t>
            </a:r>
            <a:endParaRPr lang="en-US" sz="2400" dirty="0"/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reduction(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operator:list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/>
              <a:t> </a:t>
            </a:r>
            <a:r>
              <a:rPr lang="en-US" sz="2400" dirty="0"/>
              <a:t>variables combined across </a:t>
            </a:r>
            <a:r>
              <a:rPr lang="en-US" sz="2400" dirty="0"/>
              <a:t>iterations.</a:t>
            </a:r>
            <a:endParaRPr lang="en-GB" sz="2400" dirty="0"/>
          </a:p>
          <a:p>
            <a:pPr marL="2338596" indent="-2338596">
              <a:buNone/>
              <a:tabLst>
                <a:tab pos="2338596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6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Lucida Console" pitchFamily="49" charset="0"/>
              </a:rPr>
              <a:t>kernels</a:t>
            </a:r>
            <a:r>
              <a:rPr lang="en-GB" dirty="0"/>
              <a:t>: Your first OpenACC Directive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loop executed as a separate </a:t>
            </a:r>
            <a:r>
              <a:rPr lang="en-US" i="1" dirty="0" smtClean="0"/>
              <a:t>kernel </a:t>
            </a:r>
            <a:r>
              <a:rPr lang="en-US" dirty="0" smtClean="0"/>
              <a:t>on the GPU.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do i=1,n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a(i) = 0.0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b(i) = 1.0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c(i) = 2.0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end do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i=1,n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a(i) = b(i) + c(i)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end do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ight Brace 5"/>
          <p:cNvSpPr/>
          <p:nvPr/>
        </p:nvSpPr>
        <p:spPr>
          <a:xfrm>
            <a:off x="4151953" y="3219467"/>
            <a:ext cx="180020" cy="1200133"/>
          </a:xfrm>
          <a:prstGeom prst="rightBrace">
            <a:avLst>
              <a:gd name="adj1" fmla="val 27869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86" tIns="45690" rIns="91386" bIns="45690" rtlCol="0" anchor="ctr"/>
          <a:lstStyle/>
          <a:p>
            <a:pPr algn="ctr"/>
            <a:endParaRPr lang="en-GB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1989" y="3609187"/>
            <a:ext cx="1020113" cy="33849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kernel 1</a:t>
            </a:r>
            <a:endParaRPr lang="en-GB" sz="1600" b="1" dirty="0"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989" y="5033606"/>
            <a:ext cx="1020113" cy="33849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kernel 2</a:t>
            </a:r>
            <a:endParaRPr lang="en-GB" sz="1600" b="1" dirty="0">
              <a:latin typeface="Trebuchet MS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151953" y="4911102"/>
            <a:ext cx="180020" cy="568192"/>
          </a:xfrm>
          <a:prstGeom prst="rightBrace">
            <a:avLst>
              <a:gd name="adj1" fmla="val 27869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86" tIns="45690" rIns="91386" bIns="45690" rtlCol="0" anchor="ctr"/>
          <a:lstStyle/>
          <a:p>
            <a:pPr algn="ctr"/>
            <a:endParaRPr lang="en-GB">
              <a:solidFill>
                <a:schemeClr val="accent5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42000" y="3204216"/>
            <a:ext cx="2413000" cy="178307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rebuchet MS" pitchFamily="34" charset="0"/>
              </a:rPr>
              <a:t>Kernel: </a:t>
            </a:r>
            <a:br>
              <a:rPr lang="en-US" sz="2400" b="1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rebuchet MS" pitchFamily="34" charset="0"/>
              </a:rPr>
              <a:t>A parallel function that runs on the GPU</a:t>
            </a:r>
            <a:endParaRPr lang="en-US" sz="20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Clauses Inside parallel Region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745" y="1661231"/>
            <a:ext cx="8368771" cy="5120569"/>
          </a:xfrm>
        </p:spPr>
        <p:txBody>
          <a:bodyPr/>
          <a:lstStyle/>
          <a:p>
            <a:pPr marL="3957624" indent="-3957624">
              <a:buNone/>
              <a:tabLst>
                <a:tab pos="3957624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gang</a:t>
            </a:r>
            <a:r>
              <a:rPr lang="en-US" dirty="0" smtClean="0"/>
              <a:t>	</a:t>
            </a:r>
            <a:r>
              <a:rPr lang="en-US" sz="2400" dirty="0"/>
              <a:t>Shares iterations across the gangs of the parallel region.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dirty="0"/>
              <a:t>	</a:t>
            </a:r>
            <a:r>
              <a:rPr lang="en-US" sz="2400" dirty="0"/>
              <a:t>Shares iterations </a:t>
            </a:r>
            <a:r>
              <a:rPr lang="en-US" sz="2400" dirty="0"/>
              <a:t>across the </a:t>
            </a:r>
            <a:r>
              <a:rPr lang="en-US" sz="2400" dirty="0"/>
              <a:t>workers of the gang.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2400" dirty="0"/>
              <a:t>Execute the iterations in SIMD mode.</a:t>
            </a:r>
            <a:endParaRPr lang="en-GB" sz="2400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Clauses Inside kernels Region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56431"/>
            <a:ext cx="8368771" cy="5120569"/>
          </a:xfrm>
        </p:spPr>
        <p:txBody>
          <a:bodyPr>
            <a:normAutofit/>
          </a:bodyPr>
          <a:lstStyle/>
          <a:p>
            <a:pPr marL="3957624" indent="-3957624">
              <a:buNone/>
              <a:tabLst>
                <a:tab pos="3957624" algn="l"/>
              </a:tabLst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gang [( </a:t>
            </a:r>
            <a:r>
              <a:rPr lang="en-US" sz="1900" i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num_gangs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)]</a:t>
            </a:r>
            <a:r>
              <a:rPr lang="en-US" dirty="0" smtClean="0"/>
              <a:t>	</a:t>
            </a:r>
            <a:r>
              <a:rPr lang="en-US" sz="2600" dirty="0"/>
              <a:t>Shares iterations across </a:t>
            </a:r>
            <a:r>
              <a:rPr lang="en-US" sz="2600" dirty="0" err="1"/>
              <a:t>across</a:t>
            </a:r>
            <a:r>
              <a:rPr lang="en-US" sz="2600" dirty="0"/>
              <a:t> at most </a:t>
            </a:r>
            <a:r>
              <a:rPr lang="en-US" sz="1900" i="1" dirty="0" err="1" smtClean="0">
                <a:latin typeface="Courier New" pitchFamily="49" charset="0"/>
                <a:cs typeface="Courier New" pitchFamily="49" charset="0"/>
              </a:rPr>
              <a:t>num_gangs</a:t>
            </a:r>
            <a:r>
              <a:rPr lang="en-US" sz="1900" dirty="0" smtClean="0"/>
              <a:t> </a:t>
            </a:r>
            <a:r>
              <a:rPr lang="en-US" sz="2600" dirty="0" smtClean="0"/>
              <a:t>gangs</a:t>
            </a:r>
            <a:r>
              <a:rPr lang="en-US" sz="2600" dirty="0"/>
              <a:t>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worker [( </a:t>
            </a:r>
            <a:r>
              <a:rPr lang="en-US" sz="1900" i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num_workers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)]</a:t>
            </a:r>
            <a:r>
              <a:rPr lang="en-US" dirty="0"/>
              <a:t>	</a:t>
            </a:r>
            <a:r>
              <a:rPr lang="en-US" sz="2600" dirty="0"/>
              <a:t>Shares iterations </a:t>
            </a:r>
            <a:r>
              <a:rPr lang="en-US" sz="2600" dirty="0"/>
              <a:t>across </a:t>
            </a:r>
            <a:r>
              <a:rPr lang="en-US" sz="2600" dirty="0"/>
              <a:t>at most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num_workers</a:t>
            </a:r>
            <a:r>
              <a:rPr lang="en-US" sz="2800" dirty="0"/>
              <a:t> </a:t>
            </a:r>
            <a:r>
              <a:rPr lang="en-US" sz="2600" dirty="0"/>
              <a:t>of a single gang.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vector [( </a:t>
            </a:r>
            <a:r>
              <a:rPr lang="en-US" sz="1900" i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vector_length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)]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2600" dirty="0"/>
              <a:t>Execute the iterations in SIMD mode with maximum </a:t>
            </a:r>
            <a:r>
              <a:rPr lang="en-US" sz="1900" i="1" dirty="0" err="1">
                <a:latin typeface="Courier New" pitchFamily="49" charset="0"/>
                <a:cs typeface="Courier New" pitchFamily="49" charset="0"/>
              </a:rPr>
              <a:t>vector_length</a:t>
            </a:r>
            <a:r>
              <a:rPr lang="en-US" sz="2600" dirty="0"/>
              <a:t>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independent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2600" dirty="0"/>
              <a:t>Specify that the loop iterations are independent.</a:t>
            </a:r>
            <a:endParaRPr lang="en-GB" sz="2600" dirty="0"/>
          </a:p>
          <a:p>
            <a:pPr marL="3957624" indent="-3957624">
              <a:buNone/>
              <a:tabLst>
                <a:tab pos="3957624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2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Syntax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NVIDIA 2013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Directives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957624" indent="-3957624">
              <a:buNone/>
              <a:tabLst>
                <a:tab pos="3957624" algn="l"/>
              </a:tabLst>
            </a:pPr>
            <a:r>
              <a:rPr lang="en-US" sz="25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/>
              <a:t>construct</a:t>
            </a:r>
            <a:r>
              <a:rPr lang="en-US" dirty="0"/>
              <a:t>	</a:t>
            </a:r>
            <a:r>
              <a:rPr lang="en-US" sz="3400" dirty="0"/>
              <a:t>Cache data in software managed data cache (CUDA shared memory).</a:t>
            </a:r>
            <a:endParaRPr lang="en-US" sz="3400" dirty="0"/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5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host_data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/>
              <a:t>construct	</a:t>
            </a:r>
            <a:r>
              <a:rPr lang="en-US" sz="3400" dirty="0"/>
              <a:t>Makes the address of device data available on the host.</a:t>
            </a:r>
            <a:endParaRPr lang="en-US" sz="3400" dirty="0"/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5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1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/>
              <a:t>directive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3400" dirty="0"/>
              <a:t>Waits for asynchronous GPU activity to complete.</a:t>
            </a:r>
            <a:endParaRPr lang="en-US" sz="3400" dirty="0"/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5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declare</a:t>
            </a:r>
            <a:r>
              <a:rPr lang="en-US" sz="1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/>
              <a:t>directive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3400" dirty="0"/>
              <a:t>Specify that data is to allocated in device memory for the duration of an implicit data region created during the execution of a subprogram.</a:t>
            </a:r>
            <a:endParaRPr lang="en-GB" sz="3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9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Library Routines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9278" y="1870074"/>
            <a:ext cx="4860925" cy="4073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Fortran</a:t>
            </a:r>
            <a:br>
              <a:rPr lang="en-US" dirty="0" smtClean="0"/>
            </a:br>
            <a:r>
              <a:rPr lang="en-US" sz="19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openacc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openacc_lib.h</a:t>
            </a:r>
            <a:r>
              <a:rPr lang="en-US" sz="19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acc_get_num_devices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acc_set_device_type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acc_get_device_type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acc_set_device_num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acc_get_device_num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acc_async_test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acc_async_test_all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870074"/>
            <a:ext cx="4860925" cy="4073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openacc.h</a:t>
            </a:r>
            <a:r>
              <a:rPr lang="en-US" sz="19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acc_async_wait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acc_async_wait_all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acc_shutdown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acc_on_device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acc_malloc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acc_free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and Conditional Compilation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57624" indent="-3957624">
              <a:buNone/>
              <a:tabLst>
                <a:tab pos="3957624" algn="l"/>
              </a:tabLst>
            </a:pPr>
            <a:r>
              <a:rPr lang="en-US" sz="19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ACC_DEVICE </a:t>
            </a:r>
            <a:r>
              <a:rPr lang="en-US" sz="1900" i="1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device</a:t>
            </a:r>
            <a:r>
              <a:rPr lang="en-US" dirty="0"/>
              <a:t>	</a:t>
            </a:r>
            <a:r>
              <a:rPr lang="en-US" sz="2600" dirty="0"/>
              <a:t>Specifies which device type to connect to</a:t>
            </a:r>
            <a:r>
              <a:rPr lang="en-US" sz="2600" dirty="0" smtClean="0"/>
              <a:t>.</a:t>
            </a:r>
          </a:p>
          <a:p>
            <a:pPr marL="3957624" indent="-3957624">
              <a:buNone/>
              <a:tabLst>
                <a:tab pos="3957624" algn="l"/>
              </a:tabLst>
            </a:pPr>
            <a:endParaRPr lang="en-US" sz="2600" dirty="0"/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ACC_DEVICE_NUM</a:t>
            </a:r>
            <a:r>
              <a:rPr lang="en-US" sz="1800" dirty="0">
                <a:solidFill>
                  <a:schemeClr val="accent4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/>
              <a:t>	</a:t>
            </a:r>
            <a:r>
              <a:rPr lang="en-US" sz="2600" dirty="0"/>
              <a:t>Specifies </a:t>
            </a:r>
            <a:r>
              <a:rPr lang="en-US" sz="2600" dirty="0"/>
              <a:t>which device </a:t>
            </a:r>
            <a:r>
              <a:rPr lang="en-US" sz="2600" dirty="0"/>
              <a:t>number to </a:t>
            </a:r>
            <a:r>
              <a:rPr lang="en-US" sz="2600" dirty="0"/>
              <a:t>connect to</a:t>
            </a:r>
            <a:r>
              <a:rPr lang="en-US" sz="2600" dirty="0"/>
              <a:t>.</a:t>
            </a:r>
            <a:endParaRPr lang="en-US" sz="2600" dirty="0"/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dirty="0">
                <a:solidFill>
                  <a:srgbClr val="FFFFFF"/>
                </a:solidFill>
              </a:rPr>
              <a:t>	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_OPENACC</a:t>
            </a:r>
            <a:r>
              <a:rPr lang="en-US" sz="2600" dirty="0"/>
              <a:t>	</a:t>
            </a:r>
            <a:r>
              <a:rPr lang="en-US" sz="2600" dirty="0"/>
              <a:t>Preprocessor directive for conditional compilation. Set to OpenACC version </a:t>
            </a:r>
            <a:endParaRPr lang="en-GB" sz="2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5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Kernels Construct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730" y="1599852"/>
            <a:ext cx="5955770" cy="47254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Fortran</a:t>
            </a:r>
            <a:br>
              <a:rPr lang="en-US" dirty="0" smtClean="0"/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structured block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C</a:t>
            </a:r>
            <a:r>
              <a:rPr lang="en-US" dirty="0" smtClean="0">
                <a:cs typeface="Courier New" pitchFamily="49" charset="0"/>
              </a:rPr>
              <a:t>lauses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if( condition )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expression )</a:t>
            </a:r>
          </a:p>
          <a:p>
            <a:pPr marL="0" indent="0">
              <a:buNone/>
            </a:pPr>
            <a:r>
              <a:rPr lang="en-US" dirty="0" smtClean="0"/>
              <a:t>	Also, any </a:t>
            </a:r>
            <a:r>
              <a:rPr lang="en-US" dirty="0"/>
              <a:t>data </a:t>
            </a:r>
            <a:r>
              <a:rPr lang="en-US" dirty="0" smtClean="0"/>
              <a:t>clause (more later)</a:t>
            </a:r>
            <a:endParaRPr lang="en-GB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40275" y="1562100"/>
            <a:ext cx="4860925" cy="14557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i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i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   { structured block 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tip: the </a:t>
            </a:r>
            <a:r>
              <a:rPr lang="en-US" dirty="0" smtClean="0">
                <a:latin typeface="Lucida Console" pitchFamily="49" charset="0"/>
              </a:rPr>
              <a:t>restrict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Declaration of intent given by the programmer to the compiler</a:t>
            </a:r>
          </a:p>
          <a:p>
            <a:pPr marL="571162" lvl="1" indent="0">
              <a:buNone/>
            </a:pPr>
            <a:r>
              <a:rPr lang="en-US" dirty="0"/>
              <a:t>Applied to a pointer, e.g.</a:t>
            </a:r>
          </a:p>
          <a:p>
            <a:pPr marL="571162" lvl="1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>
                <a:solidFill>
                  <a:schemeClr val="tx2"/>
                </a:solidFill>
                <a:latin typeface="Lucida Console" pitchFamily="49" charset="0"/>
              </a:rPr>
              <a:t>float *</a:t>
            </a:r>
            <a:r>
              <a:rPr lang="en-US" dirty="0">
                <a:solidFill>
                  <a:schemeClr val="accent5"/>
                </a:solidFill>
                <a:latin typeface="Lucida Console" pitchFamily="49" charset="0"/>
              </a:rPr>
              <a:t>restrict</a:t>
            </a:r>
            <a:r>
              <a:rPr lang="en-US" dirty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ucida Console" pitchFamily="49" charset="0"/>
              </a:rPr>
              <a:t>ptr</a:t>
            </a:r>
            <a:endParaRPr lang="en-US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571162" lvl="1" indent="0">
              <a:buNone/>
            </a:pPr>
            <a:r>
              <a:rPr lang="en-US" dirty="0"/>
              <a:t>Meaning: “for the lifetime of </a:t>
            </a:r>
            <a:r>
              <a:rPr lang="en-US" dirty="0" err="1">
                <a:latin typeface="Lucida Console" pitchFamily="49" charset="0"/>
              </a:rPr>
              <a:t>ptr</a:t>
            </a:r>
            <a:r>
              <a:rPr lang="en-US" dirty="0"/>
              <a:t>, only it or a value directly derived from it (such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+ 1</a:t>
            </a:r>
            <a:r>
              <a:rPr lang="en-US" dirty="0"/>
              <a:t>) will be used to access the object to which it points</a:t>
            </a:r>
            <a:r>
              <a:rPr lang="en-US" dirty="0" smtClean="0"/>
              <a:t>”</a:t>
            </a:r>
            <a:r>
              <a:rPr lang="en-US" dirty="0" smtClean="0">
                <a:solidFill>
                  <a:schemeClr val="tx2"/>
                </a:solidFill>
              </a:rPr>
              <a:t>*</a:t>
            </a:r>
          </a:p>
          <a:p>
            <a:pPr marL="571162" lvl="1" indent="0">
              <a:buNone/>
            </a:pPr>
            <a:endParaRPr lang="en-US" dirty="0" smtClean="0"/>
          </a:p>
          <a:p>
            <a:r>
              <a:rPr lang="en-US" dirty="0" smtClean="0"/>
              <a:t>Limits the effects of pointer aliasing</a:t>
            </a:r>
          </a:p>
          <a:p>
            <a:r>
              <a:rPr lang="en-US" dirty="0" smtClean="0"/>
              <a:t>OpenACC compilers often require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restrict</a:t>
            </a:r>
            <a:r>
              <a:rPr lang="en-US" dirty="0" smtClean="0"/>
              <a:t> to determine independence</a:t>
            </a:r>
          </a:p>
          <a:p>
            <a:pPr lvl="1"/>
            <a:r>
              <a:rPr lang="en-US" dirty="0" smtClean="0"/>
              <a:t>Otherwise the compiler can’t parallelize loops that access </a:t>
            </a:r>
            <a:r>
              <a:rPr lang="en-US" dirty="0" err="1" smtClean="0">
                <a:latin typeface="Lucida Console" pitchFamily="49" charset="0"/>
              </a:rPr>
              <a:t>ptr</a:t>
            </a:r>
            <a:endParaRPr lang="en-US" dirty="0" smtClean="0">
              <a:latin typeface="Lucida Console" pitchFamily="49" charset="0"/>
            </a:endParaRPr>
          </a:p>
          <a:p>
            <a:pPr lvl="1"/>
            <a:r>
              <a:rPr lang="en-US" dirty="0" smtClean="0"/>
              <a:t>Note: if programmer violates the declaration, behavior is undefined</a:t>
            </a:r>
            <a:endParaRPr lang="en-US" dirty="0" smtClean="0">
              <a:latin typeface="Lucida Console" pitchFamily="49" charset="0"/>
            </a:endParaRPr>
          </a:p>
          <a:p>
            <a:pPr marL="571162" lvl="1" indent="0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6423224"/>
            <a:ext cx="2539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http://en.wikipedia.org/wiki/Restrict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8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SAXPY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14"/>
            <a:ext cx="8382000" cy="4525963"/>
          </a:xfrm>
        </p:spPr>
        <p:txBody>
          <a:bodyPr/>
          <a:lstStyle/>
          <a:p>
            <a:r>
              <a:rPr lang="en-US" dirty="0" smtClean="0"/>
              <a:t>Trivial first example</a:t>
            </a:r>
          </a:p>
          <a:p>
            <a:pPr lvl="1"/>
            <a:r>
              <a:rPr lang="en-US" sz="2400" dirty="0" smtClean="0"/>
              <a:t>Apply a loop directive</a:t>
            </a:r>
          </a:p>
          <a:p>
            <a:pPr lvl="1"/>
            <a:r>
              <a:rPr lang="en-US" sz="2400" dirty="0" smtClean="0"/>
              <a:t>Learn compiler commands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85775" y="3598334"/>
            <a:ext cx="3302000" cy="2709333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45718" rIns="0" bIns="45718" rtlCol="0" anchor="t"/>
          <a:lstStyle/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saxpy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a,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*x,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restrict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 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y[</a:t>
            </a:r>
            <a:r>
              <a:rPr lang="en-US" b="1" dirty="0" err="1" smtClean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] = a * x[</a:t>
            </a:r>
            <a:r>
              <a:rPr lang="en-US" b="1" dirty="0" err="1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] + y[</a:t>
            </a:r>
            <a:r>
              <a:rPr lang="en-US" b="1" dirty="0" err="1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91000" y="1397000"/>
            <a:ext cx="4876800" cy="4910667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45718" rIns="0" bIns="45718" rtlCol="0" anchor="t"/>
          <a:lstStyle/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 = 1&lt;&lt;20; </a:t>
            </a:r>
            <a:r>
              <a:rPr lang="en-US" b="1" dirty="0">
                <a:solidFill>
                  <a:schemeClr val="tx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1 million floats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1)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*x = (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 *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izeof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*y = (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 *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nn-NO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b="1" dirty="0">
                <a:latin typeface="Courier New" pitchFamily="49" charset="0"/>
                <a:cs typeface="Courier New" pitchFamily="49" charset="0"/>
              </a:rPr>
              <a:t> (int i = 0; i &lt; N; ++i) </a:t>
            </a:r>
            <a:endParaRPr lang="nn-NO" b="1" dirty="0" smtClean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nn-NO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nn-NO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x[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2.0f;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y[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1.0f;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saxpy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(N, 3.0f, x, y);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514600" y="3386667"/>
            <a:ext cx="2159000" cy="931333"/>
          </a:xfrm>
          <a:prstGeom prst="wedgeRectCallout">
            <a:avLst>
              <a:gd name="adj1" fmla="val -44445"/>
              <a:gd name="adj2" fmla="val 10454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itchFamily="49" charset="0"/>
              </a:rPr>
              <a:t>*restrict</a:t>
            </a:r>
            <a:r>
              <a:rPr lang="en-US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br>
              <a:rPr lang="en-US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I promise </a:t>
            </a:r>
            <a:r>
              <a:rPr lang="en-US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itchFamily="49" charset="0"/>
              </a:rPr>
              <a:t>y</a:t>
            </a:r>
            <a:r>
              <a:rPr 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does not alias</a:t>
            </a:r>
            <a:r>
              <a:rPr 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itchFamily="49" charset="0"/>
              </a:rPr>
              <a:t>x”</a:t>
            </a:r>
            <a:endParaRPr lang="en-US" sz="1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Console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2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 and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14"/>
            <a:ext cx="8839200" cy="4525963"/>
          </a:xfrm>
        </p:spPr>
        <p:txBody>
          <a:bodyPr/>
          <a:lstStyle/>
          <a:p>
            <a:r>
              <a:rPr lang="en-US" dirty="0" smtClean="0"/>
              <a:t>C:</a:t>
            </a:r>
          </a:p>
          <a:p>
            <a:pPr marL="571162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pgcc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-ta=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nvidia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Minfo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accel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–o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saxpy_acc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saxpy.c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Fortran:</a:t>
            </a:r>
          </a:p>
          <a:p>
            <a:pPr marL="571162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pgf90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-ta=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nvidia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Minfo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accel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–o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saxpy_acc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saxpy.f90</a:t>
            </a:r>
          </a:p>
          <a:p>
            <a:r>
              <a:rPr lang="en-US" dirty="0" smtClean="0"/>
              <a:t>Compiler output: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0" y="3968751"/>
            <a:ext cx="9144000" cy="258445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45718" rIns="0" bIns="45718" rtlCol="0" anchor="t"/>
          <a:lstStyle/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pgcc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Minfo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accel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-ta=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nvidia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saxpy_acc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saxpy.c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saxpy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8, Generating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(x[:n-1])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Generating copy(y[:n-1])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Generating compute capability 1.0 binary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Generating compute capability 2.0 binary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9, Loop is parallelizable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Accelerator kernel generated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9, #pragma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loop worker, vector(256) /*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CC 1.0 : 4 registers; 52 shared, 4 constant, 0 local memory bytes; 100% occupancy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CC 2.0 : 8 registers; 4 shared, 64 constant, 0 local memory bytes; 100% occupancy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2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Jacobi Iteration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Iteratively converges to correct </a:t>
                </a:r>
                <a:r>
                  <a:rPr lang="en-US" sz="2800" dirty="0"/>
                  <a:t>value </a:t>
                </a:r>
                <a:r>
                  <a:rPr lang="en-US" sz="2800" dirty="0" smtClean="0"/>
                  <a:t>(e.g. Temperature), </a:t>
                </a:r>
                <a:r>
                  <a:rPr lang="en-US" sz="2800" dirty="0"/>
                  <a:t>by </a:t>
                </a:r>
                <a:r>
                  <a:rPr lang="en-US" sz="2800" dirty="0" smtClean="0"/>
                  <a:t>computing </a:t>
                </a:r>
                <a:r>
                  <a:rPr lang="en-US" sz="2800" dirty="0"/>
                  <a:t>new </a:t>
                </a:r>
                <a:r>
                  <a:rPr lang="en-US" sz="2800" dirty="0" smtClean="0"/>
                  <a:t>values at each point </a:t>
                </a:r>
                <a:r>
                  <a:rPr lang="en-US" sz="2800" dirty="0"/>
                  <a:t>from the average of </a:t>
                </a:r>
                <a:r>
                  <a:rPr lang="en-US" sz="2800" dirty="0" smtClean="0"/>
                  <a:t>neighboring </a:t>
                </a:r>
                <a:r>
                  <a:rPr lang="en-US" sz="2800" dirty="0"/>
                  <a:t>points.  </a:t>
                </a:r>
                <a:endParaRPr lang="en-US" sz="2800" dirty="0" smtClean="0"/>
              </a:p>
              <a:p>
                <a:pPr lvl="1"/>
                <a:r>
                  <a:rPr lang="en-US" sz="2400" dirty="0" smtClean="0"/>
                  <a:t>Common, useful </a:t>
                </a:r>
                <a:r>
                  <a:rPr lang="en-US" sz="2400" dirty="0"/>
                  <a:t>algorithm 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Example: Solve Laplace equation in 2D: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𝛁</m:t>
                        </m:r>
                      </m:e>
                      <m:sup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/>
                      </a:rPr>
                      <m:t>𝒇</m:t>
                    </m:r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</a:rPr>
                      <m:t>𝒙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r>
                      <a:rPr lang="en-US" sz="2400" b="1" i="1" smtClean="0">
                        <a:latin typeface="Cambria Math"/>
                      </a:rPr>
                      <m:t>𝒚</m:t>
                    </m:r>
                    <m:r>
                      <a:rPr lang="en-US" sz="2400" b="1" i="1" smtClean="0">
                        <a:latin typeface="Cambria Math"/>
                      </a:rPr>
                      <m:t>)=</m:t>
                    </m:r>
                    <m:r>
                      <a:rPr lang="en-US" sz="2400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sz="2400" dirty="0" smtClean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 smtClean="0"/>
              </a:p>
              <a:p>
                <a:pPr lvl="1"/>
                <a:endParaRPr lang="en-US" sz="2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76200" y="4191000"/>
            <a:ext cx="2895600" cy="2118499"/>
            <a:chOff x="1295400" y="3266301"/>
            <a:chExt cx="2749847" cy="1906649"/>
          </a:xfrm>
        </p:grpSpPr>
        <p:sp>
          <p:nvSpPr>
            <p:cNvPr id="8" name="Rectangle 7"/>
            <p:cNvSpPr/>
            <p:nvPr/>
          </p:nvSpPr>
          <p:spPr>
            <a:xfrm>
              <a:off x="1981200" y="3619500"/>
              <a:ext cx="609600" cy="6096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0800" y="3619500"/>
              <a:ext cx="609600" cy="6096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81200" y="4229100"/>
              <a:ext cx="609600" cy="6096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90800" y="4229100"/>
              <a:ext cx="609600" cy="6096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4152900"/>
              <a:ext cx="152400" cy="1524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24200" y="4152900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14600" y="4762500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14600" y="3543300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05000" y="4152900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80461" y="4229100"/>
              <a:ext cx="652487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itchFamily="34" charset="0"/>
                </a:rPr>
                <a:t>A</a:t>
              </a:r>
              <a:r>
                <a:rPr lang="en-US" dirty="0" smtClean="0">
                  <a:latin typeface="Trebuchet MS" pitchFamily="34" charset="0"/>
                </a:rPr>
                <a:t>(</a:t>
              </a:r>
              <a:r>
                <a:rPr lang="en-US" dirty="0" err="1" smtClean="0">
                  <a:latin typeface="Trebuchet MS" pitchFamily="34" charset="0"/>
                </a:rPr>
                <a:t>i,j</a:t>
              </a:r>
              <a:r>
                <a:rPr lang="en-US" dirty="0" smtClean="0">
                  <a:latin typeface="Trebuchet MS" pitchFamily="34" charset="0"/>
                </a:rPr>
                <a:t>)</a:t>
              </a: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0400" y="4229100"/>
              <a:ext cx="844847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 pitchFamily="34" charset="0"/>
                </a:rPr>
                <a:t>A(i+1,j)</a:t>
              </a: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95400" y="4229100"/>
              <a:ext cx="815993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 pitchFamily="34" charset="0"/>
                </a:rPr>
                <a:t>A(i-1,j)</a:t>
              </a: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4" y="4923651"/>
              <a:ext cx="815993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 pitchFamily="34" charset="0"/>
                </a:rPr>
                <a:t>A(i,j-1)</a:t>
              </a: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38374" y="3266301"/>
              <a:ext cx="844847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rebuchet MS" pitchFamily="34" charset="0"/>
                </a:rPr>
                <a:t>A(i,j+1)</a:t>
              </a:r>
              <a:endParaRPr lang="en-US" dirty="0">
                <a:latin typeface="Trebuchet MS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32581" y="4913870"/>
                <a:ext cx="6082819" cy="568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581" y="4913870"/>
                <a:ext cx="6082819" cy="5686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4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VIDIA_Developer_Curriculum_4x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AE50FE4E83134C8518AD921FB0A4A5" ma:contentTypeVersion="0" ma:contentTypeDescription="Create a new document." ma:contentTypeScope="" ma:versionID="5e4399a53672ba32467c4ab61950bd1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84E5E46-B785-4C08-B86A-CD2933A18820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5329DAC-829A-43AC-922D-DEAD3B9F94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86494C-0CF9-457E-AEAA-0B3DD70687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62303</TotalTime>
  <Words>4680</Words>
  <Application>Microsoft Office PowerPoint</Application>
  <PresentationFormat>On-screen Show (4:3)</PresentationFormat>
  <Paragraphs>819</Paragraphs>
  <Slides>45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NVIDIA_Developer_Curriculum_4x3_Theme</vt:lpstr>
      <vt:lpstr>GPU Computing with  OpenACC Directives</vt:lpstr>
      <vt:lpstr>A Very Simple Exercise: SAXPY</vt:lpstr>
      <vt:lpstr>Directive Syntax</vt:lpstr>
      <vt:lpstr>kernels: Your first OpenACC Directive</vt:lpstr>
      <vt:lpstr>Kernels Construct</vt:lpstr>
      <vt:lpstr>C tip: the restrict keyword</vt:lpstr>
      <vt:lpstr>Complete SAXPY example code</vt:lpstr>
      <vt:lpstr>Compile and run</vt:lpstr>
      <vt:lpstr>Example: Jacobi Iteration</vt:lpstr>
      <vt:lpstr>Jacobi Iteration C Code</vt:lpstr>
      <vt:lpstr>Jacobi Iteration Fortran Code</vt:lpstr>
      <vt:lpstr>OpenMP C Code</vt:lpstr>
      <vt:lpstr>OpenMP Fortran Code</vt:lpstr>
      <vt:lpstr>GPU startup overhead</vt:lpstr>
      <vt:lpstr>First Attempt: OpenACC C</vt:lpstr>
      <vt:lpstr>First Attempt: OpenACC Fortran</vt:lpstr>
      <vt:lpstr>First Attempt: Compiler output (C)</vt:lpstr>
      <vt:lpstr>First Attempt: Performance</vt:lpstr>
      <vt:lpstr>Basic Concepts</vt:lpstr>
      <vt:lpstr>Excessive Data Transfers</vt:lpstr>
      <vt:lpstr>Data Management</vt:lpstr>
      <vt:lpstr>Data Construct</vt:lpstr>
      <vt:lpstr>Data Clauses</vt:lpstr>
      <vt:lpstr>Array Shaping</vt:lpstr>
      <vt:lpstr>Update Construct</vt:lpstr>
      <vt:lpstr>Second Attempt: OpenACC C</vt:lpstr>
      <vt:lpstr>Second Attempt: OpenACC Fortran</vt:lpstr>
      <vt:lpstr>Second Attempt: Performance</vt:lpstr>
      <vt:lpstr>Further speedups</vt:lpstr>
      <vt:lpstr>Finding Parallelism in your code</vt:lpstr>
      <vt:lpstr>Tips and Tricks</vt:lpstr>
      <vt:lpstr>OpenACC Learning Resources</vt:lpstr>
      <vt:lpstr>Complete OpenACC API</vt:lpstr>
      <vt:lpstr>Kernels Construct</vt:lpstr>
      <vt:lpstr>Kernels Construct</vt:lpstr>
      <vt:lpstr>Parallel Construct</vt:lpstr>
      <vt:lpstr>Parallel Clauses</vt:lpstr>
      <vt:lpstr>Loop Construct</vt:lpstr>
      <vt:lpstr>Loop Clauses</vt:lpstr>
      <vt:lpstr>Loop Clauses Inside parallel Region</vt:lpstr>
      <vt:lpstr>Loop Clauses Inside kernels Region</vt:lpstr>
      <vt:lpstr>Other Syntax</vt:lpstr>
      <vt:lpstr>Other Directives</vt:lpstr>
      <vt:lpstr>Runtime Library Routines</vt:lpstr>
      <vt:lpstr>Environment and Conditional Compilation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Computing with OpenACC Directives</dc:title>
  <dc:creator>MHarris@nvidia.com</dc:creator>
  <cp:lastModifiedBy>Windows User</cp:lastModifiedBy>
  <cp:revision>1038</cp:revision>
  <cp:lastPrinted>2011-05-23T18:12:10Z</cp:lastPrinted>
  <dcterms:created xsi:type="dcterms:W3CDTF">2008-03-24T18:27:29Z</dcterms:created>
  <dcterms:modified xsi:type="dcterms:W3CDTF">2013-03-07T03:58:44Z</dcterms:modified>
  <cp:category>GPU Directives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0x0101003FAE50FE4E83134C8518AD921FB0A4A5</vt:lpwstr>
  </property>
</Properties>
</file>