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5" r:id="rId4"/>
  </p:sldMasterIdLst>
  <p:notesMasterIdLst>
    <p:notesMasterId r:id="rId23"/>
  </p:notesMasterIdLst>
  <p:handoutMasterIdLst>
    <p:handoutMasterId r:id="rId24"/>
  </p:handoutMasterIdLst>
  <p:sldIdLst>
    <p:sldId id="1133" r:id="rId5"/>
    <p:sldId id="1176" r:id="rId6"/>
    <p:sldId id="1106" r:id="rId7"/>
    <p:sldId id="1156" r:id="rId8"/>
    <p:sldId id="1146" r:id="rId9"/>
    <p:sldId id="1147" r:id="rId10"/>
    <p:sldId id="1148" r:id="rId11"/>
    <p:sldId id="1154" r:id="rId12"/>
    <p:sldId id="1174" r:id="rId13"/>
    <p:sldId id="1158" r:id="rId14"/>
    <p:sldId id="1160" r:id="rId15"/>
    <p:sldId id="1163" r:id="rId16"/>
    <p:sldId id="1164" r:id="rId17"/>
    <p:sldId id="1175" r:id="rId18"/>
    <p:sldId id="1166" r:id="rId19"/>
    <p:sldId id="1178" r:id="rId20"/>
    <p:sldId id="1173" r:id="rId21"/>
    <p:sldId id="1177" r:id="rId22"/>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900"/>
    <a:srgbClr val="006600"/>
    <a:srgbClr val="FFFFFF"/>
    <a:srgbClr val="262626"/>
    <a:srgbClr val="93E3FF"/>
    <a:srgbClr val="008E40"/>
    <a:srgbClr val="76B900"/>
    <a:srgbClr val="05A41C"/>
    <a:srgbClr val="000000"/>
    <a:srgbClr val="80808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661" autoAdjust="0"/>
    <p:restoredTop sz="93094" autoAdjust="0"/>
  </p:normalViewPr>
  <p:slideViewPr>
    <p:cSldViewPr snapToGrid="0">
      <p:cViewPr>
        <p:scale>
          <a:sx n="86" d="100"/>
          <a:sy n="86" d="100"/>
        </p:scale>
        <p:origin x="-1314" y="-82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0" d="100"/>
          <a:sy n="90" d="100"/>
        </p:scale>
        <p:origin x="-864" y="-108"/>
      </p:cViewPr>
      <p:guideLst>
        <p:guide orient="horz" pos="2208"/>
        <p:guide pos="2928"/>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8195" name="Rectangle 3"/>
          <p:cNvSpPr>
            <a:spLocks noGrp="1" noChangeArrowheads="1"/>
          </p:cNvSpPr>
          <p:nvPr>
            <p:ph type="dt" sz="quarter" idx="1"/>
          </p:nvPr>
        </p:nvSpPr>
        <p:spPr bwMode="auto">
          <a:xfrm>
            <a:off x="5266601"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algn="r" defTabSz="931846">
              <a:defRPr sz="1300">
                <a:latin typeface="Arial" charset="0"/>
                <a:cs typeface="Arial" charset="0"/>
              </a:defRPr>
            </a:lvl1pPr>
          </a:lstStyle>
          <a:p>
            <a:pPr>
              <a:defRPr/>
            </a:pPr>
            <a:endParaRPr lang="en-US"/>
          </a:p>
        </p:txBody>
      </p:sp>
      <p:sp>
        <p:nvSpPr>
          <p:cNvPr id="8196" name="Rectangle 4"/>
          <p:cNvSpPr>
            <a:spLocks noGrp="1" noChangeArrowheads="1"/>
          </p:cNvSpPr>
          <p:nvPr>
            <p:ph type="ftr" sz="quarter" idx="2"/>
          </p:nvPr>
        </p:nvSpPr>
        <p:spPr bwMode="auto">
          <a:xfrm>
            <a:off x="0"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8197" name="Rectangle 5"/>
          <p:cNvSpPr>
            <a:spLocks noGrp="1" noChangeArrowheads="1"/>
          </p:cNvSpPr>
          <p:nvPr>
            <p:ph type="sldNum" sz="quarter" idx="3"/>
          </p:nvPr>
        </p:nvSpPr>
        <p:spPr bwMode="auto">
          <a:xfrm>
            <a:off x="5266601"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algn="r" defTabSz="931846">
              <a:defRPr sz="1300">
                <a:latin typeface="Arial" charset="0"/>
                <a:cs typeface="Arial" charset="0"/>
              </a:defRPr>
            </a:lvl1pPr>
          </a:lstStyle>
          <a:p>
            <a:pPr>
              <a:defRPr/>
            </a:pPr>
            <a:fld id="{D0D4BE78-53E8-4FF3-8BD2-D6CB2D5CBCE8}" type="slidenum">
              <a:rPr lang="en-US"/>
              <a:pPr>
                <a:defRPr/>
              </a:pPr>
              <a:t>‹#›</a:t>
            </a:fld>
            <a:endParaRPr lang="en-US"/>
          </a:p>
        </p:txBody>
      </p:sp>
    </p:spTree>
    <p:extLst>
      <p:ext uri="{BB962C8B-B14F-4D97-AF65-F5344CB8AC3E}">
        <p14:creationId xmlns:p14="http://schemas.microsoft.com/office/powerpoint/2010/main" val="1345386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3" name="Date Placeholder 2"/>
          <p:cNvSpPr>
            <a:spLocks noGrp="1"/>
          </p:cNvSpPr>
          <p:nvPr>
            <p:ph type="dt" idx="1"/>
          </p:nvPr>
        </p:nvSpPr>
        <p:spPr bwMode="auto">
          <a:xfrm>
            <a:off x="5266601"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algn="r" defTabSz="931846">
              <a:defRPr sz="1300">
                <a:latin typeface="Arial" charset="0"/>
                <a:cs typeface="Arial" charset="0"/>
              </a:defRPr>
            </a:lvl1pPr>
          </a:lstStyle>
          <a:p>
            <a:pPr>
              <a:defRPr/>
            </a:pPr>
            <a:fld id="{FA2E2708-754E-4056-91CA-9463830D8E80}" type="datetimeFigureOut">
              <a:rPr lang="en-US"/>
              <a:pPr>
                <a:defRPr/>
              </a:pPr>
              <a:t>3/6/2013</a:t>
            </a:fld>
            <a:endParaRPr lang="en-US"/>
          </a:p>
        </p:txBody>
      </p:sp>
      <p:sp>
        <p:nvSpPr>
          <p:cNvPr id="4" name="Slide Image Placeholder 3"/>
          <p:cNvSpPr>
            <a:spLocks noGrp="1" noRot="1" noChangeAspect="1"/>
          </p:cNvSpPr>
          <p:nvPr>
            <p:ph type="sldImg" idx="2"/>
          </p:nvPr>
        </p:nvSpPr>
        <p:spPr>
          <a:xfrm>
            <a:off x="2895600" y="527050"/>
            <a:ext cx="3505200" cy="2628900"/>
          </a:xfrm>
          <a:prstGeom prst="rect">
            <a:avLst/>
          </a:prstGeom>
          <a:noFill/>
          <a:ln w="12700">
            <a:solidFill>
              <a:prstClr val="black"/>
            </a:solidFill>
          </a:ln>
        </p:spPr>
        <p:txBody>
          <a:bodyPr vert="horz" lIns="88135" tIns="44067" rIns="88135" bIns="44067" rtlCol="0" anchor="ctr"/>
          <a:lstStyle/>
          <a:p>
            <a:pPr lvl="0"/>
            <a:endParaRPr lang="en-US" noProof="0"/>
          </a:p>
        </p:txBody>
      </p:sp>
      <p:sp>
        <p:nvSpPr>
          <p:cNvPr id="5" name="Notes Placeholder 4"/>
          <p:cNvSpPr>
            <a:spLocks noGrp="1"/>
          </p:cNvSpPr>
          <p:nvPr>
            <p:ph type="body" sz="quarter" idx="3"/>
          </p:nvPr>
        </p:nvSpPr>
        <p:spPr bwMode="auto">
          <a:xfrm>
            <a:off x="929301" y="3329593"/>
            <a:ext cx="7437800" cy="3153985"/>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bwMode="auto">
          <a:xfrm>
            <a:off x="5266601"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algn="r" defTabSz="931846">
              <a:defRPr sz="1300">
                <a:latin typeface="Arial" charset="0"/>
                <a:cs typeface="Arial" charset="0"/>
              </a:defRPr>
            </a:lvl1pPr>
          </a:lstStyle>
          <a:p>
            <a:pPr>
              <a:defRPr/>
            </a:pPr>
            <a:fld id="{2282136B-A577-4509-9D28-357ED05D0A85}" type="slidenum">
              <a:rPr lang="en-US"/>
              <a:pPr>
                <a:defRPr/>
              </a:pPr>
              <a:t>‹#›</a:t>
            </a:fld>
            <a:endParaRPr lang="en-US"/>
          </a:p>
        </p:txBody>
      </p:sp>
    </p:spTree>
    <p:extLst>
      <p:ext uri="{BB962C8B-B14F-4D97-AF65-F5344CB8AC3E}">
        <p14:creationId xmlns:p14="http://schemas.microsoft.com/office/powerpoint/2010/main" val="4003942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6879B22-D358-4828-9DF5-093E97D43030}" type="slidenum">
              <a:rPr lang="en-US" smtClean="0"/>
              <a:pPr>
                <a:defRPr/>
              </a:pPr>
              <a:t>1</a:t>
            </a:fld>
            <a:endParaRPr lang="en-US" dirty="0"/>
          </a:p>
        </p:txBody>
      </p:sp>
    </p:spTree>
    <p:extLst>
      <p:ext uri="{BB962C8B-B14F-4D97-AF65-F5344CB8AC3E}">
        <p14:creationId xmlns:p14="http://schemas.microsoft.com/office/powerpoint/2010/main" val="329130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OpenACC is an open programming standard for parallel</a:t>
            </a:r>
            <a:r>
              <a:rPr lang="en-US" sz="1200" baseline="0" dirty="0" smtClean="0"/>
              <a:t> computing on accelerators such as GPUs, using compiler directives.  </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OpenACC compiler directives are simple “hints” to the compiler that</a:t>
            </a:r>
            <a:r>
              <a:rPr lang="en-US" sz="1200" kern="1200" baseline="0" dirty="0" smtClean="0">
                <a:solidFill>
                  <a:schemeClr val="tx1"/>
                </a:solidFill>
                <a:latin typeface="+mn-lt"/>
                <a:ea typeface="+mn-ea"/>
                <a:cs typeface="+mn-cs"/>
              </a:rPr>
              <a:t> identify parallel regions of the code to accelerate.  </a:t>
            </a:r>
            <a:r>
              <a:rPr lang="en-US" sz="1200" kern="1200" baseline="0" dirty="0" smtClean="0">
                <a:solidFill>
                  <a:schemeClr val="tx1"/>
                </a:solidFill>
                <a:effectLst/>
                <a:latin typeface="+mn-lt"/>
                <a:ea typeface="+mn-ea"/>
                <a:cs typeface="+mn-cs"/>
              </a:rPr>
              <a:t>The compiler automatically accelerates these regions </a:t>
            </a:r>
            <a:r>
              <a:rPr lang="en-US" sz="1200" kern="1200" dirty="0" smtClean="0">
                <a:solidFill>
                  <a:schemeClr val="tx1"/>
                </a:solidFill>
                <a:effectLst/>
                <a:latin typeface="+mn-lt"/>
                <a:ea typeface="+mn-ea"/>
                <a:cs typeface="+mn-cs"/>
              </a:rPr>
              <a:t>without requiring changes to the underlying code. </a:t>
            </a:r>
          </a:p>
          <a:p>
            <a:pPr lvl="0"/>
            <a:r>
              <a:rPr lang="en-US" sz="1200" kern="1200" dirty="0" smtClean="0">
                <a:solidFill>
                  <a:schemeClr val="tx1"/>
                </a:solidFill>
                <a:effectLst/>
                <a:latin typeface="+mn-lt"/>
                <a:ea typeface="+mn-ea"/>
                <a:cs typeface="+mn-cs"/>
              </a:rPr>
              <a:t>Directives expose parallelism</a:t>
            </a:r>
            <a:r>
              <a:rPr lang="en-US" sz="1200" kern="1200" baseline="0" dirty="0" smtClean="0">
                <a:solidFill>
                  <a:schemeClr val="tx1"/>
                </a:solidFill>
                <a:effectLst/>
                <a:latin typeface="+mn-lt"/>
                <a:ea typeface="+mn-ea"/>
                <a:cs typeface="+mn-cs"/>
              </a:rPr>
              <a:t> to the compiler so that it can </a:t>
            </a:r>
            <a:r>
              <a:rPr lang="en-US" sz="1200" kern="1200" dirty="0" smtClean="0">
                <a:solidFill>
                  <a:schemeClr val="tx1"/>
                </a:solidFill>
                <a:effectLst/>
                <a:latin typeface="+mn-lt"/>
                <a:ea typeface="+mn-ea"/>
                <a:cs typeface="+mn-cs"/>
              </a:rPr>
              <a:t>do the detailed work of mapping the computation onto parallel</a:t>
            </a:r>
            <a:r>
              <a:rPr lang="en-US" sz="1200" kern="1200" baseline="0" dirty="0" smtClean="0">
                <a:solidFill>
                  <a:schemeClr val="tx1"/>
                </a:solidFill>
                <a:effectLst/>
                <a:latin typeface="+mn-lt"/>
                <a:ea typeface="+mn-ea"/>
                <a:cs typeface="+mn-cs"/>
              </a:rPr>
              <a:t> accelerators such as GPUs</a:t>
            </a:r>
            <a:r>
              <a:rPr lang="en-US" sz="1200" kern="1200" dirty="0" smtClean="0">
                <a:solidFill>
                  <a:schemeClr val="tx1"/>
                </a:solidFill>
                <a:effectLst/>
                <a:latin typeface="+mn-lt"/>
                <a:ea typeface="+mn-ea"/>
                <a:cs typeface="+mn-cs"/>
              </a:rPr>
              <a:t>.   </a:t>
            </a:r>
            <a:endParaRPr lang="en-US" b="0" u="none" baseline="0" dirty="0" smtClean="0"/>
          </a:p>
          <a:p>
            <a:pPr lvl="0"/>
            <a:endParaRPr lang="en-US" b="0" u="none" baseline="0" dirty="0" smtClean="0"/>
          </a:p>
          <a:p>
            <a:pPr lvl="0"/>
            <a:r>
              <a:rPr lang="en-US" b="0" u="none" baseline="0" dirty="0" smtClean="0"/>
              <a:t>Additional directive options can be used to provide additional information to the compiler, for example about loop dependencies and data sharing.  </a:t>
            </a:r>
          </a:p>
          <a:p>
            <a:pPr lvl="0"/>
            <a:endParaRPr lang="en-US" b="0" u="none"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u="none" baseline="0" dirty="0" smtClean="0"/>
              <a:t>Compilers without support for OpenACC will ignore the directives as if they were code comments, </a:t>
            </a:r>
            <a:r>
              <a:rPr lang="en-US" sz="1000" kern="1200" baseline="0" dirty="0" smtClean="0">
                <a:solidFill>
                  <a:schemeClr val="tx1"/>
                </a:solidFill>
                <a:effectLst/>
                <a:latin typeface="+mn-lt"/>
                <a:ea typeface="+mn-ea"/>
                <a:cs typeface="+mn-cs"/>
              </a:rPr>
              <a:t>ensuring that the code remains </a:t>
            </a:r>
            <a:r>
              <a:rPr lang="en-US" sz="1000" kern="1200" dirty="0" smtClean="0">
                <a:solidFill>
                  <a:schemeClr val="tx1"/>
                </a:solidFill>
                <a:effectLst/>
                <a:latin typeface="+mn-lt"/>
                <a:ea typeface="+mn-ea"/>
                <a:cs typeface="+mn-cs"/>
              </a:rPr>
              <a:t>portable across many-core GPUs and multi-core CPUs.</a:t>
            </a:r>
          </a:p>
        </p:txBody>
      </p:sp>
      <p:sp>
        <p:nvSpPr>
          <p:cNvPr id="4" name="Slide Number Placeholder 3"/>
          <p:cNvSpPr>
            <a:spLocks noGrp="1"/>
          </p:cNvSpPr>
          <p:nvPr>
            <p:ph type="sldNum" sz="quarter" idx="10"/>
          </p:nvPr>
        </p:nvSpPr>
        <p:spPr/>
        <p:txBody>
          <a:bodyPr/>
          <a:lstStyle/>
          <a:p>
            <a:pPr>
              <a:defRPr/>
            </a:pPr>
            <a:fld id="{96879B22-D358-4828-9DF5-093E97D43030}" type="slidenum">
              <a:rPr lang="en-US" smtClean="0"/>
              <a:pPr>
                <a:defRPr/>
              </a:pPr>
              <a:t>10</a:t>
            </a:fld>
            <a:endParaRPr lang="en-US"/>
          </a:p>
        </p:txBody>
      </p:sp>
    </p:spTree>
    <p:extLst>
      <p:ext uri="{BB962C8B-B14F-4D97-AF65-F5344CB8AC3E}">
        <p14:creationId xmlns:p14="http://schemas.microsoft.com/office/powerpoint/2010/main" val="143843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pPr eaLnBrk="1" hangingPunct="1">
              <a:spcBef>
                <a:spcPct val="0"/>
              </a:spcBef>
            </a:pPr>
            <a:r>
              <a:rPr lang="en-US" dirty="0" smtClean="0"/>
              <a:t>OpenACC is easy,</a:t>
            </a:r>
            <a:r>
              <a:rPr lang="en-US" baseline="0" dirty="0" smtClean="0"/>
              <a:t> open and powerful.  Directives provide access to the high performance of parallel accelerators without having to learn a parallel programming language or rewrite large</a:t>
            </a:r>
          </a:p>
          <a:p>
            <a:pPr eaLnBrk="1" hangingPunct="1">
              <a:spcBef>
                <a:spcPct val="0"/>
              </a:spcBef>
            </a:pPr>
            <a:r>
              <a:rPr lang="en-US" baseline="0" dirty="0" smtClean="0"/>
              <a:t>Portions of existing code.  OpenACC is an open standard supported by multiple vendors, enabling straightforward development of portable accelerated code.  OpenACC directives allow </a:t>
            </a:r>
          </a:p>
          <a:p>
            <a:pPr eaLnBrk="1" hangingPunct="1">
              <a:spcBef>
                <a:spcPct val="0"/>
              </a:spcBef>
            </a:pPr>
            <a:r>
              <a:rPr lang="en-US" baseline="0" dirty="0" smtClean="0"/>
              <a:t>Complete access to the parallel power of GPUs, in many cases achieving nearly the performance of direct programming of parallel kernels in languages such as CUDA C and CUDA Fortran.</a:t>
            </a:r>
            <a:endParaRPr lang="en-US" dirty="0" smtClean="0"/>
          </a:p>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pPr>
              <a:defRPr/>
            </a:pPr>
            <a:fld id="{A11CFAB0-7556-46C3-B89B-5549DC432618}" type="slidenum">
              <a:rPr lang="en-US" smtClean="0"/>
              <a:pPr>
                <a:defRPr/>
              </a:pPr>
              <a:t>11</a:t>
            </a:fld>
            <a:endParaRPr lang="en-US"/>
          </a:p>
        </p:txBody>
      </p:sp>
    </p:spTree>
    <p:extLst>
      <p:ext uri="{BB962C8B-B14F-4D97-AF65-F5344CB8AC3E}">
        <p14:creationId xmlns:p14="http://schemas.microsoft.com/office/powerpoint/2010/main" val="4063645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r>
              <a:rPr lang="en-US" dirty="0"/>
              <a:t>In initial trials of </a:t>
            </a:r>
            <a:r>
              <a:rPr lang="en-US" dirty="0" err="1"/>
              <a:t>OpenACC</a:t>
            </a:r>
            <a:r>
              <a:rPr lang="en-US" dirty="0"/>
              <a:t>, users have achieved significant speedups of existing code in just hours with only minor modifications.  Parallel computations such as object detection in image sequences, </a:t>
            </a:r>
            <a:r>
              <a:rPr lang="en-US" dirty="0" err="1"/>
              <a:t>monte</a:t>
            </a:r>
            <a:r>
              <a:rPr lang="en-US" dirty="0"/>
              <a:t> </a:t>
            </a:r>
            <a:r>
              <a:rPr lang="en-US" dirty="0" err="1"/>
              <a:t>carlo</a:t>
            </a:r>
            <a:r>
              <a:rPr lang="en-US" dirty="0"/>
              <a:t> stock portfolio valuations, and molecular dynamics simulations are good examples of the types of computations that have the potential for good speedups with </a:t>
            </a:r>
            <a:r>
              <a:rPr lang="en-US" dirty="0" err="1"/>
              <a:t>OpenACC</a:t>
            </a:r>
            <a:r>
              <a:rPr lang="en-US" dirty="0"/>
              <a:t>.  In all three of these examples, most of the time was spent in exploring the existing code to find hot spots with loops that can be parallelized.  The developers of all three examples were experts in their domain, with a good understanding of their application’s performance and data, but with little or no experience programming GPUs.  Even without GPU experience, they were able to get significant acceleration with relatively little effort.</a:t>
            </a:r>
          </a:p>
          <a:p>
            <a:endParaRPr lang="en-US" dirty="0"/>
          </a:p>
          <a:p>
            <a:r>
              <a:rPr lang="en-US" dirty="0"/>
              <a:t>In some cases, it is necessary to make small changes to applications to expose sufficient parallelism, for example changing the layout of data in memory so that memory can be accessed in parallel by many threads without cache conflicts.  We find that changes like this are valuable in general because they often benefit performance on the CPU even before </a:t>
            </a:r>
            <a:r>
              <a:rPr lang="en-US" dirty="0" err="1"/>
              <a:t>OpenACC</a:t>
            </a:r>
            <a:r>
              <a:rPr lang="en-US" dirty="0"/>
              <a:t> directives are added, and since the same code can be compiled with and without the directives, all platforms benefit.</a:t>
            </a:r>
          </a:p>
          <a:p>
            <a:r>
              <a:rPr lang="en-US" u="sng" dirty="0"/>
              <a:t>Additional Information:</a:t>
            </a:r>
          </a:p>
          <a:p>
            <a:r>
              <a:rPr lang="en-US" u="sng" dirty="0"/>
              <a:t>Global Manufacturer of Navigation Systems:</a:t>
            </a:r>
          </a:p>
          <a:p>
            <a:r>
              <a:rPr lang="en-US" sz="1200" dirty="0"/>
              <a:t>Object detection algorithm: </a:t>
            </a:r>
          </a:p>
          <a:p>
            <a:pPr>
              <a:defRPr/>
            </a:pPr>
            <a:r>
              <a:rPr lang="en-US" sz="1200" dirty="0"/>
              <a:t>My application is involved in scene object detection in image sequence using also point clouds from laser scans (scans with low density).  The computational intensive part is to calculate several features for each window, such as mean color, median, distance variance, etc.</a:t>
            </a:r>
          </a:p>
          <a:p>
            <a:r>
              <a:rPr lang="en-US" u="sng" dirty="0"/>
              <a:t>Global Technology Consulting Company:</a:t>
            </a:r>
          </a:p>
          <a:p>
            <a:r>
              <a:rPr lang="en-US" sz="1200" dirty="0"/>
              <a:t>Doing a couple of things.  </a:t>
            </a:r>
          </a:p>
          <a:p>
            <a:r>
              <a:rPr lang="en-US" sz="1200" dirty="0"/>
              <a:t>One is finding valuation of stock portfolio using </a:t>
            </a:r>
            <a:r>
              <a:rPr lang="en-US" sz="1200" dirty="0" err="1"/>
              <a:t>monte</a:t>
            </a:r>
            <a:r>
              <a:rPr lang="en-US" sz="1200" dirty="0"/>
              <a:t> </a:t>
            </a:r>
            <a:r>
              <a:rPr lang="en-US" sz="1200" dirty="0" err="1"/>
              <a:t>carlo</a:t>
            </a:r>
            <a:r>
              <a:rPr lang="en-US" sz="1200" dirty="0"/>
              <a:t> </a:t>
            </a:r>
            <a:r>
              <a:rPr lang="en-US" sz="1200" dirty="0" err="1"/>
              <a:t>sim</a:t>
            </a:r>
            <a:r>
              <a:rPr lang="en-US" sz="1200" dirty="0"/>
              <a:t> and the other is finding option prices portfolio of stocks using Black Scholes.  It’s compute intensive in that for a large basket of instruments, each stock/option is calculated in a loop.  Just by adding one line “#pragma </a:t>
            </a:r>
            <a:r>
              <a:rPr lang="en-US" sz="1200" dirty="0" err="1"/>
              <a:t>acc</a:t>
            </a:r>
            <a:r>
              <a:rPr lang="en-US" sz="1200" dirty="0"/>
              <a:t> for” into the code, he got 2x immediately.  </a:t>
            </a:r>
          </a:p>
          <a:p>
            <a:r>
              <a:rPr lang="en-US" sz="1200" u="sng" dirty="0"/>
              <a:t>University of Texas at San Antonio</a:t>
            </a:r>
          </a:p>
          <a:p>
            <a:pPr>
              <a:defRPr/>
            </a:pPr>
            <a:r>
              <a:rPr lang="en-US" sz="1200" dirty="0"/>
              <a:t>He is in the beginning stages of developing algorithms to describe protein &amp; solvent interactions.  He just finished modeling his work using </a:t>
            </a:r>
            <a:r>
              <a:rPr lang="en-US" sz="1200" dirty="0" err="1"/>
              <a:t>Matlab</a:t>
            </a:r>
            <a:r>
              <a:rPr lang="en-US" sz="1200" dirty="0"/>
              <a:t> and Fortran and needs to develop real code.  His goal is to develop algorithms and solutions that are much faster than existing ones today and he believes his work will have big impact in computational study of organic and bio molecules.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8C716C12-55D6-40C0-945D-2BEF65BB7403}"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2664236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endParaRPr lang="en-US" dirty="0" smtClean="0"/>
          </a:p>
          <a:p>
            <a:r>
              <a:rPr lang="en-US" dirty="0" smtClean="0"/>
              <a:t>NVIDIA </a:t>
            </a:r>
            <a:r>
              <a:rPr lang="en-US" dirty="0"/>
              <a:t>has partnered with PGI  to offer a free </a:t>
            </a:r>
            <a:r>
              <a:rPr lang="en-US" dirty="0" smtClean="0"/>
              <a:t>trial compiler</a:t>
            </a:r>
            <a:r>
              <a:rPr lang="en-US" baseline="0" dirty="0" smtClean="0"/>
              <a:t> </a:t>
            </a:r>
            <a:r>
              <a:rPr lang="en-US" dirty="0" smtClean="0"/>
              <a:t>license </a:t>
            </a:r>
            <a:r>
              <a:rPr lang="en-US" dirty="0"/>
              <a:t>so that you can try </a:t>
            </a:r>
            <a:r>
              <a:rPr lang="en-US" dirty="0" smtClean="0"/>
              <a:t>OpenACC directives </a:t>
            </a:r>
            <a:r>
              <a:rPr lang="en-US" dirty="0"/>
              <a:t>and experience how easy they are to use.</a:t>
            </a:r>
          </a:p>
          <a:p>
            <a:r>
              <a:rPr lang="en-US" dirty="0"/>
              <a:t>You can sign up for a </a:t>
            </a:r>
            <a:r>
              <a:rPr lang="en-US" dirty="0" smtClean="0"/>
              <a:t>15-day </a:t>
            </a:r>
            <a:r>
              <a:rPr lang="en-US" dirty="0"/>
              <a:t>trial license </a:t>
            </a:r>
            <a:r>
              <a:rPr lang="en-US" dirty="0" smtClean="0"/>
              <a:t>at www.nvidia.com/gpudirectives to access </a:t>
            </a:r>
            <a:r>
              <a:rPr lang="en-US" dirty="0"/>
              <a:t>to </a:t>
            </a:r>
            <a:r>
              <a:rPr lang="en-US" dirty="0" smtClean="0"/>
              <a:t>a free </a:t>
            </a:r>
            <a:r>
              <a:rPr lang="en-US" dirty="0" err="1" smtClean="0"/>
              <a:t>downlload</a:t>
            </a:r>
            <a:r>
              <a:rPr lang="en-US" dirty="0" smtClean="0"/>
              <a:t> of the </a:t>
            </a:r>
            <a:r>
              <a:rPr lang="en-US" dirty="0"/>
              <a:t>PGI accelerator </a:t>
            </a:r>
            <a:r>
              <a:rPr lang="en-US" dirty="0" smtClean="0"/>
              <a:t>compiler.</a:t>
            </a:r>
            <a:r>
              <a:rPr lang="en-US" dirty="0"/>
              <a:t>  The website has links to </a:t>
            </a:r>
            <a:r>
              <a:rPr lang="en-US" dirty="0" smtClean="0"/>
              <a:t>documentation,</a:t>
            </a:r>
            <a:r>
              <a:rPr lang="en-US" baseline="0" dirty="0" smtClean="0"/>
              <a:t> </a:t>
            </a:r>
          </a:p>
          <a:p>
            <a:r>
              <a:rPr lang="en-US" baseline="0" dirty="0" smtClean="0"/>
              <a:t>Examples, and </a:t>
            </a:r>
            <a:r>
              <a:rPr lang="en-US" dirty="0" smtClean="0"/>
              <a:t>brief </a:t>
            </a:r>
            <a:r>
              <a:rPr lang="en-US" dirty="0"/>
              <a:t>white papers that </a:t>
            </a:r>
            <a:r>
              <a:rPr lang="en-US" dirty="0" smtClean="0"/>
              <a:t>you can read </a:t>
            </a:r>
            <a:r>
              <a:rPr lang="en-US" dirty="0"/>
              <a:t>over a cup of coffee </a:t>
            </a:r>
            <a:r>
              <a:rPr lang="en-US" dirty="0" smtClean="0"/>
              <a:t>to </a:t>
            </a:r>
            <a:r>
              <a:rPr lang="en-US" dirty="0"/>
              <a:t>get started.</a:t>
            </a:r>
          </a:p>
          <a:p>
            <a:r>
              <a:rPr lang="en-US" dirty="0" smtClean="0"/>
              <a:t>All </a:t>
            </a:r>
            <a:r>
              <a:rPr lang="en-US" dirty="0"/>
              <a:t>you have to do is provide your contact information and register to download </a:t>
            </a:r>
            <a:r>
              <a:rPr lang="en-US" dirty="0" smtClean="0"/>
              <a:t>PGI Accelerator.</a:t>
            </a:r>
            <a:r>
              <a:rPr lang="en-US" baseline="0" dirty="0"/>
              <a:t> </a:t>
            </a:r>
            <a:r>
              <a:rPr lang="en-US" baseline="0" dirty="0" smtClean="0"/>
              <a:t> </a:t>
            </a:r>
            <a:r>
              <a:rPr lang="en-US" dirty="0" smtClean="0"/>
              <a:t>You don’t need to become</a:t>
            </a:r>
            <a:r>
              <a:rPr lang="en-US" baseline="0" dirty="0" smtClean="0"/>
              <a:t> a </a:t>
            </a:r>
            <a:r>
              <a:rPr lang="en-US" dirty="0" smtClean="0"/>
              <a:t>GPU </a:t>
            </a:r>
            <a:r>
              <a:rPr lang="en-US" dirty="0"/>
              <a:t>expert to try </a:t>
            </a:r>
            <a:r>
              <a:rPr lang="en-US" dirty="0" smtClean="0"/>
              <a:t>it out.</a:t>
            </a:r>
          </a:p>
          <a:p>
            <a:endParaRPr lang="en-US" dirty="0" smtClean="0"/>
          </a:p>
          <a:p>
            <a:r>
              <a:rPr lang="en-US" dirty="0" smtClean="0"/>
              <a:t> If </a:t>
            </a:r>
            <a:r>
              <a:rPr lang="en-US" dirty="0"/>
              <a:t>you already have a </a:t>
            </a:r>
            <a:r>
              <a:rPr lang="en-US" dirty="0" smtClean="0"/>
              <a:t>PC with </a:t>
            </a:r>
            <a:r>
              <a:rPr lang="en-US" dirty="0"/>
              <a:t>an NVIDIA GPU you can </a:t>
            </a:r>
            <a:r>
              <a:rPr lang="en-US" dirty="0" smtClean="0"/>
              <a:t>start right away, and if not, the website</a:t>
            </a:r>
            <a:r>
              <a:rPr lang="en-US" baseline="0" dirty="0" smtClean="0"/>
              <a:t> has some suggestions.</a:t>
            </a:r>
            <a:endParaRPr lang="en-US" dirty="0"/>
          </a:p>
        </p:txBody>
      </p:sp>
      <p:sp>
        <p:nvSpPr>
          <p:cNvPr id="4" name="Slide Number Placeholder 3"/>
          <p:cNvSpPr>
            <a:spLocks noGrp="1"/>
          </p:cNvSpPr>
          <p:nvPr>
            <p:ph type="sldNum" sz="quarter" idx="10"/>
          </p:nvPr>
        </p:nvSpPr>
        <p:spPr/>
        <p:txBody>
          <a:bodyPr/>
          <a:lstStyle/>
          <a:p>
            <a:pPr>
              <a:defRPr/>
            </a:pPr>
            <a:fld id="{2282136B-A577-4509-9D28-357ED05D0A85}" type="slidenum">
              <a:rPr lang="en-US" smtClean="0"/>
              <a:pPr>
                <a:defRPr/>
              </a:pPr>
              <a:t>13</a:t>
            </a:fld>
            <a:endParaRPr lang="en-US"/>
          </a:p>
        </p:txBody>
      </p:sp>
    </p:spTree>
    <p:extLst>
      <p:ext uri="{BB962C8B-B14F-4D97-AF65-F5344CB8AC3E}">
        <p14:creationId xmlns:p14="http://schemas.microsoft.com/office/powerpoint/2010/main" val="4170965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2895600" y="523875"/>
            <a:ext cx="3506788" cy="2628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Many professional applications have</a:t>
            </a:r>
            <a:r>
              <a:rPr lang="en-US" baseline="0" dirty="0" smtClean="0"/>
              <a:t> already been ported to GPUs.  If you are a developer interested in accelerating</a:t>
            </a:r>
          </a:p>
          <a:p>
            <a:pPr eaLnBrk="1" hangingPunct="1">
              <a:spcBef>
                <a:spcPct val="0"/>
              </a:spcBef>
            </a:pPr>
            <a:r>
              <a:rPr lang="en-US" baseline="0" dirty="0" smtClean="0"/>
              <a:t>your own application, you have 3 main options for adding GPU acceleration:   In order of increasing effort, they are,</a:t>
            </a:r>
          </a:p>
          <a:p>
            <a:pPr eaLnBrk="1" hangingPunct="1">
              <a:spcBef>
                <a:spcPct val="0"/>
              </a:spcBef>
            </a:pPr>
            <a:endParaRPr lang="en-US" baseline="0" dirty="0" smtClean="0"/>
          </a:p>
          <a:p>
            <a:pPr>
              <a:spcBef>
                <a:spcPct val="0"/>
              </a:spcBef>
            </a:pPr>
            <a:r>
              <a:rPr lang="en-US" baseline="0" dirty="0" smtClean="0"/>
              <a:t>1. Drop in pre-optimized GPU-accelerated libraries as an alternative to MKL, IPP, FFTW and other widely used libraries</a:t>
            </a:r>
          </a:p>
          <a:p>
            <a:pPr>
              <a:spcBef>
                <a:spcPct val="0"/>
              </a:spcBef>
            </a:pPr>
            <a:r>
              <a:rPr lang="en-US" baseline="0" dirty="0" smtClean="0"/>
              <a:t>2. Use OpenACC directives (or compiler “hints”) in your source code to automatically parallelize compute-intensive loops</a:t>
            </a:r>
          </a:p>
          <a:p>
            <a:pPr>
              <a:spcBef>
                <a:spcPct val="0"/>
              </a:spcBef>
            </a:pPr>
            <a:r>
              <a:rPr lang="en-US" baseline="0" dirty="0" smtClean="0"/>
              <a:t>3. Use the programming languages you already know to implement your own parallel algorithms</a:t>
            </a:r>
          </a:p>
          <a:p>
            <a:pPr>
              <a:spcBef>
                <a:spcPct val="0"/>
              </a:spcBef>
            </a:pPr>
            <a:endParaRPr lang="en-US" baseline="0" dirty="0" smtClean="0"/>
          </a:p>
          <a:p>
            <a:pPr>
              <a:spcBef>
                <a:spcPct val="0"/>
              </a:spcBef>
            </a:pPr>
            <a:r>
              <a:rPr lang="en-US" baseline="0" dirty="0" smtClean="0"/>
              <a:t>For each performance-critical area in your application, these approaches can be used independently </a:t>
            </a:r>
          </a:p>
          <a:p>
            <a:pPr>
              <a:spcBef>
                <a:spcPct val="0"/>
              </a:spcBef>
            </a:pPr>
            <a:r>
              <a:rPr lang="en-US" baseline="0" dirty="0" smtClean="0"/>
              <a:t>or together.  </a:t>
            </a:r>
          </a:p>
          <a:p>
            <a:pPr>
              <a:spcBef>
                <a:spcPct val="0"/>
              </a:spcBef>
            </a:pPr>
            <a:endParaRPr lang="en-US" baseline="0" dirty="0" smtClean="0"/>
          </a:p>
          <a:p>
            <a:pPr>
              <a:spcBef>
                <a:spcPct val="0"/>
              </a:spcBef>
            </a:pPr>
            <a:r>
              <a:rPr lang="en-US" baseline="0" dirty="0" smtClean="0"/>
              <a:t>For example, you might use a GPU-accelerated library to perform some initial calculations on your data and then use OpenACC to accelerate your own code to perform custom computations that are not (yet) available in a library.</a:t>
            </a:r>
          </a:p>
          <a:p>
            <a:pPr>
              <a:spcBef>
                <a:spcPct val="0"/>
              </a:spcBef>
            </a:pPr>
            <a:endParaRPr lang="en-US" baseline="0" dirty="0" smtClean="0"/>
          </a:p>
          <a:p>
            <a:pPr>
              <a:spcBef>
                <a:spcPct val="0"/>
              </a:spcBef>
            </a:pPr>
            <a:r>
              <a:rPr lang="en-US" baseline="0" dirty="0" smtClean="0"/>
              <a:t>CUDA is a parallel computing platform that supports all of these approaches. Here we present libraries and what it takes to get drop-in acceleration.</a:t>
            </a:r>
          </a:p>
          <a:p>
            <a:pPr>
              <a:spcBef>
                <a:spcPct val="0"/>
              </a:spcBef>
            </a:pPr>
            <a:endParaRPr lang="en-US" baseline="0" dirty="0" smtClean="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09" indent="-285734">
              <a:defRPr>
                <a:solidFill>
                  <a:schemeClr val="tx1"/>
                </a:solidFill>
                <a:latin typeface="Arial" charset="0"/>
              </a:defRPr>
            </a:lvl2pPr>
            <a:lvl3pPr marL="1142937" indent="-228587">
              <a:defRPr>
                <a:solidFill>
                  <a:schemeClr val="tx1"/>
                </a:solidFill>
                <a:latin typeface="Arial" charset="0"/>
              </a:defRPr>
            </a:lvl3pPr>
            <a:lvl4pPr marL="1600111" indent="-228587">
              <a:defRPr>
                <a:solidFill>
                  <a:schemeClr val="tx1"/>
                </a:solidFill>
                <a:latin typeface="Arial" charset="0"/>
              </a:defRPr>
            </a:lvl4pPr>
            <a:lvl5pPr marL="2057287" indent="-228587">
              <a:defRPr>
                <a:solidFill>
                  <a:schemeClr val="tx1"/>
                </a:solidFill>
                <a:latin typeface="Arial" charset="0"/>
              </a:defRPr>
            </a:lvl5pPr>
            <a:lvl6pPr marL="2514461" indent="-228587" fontAlgn="base">
              <a:spcBef>
                <a:spcPct val="0"/>
              </a:spcBef>
              <a:spcAft>
                <a:spcPct val="0"/>
              </a:spcAft>
              <a:defRPr>
                <a:solidFill>
                  <a:schemeClr val="tx1"/>
                </a:solidFill>
                <a:latin typeface="Arial" charset="0"/>
              </a:defRPr>
            </a:lvl6pPr>
            <a:lvl7pPr marL="2971635" indent="-228587" fontAlgn="base">
              <a:spcBef>
                <a:spcPct val="0"/>
              </a:spcBef>
              <a:spcAft>
                <a:spcPct val="0"/>
              </a:spcAft>
              <a:defRPr>
                <a:solidFill>
                  <a:schemeClr val="tx1"/>
                </a:solidFill>
                <a:latin typeface="Arial" charset="0"/>
              </a:defRPr>
            </a:lvl7pPr>
            <a:lvl8pPr marL="3428811" indent="-228587" fontAlgn="base">
              <a:spcBef>
                <a:spcPct val="0"/>
              </a:spcBef>
              <a:spcAft>
                <a:spcPct val="0"/>
              </a:spcAft>
              <a:defRPr>
                <a:solidFill>
                  <a:schemeClr val="tx1"/>
                </a:solidFill>
                <a:latin typeface="Arial" charset="0"/>
              </a:defRPr>
            </a:lvl8pPr>
            <a:lvl9pPr marL="3885985" indent="-228587" fontAlgn="base">
              <a:spcBef>
                <a:spcPct val="0"/>
              </a:spcBef>
              <a:spcAft>
                <a:spcPct val="0"/>
              </a:spcAft>
              <a:defRPr>
                <a:solidFill>
                  <a:schemeClr val="tx1"/>
                </a:solidFill>
                <a:latin typeface="Arial" charset="0"/>
              </a:defRPr>
            </a:lvl9pPr>
          </a:lstStyle>
          <a:p>
            <a:pPr>
              <a:defRPr/>
            </a:pPr>
            <a:fld id="{097FB307-75B3-4713-8C40-ADDB71E7CAA4}" type="slidenum">
              <a:rPr lang="en-US" smtClean="0">
                <a:solidFill>
                  <a:srgbClr val="000000"/>
                </a:solidFill>
                <a:latin typeface="Calibri" pitchFamily="34" charset="0"/>
              </a:rPr>
              <a:pPr>
                <a:defRPr/>
              </a:pPr>
              <a:t>14</a:t>
            </a:fld>
            <a:endParaRPr lang="en-US" smtClean="0">
              <a:solidFill>
                <a:srgbClr val="000000"/>
              </a:solidFill>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32138" y="527050"/>
            <a:ext cx="3032125" cy="2273300"/>
          </a:xfrm>
        </p:spPr>
      </p:sp>
      <p:sp>
        <p:nvSpPr>
          <p:cNvPr id="4" name="Slide Number Placeholder 3"/>
          <p:cNvSpPr>
            <a:spLocks noGrp="1"/>
          </p:cNvSpPr>
          <p:nvPr>
            <p:ph type="sldNum" sz="quarter" idx="10"/>
          </p:nvPr>
        </p:nvSpPr>
        <p:spPr/>
        <p:txBody>
          <a:bodyPr/>
          <a:lstStyle/>
          <a:p>
            <a:pPr>
              <a:defRPr/>
            </a:pPr>
            <a:fld id="{96879B22-D358-4828-9DF5-093E97D43030}" type="slidenum">
              <a:rPr lang="en-US" smtClean="0"/>
              <a:pPr>
                <a:defRPr/>
              </a:pPr>
              <a:t>15</a:t>
            </a:fld>
            <a:endParaRPr lang="en-US"/>
          </a:p>
        </p:txBody>
      </p:sp>
      <p:sp>
        <p:nvSpPr>
          <p:cNvPr id="5" name="Notes Placeholder 4"/>
          <p:cNvSpPr>
            <a:spLocks noGrp="1"/>
          </p:cNvSpPr>
          <p:nvPr>
            <p:ph type="body" sz="quarter" idx="11"/>
          </p:nvPr>
        </p:nvSpPr>
        <p:spPr/>
        <p:txBody>
          <a:bodyPr/>
          <a:lstStyle/>
          <a:p>
            <a:endParaRPr lang="en-GB" baseline="0" dirty="0" smtClean="0"/>
          </a:p>
        </p:txBody>
      </p:sp>
    </p:spTree>
    <p:extLst>
      <p:ext uri="{BB962C8B-B14F-4D97-AF65-F5344CB8AC3E}">
        <p14:creationId xmlns:p14="http://schemas.microsoft.com/office/powerpoint/2010/main" val="3855358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a C++</a:t>
            </a:r>
            <a:r>
              <a:rPr lang="en-US" baseline="0" dirty="0" smtClean="0"/>
              <a:t> programmer you are more than likely familiar with the Standard Template Library, or STL.  </a:t>
            </a:r>
          </a:p>
          <a:p>
            <a:r>
              <a:rPr lang="en-US" sz="1000" b="0" i="0" kern="1200" dirty="0" smtClean="0">
                <a:solidFill>
                  <a:schemeClr val="tx1"/>
                </a:solidFill>
                <a:effectLst/>
                <a:latin typeface="+mn-lt"/>
                <a:ea typeface="+mn-ea"/>
                <a:cs typeface="+mn-cs"/>
              </a:rPr>
              <a:t>Thrust is an open-source parallel algorithms library which resembles the C++ STL. </a:t>
            </a:r>
          </a:p>
          <a:p>
            <a:r>
              <a:rPr lang="en-US" sz="1000" b="0" i="0" kern="1200" dirty="0" smtClean="0">
                <a:solidFill>
                  <a:schemeClr val="tx1"/>
                </a:solidFill>
                <a:effectLst/>
                <a:latin typeface="+mn-lt"/>
                <a:ea typeface="+mn-ea"/>
                <a:cs typeface="+mn-cs"/>
              </a:rPr>
              <a:t>Thrust's </a:t>
            </a:r>
            <a:r>
              <a:rPr lang="en-US" sz="1000" b="1" i="0" kern="1200" dirty="0" smtClean="0">
                <a:solidFill>
                  <a:schemeClr val="tx1"/>
                </a:solidFill>
                <a:effectLst/>
                <a:latin typeface="+mn-lt"/>
                <a:ea typeface="+mn-ea"/>
                <a:cs typeface="+mn-cs"/>
              </a:rPr>
              <a:t>high-level</a:t>
            </a:r>
            <a:r>
              <a:rPr lang="en-US" sz="1000" b="0" i="0" kern="1200" dirty="0" smtClean="0">
                <a:solidFill>
                  <a:schemeClr val="tx1"/>
                </a:solidFill>
                <a:effectLst/>
                <a:latin typeface="+mn-lt"/>
                <a:ea typeface="+mn-ea"/>
                <a:cs typeface="+mn-cs"/>
              </a:rPr>
              <a:t> interface greatly enhances developer </a:t>
            </a:r>
            <a:r>
              <a:rPr lang="en-US" sz="1000" b="1" i="0" kern="1200" dirty="0" smtClean="0">
                <a:solidFill>
                  <a:schemeClr val="tx1"/>
                </a:solidFill>
                <a:effectLst/>
                <a:latin typeface="+mn-lt"/>
                <a:ea typeface="+mn-ea"/>
                <a:cs typeface="+mn-cs"/>
              </a:rPr>
              <a:t>productivity</a:t>
            </a:r>
            <a:r>
              <a:rPr lang="en-US" sz="1000" b="0" i="0" kern="1200" dirty="0" smtClean="0">
                <a:solidFill>
                  <a:schemeClr val="tx1"/>
                </a:solidFill>
                <a:effectLst/>
                <a:latin typeface="+mn-lt"/>
                <a:ea typeface="+mn-ea"/>
                <a:cs typeface="+mn-cs"/>
              </a:rPr>
              <a:t> while enabling performance portability </a:t>
            </a:r>
          </a:p>
          <a:p>
            <a:r>
              <a:rPr lang="en-US" sz="1000" b="0" i="0" kern="1200" dirty="0" smtClean="0">
                <a:solidFill>
                  <a:schemeClr val="tx1"/>
                </a:solidFill>
                <a:effectLst/>
                <a:latin typeface="+mn-lt"/>
                <a:ea typeface="+mn-ea"/>
                <a:cs typeface="+mn-cs"/>
              </a:rPr>
              <a:t>between GPUs and multicore CPUs. Thrust includes back-end implementations for established</a:t>
            </a:r>
            <a:r>
              <a:rPr lang="en-US" sz="1000" b="0" i="0" kern="1200" baseline="0" dirty="0" smtClean="0">
                <a:solidFill>
                  <a:schemeClr val="tx1"/>
                </a:solidFill>
                <a:effectLst/>
                <a:latin typeface="+mn-lt"/>
                <a:ea typeface="+mn-ea"/>
                <a:cs typeface="+mn-cs"/>
              </a:rPr>
              <a:t> technologies including</a:t>
            </a:r>
          </a:p>
          <a:p>
            <a:r>
              <a:rPr lang="en-US" sz="1000" b="0" i="0" kern="1200" dirty="0" smtClean="0">
                <a:solidFill>
                  <a:schemeClr val="tx1"/>
                </a:solidFill>
                <a:effectLst/>
                <a:latin typeface="+mn-lt"/>
                <a:ea typeface="+mn-ea"/>
                <a:cs typeface="+mn-cs"/>
              </a:rPr>
              <a:t>CUDA,</a:t>
            </a:r>
            <a:r>
              <a:rPr lang="en-US" sz="1000" b="0" i="0" kern="1200" baseline="0" dirty="0" smtClean="0">
                <a:solidFill>
                  <a:schemeClr val="tx1"/>
                </a:solidFill>
                <a:effectLst/>
                <a:latin typeface="+mn-lt"/>
                <a:ea typeface="+mn-ea"/>
                <a:cs typeface="+mn-cs"/>
              </a:rPr>
              <a:t> Intel Threading Building Blocks, and the </a:t>
            </a:r>
            <a:r>
              <a:rPr lang="en-US" sz="1000" b="0" i="0" kern="1200" baseline="0" dirty="0" err="1" smtClean="0">
                <a:solidFill>
                  <a:schemeClr val="tx1"/>
                </a:solidFill>
                <a:effectLst/>
                <a:latin typeface="+mn-lt"/>
                <a:ea typeface="+mn-ea"/>
                <a:cs typeface="+mn-cs"/>
              </a:rPr>
              <a:t>OpenMP</a:t>
            </a:r>
            <a:r>
              <a:rPr lang="en-US" sz="1000" b="0" i="0" kern="1200" baseline="0" dirty="0" smtClean="0">
                <a:solidFill>
                  <a:schemeClr val="tx1"/>
                </a:solidFill>
                <a:effectLst/>
                <a:latin typeface="+mn-lt"/>
                <a:ea typeface="+mn-ea"/>
                <a:cs typeface="+mn-cs"/>
              </a:rPr>
              <a:t> standard.  The latest version of Thrust also enables custom</a:t>
            </a:r>
          </a:p>
          <a:p>
            <a:r>
              <a:rPr lang="en-US" sz="1000" b="0" i="0" kern="1200" baseline="0" dirty="0" smtClean="0">
                <a:solidFill>
                  <a:schemeClr val="tx1"/>
                </a:solidFill>
                <a:effectLst/>
                <a:latin typeface="+mn-lt"/>
                <a:ea typeface="+mn-ea"/>
                <a:cs typeface="+mn-cs"/>
              </a:rPr>
              <a:t>back ends to be implemented. This </a:t>
            </a:r>
            <a:r>
              <a:rPr lang="en-US" sz="1000" b="1" i="0" kern="1200" baseline="0" dirty="0" smtClean="0">
                <a:solidFill>
                  <a:schemeClr val="tx1"/>
                </a:solidFill>
                <a:effectLst/>
                <a:latin typeface="+mn-lt"/>
                <a:ea typeface="+mn-ea"/>
                <a:cs typeface="+mn-cs"/>
              </a:rPr>
              <a:t>i</a:t>
            </a:r>
            <a:r>
              <a:rPr lang="en-US" sz="1000" b="1" i="0" kern="1200" dirty="0" smtClean="0">
                <a:solidFill>
                  <a:schemeClr val="tx1"/>
                </a:solidFill>
                <a:effectLst/>
                <a:latin typeface="+mn-lt"/>
                <a:ea typeface="+mn-ea"/>
                <a:cs typeface="+mn-cs"/>
              </a:rPr>
              <a:t>nteroperability</a:t>
            </a:r>
            <a:r>
              <a:rPr lang="en-US" sz="1000" b="0" i="0" kern="1200" dirty="0" smtClean="0">
                <a:solidFill>
                  <a:schemeClr val="tx1"/>
                </a:solidFill>
                <a:effectLst/>
                <a:latin typeface="+mn-lt"/>
                <a:ea typeface="+mn-ea"/>
                <a:cs typeface="+mn-cs"/>
              </a:rPr>
              <a:t> facilitates integration with existing software</a:t>
            </a:r>
            <a:r>
              <a:rPr lang="en-US" sz="1000" b="0" i="0" kern="1200" baseline="0" dirty="0" smtClean="0">
                <a:solidFill>
                  <a:schemeClr val="tx1"/>
                </a:solidFill>
                <a:effectLst/>
                <a:latin typeface="+mn-lt"/>
                <a:ea typeface="+mn-ea"/>
                <a:cs typeface="+mn-cs"/>
              </a:rPr>
              <a:t>.</a:t>
            </a:r>
            <a:endParaRPr lang="en-US" sz="1000" b="0" i="0" kern="1200" dirty="0" smtClean="0">
              <a:solidFill>
                <a:schemeClr val="tx1"/>
              </a:solidFill>
              <a:effectLst/>
              <a:latin typeface="+mn-lt"/>
              <a:ea typeface="+mn-ea"/>
              <a:cs typeface="+mn-cs"/>
            </a:endParaRPr>
          </a:p>
          <a:p>
            <a:endParaRPr lang="en-US" sz="1000" b="0" i="0" kern="1200" baseline="0" dirty="0" smtClean="0">
              <a:solidFill>
                <a:schemeClr val="tx1"/>
              </a:solidFill>
              <a:effectLst/>
              <a:latin typeface="+mn-lt"/>
              <a:ea typeface="+mn-ea"/>
              <a:cs typeface="+mn-cs"/>
            </a:endParaRPr>
          </a:p>
          <a:p>
            <a:r>
              <a:rPr lang="en-US" sz="1000" b="0" i="0" kern="1200" baseline="0" dirty="0" smtClean="0">
                <a:solidFill>
                  <a:schemeClr val="tx1"/>
                </a:solidFill>
                <a:effectLst/>
                <a:latin typeface="+mn-lt"/>
                <a:ea typeface="+mn-ea"/>
                <a:cs typeface="+mn-cs"/>
              </a:rPr>
              <a:t>Thrust is extremely flexible and powerful – its high-level interface enables efficient GPU code to be written</a:t>
            </a:r>
          </a:p>
          <a:p>
            <a:r>
              <a:rPr lang="en-US" sz="1000" b="0" i="0" kern="1200" baseline="0" dirty="0" smtClean="0">
                <a:solidFill>
                  <a:schemeClr val="tx1"/>
                </a:solidFill>
                <a:effectLst/>
                <a:latin typeface="+mn-lt"/>
                <a:ea typeface="+mn-ea"/>
                <a:cs typeface="+mn-cs"/>
              </a:rPr>
              <a:t>without directly writing any CUDA kernel calls.  Thrust provides a GPU data container called </a:t>
            </a:r>
            <a:r>
              <a:rPr lang="en-US" sz="1000" b="0" i="0" kern="1200" baseline="0" dirty="0" err="1" smtClean="0">
                <a:solidFill>
                  <a:schemeClr val="tx1"/>
                </a:solidFill>
                <a:effectLst/>
                <a:latin typeface="+mn-lt"/>
                <a:ea typeface="+mn-ea"/>
                <a:cs typeface="+mn-cs"/>
              </a:rPr>
              <a:t>device_vector</a:t>
            </a:r>
            <a:r>
              <a:rPr lang="en-US" sz="1000" b="0" i="0" kern="1200" baseline="0" dirty="0" smtClean="0">
                <a:solidFill>
                  <a:schemeClr val="tx1"/>
                </a:solidFill>
                <a:effectLst/>
                <a:latin typeface="+mn-lt"/>
                <a:ea typeface="+mn-ea"/>
                <a:cs typeface="+mn-cs"/>
              </a:rPr>
              <a:t> that </a:t>
            </a:r>
          </a:p>
          <a:p>
            <a:r>
              <a:rPr lang="en-US" sz="1000" b="0" i="0" kern="1200" baseline="0" dirty="0" smtClean="0">
                <a:solidFill>
                  <a:schemeClr val="tx1"/>
                </a:solidFill>
                <a:effectLst/>
                <a:latin typeface="+mn-lt"/>
                <a:ea typeface="+mn-ea"/>
                <a:cs typeface="+mn-cs"/>
              </a:rPr>
              <a:t>abstracts copying data to and from the GPU, and it provides a large set of efficient algorithms for operating on these</a:t>
            </a:r>
          </a:p>
          <a:p>
            <a:r>
              <a:rPr lang="en-US" sz="1000" b="0" i="0" kern="1200" baseline="0" dirty="0" smtClean="0">
                <a:solidFill>
                  <a:schemeClr val="tx1"/>
                </a:solidFill>
                <a:effectLst/>
                <a:latin typeface="+mn-lt"/>
                <a:ea typeface="+mn-ea"/>
                <a:cs typeface="+mn-cs"/>
              </a:rPr>
              <a:t>vectors, including sorting, searching, reductions, set operations, and transformations.  The example on the right shows </a:t>
            </a:r>
          </a:p>
          <a:p>
            <a:r>
              <a:rPr lang="en-US" sz="1000" b="0" i="0" kern="1200" baseline="0" dirty="0" smtClean="0">
                <a:solidFill>
                  <a:schemeClr val="tx1"/>
                </a:solidFill>
                <a:effectLst/>
                <a:latin typeface="+mn-lt"/>
                <a:ea typeface="+mn-ea"/>
                <a:cs typeface="+mn-cs"/>
              </a:rPr>
              <a:t>the creation of a vector on the host CPU, where it is filled with random values.  The vector is then copied to the GPU</a:t>
            </a:r>
          </a:p>
          <a:p>
            <a:r>
              <a:rPr lang="en-US" sz="1000" b="0" i="0" kern="1200" baseline="0" dirty="0" smtClean="0">
                <a:solidFill>
                  <a:schemeClr val="tx1"/>
                </a:solidFill>
                <a:effectLst/>
                <a:latin typeface="+mn-lt"/>
                <a:ea typeface="+mn-ea"/>
                <a:cs typeface="+mn-cs"/>
              </a:rPr>
              <a:t>by assigning it to a device vector, and then the device vector is sorted.  Thrust’s radix sort is extremely fast, sorting well</a:t>
            </a:r>
          </a:p>
          <a:p>
            <a:r>
              <a:rPr lang="en-US" sz="1000" b="0" i="0" kern="1200" baseline="0" dirty="0" smtClean="0">
                <a:solidFill>
                  <a:schemeClr val="tx1"/>
                </a:solidFill>
                <a:effectLst/>
                <a:latin typeface="+mn-lt"/>
                <a:ea typeface="+mn-ea"/>
                <a:cs typeface="+mn-cs"/>
              </a:rPr>
              <a:t>over a billion keys per second on GPUs.</a:t>
            </a:r>
            <a:endParaRPr lang="en-US" i="0" baseline="0" dirty="0" smtClean="0"/>
          </a:p>
        </p:txBody>
      </p:sp>
      <p:sp>
        <p:nvSpPr>
          <p:cNvPr id="4" name="Slide Number Placeholder 3"/>
          <p:cNvSpPr>
            <a:spLocks noGrp="1"/>
          </p:cNvSpPr>
          <p:nvPr>
            <p:ph type="sldNum" sz="quarter" idx="10"/>
          </p:nvPr>
        </p:nvSpPr>
        <p:spPr/>
        <p:txBody>
          <a:bodyPr/>
          <a:lstStyle/>
          <a:p>
            <a:pPr>
              <a:defRPr/>
            </a:pPr>
            <a:fld id="{2282136B-A577-4509-9D28-357ED05D0A85}" type="slidenum">
              <a:rPr lang="en-US" smtClean="0"/>
              <a:pPr>
                <a:defRPr/>
              </a:pPr>
              <a:t>16</a:t>
            </a:fld>
            <a:endParaRPr lang="en-US"/>
          </a:p>
        </p:txBody>
      </p:sp>
    </p:spTree>
    <p:extLst>
      <p:ext uri="{BB962C8B-B14F-4D97-AF65-F5344CB8AC3E}">
        <p14:creationId xmlns:p14="http://schemas.microsoft.com/office/powerpoint/2010/main" val="545719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2282136B-A577-4509-9D28-357ED05D0A85}" type="slidenum">
              <a:rPr lang="en-US" smtClean="0"/>
              <a:pPr>
                <a:defRPr/>
              </a:pPr>
              <a:t>17</a:t>
            </a:fld>
            <a:endParaRPr lang="en-US"/>
          </a:p>
        </p:txBody>
      </p:sp>
    </p:spTree>
    <p:extLst>
      <p:ext uri="{BB962C8B-B14F-4D97-AF65-F5344CB8AC3E}">
        <p14:creationId xmlns:p14="http://schemas.microsoft.com/office/powerpoint/2010/main" val="60126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2895600" y="523875"/>
            <a:ext cx="3506788" cy="2628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dirty="0" smtClean="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801" indent="-285692">
              <a:defRPr>
                <a:solidFill>
                  <a:schemeClr val="tx1"/>
                </a:solidFill>
                <a:latin typeface="Arial" charset="0"/>
              </a:defRPr>
            </a:lvl2pPr>
            <a:lvl3pPr marL="1142770" indent="-228553">
              <a:defRPr>
                <a:solidFill>
                  <a:schemeClr val="tx1"/>
                </a:solidFill>
                <a:latin typeface="Arial" charset="0"/>
              </a:defRPr>
            </a:lvl3pPr>
            <a:lvl4pPr marL="1599876" indent="-228553">
              <a:defRPr>
                <a:solidFill>
                  <a:schemeClr val="tx1"/>
                </a:solidFill>
                <a:latin typeface="Arial" charset="0"/>
              </a:defRPr>
            </a:lvl4pPr>
            <a:lvl5pPr marL="2056986" indent="-228553">
              <a:defRPr>
                <a:solidFill>
                  <a:schemeClr val="tx1"/>
                </a:solidFill>
                <a:latin typeface="Arial" charset="0"/>
              </a:defRPr>
            </a:lvl5pPr>
            <a:lvl6pPr marL="2514092" indent="-228553" fontAlgn="base">
              <a:spcBef>
                <a:spcPct val="0"/>
              </a:spcBef>
              <a:spcAft>
                <a:spcPct val="0"/>
              </a:spcAft>
              <a:defRPr>
                <a:solidFill>
                  <a:schemeClr val="tx1"/>
                </a:solidFill>
                <a:latin typeface="Arial" charset="0"/>
              </a:defRPr>
            </a:lvl6pPr>
            <a:lvl7pPr marL="2971200" indent="-228553" fontAlgn="base">
              <a:spcBef>
                <a:spcPct val="0"/>
              </a:spcBef>
              <a:spcAft>
                <a:spcPct val="0"/>
              </a:spcAft>
              <a:defRPr>
                <a:solidFill>
                  <a:schemeClr val="tx1"/>
                </a:solidFill>
                <a:latin typeface="Arial" charset="0"/>
              </a:defRPr>
            </a:lvl7pPr>
            <a:lvl8pPr marL="3428309" indent="-228553" fontAlgn="base">
              <a:spcBef>
                <a:spcPct val="0"/>
              </a:spcBef>
              <a:spcAft>
                <a:spcPct val="0"/>
              </a:spcAft>
              <a:defRPr>
                <a:solidFill>
                  <a:schemeClr val="tx1"/>
                </a:solidFill>
                <a:latin typeface="Arial" charset="0"/>
              </a:defRPr>
            </a:lvl8pPr>
            <a:lvl9pPr marL="3885415" indent="-228553" fontAlgn="base">
              <a:spcBef>
                <a:spcPct val="0"/>
              </a:spcBef>
              <a:spcAft>
                <a:spcPct val="0"/>
              </a:spcAft>
              <a:defRPr>
                <a:solidFill>
                  <a:schemeClr val="tx1"/>
                </a:solidFill>
                <a:latin typeface="Arial" charset="0"/>
              </a:defRPr>
            </a:lvl9pPr>
          </a:lstStyle>
          <a:p>
            <a:pPr>
              <a:defRPr/>
            </a:pPr>
            <a:fld id="{097FB307-75B3-4713-8C40-ADDB71E7CAA4}" type="slidenum">
              <a:rPr lang="en-US" smtClean="0">
                <a:solidFill>
                  <a:srgbClr val="000000"/>
                </a:solidFill>
                <a:latin typeface="Calibri" pitchFamily="34" charset="0"/>
              </a:rPr>
              <a:pPr>
                <a:defRPr/>
              </a:pPr>
              <a:t>2</a:t>
            </a:fld>
            <a:endParaRPr lang="en-US" smtClean="0">
              <a:solidFill>
                <a:srgbClr val="000000"/>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2895600" y="523875"/>
            <a:ext cx="3506788" cy="2628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a:p>
            <a:pPr eaLnBrk="1" hangingPunct="1">
              <a:spcBef>
                <a:spcPct val="0"/>
              </a:spcBef>
            </a:pPr>
            <a:r>
              <a:rPr lang="en-US" dirty="0" smtClean="0"/>
              <a:t>There are 3 basic approaches to adding GPU acceleration to your applications.</a:t>
            </a:r>
          </a:p>
          <a:p>
            <a:pPr eaLnBrk="1" hangingPunct="1">
              <a:spcBef>
                <a:spcPct val="0"/>
              </a:spcBef>
            </a:pPr>
            <a:endParaRPr lang="en-US" dirty="0" smtClean="0"/>
          </a:p>
          <a:p>
            <a:pPr eaLnBrk="1" hangingPunct="1">
              <a:spcBef>
                <a:spcPct val="0"/>
              </a:spcBef>
            </a:pPr>
            <a:r>
              <a:rPr lang="en-US" dirty="0" smtClean="0"/>
              <a:t>But first, many applications are already GPU-accelerated.  So first, find out if the</a:t>
            </a:r>
          </a:p>
          <a:p>
            <a:pPr eaLnBrk="1" hangingPunct="1">
              <a:spcBef>
                <a:spcPct val="0"/>
              </a:spcBef>
            </a:pPr>
            <a:r>
              <a:rPr lang="en-US" dirty="0" smtClean="0"/>
              <a:t>application you are interested in already</a:t>
            </a:r>
            <a:r>
              <a:rPr lang="en-US" baseline="0" dirty="0" smtClean="0"/>
              <a:t> uses GPUs.</a:t>
            </a:r>
          </a:p>
          <a:p>
            <a:pPr eaLnBrk="1" hangingPunct="1">
              <a:spcBef>
                <a:spcPct val="0"/>
              </a:spcBef>
            </a:pPr>
            <a:endParaRPr lang="en-US" baseline="0" dirty="0" smtClean="0"/>
          </a:p>
          <a:p>
            <a:pPr eaLnBrk="1" hangingPunct="1">
              <a:spcBef>
                <a:spcPct val="0"/>
              </a:spcBef>
            </a:pPr>
            <a:r>
              <a:rPr lang="en-US" baseline="0" dirty="0" smtClean="0"/>
              <a:t>If you are developing your own application, you can add GPU acceleration by:</a:t>
            </a:r>
          </a:p>
          <a:p>
            <a:pPr marL="0" indent="0" eaLnBrk="1" hangingPunct="1">
              <a:spcBef>
                <a:spcPct val="0"/>
              </a:spcBef>
              <a:buNone/>
            </a:pPr>
            <a:r>
              <a:rPr lang="en-US" baseline="0" dirty="0" smtClean="0"/>
              <a:t>1. Dropping in pre-optimized GPU-accelerated libraries as an alternative to MKL, IPP, FFTW and other widely used libraries</a:t>
            </a:r>
          </a:p>
          <a:p>
            <a:pPr marL="0" indent="0" eaLnBrk="1" hangingPunct="1">
              <a:spcBef>
                <a:spcPct val="0"/>
              </a:spcBef>
              <a:buNone/>
            </a:pPr>
            <a:r>
              <a:rPr lang="en-US" baseline="0" dirty="0" smtClean="0"/>
              <a:t>2. Adding some directives (or compiler “hints”) in your source code to automatically parallelize loops</a:t>
            </a:r>
          </a:p>
          <a:p>
            <a:pPr marL="0" indent="0" eaLnBrk="1" hangingPunct="1">
              <a:spcBef>
                <a:spcPct val="0"/>
              </a:spcBef>
              <a:buNone/>
            </a:pPr>
            <a:r>
              <a:rPr lang="en-US" baseline="0" dirty="0" smtClean="0"/>
              <a:t>3. Using the programming languages you already know to implement your own parallel algorithms</a:t>
            </a:r>
          </a:p>
          <a:p>
            <a:pPr marL="0" indent="0" eaLnBrk="1" hangingPunct="1">
              <a:spcBef>
                <a:spcPct val="0"/>
              </a:spcBef>
              <a:buNone/>
            </a:pPr>
            <a:endParaRPr lang="en-US" baseline="0" dirty="0" smtClean="0"/>
          </a:p>
          <a:p>
            <a:pPr marL="0" indent="0" eaLnBrk="1" hangingPunct="1">
              <a:spcBef>
                <a:spcPct val="0"/>
              </a:spcBef>
              <a:buNone/>
            </a:pPr>
            <a:r>
              <a:rPr lang="en-US" baseline="0" dirty="0" smtClean="0"/>
              <a:t>For each performance-critical area in your application, these approaches can be used independently or together.  </a:t>
            </a:r>
          </a:p>
          <a:p>
            <a:pPr marL="0" indent="0" eaLnBrk="1" hangingPunct="1">
              <a:spcBef>
                <a:spcPct val="0"/>
              </a:spcBef>
              <a:buNone/>
            </a:pPr>
            <a:endParaRPr lang="en-US" baseline="0" dirty="0" smtClean="0"/>
          </a:p>
          <a:p>
            <a:pPr marL="0" indent="0" eaLnBrk="1" hangingPunct="1">
              <a:spcBef>
                <a:spcPct val="0"/>
              </a:spcBef>
              <a:buNone/>
            </a:pPr>
            <a:r>
              <a:rPr lang="en-US" baseline="0" dirty="0" smtClean="0"/>
              <a:t>For example you can use a GPU-accelerated library to perform some initial calculations on your data and then write your own code to perform custom calculations not (yet) available in a library.</a:t>
            </a:r>
          </a:p>
          <a:p>
            <a:pPr marL="0" indent="0" eaLnBrk="1" hangingPunct="1">
              <a:spcBef>
                <a:spcPct val="0"/>
              </a:spcBef>
              <a:buNone/>
            </a:pPr>
            <a:endParaRPr lang="en-US" baseline="0" dirty="0" smtClean="0"/>
          </a:p>
          <a:p>
            <a:pPr marL="0" indent="0" eaLnBrk="1" hangingPunct="1">
              <a:spcBef>
                <a:spcPct val="0"/>
              </a:spcBef>
              <a:buNone/>
            </a:pPr>
            <a:r>
              <a:rPr lang="en-US" baseline="0" dirty="0" smtClean="0"/>
              <a:t>The CUDA parallel computing platform and programming model supports all of these approaches.</a:t>
            </a:r>
          </a:p>
          <a:p>
            <a:pPr marL="0" indent="0" eaLnBrk="1" hangingPunct="1">
              <a:spcBef>
                <a:spcPct val="0"/>
              </a:spcBef>
              <a:buNone/>
            </a:pPr>
            <a:endParaRPr lang="en-US" baseline="0" dirty="0" smtClean="0"/>
          </a:p>
          <a:p>
            <a:pPr marL="0" indent="0" eaLnBrk="1" hangingPunct="1">
              <a:spcBef>
                <a:spcPct val="0"/>
              </a:spcBef>
              <a:buNone/>
            </a:pPr>
            <a:r>
              <a:rPr lang="en-US" baseline="0" dirty="0" smtClean="0"/>
              <a:t>So, let’s take a closer look at each approach.</a:t>
            </a:r>
          </a:p>
          <a:p>
            <a:pPr marL="0" indent="0" eaLnBrk="1" hangingPunct="1">
              <a:spcBef>
                <a:spcPct val="0"/>
              </a:spcBef>
              <a:buNone/>
            </a:pPr>
            <a:endParaRPr lang="en-US" baseline="0" dirty="0" smtClean="0"/>
          </a:p>
          <a:p>
            <a:pPr marL="0" indent="0" eaLnBrk="1" hangingPunct="1">
              <a:spcBef>
                <a:spcPct val="0"/>
              </a:spcBef>
              <a:buNone/>
            </a:pPr>
            <a:endParaRPr lang="en-US" baseline="0" dirty="0" smtClean="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097FB307-75B3-4713-8C40-ADDB71E7CAA4}" type="slidenum">
              <a:rPr lang="en-US" smtClean="0">
                <a:solidFill>
                  <a:srgbClr val="000000"/>
                </a:solidFill>
                <a:latin typeface="Calibri" pitchFamily="34" charset="0"/>
              </a:rPr>
              <a:pPr fontAlgn="base">
                <a:spcBef>
                  <a:spcPct val="0"/>
                </a:spcBef>
                <a:spcAft>
                  <a:spcPct val="0"/>
                </a:spcAft>
                <a:defRPr/>
              </a:pPr>
              <a:t>3</a:t>
            </a:fld>
            <a:endParaRPr lang="en-US" smtClean="0">
              <a:solidFill>
                <a:srgbClr val="000000"/>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2895600" y="523875"/>
            <a:ext cx="3506788" cy="2628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Many professional applications have</a:t>
            </a:r>
            <a:r>
              <a:rPr lang="en-US" baseline="0" dirty="0" smtClean="0"/>
              <a:t> already been ported to GPUs.  If you are a developer interested in accelerating</a:t>
            </a:r>
          </a:p>
          <a:p>
            <a:pPr eaLnBrk="1" hangingPunct="1">
              <a:spcBef>
                <a:spcPct val="0"/>
              </a:spcBef>
            </a:pPr>
            <a:r>
              <a:rPr lang="en-US" baseline="0" dirty="0" smtClean="0"/>
              <a:t>your own application, you have 3 main options for adding GPU acceleration:   In order of increasing effort, they are,</a:t>
            </a:r>
          </a:p>
          <a:p>
            <a:pPr eaLnBrk="1" hangingPunct="1">
              <a:spcBef>
                <a:spcPct val="0"/>
              </a:spcBef>
            </a:pPr>
            <a:endParaRPr lang="en-US" baseline="0" dirty="0" smtClean="0"/>
          </a:p>
          <a:p>
            <a:pPr>
              <a:spcBef>
                <a:spcPct val="0"/>
              </a:spcBef>
            </a:pPr>
            <a:r>
              <a:rPr lang="en-US" baseline="0" dirty="0" smtClean="0"/>
              <a:t>1. Drop in pre-optimized GPU-accelerated libraries as an alternative to MKL, IPP, FFTW and other widely used libraries</a:t>
            </a:r>
          </a:p>
          <a:p>
            <a:pPr>
              <a:spcBef>
                <a:spcPct val="0"/>
              </a:spcBef>
            </a:pPr>
            <a:r>
              <a:rPr lang="en-US" baseline="0" dirty="0" smtClean="0"/>
              <a:t>2. Use OpenACC directives (or compiler “hints”) in your source code to automatically parallelize compute-intensive loops</a:t>
            </a:r>
          </a:p>
          <a:p>
            <a:pPr>
              <a:spcBef>
                <a:spcPct val="0"/>
              </a:spcBef>
            </a:pPr>
            <a:r>
              <a:rPr lang="en-US" baseline="0" dirty="0" smtClean="0"/>
              <a:t>3. Use the programming languages you already know to implement your own parallel algorithms</a:t>
            </a:r>
          </a:p>
          <a:p>
            <a:pPr>
              <a:spcBef>
                <a:spcPct val="0"/>
              </a:spcBef>
            </a:pPr>
            <a:endParaRPr lang="en-US" baseline="0" dirty="0" smtClean="0"/>
          </a:p>
          <a:p>
            <a:pPr>
              <a:spcBef>
                <a:spcPct val="0"/>
              </a:spcBef>
            </a:pPr>
            <a:r>
              <a:rPr lang="en-US" baseline="0" dirty="0" smtClean="0"/>
              <a:t>For each performance-critical area in your application, these approaches can be used independently </a:t>
            </a:r>
          </a:p>
          <a:p>
            <a:pPr>
              <a:spcBef>
                <a:spcPct val="0"/>
              </a:spcBef>
            </a:pPr>
            <a:r>
              <a:rPr lang="en-US" baseline="0" dirty="0" smtClean="0"/>
              <a:t>or together.  </a:t>
            </a:r>
          </a:p>
          <a:p>
            <a:pPr>
              <a:spcBef>
                <a:spcPct val="0"/>
              </a:spcBef>
            </a:pPr>
            <a:endParaRPr lang="en-US" baseline="0" dirty="0" smtClean="0"/>
          </a:p>
          <a:p>
            <a:pPr>
              <a:spcBef>
                <a:spcPct val="0"/>
              </a:spcBef>
            </a:pPr>
            <a:r>
              <a:rPr lang="en-US" baseline="0" dirty="0" smtClean="0"/>
              <a:t>For example, you might use a GPU-accelerated library to perform some initial calculations on your data and then use OpenACC to accelerate your own code to perform custom computations that are not (yet) available in a library.</a:t>
            </a:r>
          </a:p>
          <a:p>
            <a:pPr>
              <a:spcBef>
                <a:spcPct val="0"/>
              </a:spcBef>
            </a:pPr>
            <a:endParaRPr lang="en-US" baseline="0" dirty="0" smtClean="0"/>
          </a:p>
          <a:p>
            <a:pPr>
              <a:spcBef>
                <a:spcPct val="0"/>
              </a:spcBef>
            </a:pPr>
            <a:r>
              <a:rPr lang="en-US" baseline="0" dirty="0" smtClean="0"/>
              <a:t>CUDA is a parallel computing platform that supports all of these approaches. Here we present libraries and what it takes to get drop-in acceleration.</a:t>
            </a:r>
          </a:p>
          <a:p>
            <a:pPr>
              <a:spcBef>
                <a:spcPct val="0"/>
              </a:spcBef>
            </a:pPr>
            <a:endParaRPr lang="en-US" baseline="0" dirty="0" smtClean="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09" indent="-285734">
              <a:defRPr>
                <a:solidFill>
                  <a:schemeClr val="tx1"/>
                </a:solidFill>
                <a:latin typeface="Arial" charset="0"/>
              </a:defRPr>
            </a:lvl2pPr>
            <a:lvl3pPr marL="1142937" indent="-228587">
              <a:defRPr>
                <a:solidFill>
                  <a:schemeClr val="tx1"/>
                </a:solidFill>
                <a:latin typeface="Arial" charset="0"/>
              </a:defRPr>
            </a:lvl3pPr>
            <a:lvl4pPr marL="1600111" indent="-228587">
              <a:defRPr>
                <a:solidFill>
                  <a:schemeClr val="tx1"/>
                </a:solidFill>
                <a:latin typeface="Arial" charset="0"/>
              </a:defRPr>
            </a:lvl4pPr>
            <a:lvl5pPr marL="2057287" indent="-228587">
              <a:defRPr>
                <a:solidFill>
                  <a:schemeClr val="tx1"/>
                </a:solidFill>
                <a:latin typeface="Arial" charset="0"/>
              </a:defRPr>
            </a:lvl5pPr>
            <a:lvl6pPr marL="2514461" indent="-228587" fontAlgn="base">
              <a:spcBef>
                <a:spcPct val="0"/>
              </a:spcBef>
              <a:spcAft>
                <a:spcPct val="0"/>
              </a:spcAft>
              <a:defRPr>
                <a:solidFill>
                  <a:schemeClr val="tx1"/>
                </a:solidFill>
                <a:latin typeface="Arial" charset="0"/>
              </a:defRPr>
            </a:lvl6pPr>
            <a:lvl7pPr marL="2971635" indent="-228587" fontAlgn="base">
              <a:spcBef>
                <a:spcPct val="0"/>
              </a:spcBef>
              <a:spcAft>
                <a:spcPct val="0"/>
              </a:spcAft>
              <a:defRPr>
                <a:solidFill>
                  <a:schemeClr val="tx1"/>
                </a:solidFill>
                <a:latin typeface="Arial" charset="0"/>
              </a:defRPr>
            </a:lvl7pPr>
            <a:lvl8pPr marL="3428811" indent="-228587" fontAlgn="base">
              <a:spcBef>
                <a:spcPct val="0"/>
              </a:spcBef>
              <a:spcAft>
                <a:spcPct val="0"/>
              </a:spcAft>
              <a:defRPr>
                <a:solidFill>
                  <a:schemeClr val="tx1"/>
                </a:solidFill>
                <a:latin typeface="Arial" charset="0"/>
              </a:defRPr>
            </a:lvl8pPr>
            <a:lvl9pPr marL="3885985" indent="-228587" fontAlgn="base">
              <a:spcBef>
                <a:spcPct val="0"/>
              </a:spcBef>
              <a:spcAft>
                <a:spcPct val="0"/>
              </a:spcAft>
              <a:defRPr>
                <a:solidFill>
                  <a:schemeClr val="tx1"/>
                </a:solidFill>
                <a:latin typeface="Arial" charset="0"/>
              </a:defRPr>
            </a:lvl9pPr>
          </a:lstStyle>
          <a:p>
            <a:pPr>
              <a:defRPr/>
            </a:pPr>
            <a:fld id="{097FB307-75B3-4713-8C40-ADDB71E7CAA4}" type="slidenum">
              <a:rPr lang="en-US" smtClean="0">
                <a:solidFill>
                  <a:srgbClr val="000000"/>
                </a:solidFill>
                <a:latin typeface="Calibri" pitchFamily="34" charset="0"/>
              </a:rPr>
              <a:pPr>
                <a:defRPr/>
              </a:pPr>
              <a:t>4</a:t>
            </a:fld>
            <a:endParaRPr lang="en-US" smtClean="0">
              <a:solidFill>
                <a:srgbClr val="000000"/>
              </a:solidFill>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533400"/>
            <a:ext cx="0" cy="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29640" y="3329940"/>
            <a:ext cx="7437120" cy="4544529"/>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baseline="0" dirty="0" smtClean="0"/>
              <a:t>Developing applications around libraries offers a range of benefits:  </a:t>
            </a:r>
          </a:p>
          <a:p>
            <a:pPr lvl="0"/>
            <a:endParaRPr lang="en-US" baseline="0" dirty="0" smtClean="0"/>
          </a:p>
          <a:p>
            <a:pPr lvl="0"/>
            <a:r>
              <a:rPr lang="en-US" baseline="0" dirty="0" smtClean="0"/>
              <a:t>- Being callable from your host application, the CUDA accelerated libraries can hide a lot of the architectural details of the GPUs and therefore significantly shorten your application development </a:t>
            </a:r>
          </a:p>
          <a:p>
            <a:pPr lvl="0"/>
            <a:r>
              <a:rPr lang="en-US" baseline="0" dirty="0" smtClean="0"/>
              <a:t>cycle.  </a:t>
            </a:r>
          </a:p>
          <a:p>
            <a:pPr lvl="0"/>
            <a:endParaRPr lang="en-US" baseline="0" dirty="0" smtClean="0"/>
          </a:p>
          <a:p>
            <a:pPr marL="174708" indent="-174708">
              <a:buFontTx/>
              <a:buChar char="-"/>
            </a:pPr>
            <a:r>
              <a:rPr lang="en-US" baseline="0" dirty="0" smtClean="0"/>
              <a:t>CUDA-accelerated libraries often use APIs similar to  well established libraries widely used </a:t>
            </a:r>
          </a:p>
          <a:p>
            <a:r>
              <a:rPr lang="en-US" baseline="0" dirty="0" smtClean="0"/>
              <a:t>in scientific applications, thus enabling a drop-in acceleration experience. In some cases, the </a:t>
            </a:r>
          </a:p>
          <a:p>
            <a:r>
              <a:rPr lang="en-US" baseline="0" dirty="0" smtClean="0"/>
              <a:t>libraries will offer exactly the same interface for both the GPU accelerated Version and the CPU </a:t>
            </a:r>
          </a:p>
          <a:p>
            <a:r>
              <a:rPr lang="en-US" baseline="0" dirty="0" smtClean="0"/>
              <a:t>only version, resulting in code portable between the worlds. In other cases, some with a minimal </a:t>
            </a:r>
          </a:p>
          <a:p>
            <a:r>
              <a:rPr lang="en-US" baseline="0" dirty="0" smtClean="0"/>
              <a:t>amount of code changes will be necessary to accommodate both CPU and GPU support. </a:t>
            </a:r>
          </a:p>
          <a:p>
            <a:pPr lvl="0"/>
            <a:endParaRPr lang="en-US" baseline="0" dirty="0" smtClean="0"/>
          </a:p>
          <a:p>
            <a:pPr marL="174708" indent="-174708">
              <a:buFontTx/>
              <a:buChar char="-"/>
            </a:pPr>
            <a:r>
              <a:rPr lang="en-US" baseline="0" dirty="0" smtClean="0"/>
              <a:t>Designing an application around libraries is also good software engineering practice, as it</a:t>
            </a:r>
          </a:p>
          <a:p>
            <a:r>
              <a:rPr lang="en-US" baseline="0" dirty="0" smtClean="0"/>
              <a:t>reuses well tested code and therefore enhancing the overall quality of your application. </a:t>
            </a:r>
          </a:p>
          <a:p>
            <a:pPr lvl="0"/>
            <a:endParaRPr lang="en-US" baseline="0" dirty="0" smtClean="0"/>
          </a:p>
          <a:p>
            <a:pPr lvl="0"/>
            <a:r>
              <a:rPr lang="en-US" baseline="0" dirty="0" smtClean="0"/>
              <a:t>- Finally, CUDA accelerated libraries developed by NVIDIA engineers are highly tuned for</a:t>
            </a:r>
          </a:p>
          <a:p>
            <a:pPr lvl="0"/>
            <a:r>
              <a:rPr lang="en-US" baseline="0" dirty="0" smtClean="0"/>
              <a:t>Performance, delivering excellent performance on every generation of GPUs, while maintaining generality.</a:t>
            </a:r>
          </a:p>
          <a:p>
            <a:pPr lvl="0"/>
            <a:endParaRPr lang="en-US" baseline="0" dirty="0" smtClean="0"/>
          </a:p>
          <a:p>
            <a:pPr lvl="0"/>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2895600" y="527050"/>
            <a:ext cx="3505200" cy="2628900"/>
          </a:xfrm>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 Green glow</a:t>
            </a:r>
            <a:r>
              <a:rPr lang="en-US" baseline="0" dirty="0" smtClean="0"/>
              <a:t> represents libraries developed by NVIDIA</a:t>
            </a:r>
          </a:p>
          <a:p>
            <a:r>
              <a:rPr lang="en-US" baseline="0" dirty="0" smtClean="0"/>
              <a:t>- OSI symbol represents open-source libraries</a:t>
            </a:r>
            <a:endParaRPr lang="en-US" dirty="0" smtClean="0"/>
          </a:p>
          <a:p>
            <a:r>
              <a:rPr lang="en-US" dirty="0" smtClean="0"/>
              <a:t>Points to make:</a:t>
            </a:r>
          </a:p>
          <a:p>
            <a:pPr marL="171441" indent="-171441">
              <a:buFont typeface="Arial" charset="0"/>
              <a:buChar char="•"/>
            </a:pPr>
            <a:r>
              <a:rPr lang="en-US" dirty="0" smtClean="0"/>
              <a:t>There are libraries for a wide range of domains</a:t>
            </a:r>
          </a:p>
          <a:p>
            <a:pPr marL="171441" indent="-171441">
              <a:buFont typeface="Arial" charset="0"/>
              <a:buChar char="•"/>
            </a:pPr>
            <a:r>
              <a:rPr lang="en-US" dirty="0" smtClean="0"/>
              <a:t>There are 3</a:t>
            </a:r>
            <a:r>
              <a:rPr lang="en-US" baseline="30000" dirty="0" smtClean="0"/>
              <a:t>rd</a:t>
            </a:r>
            <a:r>
              <a:rPr lang="en-US" dirty="0" smtClean="0"/>
              <a:t> party commercial libraries available</a:t>
            </a:r>
            <a:r>
              <a:rPr lang="en-US" baseline="0" dirty="0" smtClean="0"/>
              <a:t> (often with free and “</a:t>
            </a:r>
            <a:r>
              <a:rPr lang="en-US" baseline="0" dirty="0" err="1" smtClean="0"/>
              <a:t>freemium</a:t>
            </a:r>
            <a:r>
              <a:rPr lang="en-US" baseline="0" dirty="0" smtClean="0"/>
              <a:t>” versions)</a:t>
            </a:r>
            <a:endParaRPr lang="en-US" dirty="0" smtClean="0"/>
          </a:p>
          <a:p>
            <a:pPr marL="171441" indent="-171441">
              <a:buFont typeface="Arial" charset="0"/>
              <a:buChar char="•"/>
            </a:pPr>
            <a:r>
              <a:rPr lang="en-US" dirty="0" smtClean="0"/>
              <a:t>There are many open source libraries, even from NVIDIA </a:t>
            </a:r>
          </a:p>
          <a:p>
            <a:pPr marL="171441" indent="-171441">
              <a:buFont typeface="Arial" charset="0"/>
              <a:buChar char="•"/>
            </a:pPr>
            <a:r>
              <a:rPr lang="en-US" dirty="0" smtClean="0"/>
              <a:t>NVIDIA produces</a:t>
            </a:r>
            <a:r>
              <a:rPr lang="en-US" baseline="0" dirty="0" smtClean="0"/>
              <a:t> and supports a large set of high-performance libraries</a:t>
            </a:r>
            <a:endParaRPr lang="en-US" dirty="0"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EDAC47-0ACE-475B-8392-50EC529D678C}"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533400"/>
            <a:ext cx="0" cy="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29640" y="3329940"/>
            <a:ext cx="7437120" cy="1959206"/>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dirty="0" smtClean="0"/>
              <a:t>Three</a:t>
            </a:r>
            <a:r>
              <a:rPr lang="en-US" baseline="0" dirty="0" smtClean="0"/>
              <a:t> steps are necessary to use GPU accelerated libraries:</a:t>
            </a:r>
          </a:p>
          <a:p>
            <a:pPr marL="174708" indent="-174708">
              <a:buFontTx/>
              <a:buChar char="-"/>
            </a:pPr>
            <a:r>
              <a:rPr lang="en-US" baseline="0" dirty="0" smtClean="0"/>
              <a:t>The function names may need to be changed</a:t>
            </a:r>
          </a:p>
          <a:p>
            <a:pPr marL="174708" indent="-174708">
              <a:buFontTx/>
              <a:buChar char="-"/>
            </a:pPr>
            <a:endParaRPr lang="en-US" baseline="0" dirty="0" smtClean="0"/>
          </a:p>
          <a:p>
            <a:pPr marL="174708" indent="-174708">
              <a:buFontTx/>
              <a:buChar char="-"/>
            </a:pPr>
            <a:r>
              <a:rPr lang="en-US" baseline="0" dirty="0" smtClean="0"/>
              <a:t>Data locality must be managed: Data needs to be moved to/from the GPU</a:t>
            </a:r>
          </a:p>
          <a:p>
            <a:r>
              <a:rPr lang="en-US" baseline="0" dirty="0" smtClean="0"/>
              <a:t>    In some libraries, this step is done by the library itself, entirely transparent</a:t>
            </a:r>
          </a:p>
          <a:p>
            <a:r>
              <a:rPr lang="en-US" baseline="0" dirty="0" smtClean="0"/>
              <a:t>to the application developer</a:t>
            </a:r>
          </a:p>
          <a:p>
            <a:endParaRPr lang="en-US" baseline="0" dirty="0" smtClean="0"/>
          </a:p>
          <a:p>
            <a:r>
              <a:rPr lang="en-US" baseline="0" dirty="0" smtClean="0"/>
              <a:t>- Code needs to be linked against the accelerated library</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r>
              <a:rPr lang="en-US" dirty="0" smtClean="0"/>
              <a:t>The next steps are now to explore the CUDA libraries ecosystem,</a:t>
            </a:r>
            <a:r>
              <a:rPr lang="en-US" baseline="0" dirty="0" smtClean="0"/>
              <a:t> accessible at</a:t>
            </a:r>
          </a:p>
          <a:p>
            <a:r>
              <a:rPr lang="en-US" baseline="0" dirty="0" smtClean="0"/>
              <a:t>Developer.nvidia.com/</a:t>
            </a:r>
            <a:r>
              <a:rPr lang="en-US" baseline="0" dirty="0" err="1" smtClean="0"/>
              <a:t>cuda</a:t>
            </a:r>
            <a:r>
              <a:rPr lang="en-US" baseline="0" dirty="0" smtClean="0"/>
              <a:t>-tools-ecosystem. There you will find descriptions</a:t>
            </a:r>
          </a:p>
          <a:p>
            <a:r>
              <a:rPr lang="en-US" baseline="0" dirty="0" smtClean="0"/>
              <a:t>and links of libraries you can start using today. </a:t>
            </a:r>
            <a:endParaRPr lang="en-US" dirty="0"/>
          </a:p>
        </p:txBody>
      </p:sp>
      <p:sp>
        <p:nvSpPr>
          <p:cNvPr id="4" name="Slide Number Placeholder 3"/>
          <p:cNvSpPr>
            <a:spLocks noGrp="1"/>
          </p:cNvSpPr>
          <p:nvPr>
            <p:ph type="sldNum" sz="quarter" idx="10"/>
          </p:nvPr>
        </p:nvSpPr>
        <p:spPr/>
        <p:txBody>
          <a:bodyPr/>
          <a:lstStyle/>
          <a:p>
            <a:pPr>
              <a:defRPr/>
            </a:pPr>
            <a:fld id="{96879B22-D358-4828-9DF5-093E97D43030}" type="slidenum">
              <a:rPr lang="en-US" smtClean="0"/>
              <a:pPr>
                <a:defRPr/>
              </a:pPr>
              <a:t>8</a:t>
            </a:fld>
            <a:endParaRPr lang="en-US"/>
          </a:p>
        </p:txBody>
      </p:sp>
    </p:spTree>
    <p:extLst>
      <p:ext uri="{BB962C8B-B14F-4D97-AF65-F5344CB8AC3E}">
        <p14:creationId xmlns:p14="http://schemas.microsoft.com/office/powerpoint/2010/main" val="865289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2895600" y="523875"/>
            <a:ext cx="3506788" cy="2628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Many professional applications have</a:t>
            </a:r>
            <a:r>
              <a:rPr lang="en-US" baseline="0" dirty="0" smtClean="0"/>
              <a:t> already been ported to GPUs.  If you are a developer interested in accelerating</a:t>
            </a:r>
          </a:p>
          <a:p>
            <a:pPr eaLnBrk="1" hangingPunct="1">
              <a:spcBef>
                <a:spcPct val="0"/>
              </a:spcBef>
            </a:pPr>
            <a:r>
              <a:rPr lang="en-US" baseline="0" dirty="0" smtClean="0"/>
              <a:t>your own application, you have 3 main options for adding GPU acceleration:   In order of increasing effort, they are,</a:t>
            </a:r>
          </a:p>
          <a:p>
            <a:pPr eaLnBrk="1" hangingPunct="1">
              <a:spcBef>
                <a:spcPct val="0"/>
              </a:spcBef>
            </a:pPr>
            <a:endParaRPr lang="en-US" baseline="0" dirty="0" smtClean="0"/>
          </a:p>
          <a:p>
            <a:pPr>
              <a:spcBef>
                <a:spcPct val="0"/>
              </a:spcBef>
            </a:pPr>
            <a:r>
              <a:rPr lang="en-US" baseline="0" dirty="0" smtClean="0"/>
              <a:t>1. Drop in pre-optimized GPU-accelerated libraries as an alternative to MKL, IPP, FFTW and other widely used libraries</a:t>
            </a:r>
          </a:p>
          <a:p>
            <a:pPr>
              <a:spcBef>
                <a:spcPct val="0"/>
              </a:spcBef>
            </a:pPr>
            <a:r>
              <a:rPr lang="en-US" baseline="0" dirty="0" smtClean="0"/>
              <a:t>2. Use OpenACC directives (or compiler “hints”) in your source code to automatically parallelize compute-intensive loops</a:t>
            </a:r>
          </a:p>
          <a:p>
            <a:pPr>
              <a:spcBef>
                <a:spcPct val="0"/>
              </a:spcBef>
            </a:pPr>
            <a:r>
              <a:rPr lang="en-US" baseline="0" dirty="0" smtClean="0"/>
              <a:t>3. Use the programming languages you already know to implement your own parallel algorithms</a:t>
            </a:r>
          </a:p>
          <a:p>
            <a:pPr>
              <a:spcBef>
                <a:spcPct val="0"/>
              </a:spcBef>
            </a:pPr>
            <a:endParaRPr lang="en-US" baseline="0" dirty="0" smtClean="0"/>
          </a:p>
          <a:p>
            <a:pPr>
              <a:spcBef>
                <a:spcPct val="0"/>
              </a:spcBef>
            </a:pPr>
            <a:r>
              <a:rPr lang="en-US" baseline="0" dirty="0" smtClean="0"/>
              <a:t>For each performance-critical area in your application, these approaches can be used independently </a:t>
            </a:r>
          </a:p>
          <a:p>
            <a:pPr>
              <a:spcBef>
                <a:spcPct val="0"/>
              </a:spcBef>
            </a:pPr>
            <a:r>
              <a:rPr lang="en-US" baseline="0" dirty="0" smtClean="0"/>
              <a:t>or together.  </a:t>
            </a:r>
          </a:p>
          <a:p>
            <a:pPr>
              <a:spcBef>
                <a:spcPct val="0"/>
              </a:spcBef>
            </a:pPr>
            <a:endParaRPr lang="en-US" baseline="0" dirty="0" smtClean="0"/>
          </a:p>
          <a:p>
            <a:pPr>
              <a:spcBef>
                <a:spcPct val="0"/>
              </a:spcBef>
            </a:pPr>
            <a:r>
              <a:rPr lang="en-US" baseline="0" dirty="0" smtClean="0"/>
              <a:t>For example, you might use a GPU-accelerated library to perform some initial calculations on your data and then use OpenACC to accelerate your own code to perform custom computations that are not (yet) available in a library.</a:t>
            </a:r>
          </a:p>
          <a:p>
            <a:pPr>
              <a:spcBef>
                <a:spcPct val="0"/>
              </a:spcBef>
            </a:pPr>
            <a:endParaRPr lang="en-US" baseline="0" dirty="0" smtClean="0"/>
          </a:p>
          <a:p>
            <a:pPr>
              <a:spcBef>
                <a:spcPct val="0"/>
              </a:spcBef>
            </a:pPr>
            <a:r>
              <a:rPr lang="en-US" baseline="0" dirty="0" smtClean="0"/>
              <a:t>CUDA is a parallel computing platform that supports all of these approaches. Here we present libraries and what it takes to get drop-in acceleration.</a:t>
            </a:r>
          </a:p>
          <a:p>
            <a:pPr>
              <a:spcBef>
                <a:spcPct val="0"/>
              </a:spcBef>
            </a:pPr>
            <a:endParaRPr lang="en-US" baseline="0" dirty="0" smtClean="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09" indent="-285734">
              <a:defRPr>
                <a:solidFill>
                  <a:schemeClr val="tx1"/>
                </a:solidFill>
                <a:latin typeface="Arial" charset="0"/>
              </a:defRPr>
            </a:lvl2pPr>
            <a:lvl3pPr marL="1142937" indent="-228587">
              <a:defRPr>
                <a:solidFill>
                  <a:schemeClr val="tx1"/>
                </a:solidFill>
                <a:latin typeface="Arial" charset="0"/>
              </a:defRPr>
            </a:lvl3pPr>
            <a:lvl4pPr marL="1600111" indent="-228587">
              <a:defRPr>
                <a:solidFill>
                  <a:schemeClr val="tx1"/>
                </a:solidFill>
                <a:latin typeface="Arial" charset="0"/>
              </a:defRPr>
            </a:lvl4pPr>
            <a:lvl5pPr marL="2057287" indent="-228587">
              <a:defRPr>
                <a:solidFill>
                  <a:schemeClr val="tx1"/>
                </a:solidFill>
                <a:latin typeface="Arial" charset="0"/>
              </a:defRPr>
            </a:lvl5pPr>
            <a:lvl6pPr marL="2514461" indent="-228587" fontAlgn="base">
              <a:spcBef>
                <a:spcPct val="0"/>
              </a:spcBef>
              <a:spcAft>
                <a:spcPct val="0"/>
              </a:spcAft>
              <a:defRPr>
                <a:solidFill>
                  <a:schemeClr val="tx1"/>
                </a:solidFill>
                <a:latin typeface="Arial" charset="0"/>
              </a:defRPr>
            </a:lvl6pPr>
            <a:lvl7pPr marL="2971635" indent="-228587" fontAlgn="base">
              <a:spcBef>
                <a:spcPct val="0"/>
              </a:spcBef>
              <a:spcAft>
                <a:spcPct val="0"/>
              </a:spcAft>
              <a:defRPr>
                <a:solidFill>
                  <a:schemeClr val="tx1"/>
                </a:solidFill>
                <a:latin typeface="Arial" charset="0"/>
              </a:defRPr>
            </a:lvl7pPr>
            <a:lvl8pPr marL="3428811" indent="-228587" fontAlgn="base">
              <a:spcBef>
                <a:spcPct val="0"/>
              </a:spcBef>
              <a:spcAft>
                <a:spcPct val="0"/>
              </a:spcAft>
              <a:defRPr>
                <a:solidFill>
                  <a:schemeClr val="tx1"/>
                </a:solidFill>
                <a:latin typeface="Arial" charset="0"/>
              </a:defRPr>
            </a:lvl8pPr>
            <a:lvl9pPr marL="3885985" indent="-228587" fontAlgn="base">
              <a:spcBef>
                <a:spcPct val="0"/>
              </a:spcBef>
              <a:spcAft>
                <a:spcPct val="0"/>
              </a:spcAft>
              <a:defRPr>
                <a:solidFill>
                  <a:schemeClr val="tx1"/>
                </a:solidFill>
                <a:latin typeface="Arial" charset="0"/>
              </a:defRPr>
            </a:lvl9pPr>
          </a:lstStyle>
          <a:p>
            <a:pPr>
              <a:defRPr/>
            </a:pPr>
            <a:fld id="{097FB307-75B3-4713-8C40-ADDB71E7CAA4}" type="slidenum">
              <a:rPr lang="en-US" smtClean="0">
                <a:solidFill>
                  <a:srgbClr val="000000"/>
                </a:solidFill>
                <a:latin typeface="Calibri" pitchFamily="34" charset="0"/>
              </a:rPr>
              <a:pPr>
                <a:defRPr/>
              </a:pPr>
              <a:t>9</a:t>
            </a:fld>
            <a:endParaRPr lang="en-US" smtClean="0">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C4873D-FEC3-4AD6-A422-7F379A067AE9}" type="datetime1">
              <a:rPr lang="en-US" smtClean="0"/>
              <a:t>3/6/2013</a:t>
            </a:fld>
            <a:endParaRPr lang="en-US"/>
          </a:p>
        </p:txBody>
      </p:sp>
      <p:sp>
        <p:nvSpPr>
          <p:cNvPr id="5" name="Footer Placeholder 4"/>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245749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47650"/>
            <a:ext cx="2468562" cy="52657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47650"/>
            <a:ext cx="7253288" cy="52657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C329B-19AA-44BD-BA30-57367155D3FE}" type="datetime1">
              <a:rPr lang="en-US" smtClean="0"/>
              <a:t>3/6/2013</a:t>
            </a:fld>
            <a:endParaRPr lang="en-US"/>
          </a:p>
        </p:txBody>
      </p:sp>
      <p:sp>
        <p:nvSpPr>
          <p:cNvPr id="5" name="Footer Placeholder 4"/>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val="333814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D9C5D-44E8-45EC-AD4C-85FCBD32312F}" type="datetime1">
              <a:rPr lang="en-US" smtClean="0"/>
              <a:t>3/6/2013</a:t>
            </a:fld>
            <a:endParaRPr lang="en-US"/>
          </a:p>
        </p:txBody>
      </p:sp>
      <p:sp>
        <p:nvSpPr>
          <p:cNvPr id="5" name="Footer Placeholder 4"/>
          <p:cNvSpPr>
            <a:spLocks noGrp="1"/>
          </p:cNvSpPr>
          <p:nvPr>
            <p:ph type="ftr" sz="quarter" idx="11"/>
          </p:nvPr>
        </p:nvSpPr>
        <p:spPr>
          <a:xfrm>
            <a:off x="6248400" y="6492874"/>
            <a:ext cx="2895600" cy="365126"/>
          </a:xfrm>
        </p:spPr>
        <p:txBody>
          <a:bodyPr/>
          <a:lstStyle/>
          <a:p>
            <a:r>
              <a:rPr lang="en-US" smtClean="0"/>
              <a:t>© NVIDIA 2013</a:t>
            </a:r>
            <a:endParaRPr lang="en-US"/>
          </a:p>
        </p:txBody>
      </p:sp>
    </p:spTree>
    <p:extLst>
      <p:ext uri="{BB962C8B-B14F-4D97-AF65-F5344CB8AC3E}">
        <p14:creationId xmlns:p14="http://schemas.microsoft.com/office/powerpoint/2010/main" val="234359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A4DD-B39F-474A-B459-21DDB5606BAC}" type="datetime1">
              <a:rPr lang="en-US" smtClean="0"/>
              <a:t>3/6/2013</a:t>
            </a:fld>
            <a:endParaRPr lang="en-US"/>
          </a:p>
        </p:txBody>
      </p:sp>
      <p:sp>
        <p:nvSpPr>
          <p:cNvPr id="5" name="Footer Placeholder 4"/>
          <p:cNvSpPr>
            <a:spLocks noGrp="1"/>
          </p:cNvSpPr>
          <p:nvPr>
            <p:ph type="ftr" sz="quarter" idx="11"/>
          </p:nvPr>
        </p:nvSpPr>
        <p:spPr>
          <a:xfrm>
            <a:off x="6248400" y="6492874"/>
            <a:ext cx="2895600" cy="365126"/>
          </a:xfrm>
        </p:spPr>
        <p:txBody>
          <a:bodyPr/>
          <a:lstStyle/>
          <a:p>
            <a:r>
              <a:rPr lang="en-US" smtClean="0"/>
              <a:t>© NVIDIA 2013</a:t>
            </a:r>
            <a:endParaRPr lang="en-US"/>
          </a:p>
        </p:txBody>
      </p:sp>
    </p:spTree>
    <p:extLst>
      <p:ext uri="{BB962C8B-B14F-4D97-AF65-F5344CB8AC3E}">
        <p14:creationId xmlns:p14="http://schemas.microsoft.com/office/powerpoint/2010/main" val="86381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8" y="1439868"/>
            <a:ext cx="4860925" cy="40735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3" y="1439868"/>
            <a:ext cx="4860925" cy="40735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88F936-61CE-41FE-8D96-349D6F2AC228}" type="datetime1">
              <a:rPr lang="en-US" smtClean="0"/>
              <a:t>3/6/2013</a:t>
            </a:fld>
            <a:endParaRPr lang="en-US"/>
          </a:p>
        </p:txBody>
      </p:sp>
      <p:sp>
        <p:nvSpPr>
          <p:cNvPr id="6" name="Footer Placeholder 5"/>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val="49390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D4131-9E68-4387-8F46-85BF9CFF7A9E}" type="datetime1">
              <a:rPr lang="en-US" smtClean="0"/>
              <a:t>3/6/2013</a:t>
            </a:fld>
            <a:endParaRPr lang="en-US"/>
          </a:p>
        </p:txBody>
      </p:sp>
      <p:sp>
        <p:nvSpPr>
          <p:cNvPr id="8" name="Footer Placeholder 7"/>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val="139634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A0A8A3-28CA-4B40-9B00-F5CDC7853956}" type="datetime1">
              <a:rPr lang="en-US" smtClean="0"/>
              <a:t>3/6/2013</a:t>
            </a:fld>
            <a:endParaRPr lang="en-US"/>
          </a:p>
        </p:txBody>
      </p:sp>
      <p:sp>
        <p:nvSpPr>
          <p:cNvPr id="4" name="Footer Placeholder 3"/>
          <p:cNvSpPr>
            <a:spLocks noGrp="1"/>
          </p:cNvSpPr>
          <p:nvPr>
            <p:ph type="ftr" sz="quarter" idx="11"/>
          </p:nvPr>
        </p:nvSpPr>
        <p:spPr>
          <a:xfrm>
            <a:off x="6248400" y="6492875"/>
            <a:ext cx="2895600" cy="365126"/>
          </a:xfrm>
        </p:spPr>
        <p:txBody>
          <a:bodyPr/>
          <a:lstStyle>
            <a:lvl1pPr>
              <a:defRPr sz="900"/>
            </a:lvl1pPr>
          </a:lstStyle>
          <a:p>
            <a:r>
              <a:rPr lang="en-US" dirty="0" smtClean="0"/>
              <a:t>© NVIDIA 2013</a:t>
            </a:r>
            <a:endParaRPr lang="en-US" dirty="0"/>
          </a:p>
        </p:txBody>
      </p:sp>
    </p:spTree>
    <p:extLst>
      <p:ext uri="{BB962C8B-B14F-4D97-AF65-F5344CB8AC3E}">
        <p14:creationId xmlns:p14="http://schemas.microsoft.com/office/powerpoint/2010/main" val="395796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B0B2F-4686-4E47-A8DC-9D803F53E06D}" type="datetime1">
              <a:rPr lang="en-US" smtClean="0"/>
              <a:t>3/6/2013</a:t>
            </a:fld>
            <a:endParaRPr lang="en-US"/>
          </a:p>
        </p:txBody>
      </p:sp>
      <p:sp>
        <p:nvSpPr>
          <p:cNvPr id="3" name="Footer Placeholder 2"/>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val="260598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6"/>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1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F15BE-3B84-464F-814A-69387E2BD467}" type="datetime1">
              <a:rPr lang="en-US" smtClean="0"/>
              <a:t>3/6/2013</a:t>
            </a:fld>
            <a:endParaRPr lang="en-US"/>
          </a:p>
        </p:txBody>
      </p:sp>
      <p:sp>
        <p:nvSpPr>
          <p:cNvPr id="6" name="Footer Placeholder 5"/>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val="104262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8D75C-3BBD-4A71-9AF3-ED8A898BA82C}" type="datetime1">
              <a:rPr lang="en-US" smtClean="0"/>
              <a:t>3/6/2013</a:t>
            </a:fld>
            <a:endParaRPr lang="en-US"/>
          </a:p>
        </p:txBody>
      </p:sp>
      <p:sp>
        <p:nvSpPr>
          <p:cNvPr id="5" name="Footer Placeholder 4"/>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val="229363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1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1FFEEA32-32F6-437F-B2F7-983D7B821628}" type="datetime1">
              <a:rPr lang="en-US" smtClean="0"/>
              <a:t>3/6/2013</a:t>
            </a:fld>
            <a:endParaRPr lang="en-US"/>
          </a:p>
        </p:txBody>
      </p:sp>
      <p:sp>
        <p:nvSpPr>
          <p:cNvPr id="5" name="Footer Placeholder 4"/>
          <p:cNvSpPr>
            <a:spLocks noGrp="1"/>
          </p:cNvSpPr>
          <p:nvPr>
            <p:ph type="ftr" sz="quarter" idx="3"/>
          </p:nvPr>
        </p:nvSpPr>
        <p:spPr>
          <a:xfrm>
            <a:off x="6248400" y="6492874"/>
            <a:ext cx="2895600" cy="365126"/>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 NVIDIA 2013</a:t>
            </a:r>
            <a:endParaRPr lang="en-US" dirty="0"/>
          </a:p>
        </p:txBody>
      </p:sp>
    </p:spTree>
    <p:extLst>
      <p:ext uri="{BB962C8B-B14F-4D97-AF65-F5344CB8AC3E}">
        <p14:creationId xmlns:p14="http://schemas.microsoft.com/office/powerpoint/2010/main" val="2711785000"/>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5" r:id="rId9"/>
    <p:sldLayoutId id="2147483916"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hyperlink" Target="http://www.nvidia.com/gpudirective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7.tm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mathema.tician.de/software/pycuda" TargetMode="External"/><Relationship Id="rId3" Type="http://schemas.openxmlformats.org/officeDocument/2006/relationships/hyperlink" Target="http://www.mathworks.com/discovery/matlab-gpu.html" TargetMode="External"/><Relationship Id="rId7" Type="http://schemas.openxmlformats.org/officeDocument/2006/relationships/hyperlink" Target="http://tidepowerd.co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developer.nvidia.com/thrust" TargetMode="External"/><Relationship Id="rId5" Type="http://schemas.openxmlformats.org/officeDocument/2006/relationships/hyperlink" Target="http://developer.nvidia.com/cuda-toolkit" TargetMode="External"/><Relationship Id="rId4" Type="http://schemas.openxmlformats.org/officeDocument/2006/relationships/image" Target="../media/image7.png"/><Relationship Id="rId9" Type="http://schemas.openxmlformats.org/officeDocument/2006/relationships/hyperlink" Target="http://www.wolfram.com/mathematica/new-in-8/cuda-and-opencl-suppor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stackoverflow.com/" TargetMode="External"/><Relationship Id="rId2" Type="http://schemas.openxmlformats.org/officeDocument/2006/relationships/hyperlink" Target="http://www.nvidia.com/getcuda"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gif"/><Relationship Id="rId3" Type="http://schemas.openxmlformats.org/officeDocument/2006/relationships/image" Target="../media/image8.jpeg"/><Relationship Id="rId7" Type="http://schemas.openxmlformats.org/officeDocument/2006/relationships/image" Target="../media/image12.gif"/><Relationship Id="rId12"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hyperlink" Target="http://code.google.com/p/thrust/downloads/list" TargetMode="External"/><Relationship Id="rId5" Type="http://schemas.openxmlformats.org/officeDocument/2006/relationships/image" Target="../media/image10.jpeg"/><Relationship Id="rId15" Type="http://schemas.openxmlformats.org/officeDocument/2006/relationships/image" Target="../media/image19.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developer.nvidia.com/cuda-tools-ecosyste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16385" y="3962396"/>
            <a:ext cx="8553886" cy="1470488"/>
          </a:xfrm>
        </p:spPr>
        <p:txBody>
          <a:bodyPr/>
          <a:lstStyle/>
          <a:p>
            <a:pPr algn="l"/>
            <a:r>
              <a:rPr lang="en-US" sz="4000" smtClean="0"/>
              <a:t>Introduction to the </a:t>
            </a:r>
            <a:br>
              <a:rPr lang="en-US" sz="4000" smtClean="0"/>
            </a:br>
            <a:r>
              <a:rPr lang="en-US" sz="4000" smtClean="0"/>
              <a:t>CUDA Platform</a:t>
            </a:r>
            <a:endParaRPr lang="en-US" sz="4000" dirty="0"/>
          </a:p>
        </p:txBody>
      </p:sp>
    </p:spTree>
    <p:extLst>
      <p:ext uri="{BB962C8B-B14F-4D97-AF65-F5344CB8AC3E}">
        <p14:creationId xmlns:p14="http://schemas.microsoft.com/office/powerpoint/2010/main" val="1207628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OpenACC Directives</a:t>
            </a:r>
            <a:br>
              <a:rPr lang="en-US" smtClean="0"/>
            </a:br>
            <a:r>
              <a:rPr lang="en-US" smtClean="0"/>
              <a:t>	</a:t>
            </a:r>
            <a:endParaRPr lang="en-US" dirty="0"/>
          </a:p>
        </p:txBody>
      </p:sp>
      <p:sp>
        <p:nvSpPr>
          <p:cNvPr id="3" name="Footer Placeholder 2"/>
          <p:cNvSpPr>
            <a:spLocks noGrp="1"/>
          </p:cNvSpPr>
          <p:nvPr>
            <p:ph type="ftr" sz="quarter" idx="11"/>
          </p:nvPr>
        </p:nvSpPr>
        <p:spPr/>
        <p:txBody>
          <a:bodyPr/>
          <a:lstStyle/>
          <a:p>
            <a:r>
              <a:rPr lang="en-US" smtClean="0"/>
              <a:t>© NVIDIA 2013</a:t>
            </a:r>
            <a:endParaRPr lang="en-US"/>
          </a:p>
        </p:txBody>
      </p:sp>
      <p:sp>
        <p:nvSpPr>
          <p:cNvPr id="416" name="TextBox 415"/>
          <p:cNvSpPr txBox="1"/>
          <p:nvPr/>
        </p:nvSpPr>
        <p:spPr>
          <a:xfrm>
            <a:off x="410355" y="3105105"/>
            <a:ext cx="3095740" cy="2462208"/>
          </a:xfrm>
          <a:prstGeom prst="rect">
            <a:avLst/>
          </a:prstGeom>
          <a:solidFill>
            <a:schemeClr val="bg1">
              <a:alpha val="20000"/>
            </a:schemeClr>
          </a:solidFill>
          <a:ln>
            <a:solidFill>
              <a:schemeClr val="tx1"/>
            </a:solidFill>
          </a:ln>
        </p:spPr>
        <p:txBody>
          <a:bodyPr wrap="square" lIns="91436" tIns="45718" rIns="91436" bIns="45718" rtlCol="0">
            <a:spAutoFit/>
          </a:bodyPr>
          <a:lstStyle/>
          <a:p>
            <a:r>
              <a:rPr lang="en-US" sz="1400" b="1" dirty="0">
                <a:latin typeface="Courier New" pitchFamily="49" charset="0"/>
                <a:cs typeface="Courier New" pitchFamily="49" charset="0"/>
              </a:rPr>
              <a:t>Program myscience</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serial code ...</a:t>
            </a:r>
          </a:p>
          <a:p>
            <a:r>
              <a:rPr lang="en-US" sz="1400" b="1" dirty="0">
                <a:solidFill>
                  <a:srgbClr val="006600"/>
                </a:solidFill>
                <a:latin typeface="Courier New" pitchFamily="49" charset="0"/>
                <a:cs typeface="Courier New" pitchFamily="49" charset="0"/>
              </a:rPr>
              <a:t>!$</a:t>
            </a:r>
            <a:r>
              <a:rPr lang="en-US" sz="1400" b="1" dirty="0" err="1">
                <a:solidFill>
                  <a:srgbClr val="006600"/>
                </a:solidFill>
                <a:latin typeface="Courier New" pitchFamily="49" charset="0"/>
                <a:cs typeface="Courier New" pitchFamily="49" charset="0"/>
              </a:rPr>
              <a:t>acc</a:t>
            </a:r>
            <a:r>
              <a:rPr lang="en-US" sz="1400" b="1" dirty="0">
                <a:solidFill>
                  <a:srgbClr val="006600"/>
                </a:solidFill>
                <a:latin typeface="Courier New" pitchFamily="49" charset="0"/>
                <a:cs typeface="Courier New" pitchFamily="49" charset="0"/>
              </a:rPr>
              <a:t> kernels</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do </a:t>
            </a:r>
            <a:r>
              <a:rPr lang="en-US" sz="1400" b="1" dirty="0">
                <a:latin typeface="Courier New" pitchFamily="49" charset="0"/>
                <a:cs typeface="Courier New" pitchFamily="49" charset="0"/>
              </a:rPr>
              <a:t>k = 1,n1</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do </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 = 1,n2</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parallel code ...</a:t>
            </a:r>
          </a:p>
          <a:p>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enddo</a:t>
            </a:r>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enddo</a:t>
            </a: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1400" b="1" dirty="0">
                <a:solidFill>
                  <a:srgbClr val="006600"/>
                </a:solidFill>
                <a:latin typeface="Courier New" pitchFamily="49" charset="0"/>
                <a:cs typeface="Courier New" pitchFamily="49" charset="0"/>
              </a:rPr>
              <a:t>!$</a:t>
            </a:r>
            <a:r>
              <a:rPr lang="en-US" sz="1400" b="1" dirty="0" err="1">
                <a:solidFill>
                  <a:srgbClr val="006600"/>
                </a:solidFill>
                <a:latin typeface="Courier New" pitchFamily="49" charset="0"/>
                <a:cs typeface="Courier New" pitchFamily="49" charset="0"/>
              </a:rPr>
              <a:t>acc</a:t>
            </a:r>
            <a:r>
              <a:rPr lang="en-US" sz="1400" b="1" dirty="0">
                <a:solidFill>
                  <a:srgbClr val="006600"/>
                </a:solidFill>
                <a:latin typeface="Courier New" pitchFamily="49" charset="0"/>
                <a:cs typeface="Courier New" pitchFamily="49" charset="0"/>
              </a:rPr>
              <a:t> end kernels</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End Program myscience</a:t>
            </a:r>
          </a:p>
        </p:txBody>
      </p:sp>
      <p:grpSp>
        <p:nvGrpSpPr>
          <p:cNvPr id="417" name="Group 416"/>
          <p:cNvGrpSpPr/>
          <p:nvPr/>
        </p:nvGrpSpPr>
        <p:grpSpPr>
          <a:xfrm>
            <a:off x="776285" y="1538457"/>
            <a:ext cx="841591" cy="777679"/>
            <a:chOff x="815716" y="1941689"/>
            <a:chExt cx="1009909" cy="699911"/>
          </a:xfrm>
        </p:grpSpPr>
        <p:sp>
          <p:nvSpPr>
            <p:cNvPr id="426" name="Rectangle 425"/>
            <p:cNvSpPr/>
            <p:nvPr/>
          </p:nvSpPr>
          <p:spPr bwMode="auto">
            <a:xfrm>
              <a:off x="815716" y="1941689"/>
              <a:ext cx="1009909" cy="699911"/>
            </a:xfrm>
            <a:prstGeom prst="rect">
              <a:avLst/>
            </a:prstGeom>
            <a:noFill/>
            <a:ln w="190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27" name="Rectangle 426"/>
            <p:cNvSpPr/>
            <p:nvPr/>
          </p:nvSpPr>
          <p:spPr bwMode="auto">
            <a:xfrm>
              <a:off x="851253" y="1980494"/>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28" name="Rectangle 427"/>
            <p:cNvSpPr/>
            <p:nvPr/>
          </p:nvSpPr>
          <p:spPr bwMode="auto">
            <a:xfrm>
              <a:off x="851253" y="2302049"/>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29" name="Rectangle 428"/>
            <p:cNvSpPr/>
            <p:nvPr/>
          </p:nvSpPr>
          <p:spPr bwMode="auto">
            <a:xfrm>
              <a:off x="1168753" y="1980494"/>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30" name="Rectangle 429"/>
            <p:cNvSpPr/>
            <p:nvPr/>
          </p:nvSpPr>
          <p:spPr bwMode="auto">
            <a:xfrm>
              <a:off x="1168753" y="2302049"/>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31" name="Rectangle 430"/>
            <p:cNvSpPr/>
            <p:nvPr/>
          </p:nvSpPr>
          <p:spPr bwMode="auto">
            <a:xfrm>
              <a:off x="1479903" y="1980494"/>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32" name="Rectangle 431"/>
            <p:cNvSpPr/>
            <p:nvPr/>
          </p:nvSpPr>
          <p:spPr bwMode="auto">
            <a:xfrm>
              <a:off x="1479903" y="2302049"/>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grpSp>
      <p:sp>
        <p:nvSpPr>
          <p:cNvPr id="425" name="TextBox 424"/>
          <p:cNvSpPr txBox="1"/>
          <p:nvPr/>
        </p:nvSpPr>
        <p:spPr>
          <a:xfrm>
            <a:off x="892015" y="1199788"/>
            <a:ext cx="615866" cy="338550"/>
          </a:xfrm>
          <a:prstGeom prst="rect">
            <a:avLst/>
          </a:prstGeom>
          <a:noFill/>
        </p:spPr>
        <p:txBody>
          <a:bodyPr wrap="none" lIns="91436" tIns="45718" rIns="91436" bIns="45718" rtlCol="0">
            <a:spAutoFit/>
          </a:bodyPr>
          <a:lstStyle/>
          <a:p>
            <a:pPr algn="ctr"/>
            <a:r>
              <a:rPr lang="en-US" sz="1600" b="1" dirty="0"/>
              <a:t>CPU</a:t>
            </a:r>
          </a:p>
        </p:txBody>
      </p:sp>
      <p:grpSp>
        <p:nvGrpSpPr>
          <p:cNvPr id="91" name="Group 1306"/>
          <p:cNvGrpSpPr>
            <a:grpSpLocks/>
          </p:cNvGrpSpPr>
          <p:nvPr/>
        </p:nvGrpSpPr>
        <p:grpSpPr bwMode="auto">
          <a:xfrm rot="16200000">
            <a:off x="2100804" y="1634161"/>
            <a:ext cx="1115902" cy="934970"/>
            <a:chOff x="588497" y="1591580"/>
            <a:chExt cx="2208463" cy="2349804"/>
          </a:xfrm>
          <a:effectLst/>
        </p:grpSpPr>
        <p:pic>
          <p:nvPicPr>
            <p:cNvPr id="92" name="Picture 627" descr="Thinner_block_chip.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88497" y="1591580"/>
              <a:ext cx="2208463" cy="2349804"/>
            </a:xfrm>
            <a:prstGeom prst="rect">
              <a:avLst/>
            </a:prstGeom>
            <a:noFill/>
            <a:ln w="9525">
              <a:noFill/>
              <a:miter lim="800000"/>
              <a:headEnd/>
              <a:tailEnd/>
            </a:ln>
            <a:effectLst/>
          </p:spPr>
        </p:pic>
        <p:grpSp>
          <p:nvGrpSpPr>
            <p:cNvPr id="93" name="Group 1305"/>
            <p:cNvGrpSpPr/>
            <p:nvPr/>
          </p:nvGrpSpPr>
          <p:grpSpPr>
            <a:xfrm>
              <a:off x="707286" y="1693789"/>
              <a:ext cx="1969371" cy="2134126"/>
              <a:chOff x="707286" y="1693789"/>
              <a:chExt cx="1969371" cy="2134126"/>
            </a:xfrm>
            <a:gradFill>
              <a:gsLst>
                <a:gs pos="0">
                  <a:srgbClr val="69E515"/>
                </a:gs>
                <a:gs pos="68000">
                  <a:srgbClr val="3A761C"/>
                </a:gs>
                <a:gs pos="100000">
                  <a:srgbClr val="388A22"/>
                </a:gs>
              </a:gsLst>
              <a:lin ang="5400000" scaled="1"/>
            </a:gradFill>
          </p:grpSpPr>
          <p:grpSp>
            <p:nvGrpSpPr>
              <p:cNvPr id="94" name="Group 1043"/>
              <p:cNvGrpSpPr/>
              <p:nvPr/>
            </p:nvGrpSpPr>
            <p:grpSpPr>
              <a:xfrm>
                <a:off x="707286" y="1693789"/>
                <a:ext cx="939689" cy="103689"/>
                <a:chOff x="703378" y="1693789"/>
                <a:chExt cx="939689" cy="103689"/>
              </a:xfrm>
              <a:grpFill/>
            </p:grpSpPr>
            <p:sp>
              <p:nvSpPr>
                <p:cNvPr id="356" name="Rounded Rectangle 35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7" name="Rounded Rectangle 35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8" name="Rounded Rectangle 35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9" name="Rounded Rectangle 35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60" name="Rounded Rectangle 35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61" name="Rounded Rectangle 36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62" name="Rounded Rectangle 36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63" name="Rounded Rectangle 36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95" name="Group 1044"/>
              <p:cNvGrpSpPr/>
              <p:nvPr/>
            </p:nvGrpSpPr>
            <p:grpSpPr>
              <a:xfrm>
                <a:off x="707286" y="1838820"/>
                <a:ext cx="939689" cy="103689"/>
                <a:chOff x="703378" y="1693789"/>
                <a:chExt cx="939689" cy="103689"/>
              </a:xfrm>
              <a:grpFill/>
            </p:grpSpPr>
            <p:sp>
              <p:nvSpPr>
                <p:cNvPr id="348" name="Rounded Rectangle 34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9" name="Rounded Rectangle 34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0" name="Rounded Rectangle 34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1" name="Rounded Rectangle 35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2" name="Rounded Rectangle 35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3" name="Rounded Rectangle 35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4" name="Rounded Rectangle 35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5" name="Rounded Rectangle 35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96" name="Group 1053"/>
              <p:cNvGrpSpPr/>
              <p:nvPr/>
            </p:nvGrpSpPr>
            <p:grpSpPr>
              <a:xfrm>
                <a:off x="707286" y="1983851"/>
                <a:ext cx="939689" cy="103689"/>
                <a:chOff x="703378" y="1693789"/>
                <a:chExt cx="939689" cy="103689"/>
              </a:xfrm>
              <a:grpFill/>
            </p:grpSpPr>
            <p:sp>
              <p:nvSpPr>
                <p:cNvPr id="340" name="Rounded Rectangle 33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1" name="Rounded Rectangle 34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2" name="Rounded Rectangle 34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3" name="Rounded Rectangle 34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4" name="Rounded Rectangle 34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5" name="Rounded Rectangle 34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6" name="Rounded Rectangle 34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7" name="Rounded Rectangle 34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97" name="Group 1062"/>
              <p:cNvGrpSpPr/>
              <p:nvPr/>
            </p:nvGrpSpPr>
            <p:grpSpPr>
              <a:xfrm>
                <a:off x="707286" y="2128882"/>
                <a:ext cx="939689" cy="103689"/>
                <a:chOff x="703378" y="1693789"/>
                <a:chExt cx="939689" cy="103689"/>
              </a:xfrm>
              <a:grpFill/>
            </p:grpSpPr>
            <p:sp>
              <p:nvSpPr>
                <p:cNvPr id="332" name="Rounded Rectangle 33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3" name="Rounded Rectangle 33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4" name="Rounded Rectangle 33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5" name="Rounded Rectangle 33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6" name="Rounded Rectangle 33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7" name="Rounded Rectangle 33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8" name="Rounded Rectangle 33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9" name="Rounded Rectangle 33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98" name="Group 1071"/>
              <p:cNvGrpSpPr/>
              <p:nvPr/>
            </p:nvGrpSpPr>
            <p:grpSpPr>
              <a:xfrm>
                <a:off x="707286" y="2273913"/>
                <a:ext cx="939689" cy="103689"/>
                <a:chOff x="703378" y="1693789"/>
                <a:chExt cx="939689" cy="103689"/>
              </a:xfrm>
              <a:grpFill/>
            </p:grpSpPr>
            <p:sp>
              <p:nvSpPr>
                <p:cNvPr id="324" name="Rounded Rectangle 32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5" name="Rounded Rectangle 32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6" name="Rounded Rectangle 32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7" name="Rounded Rectangle 32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8" name="Rounded Rectangle 32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9" name="Rounded Rectangle 32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0" name="Rounded Rectangle 32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1" name="Rounded Rectangle 33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99" name="Group 1080"/>
              <p:cNvGrpSpPr/>
              <p:nvPr/>
            </p:nvGrpSpPr>
            <p:grpSpPr>
              <a:xfrm>
                <a:off x="707286" y="2418944"/>
                <a:ext cx="939689" cy="103689"/>
                <a:chOff x="703378" y="1693789"/>
                <a:chExt cx="939689" cy="103689"/>
              </a:xfrm>
              <a:grpFill/>
            </p:grpSpPr>
            <p:sp>
              <p:nvSpPr>
                <p:cNvPr id="316" name="Rounded Rectangle 31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7" name="Rounded Rectangle 31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8" name="Rounded Rectangle 31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9" name="Rounded Rectangle 31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0" name="Rounded Rectangle 31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1" name="Rounded Rectangle 32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2" name="Rounded Rectangle 32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3" name="Rounded Rectangle 32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0" name="Group 1089"/>
              <p:cNvGrpSpPr/>
              <p:nvPr/>
            </p:nvGrpSpPr>
            <p:grpSpPr>
              <a:xfrm>
                <a:off x="707286" y="2563975"/>
                <a:ext cx="939689" cy="103689"/>
                <a:chOff x="703378" y="1693789"/>
                <a:chExt cx="939689" cy="103689"/>
              </a:xfrm>
              <a:grpFill/>
            </p:grpSpPr>
            <p:sp>
              <p:nvSpPr>
                <p:cNvPr id="308" name="Rounded Rectangle 30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9" name="Rounded Rectangle 30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0" name="Rounded Rectangle 30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1" name="Rounded Rectangle 31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2" name="Rounded Rectangle 31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3" name="Rounded Rectangle 31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4" name="Rounded Rectangle 31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5" name="Rounded Rectangle 31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1" name="Group 1098"/>
              <p:cNvGrpSpPr/>
              <p:nvPr/>
            </p:nvGrpSpPr>
            <p:grpSpPr>
              <a:xfrm>
                <a:off x="707286" y="2709006"/>
                <a:ext cx="939689" cy="103689"/>
                <a:chOff x="703378" y="1693789"/>
                <a:chExt cx="939689" cy="103689"/>
              </a:xfrm>
              <a:grpFill/>
            </p:grpSpPr>
            <p:sp>
              <p:nvSpPr>
                <p:cNvPr id="300" name="Rounded Rectangle 29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1" name="Rounded Rectangle 30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2" name="Rounded Rectangle 30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3" name="Rounded Rectangle 30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4" name="Rounded Rectangle 30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5" name="Rounded Rectangle 30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6" name="Rounded Rectangle 30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7" name="Rounded Rectangle 30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2" name="Group 1107"/>
              <p:cNvGrpSpPr/>
              <p:nvPr/>
            </p:nvGrpSpPr>
            <p:grpSpPr>
              <a:xfrm>
                <a:off x="707286" y="2854037"/>
                <a:ext cx="939689" cy="103689"/>
                <a:chOff x="703378" y="1693789"/>
                <a:chExt cx="939689" cy="103689"/>
              </a:xfrm>
              <a:grpFill/>
            </p:grpSpPr>
            <p:sp>
              <p:nvSpPr>
                <p:cNvPr id="292" name="Rounded Rectangle 29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3" name="Rounded Rectangle 29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4" name="Rounded Rectangle 29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5" name="Rounded Rectangle 29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6" name="Rounded Rectangle 29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7" name="Rounded Rectangle 29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8" name="Rounded Rectangle 29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9" name="Rounded Rectangle 29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3" name="Group 1116"/>
              <p:cNvGrpSpPr/>
              <p:nvPr/>
            </p:nvGrpSpPr>
            <p:grpSpPr>
              <a:xfrm>
                <a:off x="707286" y="2999068"/>
                <a:ext cx="939689" cy="103689"/>
                <a:chOff x="703378" y="1693789"/>
                <a:chExt cx="939689" cy="103689"/>
              </a:xfrm>
              <a:grpFill/>
            </p:grpSpPr>
            <p:sp>
              <p:nvSpPr>
                <p:cNvPr id="284" name="Rounded Rectangle 28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5" name="Rounded Rectangle 28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6" name="Rounded Rectangle 28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7" name="Rounded Rectangle 28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8" name="Rounded Rectangle 28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9" name="Rounded Rectangle 28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0" name="Rounded Rectangle 28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1" name="Rounded Rectangle 29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4" name="Group 1125"/>
              <p:cNvGrpSpPr/>
              <p:nvPr/>
            </p:nvGrpSpPr>
            <p:grpSpPr>
              <a:xfrm>
                <a:off x="707286" y="3144099"/>
                <a:ext cx="939689" cy="103689"/>
                <a:chOff x="703378" y="1693789"/>
                <a:chExt cx="939689" cy="103689"/>
              </a:xfrm>
              <a:grpFill/>
            </p:grpSpPr>
            <p:sp>
              <p:nvSpPr>
                <p:cNvPr id="276" name="Rounded Rectangle 27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7" name="Rounded Rectangle 27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8" name="Rounded Rectangle 27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9" name="Rounded Rectangle 27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0" name="Rounded Rectangle 27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1" name="Rounded Rectangle 28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2" name="Rounded Rectangle 28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3" name="Rounded Rectangle 28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5" name="Group 1134"/>
              <p:cNvGrpSpPr/>
              <p:nvPr/>
            </p:nvGrpSpPr>
            <p:grpSpPr>
              <a:xfrm>
                <a:off x="707286" y="3289130"/>
                <a:ext cx="939689" cy="103689"/>
                <a:chOff x="703378" y="1693789"/>
                <a:chExt cx="939689" cy="103689"/>
              </a:xfrm>
              <a:grpFill/>
            </p:grpSpPr>
            <p:sp>
              <p:nvSpPr>
                <p:cNvPr id="268" name="Rounded Rectangle 26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9" name="Rounded Rectangle 26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0" name="Rounded Rectangle 26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1" name="Rounded Rectangle 27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2" name="Rounded Rectangle 27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3" name="Rounded Rectangle 27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4" name="Rounded Rectangle 27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5" name="Rounded Rectangle 27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6" name="Group 1143"/>
              <p:cNvGrpSpPr/>
              <p:nvPr/>
            </p:nvGrpSpPr>
            <p:grpSpPr>
              <a:xfrm>
                <a:off x="707286" y="3434161"/>
                <a:ext cx="939689" cy="103689"/>
                <a:chOff x="703378" y="1693789"/>
                <a:chExt cx="939689" cy="103689"/>
              </a:xfrm>
              <a:grpFill/>
            </p:grpSpPr>
            <p:sp>
              <p:nvSpPr>
                <p:cNvPr id="260" name="Rounded Rectangle 25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1" name="Rounded Rectangle 26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2" name="Rounded Rectangle 26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3" name="Rounded Rectangle 26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4" name="Rounded Rectangle 26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5" name="Rounded Rectangle 26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6" name="Rounded Rectangle 26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7" name="Rounded Rectangle 26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7" name="Group 1152"/>
              <p:cNvGrpSpPr/>
              <p:nvPr/>
            </p:nvGrpSpPr>
            <p:grpSpPr>
              <a:xfrm>
                <a:off x="707286" y="3579192"/>
                <a:ext cx="939689" cy="103689"/>
                <a:chOff x="703378" y="1693789"/>
                <a:chExt cx="939689" cy="103689"/>
              </a:xfrm>
              <a:grpFill/>
            </p:grpSpPr>
            <p:sp>
              <p:nvSpPr>
                <p:cNvPr id="252" name="Rounded Rectangle 25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3" name="Rounded Rectangle 25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4" name="Rounded Rectangle 25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5" name="Rounded Rectangle 25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6" name="Rounded Rectangle 25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7" name="Rounded Rectangle 25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8" name="Rounded Rectangle 25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9" name="Rounded Rectangle 25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8" name="Group 1161"/>
              <p:cNvGrpSpPr/>
              <p:nvPr/>
            </p:nvGrpSpPr>
            <p:grpSpPr>
              <a:xfrm>
                <a:off x="707286" y="3724226"/>
                <a:ext cx="939689" cy="103689"/>
                <a:chOff x="703378" y="1693789"/>
                <a:chExt cx="939689" cy="103689"/>
              </a:xfrm>
              <a:grpFill/>
            </p:grpSpPr>
            <p:sp>
              <p:nvSpPr>
                <p:cNvPr id="244" name="Rounded Rectangle 24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5" name="Rounded Rectangle 24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6" name="Rounded Rectangle 24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7" name="Rounded Rectangle 24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8" name="Rounded Rectangle 24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9" name="Rounded Rectangle 24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0" name="Rounded Rectangle 24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1" name="Rounded Rectangle 25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9" name="Group 1170"/>
              <p:cNvGrpSpPr/>
              <p:nvPr/>
            </p:nvGrpSpPr>
            <p:grpSpPr>
              <a:xfrm>
                <a:off x="1736968" y="1693789"/>
                <a:ext cx="939689" cy="103689"/>
                <a:chOff x="703378" y="1693789"/>
                <a:chExt cx="939689" cy="103689"/>
              </a:xfrm>
              <a:grpFill/>
            </p:grpSpPr>
            <p:sp>
              <p:nvSpPr>
                <p:cNvPr id="236" name="Rounded Rectangle 23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7" name="Rounded Rectangle 23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8" name="Rounded Rectangle 23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9" name="Rounded Rectangle 23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0" name="Rounded Rectangle 23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1" name="Rounded Rectangle 24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2" name="Rounded Rectangle 24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3" name="Rounded Rectangle 24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0" name="Group 1179"/>
              <p:cNvGrpSpPr/>
              <p:nvPr/>
            </p:nvGrpSpPr>
            <p:grpSpPr>
              <a:xfrm>
                <a:off x="1736968" y="1838820"/>
                <a:ext cx="939689" cy="103689"/>
                <a:chOff x="703378" y="1693789"/>
                <a:chExt cx="939689" cy="103689"/>
              </a:xfrm>
              <a:grpFill/>
            </p:grpSpPr>
            <p:sp>
              <p:nvSpPr>
                <p:cNvPr id="228" name="Rounded Rectangle 22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9" name="Rounded Rectangle 22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0" name="Rounded Rectangle 22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1" name="Rounded Rectangle 23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2" name="Rounded Rectangle 23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3" name="Rounded Rectangle 23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4" name="Rounded Rectangle 23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5" name="Rounded Rectangle 23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1" name="Group 1188"/>
              <p:cNvGrpSpPr/>
              <p:nvPr/>
            </p:nvGrpSpPr>
            <p:grpSpPr>
              <a:xfrm>
                <a:off x="1736968" y="1983851"/>
                <a:ext cx="939689" cy="103689"/>
                <a:chOff x="703378" y="1693789"/>
                <a:chExt cx="939689" cy="103689"/>
              </a:xfrm>
              <a:grpFill/>
            </p:grpSpPr>
            <p:sp>
              <p:nvSpPr>
                <p:cNvPr id="220" name="Rounded Rectangle 21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1" name="Rounded Rectangle 22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2" name="Rounded Rectangle 22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3" name="Rounded Rectangle 22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4" name="Rounded Rectangle 22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5" name="Rounded Rectangle 22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6" name="Rounded Rectangle 22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7" name="Rounded Rectangle 22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2" name="Group 1197"/>
              <p:cNvGrpSpPr/>
              <p:nvPr/>
            </p:nvGrpSpPr>
            <p:grpSpPr>
              <a:xfrm>
                <a:off x="1736968" y="2128882"/>
                <a:ext cx="939689" cy="103689"/>
                <a:chOff x="703378" y="1693789"/>
                <a:chExt cx="939689" cy="103689"/>
              </a:xfrm>
              <a:grpFill/>
            </p:grpSpPr>
            <p:sp>
              <p:nvSpPr>
                <p:cNvPr id="212" name="Rounded Rectangle 21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3" name="Rounded Rectangle 21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4" name="Rounded Rectangle 21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5" name="Rounded Rectangle 21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6" name="Rounded Rectangle 21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7" name="Rounded Rectangle 21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8" name="Rounded Rectangle 21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9" name="Rounded Rectangle 21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3" name="Group 1206"/>
              <p:cNvGrpSpPr/>
              <p:nvPr/>
            </p:nvGrpSpPr>
            <p:grpSpPr>
              <a:xfrm>
                <a:off x="1736968" y="2273913"/>
                <a:ext cx="939689" cy="103689"/>
                <a:chOff x="703378" y="1693789"/>
                <a:chExt cx="939689" cy="103689"/>
              </a:xfrm>
              <a:grpFill/>
            </p:grpSpPr>
            <p:sp>
              <p:nvSpPr>
                <p:cNvPr id="204" name="Rounded Rectangle 20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5" name="Rounded Rectangle 20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6" name="Rounded Rectangle 20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7" name="Rounded Rectangle 20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8" name="Rounded Rectangle 20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9" name="Rounded Rectangle 20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0" name="Rounded Rectangle 20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1" name="Rounded Rectangle 21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4" name="Group 1215"/>
              <p:cNvGrpSpPr/>
              <p:nvPr/>
            </p:nvGrpSpPr>
            <p:grpSpPr>
              <a:xfrm>
                <a:off x="1736968" y="2418944"/>
                <a:ext cx="939689" cy="103689"/>
                <a:chOff x="703378" y="1693789"/>
                <a:chExt cx="939689" cy="103689"/>
              </a:xfrm>
              <a:grpFill/>
            </p:grpSpPr>
            <p:sp>
              <p:nvSpPr>
                <p:cNvPr id="196" name="Rounded Rectangle 19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7" name="Rounded Rectangle 19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8" name="Rounded Rectangle 19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9" name="Rounded Rectangle 19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0" name="Rounded Rectangle 19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1" name="Rounded Rectangle 20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2" name="Rounded Rectangle 20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3" name="Rounded Rectangle 20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5" name="Group 1224"/>
              <p:cNvGrpSpPr/>
              <p:nvPr/>
            </p:nvGrpSpPr>
            <p:grpSpPr>
              <a:xfrm>
                <a:off x="1736968" y="2563975"/>
                <a:ext cx="939689" cy="103689"/>
                <a:chOff x="703378" y="1693789"/>
                <a:chExt cx="939689" cy="103689"/>
              </a:xfrm>
              <a:grpFill/>
            </p:grpSpPr>
            <p:sp>
              <p:nvSpPr>
                <p:cNvPr id="188" name="Rounded Rectangle 18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9" name="Rounded Rectangle 18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0" name="Rounded Rectangle 18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1" name="Rounded Rectangle 19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2" name="Rounded Rectangle 19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3" name="Rounded Rectangle 19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4" name="Rounded Rectangle 19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5" name="Rounded Rectangle 19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6" name="Group 1233"/>
              <p:cNvGrpSpPr/>
              <p:nvPr/>
            </p:nvGrpSpPr>
            <p:grpSpPr>
              <a:xfrm>
                <a:off x="1736968" y="2709006"/>
                <a:ext cx="939689" cy="103689"/>
                <a:chOff x="703378" y="1693789"/>
                <a:chExt cx="939689" cy="103689"/>
              </a:xfrm>
              <a:grpFill/>
            </p:grpSpPr>
            <p:sp>
              <p:nvSpPr>
                <p:cNvPr id="180" name="Rounded Rectangle 17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1" name="Rounded Rectangle 18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2" name="Rounded Rectangle 18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3" name="Rounded Rectangle 18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4" name="Rounded Rectangle 18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5" name="Rounded Rectangle 18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6" name="Rounded Rectangle 18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7" name="Rounded Rectangle 18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7" name="Group 1242"/>
              <p:cNvGrpSpPr/>
              <p:nvPr/>
            </p:nvGrpSpPr>
            <p:grpSpPr>
              <a:xfrm>
                <a:off x="1736968" y="2854037"/>
                <a:ext cx="939689" cy="103689"/>
                <a:chOff x="703378" y="1693789"/>
                <a:chExt cx="939689" cy="103689"/>
              </a:xfrm>
              <a:grpFill/>
            </p:grpSpPr>
            <p:sp>
              <p:nvSpPr>
                <p:cNvPr id="172" name="Rounded Rectangle 17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3" name="Rounded Rectangle 17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4" name="Rounded Rectangle 17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5" name="Rounded Rectangle 17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6" name="Rounded Rectangle 17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7" name="Rounded Rectangle 17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8" name="Rounded Rectangle 17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9" name="Rounded Rectangle 17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8" name="Group 1251"/>
              <p:cNvGrpSpPr/>
              <p:nvPr/>
            </p:nvGrpSpPr>
            <p:grpSpPr>
              <a:xfrm>
                <a:off x="1736968" y="2999068"/>
                <a:ext cx="939689" cy="103689"/>
                <a:chOff x="703378" y="1693789"/>
                <a:chExt cx="939689" cy="103689"/>
              </a:xfrm>
              <a:grpFill/>
            </p:grpSpPr>
            <p:sp>
              <p:nvSpPr>
                <p:cNvPr id="164" name="Rounded Rectangle 16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5" name="Rounded Rectangle 16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6" name="Rounded Rectangle 16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7" name="Rounded Rectangle 16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8" name="Rounded Rectangle 16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9" name="Rounded Rectangle 16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0" name="Rounded Rectangle 16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1" name="Rounded Rectangle 17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9" name="Group 1260"/>
              <p:cNvGrpSpPr/>
              <p:nvPr/>
            </p:nvGrpSpPr>
            <p:grpSpPr>
              <a:xfrm>
                <a:off x="1736968" y="3144099"/>
                <a:ext cx="939689" cy="103689"/>
                <a:chOff x="703378" y="1693789"/>
                <a:chExt cx="939689" cy="103689"/>
              </a:xfrm>
              <a:grpFill/>
            </p:grpSpPr>
            <p:sp>
              <p:nvSpPr>
                <p:cNvPr id="156" name="Rounded Rectangle 15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7" name="Rounded Rectangle 15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8" name="Rounded Rectangle 15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9" name="Rounded Rectangle 15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0" name="Rounded Rectangle 15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1" name="Rounded Rectangle 16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2" name="Rounded Rectangle 16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3" name="Rounded Rectangle 16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20" name="Group 1269"/>
              <p:cNvGrpSpPr/>
              <p:nvPr/>
            </p:nvGrpSpPr>
            <p:grpSpPr>
              <a:xfrm>
                <a:off x="1736968" y="3289130"/>
                <a:ext cx="939689" cy="103689"/>
                <a:chOff x="703378" y="1693789"/>
                <a:chExt cx="939689" cy="103689"/>
              </a:xfrm>
              <a:grpFill/>
            </p:grpSpPr>
            <p:sp>
              <p:nvSpPr>
                <p:cNvPr id="148" name="Rounded Rectangle 14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9" name="Rounded Rectangle 14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0" name="Rounded Rectangle 14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1" name="Rounded Rectangle 15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2" name="Rounded Rectangle 15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3" name="Rounded Rectangle 15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4" name="Rounded Rectangle 15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5" name="Rounded Rectangle 15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21" name="Group 1278"/>
              <p:cNvGrpSpPr/>
              <p:nvPr/>
            </p:nvGrpSpPr>
            <p:grpSpPr>
              <a:xfrm>
                <a:off x="1736968" y="3434161"/>
                <a:ext cx="939689" cy="103689"/>
                <a:chOff x="703378" y="1693789"/>
                <a:chExt cx="939689" cy="103689"/>
              </a:xfrm>
              <a:grpFill/>
            </p:grpSpPr>
            <p:sp>
              <p:nvSpPr>
                <p:cNvPr id="140" name="Rounded Rectangle 13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1" name="Rounded Rectangle 14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2" name="Rounded Rectangle 14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3" name="Rounded Rectangle 14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4" name="Rounded Rectangle 14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5" name="Rounded Rectangle 14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6" name="Rounded Rectangle 14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7" name="Rounded Rectangle 14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22" name="Group 1287"/>
              <p:cNvGrpSpPr/>
              <p:nvPr/>
            </p:nvGrpSpPr>
            <p:grpSpPr>
              <a:xfrm>
                <a:off x="1736968" y="3579192"/>
                <a:ext cx="939689" cy="103689"/>
                <a:chOff x="703378" y="1693789"/>
                <a:chExt cx="939689" cy="103689"/>
              </a:xfrm>
              <a:grpFill/>
            </p:grpSpPr>
            <p:sp>
              <p:nvSpPr>
                <p:cNvPr id="132" name="Rounded Rectangle 13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3" name="Rounded Rectangle 13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4" name="Rounded Rectangle 13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5" name="Rounded Rectangle 13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6" name="Rounded Rectangle 13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7" name="Rounded Rectangle 13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8" name="Rounded Rectangle 13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9" name="Rounded Rectangle 13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23" name="Group 1296"/>
              <p:cNvGrpSpPr/>
              <p:nvPr/>
            </p:nvGrpSpPr>
            <p:grpSpPr>
              <a:xfrm>
                <a:off x="1736968" y="3724226"/>
                <a:ext cx="939689" cy="103689"/>
                <a:chOff x="703378" y="1693789"/>
                <a:chExt cx="939689" cy="103689"/>
              </a:xfrm>
              <a:grpFill/>
            </p:grpSpPr>
            <p:sp>
              <p:nvSpPr>
                <p:cNvPr id="124" name="Rounded Rectangle 12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25" name="Rounded Rectangle 12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26" name="Rounded Rectangle 12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27" name="Rounded Rectangle 12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28" name="Rounded Rectangle 12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29" name="Rounded Rectangle 12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0" name="Rounded Rectangle 12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1" name="Rounded Rectangle 13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grpSp>
      <p:sp>
        <p:nvSpPr>
          <p:cNvPr id="452" name="TextBox 451"/>
          <p:cNvSpPr txBox="1"/>
          <p:nvPr/>
        </p:nvSpPr>
        <p:spPr>
          <a:xfrm>
            <a:off x="2348469" y="1206057"/>
            <a:ext cx="628690" cy="338550"/>
          </a:xfrm>
          <a:prstGeom prst="rect">
            <a:avLst/>
          </a:prstGeom>
          <a:noFill/>
        </p:spPr>
        <p:txBody>
          <a:bodyPr wrap="none" lIns="91436" tIns="45718" rIns="91436" bIns="45718" rtlCol="0">
            <a:spAutoFit/>
          </a:bodyPr>
          <a:lstStyle/>
          <a:p>
            <a:pPr algn="ctr"/>
            <a:r>
              <a:rPr lang="en-US" sz="1600" b="1" dirty="0"/>
              <a:t>GPU</a:t>
            </a:r>
          </a:p>
        </p:txBody>
      </p:sp>
      <p:grpSp>
        <p:nvGrpSpPr>
          <p:cNvPr id="494" name="Group 493"/>
          <p:cNvGrpSpPr/>
          <p:nvPr/>
        </p:nvGrpSpPr>
        <p:grpSpPr>
          <a:xfrm>
            <a:off x="2668039" y="2629649"/>
            <a:ext cx="458201" cy="512062"/>
            <a:chOff x="5802489" y="2978150"/>
            <a:chExt cx="648359" cy="250473"/>
          </a:xfrm>
        </p:grpSpPr>
        <p:cxnSp>
          <p:nvCxnSpPr>
            <p:cNvPr id="495" name="Straight Arrow Connector 494"/>
            <p:cNvCxnSpPr/>
            <p:nvPr/>
          </p:nvCxnSpPr>
          <p:spPr bwMode="auto">
            <a:xfrm flipV="1">
              <a:off x="5802489" y="2978150"/>
              <a:ext cx="34043"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96" name="Straight Arrow Connector 495"/>
            <p:cNvCxnSpPr/>
            <p:nvPr/>
          </p:nvCxnSpPr>
          <p:spPr bwMode="auto">
            <a:xfrm flipV="1">
              <a:off x="5802489" y="2978150"/>
              <a:ext cx="94374"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97" name="Straight Arrow Connector 496"/>
            <p:cNvCxnSpPr/>
            <p:nvPr/>
          </p:nvCxnSpPr>
          <p:spPr bwMode="auto">
            <a:xfrm flipV="1">
              <a:off x="5802489" y="2978150"/>
              <a:ext cx="163621"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98" name="Straight Arrow Connector 497"/>
            <p:cNvCxnSpPr/>
            <p:nvPr/>
          </p:nvCxnSpPr>
          <p:spPr bwMode="auto">
            <a:xfrm flipV="1">
              <a:off x="5802489" y="2978150"/>
              <a:ext cx="232870"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99" name="Straight Arrow Connector 498"/>
            <p:cNvCxnSpPr/>
            <p:nvPr/>
          </p:nvCxnSpPr>
          <p:spPr bwMode="auto">
            <a:xfrm flipV="1">
              <a:off x="5802489" y="2978150"/>
              <a:ext cx="302119"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500" name="Straight Arrow Connector 499"/>
            <p:cNvCxnSpPr/>
            <p:nvPr/>
          </p:nvCxnSpPr>
          <p:spPr bwMode="auto">
            <a:xfrm flipV="1">
              <a:off x="5802489" y="2978150"/>
              <a:ext cx="371366"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501" name="Straight Arrow Connector 500"/>
            <p:cNvCxnSpPr/>
            <p:nvPr/>
          </p:nvCxnSpPr>
          <p:spPr bwMode="auto">
            <a:xfrm flipV="1">
              <a:off x="5802489" y="2978150"/>
              <a:ext cx="441998" cy="250473"/>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502" name="Straight Arrow Connector 501"/>
            <p:cNvCxnSpPr/>
            <p:nvPr/>
          </p:nvCxnSpPr>
          <p:spPr bwMode="auto">
            <a:xfrm flipV="1">
              <a:off x="5802489" y="2978150"/>
              <a:ext cx="509863"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503" name="Straight Arrow Connector 502"/>
            <p:cNvCxnSpPr/>
            <p:nvPr/>
          </p:nvCxnSpPr>
          <p:spPr bwMode="auto">
            <a:xfrm flipV="1">
              <a:off x="5802489" y="2978150"/>
              <a:ext cx="579111"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504" name="Straight Arrow Connector 503"/>
            <p:cNvCxnSpPr/>
            <p:nvPr/>
          </p:nvCxnSpPr>
          <p:spPr bwMode="auto">
            <a:xfrm flipV="1">
              <a:off x="5802489" y="2978150"/>
              <a:ext cx="648359"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grpSp>
      <p:cxnSp>
        <p:nvCxnSpPr>
          <p:cNvPr id="479" name="Straight Arrow Connector 478"/>
          <p:cNvCxnSpPr/>
          <p:nvPr/>
        </p:nvCxnSpPr>
        <p:spPr bwMode="auto">
          <a:xfrm flipV="1">
            <a:off x="2043318" y="2674471"/>
            <a:ext cx="474277" cy="103094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grpSp>
        <p:nvGrpSpPr>
          <p:cNvPr id="375" name="Group 374"/>
          <p:cNvGrpSpPr/>
          <p:nvPr/>
        </p:nvGrpSpPr>
        <p:grpSpPr>
          <a:xfrm>
            <a:off x="2043319" y="2613069"/>
            <a:ext cx="789291" cy="1112515"/>
            <a:chOff x="3872971" y="2975986"/>
            <a:chExt cx="745591" cy="1721058"/>
          </a:xfrm>
        </p:grpSpPr>
        <p:cxnSp>
          <p:nvCxnSpPr>
            <p:cNvPr id="455" name="Straight Arrow Connector 454"/>
            <p:cNvCxnSpPr>
              <a:stCxn id="453" idx="2"/>
            </p:cNvCxnSpPr>
            <p:nvPr/>
          </p:nvCxnSpPr>
          <p:spPr bwMode="auto">
            <a:xfrm flipV="1">
              <a:off x="3872971" y="2975986"/>
              <a:ext cx="200549" cy="1721058"/>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59" name="Straight Arrow Connector 458"/>
            <p:cNvCxnSpPr>
              <a:stCxn id="453" idx="2"/>
            </p:cNvCxnSpPr>
            <p:nvPr/>
          </p:nvCxnSpPr>
          <p:spPr bwMode="auto">
            <a:xfrm flipV="1">
              <a:off x="3872971" y="2975988"/>
              <a:ext cx="260876" cy="1721054"/>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63" name="Straight Arrow Connector 462"/>
            <p:cNvCxnSpPr>
              <a:stCxn id="453" idx="2"/>
            </p:cNvCxnSpPr>
            <p:nvPr/>
          </p:nvCxnSpPr>
          <p:spPr bwMode="auto">
            <a:xfrm flipV="1">
              <a:off x="3872971" y="2975989"/>
              <a:ext cx="330121" cy="1721053"/>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66" name="Straight Arrow Connector 465"/>
            <p:cNvCxnSpPr>
              <a:stCxn id="453" idx="2"/>
            </p:cNvCxnSpPr>
            <p:nvPr/>
          </p:nvCxnSpPr>
          <p:spPr bwMode="auto">
            <a:xfrm flipV="1">
              <a:off x="3872971" y="2975988"/>
              <a:ext cx="399365" cy="1721056"/>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73" name="Straight Arrow Connector 472"/>
            <p:cNvCxnSpPr>
              <a:stCxn id="453" idx="2"/>
            </p:cNvCxnSpPr>
            <p:nvPr/>
          </p:nvCxnSpPr>
          <p:spPr bwMode="auto">
            <a:xfrm flipV="1">
              <a:off x="3872971" y="2975987"/>
              <a:ext cx="468612" cy="1721056"/>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76" name="Straight Arrow Connector 475"/>
            <p:cNvCxnSpPr>
              <a:stCxn id="453" idx="2"/>
            </p:cNvCxnSpPr>
            <p:nvPr/>
          </p:nvCxnSpPr>
          <p:spPr bwMode="auto">
            <a:xfrm flipV="1">
              <a:off x="3872971" y="2975987"/>
              <a:ext cx="537853" cy="1721056"/>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84" name="Straight Arrow Connector 483"/>
            <p:cNvCxnSpPr>
              <a:stCxn id="453" idx="2"/>
            </p:cNvCxnSpPr>
            <p:nvPr/>
          </p:nvCxnSpPr>
          <p:spPr bwMode="auto">
            <a:xfrm flipV="1">
              <a:off x="3872971" y="2975987"/>
              <a:ext cx="676348" cy="1721056"/>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87" name="Straight Arrow Connector 486"/>
            <p:cNvCxnSpPr>
              <a:stCxn id="453" idx="2"/>
            </p:cNvCxnSpPr>
            <p:nvPr/>
          </p:nvCxnSpPr>
          <p:spPr bwMode="auto">
            <a:xfrm flipV="1">
              <a:off x="3872971" y="2975987"/>
              <a:ext cx="745591" cy="1721056"/>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grpSp>
      <p:cxnSp>
        <p:nvCxnSpPr>
          <p:cNvPr id="490" name="Straight Arrow Connector 489"/>
          <p:cNvCxnSpPr/>
          <p:nvPr/>
        </p:nvCxnSpPr>
        <p:spPr bwMode="auto">
          <a:xfrm flipV="1">
            <a:off x="2043318" y="3152589"/>
            <a:ext cx="631160" cy="552824"/>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sp>
        <p:nvSpPr>
          <p:cNvPr id="1173" name="TextBox 1172"/>
          <p:cNvSpPr txBox="1"/>
          <p:nvPr/>
        </p:nvSpPr>
        <p:spPr>
          <a:xfrm>
            <a:off x="930471" y="5666844"/>
            <a:ext cx="2055508" cy="1015659"/>
          </a:xfrm>
          <a:prstGeom prst="rect">
            <a:avLst/>
          </a:prstGeom>
          <a:noFill/>
        </p:spPr>
        <p:txBody>
          <a:bodyPr wrap="square" lIns="91436" tIns="45718" rIns="91436" bIns="45718" rtlCol="0">
            <a:spAutoFit/>
          </a:bodyPr>
          <a:lstStyle/>
          <a:p>
            <a:pPr algn="ctr"/>
            <a:r>
              <a:rPr lang="en-US" sz="2000" b="1" dirty="0">
                <a:latin typeface="Trebuchet MS" pitchFamily="34" charset="0"/>
              </a:rPr>
              <a:t>Your original </a:t>
            </a:r>
          </a:p>
          <a:p>
            <a:pPr algn="ctr"/>
            <a:r>
              <a:rPr lang="en-US" sz="2000" b="1" dirty="0">
                <a:latin typeface="Trebuchet MS" pitchFamily="34" charset="0"/>
              </a:rPr>
              <a:t>Fortran or C code</a:t>
            </a:r>
          </a:p>
        </p:txBody>
      </p:sp>
      <p:sp>
        <p:nvSpPr>
          <p:cNvPr id="705" name="Title 1"/>
          <p:cNvSpPr txBox="1">
            <a:spLocks/>
          </p:cNvSpPr>
          <p:nvPr/>
        </p:nvSpPr>
        <p:spPr bwMode="auto">
          <a:xfrm>
            <a:off x="4792336" y="1949230"/>
            <a:ext cx="4203813" cy="3170095"/>
          </a:xfrm>
          <a:prstGeom prst="rect">
            <a:avLst/>
          </a:prstGeom>
          <a:noFill/>
          <a:ln w="9525">
            <a:noFill/>
            <a:miter lim="800000"/>
            <a:headEnd/>
            <a:tailEnd/>
          </a:ln>
        </p:spPr>
        <p:txBody>
          <a:bodyPr vert="horz" wrap="square" lIns="91436" tIns="45718" rIns="91436" bIns="45718" numCol="1" anchor="t" anchorCtr="0" compatLnSpc="1">
            <a:prstTxWarp prst="textNoShape">
              <a:avLst/>
            </a:prstTxWarp>
            <a:spAutoFit/>
          </a:bodyPr>
          <a:lstStyle/>
          <a:p>
            <a:pPr algn="ctr">
              <a:spcAft>
                <a:spcPts val="3600"/>
              </a:spcAft>
              <a:defRPr/>
            </a:pPr>
            <a:r>
              <a:rPr lang="en-US" sz="2800" kern="0" dirty="0">
                <a:latin typeface="Trebuchet MS" pitchFamily="34" charset="0"/>
              </a:rPr>
              <a:t>Simple Compiler hints</a:t>
            </a:r>
          </a:p>
          <a:p>
            <a:pPr algn="ctr">
              <a:spcAft>
                <a:spcPts val="3600"/>
              </a:spcAft>
              <a:defRPr/>
            </a:pPr>
            <a:r>
              <a:rPr lang="en-US" sz="2800" kern="0" dirty="0">
                <a:latin typeface="Trebuchet MS" pitchFamily="34" charset="0"/>
              </a:rPr>
              <a:t>Compiler Parallelizes code</a:t>
            </a:r>
          </a:p>
          <a:p>
            <a:pPr algn="ctr">
              <a:spcAft>
                <a:spcPts val="3600"/>
              </a:spcAft>
              <a:defRPr/>
            </a:pPr>
            <a:r>
              <a:rPr lang="en-US" sz="2800" kern="0" dirty="0">
                <a:latin typeface="Trebuchet MS" pitchFamily="34" charset="0"/>
              </a:rPr>
              <a:t>Works on many-core GPUs &amp; multicore CPUs</a:t>
            </a:r>
          </a:p>
        </p:txBody>
      </p:sp>
      <p:sp>
        <p:nvSpPr>
          <p:cNvPr id="365" name="AutoShape 14"/>
          <p:cNvSpPr>
            <a:spLocks noChangeArrowheads="1"/>
          </p:cNvSpPr>
          <p:nvPr/>
        </p:nvSpPr>
        <p:spPr bwMode="auto">
          <a:xfrm>
            <a:off x="3572790" y="3596462"/>
            <a:ext cx="1336466" cy="1219126"/>
          </a:xfrm>
          <a:prstGeom prst="roundRect">
            <a:avLst>
              <a:gd name="adj" fmla="val 13852"/>
            </a:avLst>
          </a:prstGeom>
          <a:gradFill flip="none" rotWithShape="1">
            <a:gsLst>
              <a:gs pos="0">
                <a:schemeClr val="tx2">
                  <a:alpha val="35000"/>
                </a:schemeClr>
              </a:gs>
              <a:gs pos="100000">
                <a:schemeClr val="tx2">
                  <a:alpha val="18000"/>
                </a:schemeClr>
              </a:gs>
            </a:gsLst>
            <a:lin ang="16200000" scaled="1"/>
            <a:tileRect/>
          </a:gradFill>
          <a:ln w="9525" algn="ctr">
            <a:gradFill>
              <a:gsLst>
                <a:gs pos="0">
                  <a:schemeClr val="tx2">
                    <a:lumMod val="50000"/>
                    <a:alpha val="56000"/>
                  </a:schemeClr>
                </a:gs>
                <a:gs pos="100000">
                  <a:schemeClr val="tx2">
                    <a:alpha val="14000"/>
                  </a:schemeClr>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extrusionH="76200" contourW="6350">
            <a:bevelT w="12700" h="6350"/>
            <a:extrusionClr>
              <a:schemeClr val="bg2">
                <a:lumMod val="75000"/>
              </a:schemeClr>
            </a:extrusionClr>
            <a:contourClr>
              <a:schemeClr val="bg2">
                <a:lumMod val="50000"/>
              </a:schemeClr>
            </a:contourClr>
          </a:sp3d>
        </p:spPr>
        <p:txBody>
          <a:bodyPr wrap="square" lIns="91436" tIns="0" rIns="91436" bIns="0" anchor="ctr"/>
          <a:lstStyle/>
          <a:p>
            <a:pPr algn="ctr">
              <a:defRPr/>
            </a:pPr>
            <a:r>
              <a:rPr lang="en-US" sz="1900" dirty="0" err="1" smtClean="0">
                <a:latin typeface="Trebuchet MS" pitchFamily="34" charset="0"/>
                <a:ea typeface="MS PGothic" pitchFamily="34" charset="-128"/>
              </a:rPr>
              <a:t>OpenACC</a:t>
            </a:r>
            <a:endParaRPr lang="en-US" sz="1900" dirty="0" smtClean="0">
              <a:latin typeface="Trebuchet MS" pitchFamily="34" charset="0"/>
              <a:ea typeface="MS PGothic" pitchFamily="34" charset="-128"/>
            </a:endParaRPr>
          </a:p>
          <a:p>
            <a:pPr algn="ctr">
              <a:defRPr/>
            </a:pPr>
            <a:r>
              <a:rPr lang="en-US" sz="1900" dirty="0">
                <a:latin typeface="Trebuchet MS" pitchFamily="34" charset="0"/>
                <a:ea typeface="MS PGothic" pitchFamily="34" charset="-128"/>
              </a:rPr>
              <a:t>c</a:t>
            </a:r>
            <a:r>
              <a:rPr lang="en-US" sz="1900" dirty="0" smtClean="0">
                <a:latin typeface="Trebuchet MS" pitchFamily="34" charset="0"/>
                <a:ea typeface="MS PGothic" pitchFamily="34" charset="-128"/>
              </a:rPr>
              <a:t>ompiler</a:t>
            </a:r>
            <a:endParaRPr lang="en-US" sz="1900" dirty="0">
              <a:latin typeface="Trebuchet MS" pitchFamily="34" charset="0"/>
              <a:ea typeface="MS PGothic" pitchFamily="34" charset="-128"/>
            </a:endParaRPr>
          </a:p>
          <a:p>
            <a:pPr algn="ctr">
              <a:defRPr/>
            </a:pPr>
            <a:r>
              <a:rPr lang="en-US" sz="1900" dirty="0">
                <a:latin typeface="Trebuchet MS" pitchFamily="34" charset="0"/>
                <a:ea typeface="MS PGothic" pitchFamily="34" charset="-128"/>
              </a:rPr>
              <a:t>Hint</a:t>
            </a:r>
          </a:p>
        </p:txBody>
      </p:sp>
      <p:cxnSp>
        <p:nvCxnSpPr>
          <p:cNvPr id="4" name="Straight Arrow Connector 3"/>
          <p:cNvCxnSpPr>
            <a:stCxn id="365" idx="1"/>
          </p:cNvCxnSpPr>
          <p:nvPr/>
        </p:nvCxnSpPr>
        <p:spPr>
          <a:xfrm flipH="1">
            <a:off x="2541586" y="4206025"/>
            <a:ext cx="1031204" cy="7515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7" name="Freeform 366"/>
          <p:cNvSpPr/>
          <p:nvPr/>
        </p:nvSpPr>
        <p:spPr>
          <a:xfrm flipH="1">
            <a:off x="410355" y="2376562"/>
            <a:ext cx="522543" cy="1082322"/>
          </a:xfrm>
          <a:custGeom>
            <a:avLst/>
            <a:gdLst>
              <a:gd name="connsiteX0" fmla="*/ 124178 w 441998"/>
              <a:gd name="connsiteY0" fmla="*/ 428978 h 428978"/>
              <a:gd name="connsiteX1" fmla="*/ 440267 w 441998"/>
              <a:gd name="connsiteY1" fmla="*/ 169334 h 428978"/>
              <a:gd name="connsiteX2" fmla="*/ 0 w 441998"/>
              <a:gd name="connsiteY2" fmla="*/ 0 h 428978"/>
            </a:gdLst>
            <a:ahLst/>
            <a:cxnLst>
              <a:cxn ang="0">
                <a:pos x="connsiteX0" y="connsiteY0"/>
              </a:cxn>
              <a:cxn ang="0">
                <a:pos x="connsiteX1" y="connsiteY1"/>
              </a:cxn>
              <a:cxn ang="0">
                <a:pos x="connsiteX2" y="connsiteY2"/>
              </a:cxn>
            </a:cxnLst>
            <a:rect l="l" t="t" r="r" b="b"/>
            <a:pathLst>
              <a:path w="441998" h="428978">
                <a:moveTo>
                  <a:pt x="124178" y="428978"/>
                </a:moveTo>
                <a:cubicBezTo>
                  <a:pt x="292570" y="334904"/>
                  <a:pt x="460963" y="240830"/>
                  <a:pt x="440267" y="169334"/>
                </a:cubicBezTo>
                <a:cubicBezTo>
                  <a:pt x="419571" y="97838"/>
                  <a:pt x="209785" y="48919"/>
                  <a:pt x="0" y="0"/>
                </a:cubicBezTo>
              </a:path>
            </a:pathLst>
          </a:custGeom>
          <a:ln w="28575">
            <a:solidFill>
              <a:srgbClr val="00B0F0"/>
            </a:solidFill>
            <a:tailEnd type="stealth" w="med" len="lg"/>
          </a:ln>
        </p:spPr>
        <p:txBody>
          <a:bodyPr vert="horz" wrap="none" lIns="91436" tIns="45718" rIns="91436" bIns="45718"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cxnSp>
        <p:nvCxnSpPr>
          <p:cNvPr id="408" name="Straight Arrow Connector 407"/>
          <p:cNvCxnSpPr>
            <a:stCxn id="365" idx="1"/>
          </p:cNvCxnSpPr>
          <p:nvPr/>
        </p:nvCxnSpPr>
        <p:spPr>
          <a:xfrm flipH="1" flipV="1">
            <a:off x="2171317" y="3705413"/>
            <a:ext cx="1401473" cy="5006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3" name="Freeform 452"/>
          <p:cNvSpPr/>
          <p:nvPr/>
        </p:nvSpPr>
        <p:spPr>
          <a:xfrm>
            <a:off x="2043319" y="3725584"/>
            <a:ext cx="512726" cy="1079540"/>
          </a:xfrm>
          <a:custGeom>
            <a:avLst/>
            <a:gdLst>
              <a:gd name="connsiteX0" fmla="*/ 124178 w 441998"/>
              <a:gd name="connsiteY0" fmla="*/ 428978 h 428978"/>
              <a:gd name="connsiteX1" fmla="*/ 440267 w 441998"/>
              <a:gd name="connsiteY1" fmla="*/ 169334 h 428978"/>
              <a:gd name="connsiteX2" fmla="*/ 0 w 441998"/>
              <a:gd name="connsiteY2" fmla="*/ 0 h 428978"/>
            </a:gdLst>
            <a:ahLst/>
            <a:cxnLst>
              <a:cxn ang="0">
                <a:pos x="connsiteX0" y="connsiteY0"/>
              </a:cxn>
              <a:cxn ang="0">
                <a:pos x="connsiteX1" y="connsiteY1"/>
              </a:cxn>
              <a:cxn ang="0">
                <a:pos x="connsiteX2" y="connsiteY2"/>
              </a:cxn>
            </a:cxnLst>
            <a:rect l="l" t="t" r="r" b="b"/>
            <a:pathLst>
              <a:path w="441998" h="428978">
                <a:moveTo>
                  <a:pt x="124178" y="428978"/>
                </a:moveTo>
                <a:cubicBezTo>
                  <a:pt x="292570" y="334904"/>
                  <a:pt x="460963" y="240830"/>
                  <a:pt x="440267" y="169334"/>
                </a:cubicBezTo>
                <a:cubicBezTo>
                  <a:pt x="419571" y="97838"/>
                  <a:pt x="209785" y="48919"/>
                  <a:pt x="0" y="0"/>
                </a:cubicBezTo>
              </a:path>
            </a:pathLst>
          </a:custGeom>
          <a:ln w="28575">
            <a:solidFill>
              <a:srgbClr val="92D050"/>
            </a:solidFill>
          </a:ln>
        </p:spPr>
        <p:txBody>
          <a:bodyPr vert="horz" wrap="none" lIns="91436" tIns="45718" rIns="91436" bIns="45718"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Tree>
    <p:extLst>
      <p:ext uri="{BB962C8B-B14F-4D97-AF65-F5344CB8AC3E}">
        <p14:creationId xmlns:p14="http://schemas.microsoft.com/office/powerpoint/2010/main" val="1869340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17632"/>
            <a:ext cx="9143999" cy="4725458"/>
          </a:xfrm>
        </p:spPr>
        <p:txBody>
          <a:bodyPr>
            <a:normAutofit/>
          </a:bodyPr>
          <a:lstStyle/>
          <a:p>
            <a:r>
              <a:rPr lang="en-US" sz="2750" b="1" dirty="0" smtClean="0"/>
              <a:t>Easy:</a:t>
            </a:r>
            <a:r>
              <a:rPr lang="en-US" sz="2750" dirty="0" smtClean="0"/>
              <a:t> 	</a:t>
            </a:r>
            <a:r>
              <a:rPr lang="en-US" sz="2750" b="0" dirty="0" smtClean="0"/>
              <a:t>Directives are the easy path to accelerate 			compute intensive applications</a:t>
            </a:r>
            <a:r>
              <a:rPr lang="en-US" sz="2750" dirty="0" smtClean="0"/>
              <a:t/>
            </a:r>
            <a:br>
              <a:rPr lang="en-US" sz="2750" dirty="0" smtClean="0"/>
            </a:br>
            <a:endParaRPr lang="en-US" sz="2750" dirty="0" smtClean="0"/>
          </a:p>
          <a:p>
            <a:r>
              <a:rPr lang="en-US" sz="2750" b="1" dirty="0" smtClean="0"/>
              <a:t>Open:</a:t>
            </a:r>
            <a:r>
              <a:rPr lang="en-US" sz="2750" dirty="0" smtClean="0"/>
              <a:t> 	</a:t>
            </a:r>
            <a:r>
              <a:rPr lang="en-US" sz="2750" b="0" dirty="0" err="1" smtClean="0"/>
              <a:t>OpenACC</a:t>
            </a:r>
            <a:r>
              <a:rPr lang="en-US" sz="2750" b="0" dirty="0" smtClean="0"/>
              <a:t> is an open GPU directives standard, 		making GPU programming straightforward and 		portable across parallel and multi-core processors</a:t>
            </a:r>
            <a:endParaRPr lang="en-US" sz="2750" dirty="0" smtClean="0"/>
          </a:p>
          <a:p>
            <a:endParaRPr lang="en-US" sz="2750" u="sng" dirty="0" smtClean="0"/>
          </a:p>
          <a:p>
            <a:r>
              <a:rPr lang="en-US" sz="2750" b="1" dirty="0" smtClean="0"/>
              <a:t>Powerful:</a:t>
            </a:r>
            <a:r>
              <a:rPr lang="en-US" sz="2750" dirty="0" smtClean="0"/>
              <a:t> </a:t>
            </a:r>
            <a:r>
              <a:rPr lang="en-US" sz="2750" b="0" dirty="0" smtClean="0"/>
              <a:t>GPU Directives allow complete access to the 			massive parallel power of a GPU</a:t>
            </a:r>
          </a:p>
          <a:p>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8774" y="77132"/>
            <a:ext cx="2594824" cy="820761"/>
          </a:xfrm>
          <a:prstGeom prst="rect">
            <a:avLst/>
          </a:prstGeom>
        </p:spPr>
      </p:pic>
      <p:sp>
        <p:nvSpPr>
          <p:cNvPr id="2" name="TextBox 1"/>
          <p:cNvSpPr txBox="1"/>
          <p:nvPr/>
        </p:nvSpPr>
        <p:spPr>
          <a:xfrm>
            <a:off x="383185" y="297731"/>
            <a:ext cx="8310959" cy="1200325"/>
          </a:xfrm>
          <a:prstGeom prst="rect">
            <a:avLst/>
          </a:prstGeom>
          <a:noFill/>
        </p:spPr>
        <p:txBody>
          <a:bodyPr wrap="square" lIns="91436" tIns="45718" rIns="91436" bIns="45718" rtlCol="0">
            <a:spAutoFit/>
          </a:bodyPr>
          <a:lstStyle/>
          <a:p>
            <a:pPr algn="ctr"/>
            <a:r>
              <a:rPr lang="en-US" sz="4400" dirty="0" err="1">
                <a:latin typeface="+mj-lt"/>
              </a:rPr>
              <a:t>OpenACC</a:t>
            </a:r>
            <a:r>
              <a:rPr lang="en-US" sz="4400" dirty="0">
                <a:latin typeface="+mj-lt"/>
              </a:rPr>
              <a:t> </a:t>
            </a:r>
            <a:r>
              <a:rPr lang="en-US" sz="2800" dirty="0">
                <a:solidFill>
                  <a:srgbClr val="76B900"/>
                </a:solidFill>
                <a:latin typeface="+mj-lt"/>
              </a:rPr>
              <a:t/>
            </a:r>
            <a:br>
              <a:rPr lang="en-US" sz="2800" dirty="0">
                <a:solidFill>
                  <a:srgbClr val="76B900"/>
                </a:solidFill>
                <a:latin typeface="+mj-lt"/>
              </a:rPr>
            </a:br>
            <a:r>
              <a:rPr lang="en-US" sz="2800" b="1" dirty="0">
                <a:latin typeface="+mj-lt"/>
              </a:rPr>
              <a:t>The Standard for GPU Directives</a:t>
            </a:r>
          </a:p>
        </p:txBody>
      </p:sp>
      <p:sp>
        <p:nvSpPr>
          <p:cNvPr id="4" name="Footer Placeholder 3"/>
          <p:cNvSpPr>
            <a:spLocks noGrp="1"/>
          </p:cNvSpPr>
          <p:nvPr>
            <p:ph type="ftr" sz="quarter" idx="11"/>
          </p:nvPr>
        </p:nvSpPr>
        <p:spPr>
          <a:xfrm>
            <a:off x="6248400" y="6492874"/>
            <a:ext cx="2895600" cy="365126"/>
          </a:xfrm>
        </p:spPr>
        <p:txBody>
          <a:bodyPr/>
          <a:lstStyle/>
          <a:p>
            <a:r>
              <a:rPr lang="en-US" smtClean="0"/>
              <a:t>© NVIDIA 2013</a:t>
            </a:r>
            <a:endParaRPr lang="en-US" dirty="0"/>
          </a:p>
        </p:txBody>
      </p:sp>
    </p:spTree>
    <p:extLst>
      <p:ext uri="{BB962C8B-B14F-4D97-AF65-F5344CB8AC3E}">
        <p14:creationId xmlns:p14="http://schemas.microsoft.com/office/powerpoint/2010/main" val="164534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4"/>
          <p:cNvSpPr>
            <a:spLocks noChangeArrowheads="1"/>
          </p:cNvSpPr>
          <p:nvPr/>
        </p:nvSpPr>
        <p:spPr bwMode="auto">
          <a:xfrm>
            <a:off x="314192" y="1208535"/>
            <a:ext cx="2752457" cy="3815818"/>
          </a:xfrm>
          <a:prstGeom prst="roundRect">
            <a:avLst>
              <a:gd name="adj" fmla="val 5887"/>
            </a:avLst>
          </a:prstGeom>
          <a:solidFill>
            <a:schemeClr val="bg1"/>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contourW="6350">
            <a:bevelT w="12700" h="6350"/>
            <a:contourClr>
              <a:schemeClr val="bg2">
                <a:lumMod val="75000"/>
              </a:schemeClr>
            </a:contourClr>
          </a:sp3d>
        </p:spPr>
        <p:txBody>
          <a:bodyPr wrap="none" lIns="91404" tIns="45700" rIns="91404" bIns="45700" anchor="ctr"/>
          <a:lstStyle/>
          <a:p>
            <a:pPr algn="ctr">
              <a:defRPr/>
            </a:pPr>
            <a:endParaRPr lang="en-US" sz="1000" b="1" dirty="0">
              <a:solidFill>
                <a:srgbClr val="000000"/>
              </a:solidFill>
              <a:ea typeface="MS PGothic" pitchFamily="34" charset="-128"/>
              <a:cs typeface="+mn-cs"/>
            </a:endParaRPr>
          </a:p>
        </p:txBody>
      </p:sp>
      <p:sp>
        <p:nvSpPr>
          <p:cNvPr id="11" name="Title 2"/>
          <p:cNvSpPr txBox="1">
            <a:spLocks/>
          </p:cNvSpPr>
          <p:nvPr/>
        </p:nvSpPr>
        <p:spPr bwMode="auto">
          <a:xfrm>
            <a:off x="532789" y="1309373"/>
            <a:ext cx="2315271" cy="1094105"/>
          </a:xfrm>
          <a:prstGeom prst="rect">
            <a:avLst/>
          </a:prstGeom>
          <a:noFill/>
          <a:ln w="9525">
            <a:noFill/>
            <a:miter lim="800000"/>
            <a:headEnd/>
            <a:tailEnd/>
          </a:ln>
        </p:spPr>
        <p:txBody>
          <a:bodyPr vert="horz" wrap="square" lIns="91404" tIns="45700" rIns="91404" bIns="45700" numCol="1" anchor="t" anchorCtr="0" compatLnSpc="1">
            <a:prstTxWarp prst="textNoShape">
              <a:avLst/>
            </a:prstTxWarp>
            <a:spAutoFit/>
          </a:bodyPr>
          <a:lstStyle/>
          <a:p>
            <a:pPr algn="ctr">
              <a:lnSpc>
                <a:spcPct val="90000"/>
              </a:lnSpc>
              <a:spcBef>
                <a:spcPts val="600"/>
              </a:spcBef>
              <a:spcAft>
                <a:spcPts val="900"/>
              </a:spcAft>
            </a:pPr>
            <a:r>
              <a:rPr lang="en-US" sz="1900" kern="0" dirty="0">
                <a:latin typeface="Trebuchet MS" pitchFamily="34" charset="0"/>
                <a:cs typeface="+mn-cs"/>
              </a:rPr>
              <a:t>Real-Time Object Detection</a:t>
            </a:r>
          </a:p>
          <a:p>
            <a:pPr algn="ctr">
              <a:lnSpc>
                <a:spcPct val="90000"/>
              </a:lnSpc>
              <a:spcBef>
                <a:spcPts val="0"/>
              </a:spcBef>
              <a:spcAft>
                <a:spcPts val="600"/>
              </a:spcAft>
            </a:pPr>
            <a:r>
              <a:rPr lang="en-US" sz="1300" kern="0" dirty="0">
                <a:solidFill>
                  <a:schemeClr val="bg1">
                    <a:lumMod val="50000"/>
                  </a:schemeClr>
                </a:solidFill>
                <a:latin typeface="Trebuchet MS" pitchFamily="34" charset="0"/>
                <a:cs typeface="+mn-cs"/>
              </a:rPr>
              <a:t>Global Manufacturer of Navigation Systems</a:t>
            </a:r>
          </a:p>
        </p:txBody>
      </p:sp>
      <p:sp>
        <p:nvSpPr>
          <p:cNvPr id="13" name="AutoShape 14"/>
          <p:cNvSpPr>
            <a:spLocks noChangeArrowheads="1"/>
          </p:cNvSpPr>
          <p:nvPr/>
        </p:nvSpPr>
        <p:spPr bwMode="auto">
          <a:xfrm>
            <a:off x="6078232" y="1208535"/>
            <a:ext cx="2752457" cy="3815818"/>
          </a:xfrm>
          <a:prstGeom prst="roundRect">
            <a:avLst>
              <a:gd name="adj" fmla="val 5887"/>
            </a:avLst>
          </a:prstGeom>
          <a:solidFill>
            <a:schemeClr val="bg1"/>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contourW="6350">
            <a:bevelT w="12700" h="6350"/>
            <a:contourClr>
              <a:schemeClr val="bg2">
                <a:lumMod val="75000"/>
              </a:schemeClr>
            </a:contourClr>
          </a:sp3d>
        </p:spPr>
        <p:txBody>
          <a:bodyPr wrap="none" lIns="91404" tIns="45700" rIns="91404" bIns="45700" anchor="ctr"/>
          <a:lstStyle/>
          <a:p>
            <a:pPr algn="ctr"/>
            <a:endParaRPr lang="en-US" sz="1000" b="1" dirty="0">
              <a:solidFill>
                <a:srgbClr val="000000"/>
              </a:solidFill>
              <a:ea typeface="MS PGothic" pitchFamily="34" charset="-128"/>
              <a:cs typeface="+mn-cs"/>
            </a:endParaRPr>
          </a:p>
        </p:txBody>
      </p:sp>
      <p:sp>
        <p:nvSpPr>
          <p:cNvPr id="18" name="AutoShape 14"/>
          <p:cNvSpPr>
            <a:spLocks noChangeArrowheads="1"/>
          </p:cNvSpPr>
          <p:nvPr/>
        </p:nvSpPr>
        <p:spPr bwMode="auto">
          <a:xfrm>
            <a:off x="3196212" y="1208535"/>
            <a:ext cx="2752457" cy="3815818"/>
          </a:xfrm>
          <a:prstGeom prst="roundRect">
            <a:avLst>
              <a:gd name="adj" fmla="val 5887"/>
            </a:avLst>
          </a:prstGeom>
          <a:solidFill>
            <a:schemeClr val="bg1"/>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contourW="6350">
            <a:bevelT w="12700" h="6350"/>
            <a:contourClr>
              <a:schemeClr val="bg2">
                <a:lumMod val="75000"/>
              </a:schemeClr>
            </a:contourClr>
          </a:sp3d>
        </p:spPr>
        <p:txBody>
          <a:bodyPr wrap="none" lIns="91404" tIns="45700" rIns="91404" bIns="45700" anchor="ctr"/>
          <a:lstStyle/>
          <a:p>
            <a:pPr algn="ctr"/>
            <a:endParaRPr lang="en-US" sz="1000" b="1" dirty="0">
              <a:solidFill>
                <a:srgbClr val="000000"/>
              </a:solidFill>
              <a:ea typeface="MS PGothic" pitchFamily="34" charset="-128"/>
              <a:cs typeface="+mn-cs"/>
            </a:endParaRPr>
          </a:p>
        </p:txBody>
      </p:sp>
      <p:sp>
        <p:nvSpPr>
          <p:cNvPr id="24" name="Title 2"/>
          <p:cNvSpPr txBox="1">
            <a:spLocks/>
          </p:cNvSpPr>
          <p:nvPr/>
        </p:nvSpPr>
        <p:spPr bwMode="auto">
          <a:xfrm>
            <a:off x="3216406" y="1309373"/>
            <a:ext cx="2760537" cy="1357254"/>
          </a:xfrm>
          <a:prstGeom prst="rect">
            <a:avLst/>
          </a:prstGeom>
          <a:noFill/>
          <a:ln w="9525">
            <a:noFill/>
            <a:miter lim="800000"/>
            <a:headEnd/>
            <a:tailEnd/>
          </a:ln>
        </p:spPr>
        <p:txBody>
          <a:bodyPr vert="horz" wrap="square" lIns="91404" tIns="45700" rIns="91404" bIns="45700" numCol="1" anchor="t" anchorCtr="0" compatLnSpc="1">
            <a:prstTxWarp prst="textNoShape">
              <a:avLst/>
            </a:prstTxWarp>
            <a:spAutoFit/>
          </a:bodyPr>
          <a:lstStyle/>
          <a:p>
            <a:pPr algn="ctr">
              <a:lnSpc>
                <a:spcPct val="90000"/>
              </a:lnSpc>
              <a:spcBef>
                <a:spcPts val="600"/>
              </a:spcBef>
              <a:spcAft>
                <a:spcPts val="900"/>
              </a:spcAft>
            </a:pPr>
            <a:r>
              <a:rPr lang="en-US" sz="1900" kern="0" dirty="0">
                <a:latin typeface="Trebuchet MS" pitchFamily="34" charset="0"/>
                <a:cs typeface="+mn-cs"/>
              </a:rPr>
              <a:t>Valuation of Stock Portfolios using Monte Carlo </a:t>
            </a:r>
          </a:p>
          <a:p>
            <a:pPr algn="ctr">
              <a:lnSpc>
                <a:spcPct val="90000"/>
              </a:lnSpc>
              <a:spcBef>
                <a:spcPts val="0"/>
              </a:spcBef>
              <a:spcAft>
                <a:spcPts val="600"/>
              </a:spcAft>
            </a:pPr>
            <a:r>
              <a:rPr lang="en-US" sz="1300" kern="0" dirty="0">
                <a:solidFill>
                  <a:schemeClr val="bg1">
                    <a:lumMod val="50000"/>
                  </a:schemeClr>
                </a:solidFill>
                <a:latin typeface="Trebuchet MS" pitchFamily="34" charset="0"/>
                <a:cs typeface="+mn-cs"/>
              </a:rPr>
              <a:t>Global Technology Consulting Company</a:t>
            </a:r>
          </a:p>
        </p:txBody>
      </p:sp>
      <p:sp>
        <p:nvSpPr>
          <p:cNvPr id="26" name="Title 2"/>
          <p:cNvSpPr txBox="1">
            <a:spLocks/>
          </p:cNvSpPr>
          <p:nvPr/>
        </p:nvSpPr>
        <p:spPr bwMode="auto">
          <a:xfrm>
            <a:off x="5971375" y="1309373"/>
            <a:ext cx="2932043" cy="914056"/>
          </a:xfrm>
          <a:prstGeom prst="rect">
            <a:avLst/>
          </a:prstGeom>
          <a:noFill/>
          <a:ln w="9525">
            <a:noFill/>
            <a:miter lim="800000"/>
            <a:headEnd/>
            <a:tailEnd/>
          </a:ln>
        </p:spPr>
        <p:txBody>
          <a:bodyPr vert="horz" wrap="square" lIns="91404" tIns="45700" rIns="91404" bIns="45700" numCol="1" anchor="t" anchorCtr="0" compatLnSpc="1">
            <a:prstTxWarp prst="textNoShape">
              <a:avLst/>
            </a:prstTxWarp>
            <a:spAutoFit/>
          </a:bodyPr>
          <a:lstStyle/>
          <a:p>
            <a:pPr algn="ctr">
              <a:lnSpc>
                <a:spcPct val="90000"/>
              </a:lnSpc>
              <a:spcBef>
                <a:spcPts val="600"/>
              </a:spcBef>
              <a:spcAft>
                <a:spcPts val="900"/>
              </a:spcAft>
            </a:pPr>
            <a:r>
              <a:rPr lang="en-US" sz="1900" kern="0" dirty="0">
                <a:latin typeface="Trebuchet MS" pitchFamily="34" charset="0"/>
                <a:cs typeface="+mn-cs"/>
              </a:rPr>
              <a:t>Interaction of Solvents and Biomolecules</a:t>
            </a:r>
          </a:p>
          <a:p>
            <a:pPr algn="ctr">
              <a:lnSpc>
                <a:spcPct val="90000"/>
              </a:lnSpc>
              <a:spcBef>
                <a:spcPts val="0"/>
              </a:spcBef>
              <a:spcAft>
                <a:spcPts val="600"/>
              </a:spcAft>
            </a:pPr>
            <a:r>
              <a:rPr lang="en-US" sz="1300" kern="0" dirty="0">
                <a:solidFill>
                  <a:schemeClr val="bg1">
                    <a:lumMod val="50000"/>
                  </a:schemeClr>
                </a:solidFill>
                <a:latin typeface="Trebuchet MS" pitchFamily="34" charset="0"/>
                <a:cs typeface="+mn-cs"/>
              </a:rPr>
              <a:t>University of Texas at San Antonio</a:t>
            </a:r>
          </a:p>
        </p:txBody>
      </p:sp>
      <p:sp>
        <p:nvSpPr>
          <p:cNvPr id="14" name="Title 12"/>
          <p:cNvSpPr txBox="1">
            <a:spLocks/>
          </p:cNvSpPr>
          <p:nvPr/>
        </p:nvSpPr>
        <p:spPr>
          <a:xfrm>
            <a:off x="1" y="210832"/>
            <a:ext cx="9144000" cy="786540"/>
          </a:xfrm>
          <a:prstGeom prst="rect">
            <a:avLst/>
          </a:prstGeom>
        </p:spPr>
        <p:txBody>
          <a:bodyPr lIns="91436" tIns="45718" rIns="91436" bIns="45718"/>
          <a:lstStyle>
            <a:lvl1pPr algn="l" rtl="0" fontAlgn="base">
              <a:spcBef>
                <a:spcPct val="0"/>
              </a:spcBef>
              <a:spcAft>
                <a:spcPct val="0"/>
              </a:spcAft>
              <a:defRPr sz="3600" b="1">
                <a:solidFill>
                  <a:srgbClr val="73B900"/>
                </a:solidFill>
                <a:latin typeface="Trebuchet MS"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algn="ctr"/>
            <a:r>
              <a:rPr lang="en-US" sz="4400" b="0" dirty="0">
                <a:solidFill>
                  <a:schemeClr val="tx1"/>
                </a:solidFill>
                <a:latin typeface="+mj-lt"/>
              </a:rPr>
              <a:t>Directives</a:t>
            </a:r>
            <a:r>
              <a:rPr lang="en-US" sz="4400" b="0" dirty="0">
                <a:solidFill>
                  <a:schemeClr val="tx1"/>
                </a:solidFill>
                <a:effectLst>
                  <a:outerShdw blurRad="38100" dist="38100" dir="2700000" algn="tl">
                    <a:srgbClr val="000000">
                      <a:alpha val="43137"/>
                    </a:srgbClr>
                  </a:outerShdw>
                </a:effectLst>
                <a:latin typeface="+mj-lt"/>
              </a:rPr>
              <a:t>: </a:t>
            </a:r>
            <a:r>
              <a:rPr lang="en-US" sz="4400" b="0" dirty="0">
                <a:solidFill>
                  <a:schemeClr val="tx1"/>
                </a:solidFill>
                <a:latin typeface="+mj-lt"/>
              </a:rPr>
              <a:t>Easy &amp; Powerful</a:t>
            </a:r>
          </a:p>
        </p:txBody>
      </p:sp>
      <p:sp>
        <p:nvSpPr>
          <p:cNvPr id="3" name="AutoShape 2" descr="http://cultofmac.cultofmaccom.netdna-cdn.com/wp-content/uploads/2009/08/tomtom.jpg"/>
          <p:cNvSpPr>
            <a:spLocks noChangeAspect="1" noChangeArrowheads="1"/>
          </p:cNvSpPr>
          <p:nvPr/>
        </p:nvSpPr>
        <p:spPr bwMode="auto">
          <a:xfrm>
            <a:off x="129646" y="-160514"/>
            <a:ext cx="254000" cy="3386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6" tIns="45718" rIns="91436" bIns="45718" numCol="1" anchor="t" anchorCtr="0" compatLnSpc="1">
            <a:prstTxWarp prst="textNoShape">
              <a:avLst/>
            </a:prstTxWarp>
          </a:bodyPr>
          <a:lstStyle/>
          <a:p>
            <a:endParaRPr lang="en-US"/>
          </a:p>
        </p:txBody>
      </p:sp>
      <p:pic>
        <p:nvPicPr>
          <p:cNvPr id="1028" name="Picture 4" descr="http://cultofmac.cultofmaccom.netdna-cdn.com/wp-content/uploads/2009/08/tomtom.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2786" y="2749393"/>
            <a:ext cx="2368704" cy="2197180"/>
          </a:xfrm>
          <a:prstGeom prst="roundRect">
            <a:avLst>
              <a:gd name="adj" fmla="val 8594"/>
            </a:avLst>
          </a:prstGeom>
          <a:solidFill>
            <a:srgbClr val="FFFFFF">
              <a:shade val="85000"/>
            </a:srgbClr>
          </a:solidFill>
          <a:ln>
            <a:noFill/>
          </a:ln>
          <a:effectLst/>
          <a:extLst/>
        </p:spPr>
      </p:pic>
      <p:pic>
        <p:nvPicPr>
          <p:cNvPr id="1030" name="Picture 6" descr="http://3.bp.blogspot.com/-cDZPoP31C0g/TV2Y3kbBksI/AAAAAAAABnQ/55D9o51O4E0/s1600/2y3e_beautifu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6565" y="2749396"/>
            <a:ext cx="2415798" cy="2197177"/>
          </a:xfrm>
          <a:prstGeom prst="roundRect">
            <a:avLst>
              <a:gd name="adj" fmla="val 8594"/>
            </a:avLst>
          </a:prstGeom>
          <a:solidFill>
            <a:srgbClr val="FFFFFF">
              <a:shade val="85000"/>
            </a:srgbClr>
          </a:solidFill>
          <a:ln>
            <a:noFill/>
          </a:ln>
          <a:effectLst/>
          <a:extLst/>
        </p:spPr>
      </p:pic>
      <p:pic>
        <p:nvPicPr>
          <p:cNvPr id="1032" name="Picture 8" descr="http://stock-markettoday.com/wp-content/uploads/2011/10/stock-market-today-results.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371162" y="2749396"/>
            <a:ext cx="2403220" cy="2197177"/>
          </a:xfrm>
          <a:prstGeom prst="roundRect">
            <a:avLst>
              <a:gd name="adj" fmla="val 8594"/>
            </a:avLst>
          </a:prstGeom>
          <a:solidFill>
            <a:srgbClr val="FFFFFF">
              <a:shade val="85000"/>
            </a:srgbClr>
          </a:solidFill>
          <a:ln>
            <a:noFill/>
          </a:ln>
          <a:effectLst/>
          <a:extLst/>
        </p:spPr>
      </p:pic>
      <p:sp>
        <p:nvSpPr>
          <p:cNvPr id="19" name="TextBox 18"/>
          <p:cNvSpPr txBox="1"/>
          <p:nvPr/>
        </p:nvSpPr>
        <p:spPr>
          <a:xfrm>
            <a:off x="383649" y="5869705"/>
            <a:ext cx="8321849" cy="877159"/>
          </a:xfrm>
          <a:prstGeom prst="rect">
            <a:avLst/>
          </a:prstGeom>
          <a:noFill/>
        </p:spPr>
        <p:txBody>
          <a:bodyPr wrap="square" lIns="91436" tIns="45718" rIns="91436" bIns="45718" rtlCol="0">
            <a:spAutoFit/>
          </a:bodyPr>
          <a:lstStyle/>
          <a:p>
            <a:r>
              <a:rPr lang="en-US" sz="1700" dirty="0">
                <a:latin typeface="Calibri" pitchFamily="34" charset="0"/>
                <a:cs typeface="Arial" pitchFamily="34" charset="0"/>
              </a:rPr>
              <a:t>Optimizing code with directives is quite easy, especially compared to CPU threads or writing CUDA kernels. The most important thing is avoiding restructuring of existing code for production applications.</a:t>
            </a:r>
          </a:p>
        </p:txBody>
      </p:sp>
      <p:sp>
        <p:nvSpPr>
          <p:cNvPr id="20" name="TextBox 19"/>
          <p:cNvSpPr txBox="1"/>
          <p:nvPr/>
        </p:nvSpPr>
        <p:spPr>
          <a:xfrm>
            <a:off x="2573304" y="6269304"/>
            <a:ext cx="388505" cy="646327"/>
          </a:xfrm>
          <a:prstGeom prst="rect">
            <a:avLst/>
          </a:prstGeom>
          <a:noFill/>
        </p:spPr>
        <p:txBody>
          <a:bodyPr wrap="square" lIns="91436" tIns="45718" rIns="91436" bIns="45718" rtlCol="0">
            <a:spAutoFit/>
          </a:bodyPr>
          <a:lstStyle/>
          <a:p>
            <a:pPr defTabSz="457182"/>
            <a:r>
              <a:rPr lang="en-US" sz="3600" b="1" dirty="0">
                <a:solidFill>
                  <a:srgbClr val="76B900"/>
                </a:solidFill>
                <a:latin typeface="Trebuchet MS" pitchFamily="34" charset="0"/>
                <a:ea typeface="MS PGothic" pitchFamily="34" charset="-128"/>
                <a:cs typeface="Arial" pitchFamily="34" charset="0"/>
              </a:rPr>
              <a:t>”</a:t>
            </a:r>
          </a:p>
        </p:txBody>
      </p:sp>
      <p:sp>
        <p:nvSpPr>
          <p:cNvPr id="21" name="Rectangle 20"/>
          <p:cNvSpPr/>
          <p:nvPr/>
        </p:nvSpPr>
        <p:spPr>
          <a:xfrm>
            <a:off x="2767557" y="6433272"/>
            <a:ext cx="3610428" cy="452428"/>
          </a:xfrm>
          <a:prstGeom prst="rect">
            <a:avLst/>
          </a:prstGeom>
        </p:spPr>
        <p:txBody>
          <a:bodyPr wrap="square" lIns="91436" tIns="45718" rIns="91436" bIns="45718" anchor="ctr">
            <a:spAutoFit/>
          </a:bodyPr>
          <a:lstStyle/>
          <a:p>
            <a:pPr algn="r" defTabSz="457182">
              <a:lnSpc>
                <a:spcPct val="90000"/>
              </a:lnSpc>
              <a:defRPr/>
            </a:pPr>
            <a:r>
              <a:rPr lang="en-US" sz="1300" kern="0" dirty="0">
                <a:solidFill>
                  <a:schemeClr val="bg1">
                    <a:lumMod val="50000"/>
                  </a:schemeClr>
                </a:solidFill>
                <a:latin typeface="Trebuchet MS" pitchFamily="34" charset="0"/>
                <a:cs typeface="+mn-cs"/>
              </a:rPr>
              <a:t>-- Developer at the Global Manufacturer of Navigation Systems </a:t>
            </a:r>
          </a:p>
        </p:txBody>
      </p:sp>
      <p:sp>
        <p:nvSpPr>
          <p:cNvPr id="22" name="TextBox 21"/>
          <p:cNvSpPr txBox="1"/>
          <p:nvPr/>
        </p:nvSpPr>
        <p:spPr>
          <a:xfrm>
            <a:off x="122608" y="5723742"/>
            <a:ext cx="369093" cy="646327"/>
          </a:xfrm>
          <a:prstGeom prst="rect">
            <a:avLst/>
          </a:prstGeom>
          <a:noFill/>
        </p:spPr>
        <p:txBody>
          <a:bodyPr wrap="square" lIns="91436" tIns="45718" rIns="91436" bIns="45718" rtlCol="0">
            <a:spAutoFit/>
          </a:bodyPr>
          <a:lstStyle/>
          <a:p>
            <a:pPr defTabSz="457182"/>
            <a:r>
              <a:rPr lang="en-US" sz="3600" b="1" dirty="0">
                <a:solidFill>
                  <a:srgbClr val="76B900"/>
                </a:solidFill>
                <a:latin typeface="Trebuchet MS" pitchFamily="34" charset="0"/>
                <a:ea typeface="MS PGothic" pitchFamily="34" charset="-128"/>
                <a:cs typeface="Arial" pitchFamily="34" charset="0"/>
              </a:rPr>
              <a:t>“</a:t>
            </a:r>
          </a:p>
        </p:txBody>
      </p:sp>
      <p:sp>
        <p:nvSpPr>
          <p:cNvPr id="2" name="Rectangle 1"/>
          <p:cNvSpPr/>
          <p:nvPr/>
        </p:nvSpPr>
        <p:spPr>
          <a:xfrm>
            <a:off x="130312" y="5243894"/>
            <a:ext cx="3086094" cy="563227"/>
          </a:xfrm>
          <a:prstGeom prst="rect">
            <a:avLst/>
          </a:prstGeom>
        </p:spPr>
        <p:txBody>
          <a:bodyPr wrap="none" lIns="91436" tIns="45718" rIns="91436" bIns="45718">
            <a:spAutoFit/>
          </a:bodyPr>
          <a:lstStyle/>
          <a:p>
            <a:pPr algn="ctr">
              <a:lnSpc>
                <a:spcPct val="90000"/>
              </a:lnSpc>
              <a:spcAft>
                <a:spcPts val="2400"/>
              </a:spcAft>
            </a:pPr>
            <a:r>
              <a:rPr lang="en-US" sz="3400" b="1" kern="0" dirty="0">
                <a:solidFill>
                  <a:srgbClr val="73B900"/>
                </a:solidFill>
                <a:effectLst>
                  <a:outerShdw blurRad="38100" dist="38100" dir="2700000" algn="tl">
                    <a:srgbClr val="000000">
                      <a:alpha val="43137"/>
                    </a:srgbClr>
                  </a:outerShdw>
                </a:effectLst>
                <a:latin typeface="Trebuchet MS" pitchFamily="34" charset="0"/>
                <a:cs typeface="+mn-cs"/>
              </a:rPr>
              <a:t>5x</a:t>
            </a:r>
            <a:r>
              <a:rPr lang="en-US" b="1" kern="0" dirty="0" smtClean="0">
                <a:solidFill>
                  <a:srgbClr val="73B900"/>
                </a:solidFill>
                <a:effectLst>
                  <a:outerShdw blurRad="38100" dist="38100" dir="2700000" algn="tl">
                    <a:srgbClr val="000000">
                      <a:alpha val="43137"/>
                    </a:srgbClr>
                  </a:outerShdw>
                </a:effectLst>
                <a:latin typeface="Trebuchet MS" pitchFamily="34" charset="0"/>
                <a:cs typeface="+mn-cs"/>
              </a:rPr>
              <a:t> </a:t>
            </a:r>
            <a:r>
              <a:rPr lang="en-US" sz="3400" b="1" kern="0" dirty="0">
                <a:effectLst>
                  <a:outerShdw blurRad="38100" dist="38100" dir="2700000" algn="tl">
                    <a:srgbClr val="000000">
                      <a:alpha val="43137"/>
                    </a:srgbClr>
                  </a:outerShdw>
                </a:effectLst>
                <a:latin typeface="Trebuchet MS" pitchFamily="34" charset="0"/>
                <a:cs typeface="+mn-cs"/>
              </a:rPr>
              <a:t>in 40 Hours</a:t>
            </a:r>
          </a:p>
        </p:txBody>
      </p:sp>
      <p:sp>
        <p:nvSpPr>
          <p:cNvPr id="16" name="Rectangle 15"/>
          <p:cNvSpPr/>
          <p:nvPr/>
        </p:nvSpPr>
        <p:spPr>
          <a:xfrm>
            <a:off x="3139771" y="5243894"/>
            <a:ext cx="2831216" cy="563227"/>
          </a:xfrm>
          <a:prstGeom prst="rect">
            <a:avLst/>
          </a:prstGeom>
        </p:spPr>
        <p:txBody>
          <a:bodyPr wrap="none" lIns="91436" tIns="45718" rIns="91436" bIns="45718">
            <a:spAutoFit/>
          </a:bodyPr>
          <a:lstStyle/>
          <a:p>
            <a:pPr algn="ctr">
              <a:lnSpc>
                <a:spcPct val="90000"/>
              </a:lnSpc>
              <a:spcAft>
                <a:spcPts val="2400"/>
              </a:spcAft>
            </a:pPr>
            <a:r>
              <a:rPr lang="en-US" sz="3400" b="1" kern="0" dirty="0">
                <a:solidFill>
                  <a:srgbClr val="73B900"/>
                </a:solidFill>
                <a:effectLst>
                  <a:outerShdw blurRad="38100" dist="38100" dir="2700000" algn="tl">
                    <a:srgbClr val="000000">
                      <a:alpha val="43137"/>
                    </a:srgbClr>
                  </a:outerShdw>
                </a:effectLst>
                <a:latin typeface="Trebuchet MS" pitchFamily="34" charset="0"/>
                <a:cs typeface="+mn-cs"/>
              </a:rPr>
              <a:t>2x</a:t>
            </a:r>
            <a:r>
              <a:rPr lang="en-US" b="1" kern="0" dirty="0" smtClean="0">
                <a:effectLst>
                  <a:outerShdw blurRad="38100" dist="38100" dir="2700000" algn="tl">
                    <a:srgbClr val="000000">
                      <a:alpha val="43137"/>
                    </a:srgbClr>
                  </a:outerShdw>
                </a:effectLst>
                <a:latin typeface="Trebuchet MS" pitchFamily="34" charset="0"/>
                <a:cs typeface="+mn-cs"/>
              </a:rPr>
              <a:t> </a:t>
            </a:r>
            <a:r>
              <a:rPr lang="en-US" sz="3400" b="1" kern="0" dirty="0">
                <a:effectLst>
                  <a:outerShdw blurRad="38100" dist="38100" dir="2700000" algn="tl">
                    <a:srgbClr val="000000">
                      <a:alpha val="43137"/>
                    </a:srgbClr>
                  </a:outerShdw>
                </a:effectLst>
                <a:latin typeface="Trebuchet MS" pitchFamily="34" charset="0"/>
                <a:cs typeface="+mn-cs"/>
              </a:rPr>
              <a:t>in 4 Hours</a:t>
            </a:r>
          </a:p>
        </p:txBody>
      </p:sp>
      <p:sp>
        <p:nvSpPr>
          <p:cNvPr id="17" name="Rectangle 16"/>
          <p:cNvSpPr/>
          <p:nvPr/>
        </p:nvSpPr>
        <p:spPr>
          <a:xfrm>
            <a:off x="6021789" y="5243894"/>
            <a:ext cx="2831216" cy="563227"/>
          </a:xfrm>
          <a:prstGeom prst="rect">
            <a:avLst/>
          </a:prstGeom>
        </p:spPr>
        <p:txBody>
          <a:bodyPr wrap="none" lIns="91436" tIns="45718" rIns="91436" bIns="45718">
            <a:spAutoFit/>
          </a:bodyPr>
          <a:lstStyle/>
          <a:p>
            <a:pPr algn="ctr">
              <a:lnSpc>
                <a:spcPct val="90000"/>
              </a:lnSpc>
              <a:spcAft>
                <a:spcPts val="2400"/>
              </a:spcAft>
            </a:pPr>
            <a:r>
              <a:rPr lang="en-US" sz="3400" b="1" kern="0" dirty="0">
                <a:solidFill>
                  <a:srgbClr val="73B900"/>
                </a:solidFill>
                <a:effectLst>
                  <a:outerShdw blurRad="38100" dist="38100" dir="2700000" algn="tl">
                    <a:srgbClr val="000000">
                      <a:alpha val="43137"/>
                    </a:srgbClr>
                  </a:outerShdw>
                </a:effectLst>
                <a:latin typeface="Trebuchet MS" pitchFamily="34" charset="0"/>
                <a:cs typeface="+mn-cs"/>
              </a:rPr>
              <a:t>5x</a:t>
            </a:r>
            <a:r>
              <a:rPr lang="en-US" b="1" kern="0" dirty="0" smtClean="0">
                <a:solidFill>
                  <a:srgbClr val="73B900"/>
                </a:solidFill>
                <a:effectLst>
                  <a:outerShdw blurRad="38100" dist="38100" dir="2700000" algn="tl">
                    <a:srgbClr val="000000">
                      <a:alpha val="43137"/>
                    </a:srgbClr>
                  </a:outerShdw>
                </a:effectLst>
                <a:latin typeface="Trebuchet MS" pitchFamily="34" charset="0"/>
                <a:cs typeface="+mn-cs"/>
              </a:rPr>
              <a:t> </a:t>
            </a:r>
            <a:r>
              <a:rPr lang="en-US" sz="3400" b="1" kern="0" dirty="0">
                <a:effectLst>
                  <a:outerShdw blurRad="38100" dist="38100" dir="2700000" algn="tl">
                    <a:srgbClr val="000000">
                      <a:alpha val="43137"/>
                    </a:srgbClr>
                  </a:outerShdw>
                </a:effectLst>
                <a:latin typeface="Trebuchet MS" pitchFamily="34" charset="0"/>
                <a:cs typeface="+mn-cs"/>
              </a:rPr>
              <a:t>in 8 Hours</a:t>
            </a:r>
          </a:p>
        </p:txBody>
      </p:sp>
      <p:sp>
        <p:nvSpPr>
          <p:cNvPr id="4" name="Footer Placeholder 3"/>
          <p:cNvSpPr>
            <a:spLocks noGrp="1"/>
          </p:cNvSpPr>
          <p:nvPr>
            <p:ph type="ftr" sz="quarter" idx="11"/>
          </p:nvPr>
        </p:nvSpPr>
        <p:spPr>
          <a:xfrm>
            <a:off x="6248401" y="6500508"/>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val="3673601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338667"/>
            <a:ext cx="9144000" cy="779639"/>
          </a:xfrm>
        </p:spPr>
        <p:txBody>
          <a:bodyPr>
            <a:noAutofit/>
          </a:bodyPr>
          <a:lstStyle/>
          <a:p>
            <a:pPr algn="ctr">
              <a:tabLst>
                <a:tab pos="5540153" algn="l"/>
              </a:tabLst>
            </a:pPr>
            <a:r>
              <a:rPr lang="en-US" dirty="0"/>
              <a:t>Start Now with </a:t>
            </a:r>
            <a:r>
              <a:rPr lang="en-US" dirty="0" err="1"/>
              <a:t>OpenACC</a:t>
            </a:r>
            <a:r>
              <a:rPr lang="en-US" dirty="0"/>
              <a:t> Directives</a:t>
            </a:r>
          </a:p>
        </p:txBody>
      </p:sp>
      <p:sp>
        <p:nvSpPr>
          <p:cNvPr id="5" name="Title 1"/>
          <p:cNvSpPr txBox="1">
            <a:spLocks/>
          </p:cNvSpPr>
          <p:nvPr/>
        </p:nvSpPr>
        <p:spPr bwMode="auto">
          <a:xfrm>
            <a:off x="276215" y="2570688"/>
            <a:ext cx="4341312" cy="1698923"/>
          </a:xfrm>
          <a:prstGeom prst="rect">
            <a:avLst/>
          </a:prstGeom>
          <a:noFill/>
          <a:ln w="9525">
            <a:noFill/>
            <a:miter lim="800000"/>
            <a:headEnd/>
            <a:tailEnd/>
          </a:ln>
        </p:spPr>
        <p:txBody>
          <a:bodyPr vert="horz" wrap="square" lIns="91436" tIns="45718" rIns="91436" bIns="45718" numCol="1" anchor="t" anchorCtr="0" compatLnSpc="1">
            <a:prstTxWarp prst="textNoShape">
              <a:avLst/>
            </a:prstTxWarp>
            <a:spAutoFit/>
          </a:bodyPr>
          <a:lstStyle/>
          <a:p>
            <a:pPr algn="ctr">
              <a:lnSpc>
                <a:spcPct val="90000"/>
              </a:lnSpc>
              <a:defRPr/>
            </a:pPr>
            <a:r>
              <a:rPr lang="en-US" sz="2400" kern="0" dirty="0">
                <a:latin typeface="Trebuchet MS" pitchFamily="34" charset="0"/>
              </a:rPr>
              <a:t>Free trial license to PGI Accelerator</a:t>
            </a:r>
          </a:p>
          <a:p>
            <a:pPr algn="ctr">
              <a:lnSpc>
                <a:spcPct val="90000"/>
              </a:lnSpc>
              <a:defRPr/>
            </a:pPr>
            <a:endParaRPr lang="en-US" sz="2400" kern="0" dirty="0">
              <a:latin typeface="Trebuchet MS" pitchFamily="34" charset="0"/>
            </a:endParaRPr>
          </a:p>
          <a:p>
            <a:pPr algn="ctr">
              <a:lnSpc>
                <a:spcPct val="90000"/>
              </a:lnSpc>
              <a:defRPr/>
            </a:pPr>
            <a:r>
              <a:rPr lang="en-US" sz="2400" kern="0" dirty="0">
                <a:latin typeface="Trebuchet MS" pitchFamily="34" charset="0"/>
              </a:rPr>
              <a:t>Tools for quick ramp</a:t>
            </a:r>
          </a:p>
          <a:p>
            <a:pPr>
              <a:lnSpc>
                <a:spcPct val="90000"/>
              </a:lnSpc>
              <a:defRPr/>
            </a:pPr>
            <a:endParaRPr lang="en-US" sz="2000" kern="0" dirty="0">
              <a:latin typeface="Trebuchet MS" pitchFamily="34" charset="0"/>
            </a:endParaRPr>
          </a:p>
        </p:txBody>
      </p:sp>
      <p:sp>
        <p:nvSpPr>
          <p:cNvPr id="6" name="Title 1"/>
          <p:cNvSpPr txBox="1">
            <a:spLocks/>
          </p:cNvSpPr>
          <p:nvPr/>
        </p:nvSpPr>
        <p:spPr bwMode="auto">
          <a:xfrm>
            <a:off x="173536" y="4351734"/>
            <a:ext cx="4717914" cy="461661"/>
          </a:xfrm>
          <a:prstGeom prst="rect">
            <a:avLst/>
          </a:prstGeom>
          <a:noFill/>
          <a:ln w="9525">
            <a:noFill/>
            <a:miter lim="800000"/>
            <a:headEnd/>
            <a:tailEnd/>
          </a:ln>
        </p:spPr>
        <p:txBody>
          <a:bodyPr vert="horz" wrap="square" lIns="91436" tIns="45718" rIns="91436" bIns="45718" numCol="1" anchor="t" anchorCtr="0" compatLnSpc="1">
            <a:prstTxWarp prst="textNoShape">
              <a:avLst/>
            </a:prstTxWarp>
            <a:spAutoFit/>
          </a:bodyPr>
          <a:lstStyle/>
          <a:p>
            <a:pPr algn="ctr">
              <a:defRPr/>
            </a:pPr>
            <a:r>
              <a:rPr lang="en-US" sz="2400" u="sng" dirty="0">
                <a:hlinkClick r:id="rId3"/>
              </a:rPr>
              <a:t>www.nvidia.com/gpudirectives</a:t>
            </a:r>
            <a:r>
              <a:rPr lang="en-US" sz="2400" dirty="0"/>
              <a:t> </a:t>
            </a:r>
          </a:p>
        </p:txBody>
      </p:sp>
      <p:sp>
        <p:nvSpPr>
          <p:cNvPr id="3" name="TextBox 2"/>
          <p:cNvSpPr txBox="1"/>
          <p:nvPr/>
        </p:nvSpPr>
        <p:spPr>
          <a:xfrm>
            <a:off x="4617529" y="1230655"/>
            <a:ext cx="4374513" cy="1384990"/>
          </a:xfrm>
          <a:prstGeom prst="rect">
            <a:avLst/>
          </a:prstGeom>
          <a:noFill/>
        </p:spPr>
        <p:txBody>
          <a:bodyPr wrap="square" lIns="91436" tIns="45718" rIns="91436" bIns="45718" rtlCol="0">
            <a:spAutoFit/>
          </a:bodyPr>
          <a:lstStyle/>
          <a:p>
            <a:pPr algn="ctr"/>
            <a:r>
              <a:rPr lang="en-US" sz="2800" b="1" dirty="0"/>
              <a:t>Sign up for a </a:t>
            </a:r>
            <a:r>
              <a:rPr lang="en-US" sz="2800" b="1" dirty="0">
                <a:solidFill>
                  <a:srgbClr val="76B900"/>
                </a:solidFill>
              </a:rPr>
              <a:t>free trial </a:t>
            </a:r>
            <a:r>
              <a:rPr lang="en-US" sz="2800" b="1" dirty="0"/>
              <a:t>of the directives compiler now!</a:t>
            </a:r>
          </a:p>
        </p:txBody>
      </p:sp>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2274" y="2545613"/>
            <a:ext cx="3625023" cy="3997042"/>
          </a:xfrm>
          <a:prstGeom prst="rect">
            <a:avLst/>
          </a:prstGeom>
          <a:effectLst>
            <a:outerShdw blurRad="50800" dist="38100" dir="8100000" algn="tr" rotWithShape="0">
              <a:prstClr val="black">
                <a:alpha val="40000"/>
              </a:prstClr>
            </a:outerShdw>
          </a:effectLst>
        </p:spPr>
      </p:pic>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369356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3 Ways to Accelerate Applications</a:t>
            </a:r>
            <a:endParaRPr lang="en-US" dirty="0"/>
          </a:p>
        </p:txBody>
      </p:sp>
      <p:sp>
        <p:nvSpPr>
          <p:cNvPr id="6" name="Rounded Rectangle 5"/>
          <p:cNvSpPr/>
          <p:nvPr/>
        </p:nvSpPr>
        <p:spPr>
          <a:xfrm>
            <a:off x="582613" y="1836744"/>
            <a:ext cx="7823200" cy="925512"/>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defRPr/>
            </a:pPr>
            <a:r>
              <a:rPr lang="en-US" sz="3600" dirty="0">
                <a:effectLst>
                  <a:outerShdw blurRad="38100" dist="38100" dir="2700000" algn="tl">
                    <a:srgbClr val="000000">
                      <a:alpha val="43137"/>
                    </a:srgbClr>
                  </a:outerShdw>
                </a:effectLst>
              </a:rPr>
              <a:t>Applications</a:t>
            </a:r>
          </a:p>
        </p:txBody>
      </p:sp>
      <p:sp>
        <p:nvSpPr>
          <p:cNvPr id="3" name="Rounded Rectangle 2"/>
          <p:cNvSpPr/>
          <p:nvPr/>
        </p:nvSpPr>
        <p:spPr>
          <a:xfrm>
            <a:off x="582613" y="3048007"/>
            <a:ext cx="2312987"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Libraries</a:t>
            </a:r>
          </a:p>
        </p:txBody>
      </p:sp>
      <p:sp>
        <p:nvSpPr>
          <p:cNvPr id="4103" name="Rectangle 7"/>
          <p:cNvSpPr>
            <a:spLocks noChangeArrowheads="1"/>
          </p:cNvSpPr>
          <p:nvPr/>
        </p:nvSpPr>
        <p:spPr bwMode="auto">
          <a:xfrm>
            <a:off x="781050" y="5136180"/>
            <a:ext cx="1916113" cy="70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p>
            <a:pPr algn="ctr"/>
            <a:r>
              <a:rPr lang="en-US" sz="2000" dirty="0">
                <a:latin typeface="Trebuchet MS" pitchFamily="34" charset="0"/>
              </a:rPr>
              <a:t>“Drop-in” Acceleration</a:t>
            </a:r>
          </a:p>
        </p:txBody>
      </p:sp>
      <p:sp>
        <p:nvSpPr>
          <p:cNvPr id="5" name="Rounded Rectangle 4"/>
          <p:cNvSpPr/>
          <p:nvPr/>
        </p:nvSpPr>
        <p:spPr>
          <a:xfrm>
            <a:off x="5724864" y="3009907"/>
            <a:ext cx="2690813" cy="185102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solidFill>
                  <a:schemeClr val="bg1"/>
                </a:solidFill>
                <a:effectLst>
                  <a:outerShdw blurRad="38100" dist="38100" dir="2700000" algn="tl">
                    <a:srgbClr val="000000">
                      <a:alpha val="43137"/>
                    </a:srgbClr>
                  </a:outerShdw>
                </a:effectLst>
              </a:rPr>
              <a:t>Programming Languages</a:t>
            </a:r>
          </a:p>
        </p:txBody>
      </p:sp>
      <p:sp>
        <p:nvSpPr>
          <p:cNvPr id="4" name="Rounded Rectangle 3"/>
          <p:cNvSpPr/>
          <p:nvPr/>
        </p:nvSpPr>
        <p:spPr>
          <a:xfrm>
            <a:off x="3116038" y="3048007"/>
            <a:ext cx="2362200"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OpenACC</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Directives</a:t>
            </a:r>
          </a:p>
        </p:txBody>
      </p:sp>
      <p:sp>
        <p:nvSpPr>
          <p:cNvPr id="10" name="Rectangle 8"/>
          <p:cNvSpPr>
            <a:spLocks noChangeArrowheads="1"/>
          </p:cNvSpPr>
          <p:nvPr/>
        </p:nvSpPr>
        <p:spPr bwMode="auto">
          <a:xfrm>
            <a:off x="5724864" y="5141232"/>
            <a:ext cx="2690813" cy="7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Maximum</a:t>
            </a:r>
            <a:br>
              <a:rPr lang="en-US" sz="2000" dirty="0">
                <a:latin typeface="Trebuchet MS" pitchFamily="34" charset="0"/>
              </a:rPr>
            </a:br>
            <a:r>
              <a:rPr lang="en-US" sz="2000" dirty="0">
                <a:latin typeface="Trebuchet MS" pitchFamily="34" charset="0"/>
              </a:rPr>
              <a:t>Flexibility</a:t>
            </a:r>
          </a:p>
        </p:txBody>
      </p:sp>
      <p:sp>
        <p:nvSpPr>
          <p:cNvPr id="11" name="Rectangle 10"/>
          <p:cNvSpPr>
            <a:spLocks noChangeArrowheads="1"/>
          </p:cNvSpPr>
          <p:nvPr/>
        </p:nvSpPr>
        <p:spPr bwMode="auto">
          <a:xfrm>
            <a:off x="3116039" y="5141232"/>
            <a:ext cx="2362200" cy="7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Easily Accelerate</a:t>
            </a:r>
          </a:p>
          <a:p>
            <a:pPr algn="ctr"/>
            <a:r>
              <a:rPr lang="en-US" sz="2000" dirty="0">
                <a:latin typeface="Trebuchet MS" pitchFamily="34" charset="0"/>
              </a:rPr>
              <a:t>Applications</a:t>
            </a:r>
            <a:endParaRPr lang="en-US" sz="2200" dirty="0">
              <a:latin typeface="Trebuchet MS" pitchFamily="34" charset="0"/>
            </a:endParaRPr>
          </a:p>
        </p:txBody>
      </p:sp>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4288120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a:off x="372084" y="1145599"/>
            <a:ext cx="9543403" cy="0"/>
          </a:xfrm>
          <a:prstGeom prst="line">
            <a:avLst/>
          </a:prstGeom>
          <a:ln w="15875">
            <a:gradFill>
              <a:gsLst>
                <a:gs pos="0">
                  <a:schemeClr val="bg2"/>
                </a:gs>
                <a:gs pos="100000">
                  <a:schemeClr val="bg2">
                    <a:alpha val="0"/>
                  </a:schemeClr>
                </a:gs>
              </a:gsLst>
              <a:lin ang="0" scaled="0"/>
            </a:gra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5309" y="154092"/>
            <a:ext cx="8733382" cy="991507"/>
          </a:xfrm>
        </p:spPr>
        <p:txBody>
          <a:bodyPr>
            <a:normAutofit/>
          </a:bodyPr>
          <a:lstStyle/>
          <a:p>
            <a:r>
              <a:rPr lang="en-US" dirty="0"/>
              <a:t>GPU Programming </a:t>
            </a:r>
            <a:r>
              <a:rPr lang="en-US" dirty="0" smtClean="0"/>
              <a:t>Languages</a:t>
            </a:r>
            <a:endParaRPr lang="en-US" dirty="0"/>
          </a:p>
        </p:txBody>
      </p:sp>
      <p:grpSp>
        <p:nvGrpSpPr>
          <p:cNvPr id="46" name="Group 45"/>
          <p:cNvGrpSpPr/>
          <p:nvPr/>
        </p:nvGrpSpPr>
        <p:grpSpPr>
          <a:xfrm>
            <a:off x="-275419" y="2305680"/>
            <a:ext cx="8407431" cy="647880"/>
            <a:chOff x="-740336" y="2296753"/>
            <a:chExt cx="10088917" cy="583092"/>
          </a:xfrm>
        </p:grpSpPr>
        <p:sp>
          <p:nvSpPr>
            <p:cNvPr id="7" name="Title 1"/>
            <p:cNvSpPr txBox="1">
              <a:spLocks/>
            </p:cNvSpPr>
            <p:nvPr/>
          </p:nvSpPr>
          <p:spPr bwMode="auto">
            <a:xfrm>
              <a:off x="4125836" y="2357467"/>
              <a:ext cx="5222745"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err="1">
                  <a:latin typeface="Trebuchet MS" pitchFamily="34" charset="0"/>
                  <a:ea typeface="MS PGothic" pitchFamily="34" charset="-128"/>
                </a:rPr>
                <a:t>OpenACC</a:t>
              </a:r>
              <a:r>
                <a:rPr lang="en-US" sz="2400" dirty="0">
                  <a:latin typeface="Trebuchet MS" pitchFamily="34" charset="0"/>
                  <a:ea typeface="MS PGothic" pitchFamily="34" charset="-128"/>
                </a:rPr>
                <a:t>, CUDA Fortran</a:t>
              </a:r>
              <a:endParaRPr lang="en-US" sz="2400" dirty="0">
                <a:solidFill>
                  <a:srgbClr val="BFBFBF"/>
                </a:solidFill>
                <a:latin typeface="Trebuchet MS" pitchFamily="34" charset="0"/>
                <a:ea typeface="MS PGothic" pitchFamily="34" charset="-128"/>
              </a:endParaRPr>
            </a:p>
          </p:txBody>
        </p:sp>
        <p:sp>
          <p:nvSpPr>
            <p:cNvPr id="8" name="AutoShape 14"/>
            <p:cNvSpPr>
              <a:spLocks noChangeArrowheads="1"/>
            </p:cNvSpPr>
            <p:nvPr/>
          </p:nvSpPr>
          <p:spPr bwMode="auto">
            <a:xfrm rot="16200000">
              <a:off x="1190773" y="365644"/>
              <a:ext cx="583092" cy="4445310"/>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sp>
          <p:nvSpPr>
            <p:cNvPr id="12" name="AutoShape 14"/>
            <p:cNvSpPr>
              <a:spLocks noChangeArrowheads="1"/>
            </p:cNvSpPr>
            <p:nvPr/>
          </p:nvSpPr>
          <p:spPr bwMode="auto">
            <a:xfrm rot="5400000">
              <a:off x="3294596" y="2499160"/>
              <a:ext cx="231489" cy="178276"/>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sp>
          <p:nvSpPr>
            <p:cNvPr id="23" name="TextBox 22"/>
            <p:cNvSpPr txBox="1"/>
            <p:nvPr/>
          </p:nvSpPr>
          <p:spPr>
            <a:xfrm>
              <a:off x="1725408" y="2357466"/>
              <a:ext cx="1493101" cy="415498"/>
            </a:xfrm>
            <a:prstGeom prst="rect">
              <a:avLst/>
            </a:prstGeom>
            <a:noFill/>
          </p:spPr>
          <p:txBody>
            <a:bodyPr wrap="none" rtlCol="0">
              <a:spAutoFit/>
            </a:bodyPr>
            <a:lstStyle/>
            <a:p>
              <a:pPr algn="r"/>
              <a:r>
                <a:rPr lang="en-US" sz="2400" b="1" dirty="0">
                  <a:effectLst>
                    <a:outerShdw blurRad="38100" dist="38100" dir="2700000" algn="tl">
                      <a:srgbClr val="000000">
                        <a:alpha val="43137"/>
                      </a:srgbClr>
                    </a:outerShdw>
                  </a:effectLst>
                  <a:latin typeface="Trebuchet MS" pitchFamily="34" charset="0"/>
                </a:rPr>
                <a:t>Fortran</a:t>
              </a:r>
            </a:p>
          </p:txBody>
        </p:sp>
      </p:grpSp>
      <p:grpSp>
        <p:nvGrpSpPr>
          <p:cNvPr id="45" name="Group 44"/>
          <p:cNvGrpSpPr/>
          <p:nvPr/>
        </p:nvGrpSpPr>
        <p:grpSpPr>
          <a:xfrm>
            <a:off x="-275418" y="3191036"/>
            <a:ext cx="11331253" cy="647880"/>
            <a:chOff x="-740333" y="3105666"/>
            <a:chExt cx="13597503" cy="583092"/>
          </a:xfrm>
        </p:grpSpPr>
        <p:sp>
          <p:nvSpPr>
            <p:cNvPr id="26" name="Title 1"/>
            <p:cNvSpPr txBox="1">
              <a:spLocks/>
            </p:cNvSpPr>
            <p:nvPr/>
          </p:nvSpPr>
          <p:spPr bwMode="auto">
            <a:xfrm>
              <a:off x="4125837" y="3166378"/>
              <a:ext cx="8731333"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err="1">
                  <a:latin typeface="Trebuchet MS" pitchFamily="34" charset="0"/>
                  <a:ea typeface="MS PGothic" pitchFamily="34" charset="-128"/>
                </a:rPr>
                <a:t>OpenACC</a:t>
              </a:r>
              <a:r>
                <a:rPr lang="en-US" sz="2400" dirty="0">
                  <a:latin typeface="Trebuchet MS" pitchFamily="34" charset="0"/>
                  <a:ea typeface="MS PGothic" pitchFamily="34" charset="-128"/>
                </a:rPr>
                <a:t>, CUDA C</a:t>
              </a:r>
            </a:p>
          </p:txBody>
        </p:sp>
        <p:sp>
          <p:nvSpPr>
            <p:cNvPr id="27" name="AutoShape 14"/>
            <p:cNvSpPr>
              <a:spLocks noChangeArrowheads="1"/>
            </p:cNvSpPr>
            <p:nvPr/>
          </p:nvSpPr>
          <p:spPr bwMode="auto">
            <a:xfrm rot="16200000">
              <a:off x="1190776" y="1174557"/>
              <a:ext cx="583092" cy="4445309"/>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sp>
          <p:nvSpPr>
            <p:cNvPr id="28" name="AutoShape 14"/>
            <p:cNvSpPr>
              <a:spLocks noChangeArrowheads="1"/>
            </p:cNvSpPr>
            <p:nvPr/>
          </p:nvSpPr>
          <p:spPr bwMode="auto">
            <a:xfrm rot="5400000">
              <a:off x="3294596" y="3308071"/>
              <a:ext cx="231489" cy="178276"/>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sp>
          <p:nvSpPr>
            <p:cNvPr id="24" name="TextBox 23"/>
            <p:cNvSpPr txBox="1"/>
            <p:nvPr/>
          </p:nvSpPr>
          <p:spPr>
            <a:xfrm>
              <a:off x="2771849" y="3166377"/>
              <a:ext cx="446662" cy="415498"/>
            </a:xfrm>
            <a:prstGeom prst="rect">
              <a:avLst/>
            </a:prstGeom>
            <a:noFill/>
          </p:spPr>
          <p:txBody>
            <a:bodyPr wrap="none" rtlCol="0">
              <a:spAutoFit/>
            </a:bodyPr>
            <a:lstStyle/>
            <a:p>
              <a:pPr algn="r"/>
              <a:r>
                <a:rPr lang="en-US" sz="2400" b="1" dirty="0">
                  <a:effectLst>
                    <a:outerShdw blurRad="38100" dist="38100" dir="2700000" algn="tl">
                      <a:srgbClr val="000000">
                        <a:alpha val="43137"/>
                      </a:srgbClr>
                    </a:outerShdw>
                  </a:effectLst>
                  <a:latin typeface="Trebuchet MS" pitchFamily="34" charset="0"/>
                </a:rPr>
                <a:t>C</a:t>
              </a:r>
            </a:p>
          </p:txBody>
        </p:sp>
      </p:grpSp>
      <p:grpSp>
        <p:nvGrpSpPr>
          <p:cNvPr id="44" name="Group 43"/>
          <p:cNvGrpSpPr/>
          <p:nvPr/>
        </p:nvGrpSpPr>
        <p:grpSpPr>
          <a:xfrm>
            <a:off x="-275416" y="4076388"/>
            <a:ext cx="11331256" cy="647880"/>
            <a:chOff x="-740337" y="3914573"/>
            <a:chExt cx="13597507" cy="583092"/>
          </a:xfrm>
        </p:grpSpPr>
        <p:sp>
          <p:nvSpPr>
            <p:cNvPr id="16" name="Title 1"/>
            <p:cNvSpPr txBox="1">
              <a:spLocks/>
            </p:cNvSpPr>
            <p:nvPr/>
          </p:nvSpPr>
          <p:spPr bwMode="auto">
            <a:xfrm>
              <a:off x="4125837" y="3975288"/>
              <a:ext cx="8731333"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a:latin typeface="Trebuchet MS" pitchFamily="34" charset="0"/>
                  <a:ea typeface="MS PGothic" pitchFamily="34" charset="-128"/>
                </a:rPr>
                <a:t>Thrust, CUDA C++</a:t>
              </a:r>
            </a:p>
          </p:txBody>
        </p:sp>
        <p:sp>
          <p:nvSpPr>
            <p:cNvPr id="17" name="AutoShape 14"/>
            <p:cNvSpPr>
              <a:spLocks noChangeArrowheads="1"/>
            </p:cNvSpPr>
            <p:nvPr/>
          </p:nvSpPr>
          <p:spPr bwMode="auto">
            <a:xfrm rot="16200000">
              <a:off x="1190773" y="1983463"/>
              <a:ext cx="583092" cy="4445312"/>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sp>
          <p:nvSpPr>
            <p:cNvPr id="18" name="TextBox 17"/>
            <p:cNvSpPr txBox="1"/>
            <p:nvPr/>
          </p:nvSpPr>
          <p:spPr>
            <a:xfrm>
              <a:off x="2337113" y="3975287"/>
              <a:ext cx="881395" cy="415498"/>
            </a:xfrm>
            <a:prstGeom prst="rect">
              <a:avLst/>
            </a:prstGeom>
            <a:noFill/>
          </p:spPr>
          <p:txBody>
            <a:bodyPr wrap="none" rtlCol="0">
              <a:spAutoFit/>
            </a:bodyPr>
            <a:lstStyle/>
            <a:p>
              <a:pPr algn="r"/>
              <a:r>
                <a:rPr lang="en-US" sz="2400" b="1" dirty="0">
                  <a:effectLst>
                    <a:outerShdw blurRad="38100" dist="38100" dir="2700000" algn="tl">
                      <a:srgbClr val="000000">
                        <a:alpha val="43137"/>
                      </a:srgbClr>
                    </a:outerShdw>
                  </a:effectLst>
                  <a:latin typeface="Trebuchet MS" pitchFamily="34" charset="0"/>
                </a:rPr>
                <a:t>C++</a:t>
              </a:r>
            </a:p>
          </p:txBody>
        </p:sp>
        <p:sp>
          <p:nvSpPr>
            <p:cNvPr id="19" name="AutoShape 14"/>
            <p:cNvSpPr>
              <a:spLocks noChangeArrowheads="1"/>
            </p:cNvSpPr>
            <p:nvPr/>
          </p:nvSpPr>
          <p:spPr bwMode="auto">
            <a:xfrm rot="5400000">
              <a:off x="3294596" y="4116981"/>
              <a:ext cx="231489" cy="178276"/>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grpSp>
      <p:grpSp>
        <p:nvGrpSpPr>
          <p:cNvPr id="43" name="Group 42"/>
          <p:cNvGrpSpPr/>
          <p:nvPr/>
        </p:nvGrpSpPr>
        <p:grpSpPr>
          <a:xfrm>
            <a:off x="-275419" y="4961744"/>
            <a:ext cx="11331254" cy="647880"/>
            <a:chOff x="-740335" y="4723486"/>
            <a:chExt cx="13597505" cy="583092"/>
          </a:xfrm>
        </p:grpSpPr>
        <p:sp>
          <p:nvSpPr>
            <p:cNvPr id="22" name="Title 1"/>
            <p:cNvSpPr txBox="1">
              <a:spLocks/>
            </p:cNvSpPr>
            <p:nvPr/>
          </p:nvSpPr>
          <p:spPr bwMode="auto">
            <a:xfrm>
              <a:off x="4125837" y="4784200"/>
              <a:ext cx="8731333"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err="1" smtClean="0">
                  <a:latin typeface="Trebuchet MS" pitchFamily="34" charset="0"/>
                  <a:ea typeface="MS PGothic" pitchFamily="34" charset="-128"/>
                </a:rPr>
                <a:t>PyCUDA</a:t>
              </a:r>
              <a:r>
                <a:rPr lang="en-US" sz="2400" dirty="0" smtClean="0">
                  <a:latin typeface="Trebuchet MS" pitchFamily="34" charset="0"/>
                  <a:ea typeface="MS PGothic" pitchFamily="34" charset="-128"/>
                </a:rPr>
                <a:t>, Copperhead</a:t>
              </a:r>
              <a:endParaRPr lang="en-US" sz="2400" dirty="0">
                <a:latin typeface="Trebuchet MS" pitchFamily="34" charset="0"/>
                <a:ea typeface="MS PGothic" pitchFamily="34" charset="-128"/>
              </a:endParaRPr>
            </a:p>
          </p:txBody>
        </p:sp>
        <p:sp>
          <p:nvSpPr>
            <p:cNvPr id="25" name="AutoShape 14"/>
            <p:cNvSpPr>
              <a:spLocks noChangeArrowheads="1"/>
            </p:cNvSpPr>
            <p:nvPr/>
          </p:nvSpPr>
          <p:spPr bwMode="auto">
            <a:xfrm rot="16200000">
              <a:off x="1190774" y="2792377"/>
              <a:ext cx="583092" cy="4445310"/>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sp>
          <p:nvSpPr>
            <p:cNvPr id="29" name="AutoShape 14"/>
            <p:cNvSpPr>
              <a:spLocks noChangeArrowheads="1"/>
            </p:cNvSpPr>
            <p:nvPr/>
          </p:nvSpPr>
          <p:spPr bwMode="auto">
            <a:xfrm rot="5400000">
              <a:off x="3294596" y="4925894"/>
              <a:ext cx="231489" cy="178276"/>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sp>
          <p:nvSpPr>
            <p:cNvPr id="30" name="TextBox 29"/>
            <p:cNvSpPr txBox="1"/>
            <p:nvPr/>
          </p:nvSpPr>
          <p:spPr>
            <a:xfrm>
              <a:off x="1790813" y="4784200"/>
              <a:ext cx="1427699" cy="415498"/>
            </a:xfrm>
            <a:prstGeom prst="rect">
              <a:avLst/>
            </a:prstGeom>
            <a:noFill/>
          </p:spPr>
          <p:txBody>
            <a:bodyPr wrap="none" rtlCol="0">
              <a:spAutoFit/>
            </a:bodyPr>
            <a:lstStyle/>
            <a:p>
              <a:pPr algn="r"/>
              <a:r>
                <a:rPr lang="en-US" sz="2400" b="1" dirty="0">
                  <a:effectLst>
                    <a:outerShdw blurRad="38100" dist="38100" dir="2700000" algn="tl">
                      <a:srgbClr val="000000">
                        <a:alpha val="43137"/>
                      </a:srgbClr>
                    </a:outerShdw>
                  </a:effectLst>
                  <a:latin typeface="Trebuchet MS" pitchFamily="34" charset="0"/>
                </a:rPr>
                <a:t>Python</a:t>
              </a:r>
            </a:p>
          </p:txBody>
        </p:sp>
      </p:grpSp>
      <p:grpSp>
        <p:nvGrpSpPr>
          <p:cNvPr id="42" name="Group 41"/>
          <p:cNvGrpSpPr/>
          <p:nvPr/>
        </p:nvGrpSpPr>
        <p:grpSpPr>
          <a:xfrm>
            <a:off x="-275417" y="5847097"/>
            <a:ext cx="11331254" cy="647880"/>
            <a:chOff x="-740335" y="5471937"/>
            <a:chExt cx="13597505" cy="583092"/>
          </a:xfrm>
        </p:grpSpPr>
        <p:sp>
          <p:nvSpPr>
            <p:cNvPr id="31" name="Title 1"/>
            <p:cNvSpPr txBox="1">
              <a:spLocks/>
            </p:cNvSpPr>
            <p:nvPr/>
          </p:nvSpPr>
          <p:spPr bwMode="auto">
            <a:xfrm>
              <a:off x="4125837" y="5532649"/>
              <a:ext cx="8731333"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err="1" smtClean="0">
                  <a:latin typeface="Trebuchet MS" pitchFamily="34" charset="0"/>
                  <a:ea typeface="MS PGothic" pitchFamily="34" charset="-128"/>
                </a:rPr>
                <a:t>Alea.cuBase</a:t>
              </a:r>
              <a:endParaRPr lang="en-US" sz="2400" dirty="0">
                <a:latin typeface="Trebuchet MS" pitchFamily="34" charset="0"/>
                <a:ea typeface="MS PGothic" pitchFamily="34" charset="-128"/>
              </a:endParaRPr>
            </a:p>
          </p:txBody>
        </p:sp>
        <p:sp>
          <p:nvSpPr>
            <p:cNvPr id="32" name="AutoShape 14"/>
            <p:cNvSpPr>
              <a:spLocks noChangeArrowheads="1"/>
            </p:cNvSpPr>
            <p:nvPr/>
          </p:nvSpPr>
          <p:spPr bwMode="auto">
            <a:xfrm rot="16200000">
              <a:off x="1190774" y="3540828"/>
              <a:ext cx="583092" cy="4445309"/>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grpSp>
      <p:sp>
        <p:nvSpPr>
          <p:cNvPr id="33" name="TextBox 32"/>
          <p:cNvSpPr txBox="1"/>
          <p:nvPr/>
        </p:nvSpPr>
        <p:spPr>
          <a:xfrm>
            <a:off x="2136764" y="5874098"/>
            <a:ext cx="545328" cy="461657"/>
          </a:xfrm>
          <a:prstGeom prst="rect">
            <a:avLst/>
          </a:prstGeom>
          <a:noFill/>
        </p:spPr>
        <p:txBody>
          <a:bodyPr wrap="none" lIns="91433" tIns="45716" rIns="91433" bIns="45716" rtlCol="0">
            <a:spAutoFit/>
          </a:bodyPr>
          <a:lstStyle/>
          <a:p>
            <a:pPr algn="r"/>
            <a:r>
              <a:rPr lang="en-US" sz="2400" b="1" dirty="0">
                <a:effectLst>
                  <a:outerShdw blurRad="38100" dist="38100" dir="2700000" algn="tl">
                    <a:srgbClr val="000000">
                      <a:alpha val="43137"/>
                    </a:srgbClr>
                  </a:outerShdw>
                </a:effectLst>
                <a:latin typeface="Trebuchet MS" pitchFamily="34" charset="0"/>
              </a:rPr>
              <a:t>F</a:t>
            </a:r>
            <a:r>
              <a:rPr lang="en-US" sz="2400" b="1" dirty="0" smtClean="0">
                <a:effectLst>
                  <a:outerShdw blurRad="38100" dist="38100" dir="2700000" algn="tl">
                    <a:srgbClr val="000000">
                      <a:alpha val="43137"/>
                    </a:srgbClr>
                  </a:outerShdw>
                </a:effectLst>
                <a:latin typeface="Trebuchet MS" pitchFamily="34" charset="0"/>
              </a:rPr>
              <a:t>#</a:t>
            </a:r>
            <a:endParaRPr lang="en-US" sz="2400" b="1" dirty="0">
              <a:effectLst>
                <a:outerShdw blurRad="38100" dist="38100" dir="2700000" algn="tl">
                  <a:srgbClr val="000000">
                    <a:alpha val="43137"/>
                  </a:srgbClr>
                </a:outerShdw>
              </a:effectLst>
              <a:latin typeface="Trebuchet MS" pitchFamily="34" charset="0"/>
            </a:endParaRPr>
          </a:p>
        </p:txBody>
      </p:sp>
      <p:grpSp>
        <p:nvGrpSpPr>
          <p:cNvPr id="47" name="Group 46"/>
          <p:cNvGrpSpPr/>
          <p:nvPr/>
        </p:nvGrpSpPr>
        <p:grpSpPr>
          <a:xfrm>
            <a:off x="-275420" y="1420326"/>
            <a:ext cx="11331257" cy="647880"/>
            <a:chOff x="-740337" y="1487843"/>
            <a:chExt cx="13597507" cy="583092"/>
          </a:xfrm>
        </p:grpSpPr>
        <p:sp>
          <p:nvSpPr>
            <p:cNvPr id="5" name="Title 1"/>
            <p:cNvSpPr txBox="1">
              <a:spLocks/>
            </p:cNvSpPr>
            <p:nvPr/>
          </p:nvSpPr>
          <p:spPr bwMode="auto">
            <a:xfrm>
              <a:off x="4125837" y="1548557"/>
              <a:ext cx="8731333"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a:latin typeface="Trebuchet MS" pitchFamily="34" charset="0"/>
                  <a:ea typeface="MS PGothic" pitchFamily="34" charset="-128"/>
                </a:rPr>
                <a:t>MATLAB, </a:t>
              </a:r>
              <a:r>
                <a:rPr lang="en-US" sz="2400" dirty="0" err="1">
                  <a:latin typeface="Trebuchet MS" pitchFamily="34" charset="0"/>
                  <a:ea typeface="MS PGothic" pitchFamily="34" charset="-128"/>
                </a:rPr>
                <a:t>Mathematica</a:t>
              </a:r>
              <a:r>
                <a:rPr lang="en-US" sz="2400" dirty="0">
                  <a:latin typeface="Trebuchet MS" pitchFamily="34" charset="0"/>
                  <a:ea typeface="MS PGothic" pitchFamily="34" charset="-128"/>
                </a:rPr>
                <a:t>, </a:t>
              </a:r>
              <a:r>
                <a:rPr lang="en-US" sz="2400" dirty="0" err="1">
                  <a:latin typeface="Trebuchet MS" pitchFamily="34" charset="0"/>
                  <a:ea typeface="MS PGothic" pitchFamily="34" charset="-128"/>
                </a:rPr>
                <a:t>LabVIEW</a:t>
              </a:r>
              <a:endParaRPr lang="en-US" sz="2400" dirty="0">
                <a:latin typeface="Trebuchet MS" pitchFamily="34" charset="0"/>
                <a:ea typeface="MS PGothic" pitchFamily="34" charset="-128"/>
              </a:endParaRPr>
            </a:p>
          </p:txBody>
        </p:sp>
        <p:sp>
          <p:nvSpPr>
            <p:cNvPr id="6" name="AutoShape 14"/>
            <p:cNvSpPr>
              <a:spLocks noChangeArrowheads="1"/>
            </p:cNvSpPr>
            <p:nvPr/>
          </p:nvSpPr>
          <p:spPr bwMode="auto">
            <a:xfrm rot="16200000">
              <a:off x="1190773" y="-443267"/>
              <a:ext cx="583092" cy="4445312"/>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sp>
          <p:nvSpPr>
            <p:cNvPr id="3" name="TextBox 2"/>
            <p:cNvSpPr txBox="1"/>
            <p:nvPr/>
          </p:nvSpPr>
          <p:spPr>
            <a:xfrm>
              <a:off x="-388631" y="1548557"/>
              <a:ext cx="3607141" cy="415498"/>
            </a:xfrm>
            <a:prstGeom prst="rect">
              <a:avLst/>
            </a:prstGeom>
            <a:noFill/>
          </p:spPr>
          <p:txBody>
            <a:bodyPr wrap="none" rtlCol="0">
              <a:spAutoFit/>
            </a:bodyPr>
            <a:lstStyle/>
            <a:p>
              <a:pPr algn="r"/>
              <a:r>
                <a:rPr lang="en-US" sz="2400" b="1" dirty="0">
                  <a:effectLst>
                    <a:outerShdw blurRad="38100" dist="38100" dir="2700000" algn="tl">
                      <a:srgbClr val="000000">
                        <a:alpha val="43137"/>
                      </a:srgbClr>
                    </a:outerShdw>
                  </a:effectLst>
                  <a:latin typeface="Trebuchet MS" pitchFamily="34" charset="0"/>
                </a:rPr>
                <a:t>Numerical analytics</a:t>
              </a:r>
            </a:p>
          </p:txBody>
        </p:sp>
        <p:sp>
          <p:nvSpPr>
            <p:cNvPr id="40" name="AutoShape 14"/>
            <p:cNvSpPr>
              <a:spLocks noChangeArrowheads="1"/>
            </p:cNvSpPr>
            <p:nvPr/>
          </p:nvSpPr>
          <p:spPr bwMode="auto">
            <a:xfrm rot="5400000">
              <a:off x="3294596" y="1690251"/>
              <a:ext cx="231489" cy="178276"/>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grpSp>
      <p:sp>
        <p:nvSpPr>
          <p:cNvPr id="41" name="AutoShape 14"/>
          <p:cNvSpPr>
            <a:spLocks noChangeArrowheads="1"/>
          </p:cNvSpPr>
          <p:nvPr/>
        </p:nvSpPr>
        <p:spPr bwMode="auto">
          <a:xfrm rot="5400000">
            <a:off x="2713345" y="6057363"/>
            <a:ext cx="257211" cy="148563"/>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lIns="91433" tIns="45716" rIns="91433" bIns="45716"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sp>
        <p:nvSpPr>
          <p:cNvPr id="4" name="Footer Placeholder 3"/>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89752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065224" y="1866638"/>
            <a:ext cx="5001658" cy="4354348"/>
          </a:xfrm>
          <a:prstGeom prst="roundRect">
            <a:avLst/>
          </a:prstGeom>
          <a:solidFill>
            <a:schemeClr val="bg1">
              <a:lumMod val="85000"/>
              <a:lumOff val="1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33" tIns="45716" rIns="91433" bIns="45716" rtlCol="0" anchor="ctr"/>
          <a:lstStyle/>
          <a:p>
            <a:endParaRPr lang="en-US" sz="1400" b="1" dirty="0">
              <a:solidFill>
                <a:schemeClr val="accent2"/>
              </a:solidFill>
              <a:latin typeface="Courier New" pitchFamily="49" charset="0"/>
              <a:cs typeface="Courier New" pitchFamily="49" charset="0"/>
            </a:endParaRPr>
          </a:p>
          <a:p>
            <a:r>
              <a:rPr lang="en-US" sz="1400" b="1" dirty="0">
                <a:solidFill>
                  <a:srgbClr val="FFC000"/>
                </a:solidFill>
                <a:latin typeface="Courier New" pitchFamily="49" charset="0"/>
                <a:cs typeface="Courier New" pitchFamily="49" charset="0"/>
              </a:rPr>
              <a:t>// generate 32M random numbers on host</a:t>
            </a:r>
            <a:r>
              <a:rPr lang="en-US" sz="1400" b="1" dirty="0">
                <a:solidFill>
                  <a:schemeClr val="accent2"/>
                </a:solidFill>
                <a:latin typeface="Courier New" pitchFamily="49" charset="0"/>
                <a:cs typeface="Courier New" pitchFamily="49" charset="0"/>
              </a:rPr>
              <a:t/>
            </a:r>
            <a:br>
              <a:rPr lang="en-US" sz="1400" b="1" dirty="0">
                <a:solidFill>
                  <a:schemeClr val="accent2"/>
                </a:solidFill>
                <a:latin typeface="Courier New" pitchFamily="49" charset="0"/>
                <a:cs typeface="Courier New" pitchFamily="49" charset="0"/>
              </a:rPr>
            </a:br>
            <a:r>
              <a:rPr lang="en-US" sz="1400" b="1" dirty="0">
                <a:solidFill>
                  <a:srgbClr val="73B900"/>
                </a:solidFill>
                <a:latin typeface="Courier New" pitchFamily="49" charset="0"/>
                <a:cs typeface="Courier New" pitchFamily="49" charset="0"/>
              </a:rPr>
              <a:t>thrust::</a:t>
            </a:r>
            <a:r>
              <a:rPr lang="en-US" sz="1400" b="1" dirty="0" err="1">
                <a:solidFill>
                  <a:schemeClr val="accent4">
                    <a:lumMod val="75000"/>
                  </a:schemeClr>
                </a:solidFill>
                <a:latin typeface="Courier New" pitchFamily="49" charset="0"/>
                <a:cs typeface="Courier New" pitchFamily="49" charset="0"/>
              </a:rPr>
              <a:t>host_vector</a:t>
            </a:r>
            <a:r>
              <a:rPr lang="en-US" sz="1400" b="1" dirty="0">
                <a:latin typeface="Courier New" pitchFamily="49" charset="0"/>
                <a:cs typeface="Courier New" pitchFamily="49" charset="0"/>
              </a:rPr>
              <a:t>&lt;</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&gt; </a:t>
            </a:r>
            <a:r>
              <a:rPr lang="en-US" sz="1400" b="1" dirty="0" err="1">
                <a:latin typeface="Courier New" pitchFamily="49" charset="0"/>
                <a:cs typeface="Courier New" pitchFamily="49" charset="0"/>
              </a:rPr>
              <a:t>h_vec</a:t>
            </a:r>
            <a:r>
              <a:rPr lang="en-US" sz="1400" b="1" dirty="0">
                <a:latin typeface="Courier New" pitchFamily="49" charset="0"/>
                <a:cs typeface="Courier New" pitchFamily="49" charset="0"/>
              </a:rPr>
              <a:t>(32 &lt;&lt; 20);</a:t>
            </a:r>
            <a:br>
              <a:rPr lang="en-US" sz="1400" b="1" dirty="0">
                <a:latin typeface="Courier New" pitchFamily="49" charset="0"/>
                <a:cs typeface="Courier New" pitchFamily="49" charset="0"/>
              </a:rPr>
            </a:br>
            <a:r>
              <a:rPr lang="en-US" sz="1400" b="1" dirty="0">
                <a:solidFill>
                  <a:srgbClr val="73B900"/>
                </a:solidFill>
                <a:latin typeface="Courier New" pitchFamily="49" charset="0"/>
                <a:cs typeface="Courier New" pitchFamily="49" charset="0"/>
              </a:rPr>
              <a:t>thrust::generate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h_vec.begin</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h_vec.end</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rand);</a:t>
            </a:r>
            <a:br>
              <a:rPr lang="en-US" sz="1400" b="1" dirty="0">
                <a:latin typeface="Courier New" pitchFamily="49" charset="0"/>
                <a:cs typeface="Courier New" pitchFamily="49" charset="0"/>
              </a:rPr>
            </a:br>
            <a:endParaRPr lang="en-US" sz="1400" b="1" dirty="0">
              <a:latin typeface="Courier New" pitchFamily="49" charset="0"/>
              <a:cs typeface="Courier New" pitchFamily="49" charset="0"/>
            </a:endParaRPr>
          </a:p>
          <a:p>
            <a:r>
              <a:rPr lang="en-US" sz="1400" b="1" dirty="0">
                <a:solidFill>
                  <a:srgbClr val="FFC000"/>
                </a:solidFill>
                <a:latin typeface="Courier New" pitchFamily="49" charset="0"/>
                <a:cs typeface="Courier New" pitchFamily="49" charset="0"/>
              </a:rPr>
              <a:t>// transfer data to device (GPU)</a:t>
            </a:r>
            <a:r>
              <a:rPr lang="en-US" sz="1400" b="1" dirty="0">
                <a:solidFill>
                  <a:schemeClr val="accent2"/>
                </a:solidFill>
                <a:latin typeface="Courier New" pitchFamily="49" charset="0"/>
                <a:cs typeface="Courier New" pitchFamily="49" charset="0"/>
              </a:rPr>
              <a:t/>
            </a:r>
            <a:br>
              <a:rPr lang="en-US" sz="1400" b="1" dirty="0">
                <a:solidFill>
                  <a:schemeClr val="accent2"/>
                </a:solidFill>
                <a:latin typeface="Courier New" pitchFamily="49" charset="0"/>
                <a:cs typeface="Courier New" pitchFamily="49" charset="0"/>
              </a:rPr>
            </a:br>
            <a:r>
              <a:rPr lang="en-US" sz="1400" b="1" dirty="0">
                <a:solidFill>
                  <a:srgbClr val="73B900"/>
                </a:solidFill>
                <a:latin typeface="Courier New" pitchFamily="49" charset="0"/>
                <a:cs typeface="Courier New" pitchFamily="49" charset="0"/>
              </a:rPr>
              <a:t>thrust::</a:t>
            </a:r>
            <a:r>
              <a:rPr lang="en-US" sz="1400" b="1" dirty="0" err="1">
                <a:solidFill>
                  <a:schemeClr val="accent4">
                    <a:lumMod val="75000"/>
                  </a:schemeClr>
                </a:solidFill>
                <a:latin typeface="Courier New" pitchFamily="49" charset="0"/>
                <a:cs typeface="Courier New" pitchFamily="49" charset="0"/>
              </a:rPr>
              <a:t>device_vector</a:t>
            </a:r>
            <a:r>
              <a:rPr lang="en-US" sz="1400" b="1" dirty="0">
                <a:latin typeface="Courier New" pitchFamily="49" charset="0"/>
                <a:cs typeface="Courier New" pitchFamily="49" charset="0"/>
              </a:rPr>
              <a:t>&lt;</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&gt; </a:t>
            </a:r>
            <a:r>
              <a:rPr lang="en-US" sz="1400" b="1" dirty="0" err="1">
                <a:latin typeface="Courier New" pitchFamily="49" charset="0"/>
                <a:cs typeface="Courier New" pitchFamily="49" charset="0"/>
              </a:rPr>
              <a:t>d_vec</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h_vec</a:t>
            </a:r>
            <a:r>
              <a:rPr lang="en-US" sz="1400" b="1" dirty="0">
                <a:latin typeface="Courier New" pitchFamily="49" charset="0"/>
                <a:cs typeface="Courier New" pitchFamily="49" charset="0"/>
              </a:rPr>
              <a: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1400" b="1" dirty="0">
                <a:solidFill>
                  <a:srgbClr val="FFC000"/>
                </a:solidFill>
                <a:latin typeface="Courier New" pitchFamily="49" charset="0"/>
                <a:cs typeface="Courier New" pitchFamily="49" charset="0"/>
              </a:rPr>
              <a:t>// sort data on device </a:t>
            </a:r>
          </a:p>
          <a:p>
            <a:r>
              <a:rPr lang="en-US" sz="1400" b="1" dirty="0">
                <a:solidFill>
                  <a:srgbClr val="73B900"/>
                </a:solidFill>
                <a:latin typeface="Courier New" pitchFamily="49" charset="0"/>
                <a:cs typeface="Courier New" pitchFamily="49" charset="0"/>
              </a:rPr>
              <a:t>thrust::sort</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d_vec.begin</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d_vec.end</a:t>
            </a:r>
            <a:r>
              <a:rPr lang="en-US" sz="1400" b="1" dirty="0">
                <a:latin typeface="Courier New" pitchFamily="49" charset="0"/>
                <a:cs typeface="Courier New" pitchFamily="49" charset="0"/>
              </a:rPr>
              <a: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1400" b="1" dirty="0">
                <a:solidFill>
                  <a:srgbClr val="FFC000"/>
                </a:solidFill>
                <a:latin typeface="Courier New" pitchFamily="49" charset="0"/>
                <a:cs typeface="Courier New" pitchFamily="49" charset="0"/>
              </a:rPr>
              <a:t>// transfer data back to host</a:t>
            </a:r>
            <a:r>
              <a:rPr lang="en-US" sz="1400" b="1" dirty="0">
                <a:solidFill>
                  <a:schemeClr val="accent2"/>
                </a:solidFill>
                <a:latin typeface="Courier New" pitchFamily="49" charset="0"/>
                <a:cs typeface="Courier New" pitchFamily="49" charset="0"/>
              </a:rPr>
              <a:t/>
            </a:r>
            <a:br>
              <a:rPr lang="en-US" sz="1400" b="1" dirty="0">
                <a:solidFill>
                  <a:schemeClr val="accent2"/>
                </a:solidFill>
                <a:latin typeface="Courier New" pitchFamily="49" charset="0"/>
                <a:cs typeface="Courier New" pitchFamily="49" charset="0"/>
              </a:rPr>
            </a:br>
            <a:r>
              <a:rPr lang="en-US" sz="1400" b="1" dirty="0">
                <a:solidFill>
                  <a:srgbClr val="73B900"/>
                </a:solidFill>
                <a:latin typeface="Courier New" pitchFamily="49" charset="0"/>
                <a:cs typeface="Courier New" pitchFamily="49" charset="0"/>
              </a:rPr>
              <a:t>thrust::copy</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d_vec.begin</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d_vec.end</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h_vec.begin</a:t>
            </a:r>
            <a:r>
              <a:rPr lang="en-US" sz="1400" b="1" dirty="0">
                <a:latin typeface="Courier New" pitchFamily="49" charset="0"/>
                <a:cs typeface="Courier New" pitchFamily="49" charset="0"/>
              </a:rPr>
              <a:t>());</a:t>
            </a:r>
          </a:p>
          <a:p>
            <a:pPr algn="ctr"/>
            <a:endParaRPr lang="en-US" sz="1400" b="1" dirty="0">
              <a:latin typeface="Courier New" pitchFamily="49" charset="0"/>
              <a:cs typeface="Courier New" pitchFamily="49" charset="0"/>
            </a:endParaRPr>
          </a:p>
        </p:txBody>
      </p:sp>
      <p:sp>
        <p:nvSpPr>
          <p:cNvPr id="4" name="Title 3"/>
          <p:cNvSpPr>
            <a:spLocks noGrp="1"/>
          </p:cNvSpPr>
          <p:nvPr>
            <p:ph type="title"/>
          </p:nvPr>
        </p:nvSpPr>
        <p:spPr>
          <a:xfrm>
            <a:off x="457200" y="120400"/>
            <a:ext cx="8229600" cy="1143000"/>
          </a:xfrm>
        </p:spPr>
        <p:txBody>
          <a:bodyPr/>
          <a:lstStyle/>
          <a:p>
            <a:r>
              <a:rPr lang="en-US" dirty="0" smtClean="0"/>
              <a:t>Rapid Parallel C++ Development</a:t>
            </a:r>
            <a:endParaRPr lang="en-US" dirty="0"/>
          </a:p>
        </p:txBody>
      </p:sp>
      <p:pic>
        <p:nvPicPr>
          <p:cNvPr id="2051" name="Picture 3" descr="http://thrust.googlecode.com/hg/doc/thrus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826" y="1099062"/>
            <a:ext cx="1851080" cy="997196"/>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p:cNvSpPr/>
          <p:nvPr/>
        </p:nvSpPr>
        <p:spPr>
          <a:xfrm>
            <a:off x="-129106" y="1866638"/>
            <a:ext cx="4332769" cy="4354348"/>
          </a:xfrm>
          <a:prstGeom prst="roundRect">
            <a:avLst/>
          </a:prstGeom>
          <a:no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3" tIns="45716" rIns="0" bIns="45716" numCol="1" spcCol="0" rtlCol="0" fromWordArt="0" anchor="ctr" anchorCtr="0" forceAA="0" compatLnSpc="1">
            <a:prstTxWarp prst="textNoShape">
              <a:avLst/>
            </a:prstTxWarp>
            <a:noAutofit/>
          </a:bodyPr>
          <a:lstStyle/>
          <a:p>
            <a:pPr marL="342874"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Resembles C++ STL</a:t>
            </a:r>
          </a:p>
          <a:p>
            <a:pPr marL="342874"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High-level interface</a:t>
            </a:r>
          </a:p>
          <a:p>
            <a:pPr marL="914328" lvl="1"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Enhances developer productivity</a:t>
            </a:r>
          </a:p>
          <a:p>
            <a:pPr marL="914328" lvl="1"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Enables performance portability between GPUs and multicore CPUs</a:t>
            </a:r>
          </a:p>
          <a:p>
            <a:pPr marL="342874"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Flexible</a:t>
            </a:r>
          </a:p>
          <a:p>
            <a:pPr marL="914328" lvl="1"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CUDA, </a:t>
            </a:r>
            <a:r>
              <a:rPr lang="en-US" b="1" kern="0" dirty="0" err="1">
                <a:solidFill>
                  <a:schemeClr val="tx1"/>
                </a:solidFill>
                <a:latin typeface="Calibri" pitchFamily="34" charset="0"/>
                <a:cs typeface="Calibri" pitchFamily="34" charset="0"/>
              </a:rPr>
              <a:t>OpenMP</a:t>
            </a:r>
            <a:r>
              <a:rPr lang="en-US" b="1" kern="0" dirty="0">
                <a:solidFill>
                  <a:schemeClr val="tx1"/>
                </a:solidFill>
                <a:latin typeface="Calibri" pitchFamily="34" charset="0"/>
                <a:cs typeface="Calibri" pitchFamily="34" charset="0"/>
              </a:rPr>
              <a:t>, and TBB </a:t>
            </a:r>
            <a:r>
              <a:rPr lang="en-US" b="1" kern="0" dirty="0" err="1">
                <a:solidFill>
                  <a:schemeClr val="tx1"/>
                </a:solidFill>
                <a:latin typeface="Calibri" pitchFamily="34" charset="0"/>
                <a:cs typeface="Calibri" pitchFamily="34" charset="0"/>
              </a:rPr>
              <a:t>backends</a:t>
            </a:r>
            <a:endParaRPr lang="en-US" b="1" kern="0" dirty="0">
              <a:solidFill>
                <a:schemeClr val="tx1"/>
              </a:solidFill>
              <a:latin typeface="Calibri" pitchFamily="34" charset="0"/>
              <a:cs typeface="Calibri" pitchFamily="34" charset="0"/>
            </a:endParaRPr>
          </a:p>
          <a:p>
            <a:pPr marL="914328" lvl="1"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Extensible and customizable</a:t>
            </a:r>
          </a:p>
          <a:p>
            <a:pPr marL="914328" lvl="1"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Integrates with existing software</a:t>
            </a:r>
          </a:p>
          <a:p>
            <a:pPr marL="457164"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Open source</a:t>
            </a:r>
          </a:p>
        </p:txBody>
      </p:sp>
      <p:sp>
        <p:nvSpPr>
          <p:cNvPr id="2" name="TextBox 1"/>
          <p:cNvSpPr txBox="1"/>
          <p:nvPr/>
        </p:nvSpPr>
        <p:spPr>
          <a:xfrm>
            <a:off x="1246033" y="6366473"/>
            <a:ext cx="6651935" cy="353935"/>
          </a:xfrm>
          <a:prstGeom prst="rect">
            <a:avLst/>
          </a:prstGeom>
          <a:noFill/>
        </p:spPr>
        <p:txBody>
          <a:bodyPr wrap="none" lIns="91433" tIns="45716" rIns="91433" bIns="45716" rtlCol="0">
            <a:spAutoFit/>
          </a:bodyPr>
          <a:lstStyle/>
          <a:p>
            <a:r>
              <a:rPr lang="en-US" sz="1700" dirty="0">
                <a:solidFill>
                  <a:schemeClr val="tx1">
                    <a:lumMod val="75000"/>
                  </a:schemeClr>
                </a:solidFill>
              </a:rPr>
              <a:t>http://developer.nvidia.com/thrust   </a:t>
            </a:r>
            <a:r>
              <a:rPr lang="en-US" sz="1700" dirty="0">
                <a:solidFill>
                  <a:srgbClr val="73B900"/>
                </a:solidFill>
              </a:rPr>
              <a:t>or</a:t>
            </a:r>
            <a:r>
              <a:rPr lang="en-US" sz="1700" dirty="0">
                <a:solidFill>
                  <a:schemeClr val="tx1">
                    <a:lumMod val="75000"/>
                  </a:schemeClr>
                </a:solidFill>
              </a:rPr>
              <a:t>  http://thrust.googlecode.com</a:t>
            </a:r>
          </a:p>
        </p:txBody>
      </p:sp>
    </p:spTree>
    <p:extLst>
      <p:ext uri="{BB962C8B-B14F-4D97-AF65-F5344CB8AC3E}">
        <p14:creationId xmlns:p14="http://schemas.microsoft.com/office/powerpoint/2010/main" val="1995307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14"/>
          <p:cNvSpPr>
            <a:spLocks noChangeArrowheads="1"/>
          </p:cNvSpPr>
          <p:nvPr/>
        </p:nvSpPr>
        <p:spPr bwMode="auto">
          <a:xfrm rot="16200000">
            <a:off x="6102073" y="3741177"/>
            <a:ext cx="1113151" cy="4298806"/>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lIns="91433" tIns="45716" rIns="91433" bIns="45716" anchor="ctr"/>
          <a:lstStyle/>
          <a:p>
            <a:pPr algn="ctr" defTabSz="914328">
              <a:defRPr/>
            </a:pPr>
            <a:endParaRPr lang="en-US" sz="1000" b="1" dirty="0">
              <a:solidFill>
                <a:srgbClr val="000000"/>
              </a:solidFill>
              <a:latin typeface="Arial" pitchFamily="34" charset="0"/>
            </a:endParaRPr>
          </a:p>
        </p:txBody>
      </p:sp>
      <p:sp>
        <p:nvSpPr>
          <p:cNvPr id="20" name="AutoShape 14"/>
          <p:cNvSpPr>
            <a:spLocks noChangeArrowheads="1"/>
          </p:cNvSpPr>
          <p:nvPr/>
        </p:nvSpPr>
        <p:spPr bwMode="auto">
          <a:xfrm rot="16200000">
            <a:off x="6186547" y="2107910"/>
            <a:ext cx="949298" cy="4293717"/>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lIns="91433" tIns="45716" rIns="91433" bIns="45716" anchor="ctr"/>
          <a:lstStyle/>
          <a:p>
            <a:pPr algn="ctr" defTabSz="914328">
              <a:defRPr/>
            </a:pPr>
            <a:endParaRPr lang="en-US" sz="1000" b="1" dirty="0">
              <a:solidFill>
                <a:srgbClr val="000000"/>
              </a:solidFill>
              <a:latin typeface="Arial" pitchFamily="34" charset="0"/>
            </a:endParaRPr>
          </a:p>
        </p:txBody>
      </p:sp>
      <p:sp>
        <p:nvSpPr>
          <p:cNvPr id="19" name="TextBox 18"/>
          <p:cNvSpPr txBox="1"/>
          <p:nvPr/>
        </p:nvSpPr>
        <p:spPr>
          <a:xfrm>
            <a:off x="4546692" y="3786351"/>
            <a:ext cx="3861185" cy="895630"/>
          </a:xfrm>
          <a:prstGeom prst="rect">
            <a:avLst/>
          </a:prstGeom>
          <a:noFill/>
        </p:spPr>
        <p:txBody>
          <a:bodyPr wrap="none" lIns="109728" tIns="54864" rIns="109728" bIns="54864" rtlCol="0">
            <a:spAutoFit/>
          </a:bodyPr>
          <a:lstStyle>
            <a:defPPr>
              <a:defRPr lang="en-US"/>
            </a:defPPr>
            <a:lvl1pPr>
              <a:defRPr sz="1400">
                <a:effectLst>
                  <a:outerShdw blurRad="38100" dist="38100" dir="2700000" algn="tl">
                    <a:srgbClr val="000000">
                      <a:alpha val="43137"/>
                    </a:srgbClr>
                  </a:outerShdw>
                </a:effectLst>
              </a:defRPr>
            </a:lvl1pPr>
          </a:lstStyle>
          <a:p>
            <a:r>
              <a:rPr lang="en-US" sz="1700" dirty="0">
                <a:effectLst/>
              </a:rPr>
              <a:t>MATLAB</a:t>
            </a:r>
            <a:r>
              <a:rPr lang="en-US" dirty="0"/>
              <a:t/>
            </a:r>
            <a:br>
              <a:rPr lang="en-US" dirty="0"/>
            </a:br>
            <a:r>
              <a:rPr lang="en-US" sz="1700" dirty="0">
                <a:effectLst/>
                <a:hlinkClick r:id="rId3"/>
              </a:rPr>
              <a:t>http://www.mathworks.com/discovery/</a:t>
            </a:r>
          </a:p>
          <a:p>
            <a:r>
              <a:rPr lang="en-US" sz="1700" dirty="0">
                <a:effectLst/>
                <a:hlinkClick r:id="rId3"/>
              </a:rPr>
              <a:t>matlab-gpu.html</a:t>
            </a:r>
            <a:endParaRPr lang="en-US" sz="1700" dirty="0">
              <a:effectLst/>
            </a:endParaRPr>
          </a:p>
        </p:txBody>
      </p:sp>
      <p:sp>
        <p:nvSpPr>
          <p:cNvPr id="4" name="Title 3"/>
          <p:cNvSpPr>
            <a:spLocks noGrp="1"/>
          </p:cNvSpPr>
          <p:nvPr>
            <p:ph type="title"/>
          </p:nvPr>
        </p:nvSpPr>
        <p:spPr>
          <a:xfrm>
            <a:off x="457732" y="275172"/>
            <a:ext cx="7670271" cy="779694"/>
          </a:xfrm>
        </p:spPr>
        <p:txBody>
          <a:bodyPr>
            <a:noAutofit/>
          </a:bodyPr>
          <a:lstStyle/>
          <a:p>
            <a:r>
              <a:rPr lang="en-US" dirty="0" smtClean="0"/>
              <a:t>Learn More</a:t>
            </a:r>
            <a:endParaRPr lang="en-US" dirty="0"/>
          </a:p>
        </p:txBody>
      </p:sp>
      <p:sp>
        <p:nvSpPr>
          <p:cNvPr id="8" name="Content Placeholder 4"/>
          <p:cNvSpPr txBox="1">
            <a:spLocks/>
          </p:cNvSpPr>
          <p:nvPr/>
        </p:nvSpPr>
        <p:spPr bwMode="auto">
          <a:xfrm>
            <a:off x="400202" y="1080498"/>
            <a:ext cx="8649727" cy="1082931"/>
          </a:xfrm>
          <a:prstGeom prst="rect">
            <a:avLst/>
          </a:prstGeom>
          <a:noFill/>
          <a:ln w="9525">
            <a:noFill/>
            <a:miter lim="800000"/>
            <a:headEnd/>
            <a:tailEnd/>
          </a:ln>
        </p:spPr>
        <p:txBody>
          <a:bodyPr vert="horz" wrap="square" lIns="91433" tIns="45716" rIns="91433" bIns="45716" numCol="1" anchor="t" anchorCtr="0" compatLnSpc="1">
            <a:prstTxWarp prst="textNoShape">
              <a:avLst/>
            </a:prstTxWarp>
          </a:bodyPr>
          <a:lstStyle>
            <a:lvl1pPr marL="342900" indent="-342900" algn="l" rtl="0" eaLnBrk="0" fontAlgn="base" hangingPunct="0">
              <a:spcBef>
                <a:spcPct val="20000"/>
              </a:spcBef>
              <a:spcAft>
                <a:spcPct val="0"/>
              </a:spcAft>
              <a:buSzPct val="100000"/>
              <a:buFontTx/>
              <a:buBlip>
                <a:blip r:embed="rId4"/>
              </a:buBlip>
              <a:defRPr sz="2400" b="1">
                <a:solidFill>
                  <a:schemeClr val="tx1"/>
                </a:solidFill>
                <a:latin typeface="Calibri" pitchFamily="34" charset="0"/>
                <a:ea typeface="+mn-ea"/>
                <a:cs typeface="Calibri" pitchFamily="34" charset="0"/>
              </a:defRPr>
            </a:lvl1pPr>
            <a:lvl2pPr marL="914400" indent="-342900" algn="l" rtl="0" eaLnBrk="0" fontAlgn="base" hangingPunct="0">
              <a:spcBef>
                <a:spcPct val="20000"/>
              </a:spcBef>
              <a:spcAft>
                <a:spcPct val="0"/>
              </a:spcAft>
              <a:buSzPct val="100000"/>
              <a:buFontTx/>
              <a:buBlip>
                <a:blip r:embed="rId4"/>
              </a:buBlip>
              <a:defRPr sz="2000" b="1">
                <a:solidFill>
                  <a:schemeClr val="tx1"/>
                </a:solidFill>
                <a:latin typeface="Calibri" pitchFamily="34" charset="0"/>
                <a:cs typeface="Calibri" pitchFamily="34" charset="0"/>
              </a:defRPr>
            </a:lvl2pPr>
            <a:lvl3pPr marL="1371600" indent="-282575" algn="l" rtl="0" eaLnBrk="0" fontAlgn="base" hangingPunct="0">
              <a:spcBef>
                <a:spcPct val="20000"/>
              </a:spcBef>
              <a:spcAft>
                <a:spcPct val="0"/>
              </a:spcAft>
              <a:buSzPct val="100000"/>
              <a:buFontTx/>
              <a:buBlip>
                <a:blip r:embed="rId4"/>
              </a:buBlip>
              <a:defRPr sz="1800" b="1">
                <a:solidFill>
                  <a:schemeClr val="tx1"/>
                </a:solidFill>
                <a:latin typeface="Calibri" pitchFamily="34" charset="0"/>
                <a:cs typeface="Calibri" pitchFamily="34" charset="0"/>
              </a:defRPr>
            </a:lvl3pPr>
            <a:lvl4pPr marL="1774825" indent="-228600" algn="l" rtl="0" eaLnBrk="0" fontAlgn="base" hangingPunct="0">
              <a:spcBef>
                <a:spcPct val="20000"/>
              </a:spcBef>
              <a:spcAft>
                <a:spcPct val="0"/>
              </a:spcAft>
              <a:buChar char="–"/>
              <a:defRPr sz="2000">
                <a:solidFill>
                  <a:schemeClr val="bg1"/>
                </a:solidFill>
                <a:latin typeface="+mn-lt"/>
              </a:defRPr>
            </a:lvl4pPr>
            <a:lvl5pPr marL="2117725" indent="-228600" algn="l" rtl="0" eaLnBrk="0" fontAlgn="base" hangingPunct="0">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marL="0" indent="0">
              <a:buNone/>
            </a:pPr>
            <a:r>
              <a:rPr lang="en-US" b="0" dirty="0">
                <a:solidFill>
                  <a:schemeClr val="tx1">
                    <a:lumMod val="85000"/>
                  </a:schemeClr>
                </a:solidFill>
                <a:latin typeface="Trebuchet MS" pitchFamily="34" charset="0"/>
              </a:rPr>
              <a:t>These languages are supported on all CUDA-capable GPUs.</a:t>
            </a:r>
          </a:p>
          <a:p>
            <a:pPr marL="0" indent="0">
              <a:buNone/>
            </a:pPr>
            <a:r>
              <a:rPr lang="en-US" b="0" dirty="0">
                <a:solidFill>
                  <a:schemeClr val="tx1">
                    <a:lumMod val="85000"/>
                  </a:schemeClr>
                </a:solidFill>
                <a:latin typeface="Trebuchet MS" pitchFamily="34" charset="0"/>
              </a:rPr>
              <a:t>You might already have a CUDA-capable GPU in your laptop or desktop PC!</a:t>
            </a:r>
          </a:p>
        </p:txBody>
      </p:sp>
      <p:grpSp>
        <p:nvGrpSpPr>
          <p:cNvPr id="22" name="Group 21"/>
          <p:cNvGrpSpPr/>
          <p:nvPr/>
        </p:nvGrpSpPr>
        <p:grpSpPr>
          <a:xfrm>
            <a:off x="176274" y="2366240"/>
            <a:ext cx="4191403" cy="787590"/>
            <a:chOff x="375527" y="2129617"/>
            <a:chExt cx="5029681" cy="708831"/>
          </a:xfrm>
        </p:grpSpPr>
        <p:sp>
          <p:nvSpPr>
            <p:cNvPr id="6" name="AutoShape 14"/>
            <p:cNvSpPr>
              <a:spLocks noChangeArrowheads="1"/>
            </p:cNvSpPr>
            <p:nvPr/>
          </p:nvSpPr>
          <p:spPr bwMode="auto">
            <a:xfrm rot="16200000">
              <a:off x="2535952" y="-30808"/>
              <a:ext cx="708831" cy="5029681"/>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700" b="1" dirty="0">
                <a:solidFill>
                  <a:srgbClr val="000000"/>
                </a:solidFill>
                <a:latin typeface="Arial" pitchFamily="34" charset="0"/>
              </a:endParaRPr>
            </a:p>
          </p:txBody>
        </p:sp>
        <p:sp>
          <p:nvSpPr>
            <p:cNvPr id="2" name="TextBox 1"/>
            <p:cNvSpPr txBox="1"/>
            <p:nvPr/>
          </p:nvSpPr>
          <p:spPr>
            <a:xfrm>
              <a:off x="399611" y="2157457"/>
              <a:ext cx="4756456" cy="553998"/>
            </a:xfrm>
            <a:prstGeom prst="rect">
              <a:avLst/>
            </a:prstGeom>
            <a:noFill/>
          </p:spPr>
          <p:txBody>
            <a:bodyPr wrap="none" rtlCol="0">
              <a:spAutoFit/>
            </a:bodyPr>
            <a:lstStyle/>
            <a:p>
              <a:r>
                <a:rPr lang="en-US" sz="1700" dirty="0"/>
                <a:t>CUDA C/C++</a:t>
              </a:r>
              <a:br>
                <a:rPr lang="en-US" sz="1700" dirty="0"/>
              </a:br>
              <a:r>
                <a:rPr lang="en-US" sz="1700" dirty="0">
                  <a:hlinkClick r:id="rId5"/>
                </a:rPr>
                <a:t>http://developer.nvidia.com/cuda-toolkit</a:t>
              </a:r>
              <a:endParaRPr lang="en-US" sz="1700" dirty="0"/>
            </a:p>
          </p:txBody>
        </p:sp>
      </p:grpSp>
      <p:grpSp>
        <p:nvGrpSpPr>
          <p:cNvPr id="23" name="Group 22"/>
          <p:cNvGrpSpPr/>
          <p:nvPr/>
        </p:nvGrpSpPr>
        <p:grpSpPr>
          <a:xfrm>
            <a:off x="176271" y="3459640"/>
            <a:ext cx="4153357" cy="787590"/>
            <a:chOff x="293525" y="3129743"/>
            <a:chExt cx="4984029" cy="708831"/>
          </a:xfrm>
        </p:grpSpPr>
        <p:sp>
          <p:nvSpPr>
            <p:cNvPr id="7" name="AutoShape 14"/>
            <p:cNvSpPr>
              <a:spLocks noChangeArrowheads="1"/>
            </p:cNvSpPr>
            <p:nvPr/>
          </p:nvSpPr>
          <p:spPr bwMode="auto">
            <a:xfrm rot="16200000">
              <a:off x="2431124" y="992144"/>
              <a:ext cx="708831" cy="4984029"/>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700" b="1" dirty="0">
                <a:solidFill>
                  <a:srgbClr val="000000"/>
                </a:solidFill>
                <a:latin typeface="Arial" pitchFamily="34" charset="0"/>
              </a:endParaRPr>
            </a:p>
          </p:txBody>
        </p:sp>
        <p:sp>
          <p:nvSpPr>
            <p:cNvPr id="9" name="TextBox 8"/>
            <p:cNvSpPr txBox="1"/>
            <p:nvPr/>
          </p:nvSpPr>
          <p:spPr>
            <a:xfrm>
              <a:off x="317613" y="3131260"/>
              <a:ext cx="4071654" cy="553998"/>
            </a:xfrm>
            <a:prstGeom prst="rect">
              <a:avLst/>
            </a:prstGeom>
            <a:noFill/>
          </p:spPr>
          <p:txBody>
            <a:bodyPr wrap="none" rtlCol="0">
              <a:spAutoFit/>
            </a:bodyPr>
            <a:lstStyle/>
            <a:p>
              <a:pPr marL="0" lvl="1"/>
              <a:r>
                <a:rPr lang="en-US" sz="1700" dirty="0"/>
                <a:t>Thrust C++ Template Library</a:t>
              </a:r>
              <a:br>
                <a:rPr lang="en-US" sz="1700" dirty="0"/>
              </a:br>
              <a:r>
                <a:rPr lang="en-US" sz="1700" dirty="0">
                  <a:hlinkClick r:id="rId6"/>
                </a:rPr>
                <a:t>http://developer.nvidia.com/thrust</a:t>
              </a:r>
              <a:endParaRPr lang="en-US" sz="1700" dirty="0"/>
            </a:p>
          </p:txBody>
        </p:sp>
      </p:grpSp>
      <p:grpSp>
        <p:nvGrpSpPr>
          <p:cNvPr id="24" name="Group 23"/>
          <p:cNvGrpSpPr/>
          <p:nvPr/>
        </p:nvGrpSpPr>
        <p:grpSpPr>
          <a:xfrm>
            <a:off x="176273" y="4553026"/>
            <a:ext cx="4153359" cy="787589"/>
            <a:chOff x="211526" y="4129869"/>
            <a:chExt cx="4984031" cy="708831"/>
          </a:xfrm>
        </p:grpSpPr>
        <p:sp>
          <p:nvSpPr>
            <p:cNvPr id="10" name="AutoShape 14"/>
            <p:cNvSpPr>
              <a:spLocks noChangeArrowheads="1"/>
            </p:cNvSpPr>
            <p:nvPr/>
          </p:nvSpPr>
          <p:spPr bwMode="auto">
            <a:xfrm rot="16200000">
              <a:off x="2349126" y="1992269"/>
              <a:ext cx="708831" cy="4984031"/>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700" b="1" dirty="0">
                <a:solidFill>
                  <a:srgbClr val="000000"/>
                </a:solidFill>
                <a:latin typeface="Arial" pitchFamily="34" charset="0"/>
              </a:endParaRPr>
            </a:p>
          </p:txBody>
        </p:sp>
        <p:sp>
          <p:nvSpPr>
            <p:cNvPr id="11" name="TextBox 10"/>
            <p:cNvSpPr txBox="1"/>
            <p:nvPr/>
          </p:nvSpPr>
          <p:spPr>
            <a:xfrm>
              <a:off x="235611" y="4129869"/>
              <a:ext cx="4756458" cy="553998"/>
            </a:xfrm>
            <a:prstGeom prst="rect">
              <a:avLst/>
            </a:prstGeom>
            <a:noFill/>
          </p:spPr>
          <p:txBody>
            <a:bodyPr wrap="none" rtlCol="0">
              <a:spAutoFit/>
            </a:bodyPr>
            <a:lstStyle/>
            <a:p>
              <a:r>
                <a:rPr lang="en-US" sz="1700" dirty="0"/>
                <a:t>CUDA Fortran</a:t>
              </a:r>
              <a:br>
                <a:rPr lang="en-US" sz="1700" dirty="0"/>
              </a:br>
              <a:r>
                <a:rPr lang="en-US" sz="1700" dirty="0">
                  <a:hlinkClick r:id="rId5"/>
                </a:rPr>
                <a:t>http://developer.nvidia.com/cuda-toolkit</a:t>
              </a:r>
              <a:endParaRPr lang="en-US" sz="1700" dirty="0"/>
            </a:p>
          </p:txBody>
        </p:sp>
      </p:grpSp>
      <p:sp>
        <p:nvSpPr>
          <p:cNvPr id="12" name="AutoShape 14"/>
          <p:cNvSpPr>
            <a:spLocks noChangeArrowheads="1"/>
          </p:cNvSpPr>
          <p:nvPr/>
        </p:nvSpPr>
        <p:spPr bwMode="auto">
          <a:xfrm rot="16200000">
            <a:off x="6199971" y="685010"/>
            <a:ext cx="926853" cy="4289317"/>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lIns="91433" tIns="45716" rIns="91433" bIns="45716" anchor="ctr"/>
          <a:lstStyle/>
          <a:p>
            <a:pPr algn="ctr" defTabSz="914328">
              <a:defRPr/>
            </a:pPr>
            <a:endParaRPr lang="en-US" sz="1000" b="1" dirty="0">
              <a:solidFill>
                <a:srgbClr val="000000"/>
              </a:solidFill>
              <a:latin typeface="Arial" pitchFamily="34" charset="0"/>
            </a:endParaRPr>
          </a:p>
        </p:txBody>
      </p:sp>
      <p:sp>
        <p:nvSpPr>
          <p:cNvPr id="13" name="TextBox 12"/>
          <p:cNvSpPr txBox="1"/>
          <p:nvPr/>
        </p:nvSpPr>
        <p:spPr>
          <a:xfrm>
            <a:off x="4518740" y="2377264"/>
            <a:ext cx="2311915" cy="634020"/>
          </a:xfrm>
          <a:prstGeom prst="rect">
            <a:avLst/>
          </a:prstGeom>
          <a:noFill/>
        </p:spPr>
        <p:txBody>
          <a:bodyPr wrap="none" lIns="109728" tIns="54864" rIns="109728" bIns="54864" rtlCol="0">
            <a:spAutoFit/>
          </a:bodyPr>
          <a:lstStyle>
            <a:defPPr>
              <a:defRPr lang="en-US"/>
            </a:defPPr>
            <a:lvl1pPr>
              <a:defRPr sz="1400">
                <a:effectLst>
                  <a:outerShdw blurRad="38100" dist="38100" dir="2700000" algn="tl">
                    <a:srgbClr val="000000">
                      <a:alpha val="43137"/>
                    </a:srgbClr>
                  </a:outerShdw>
                </a:effectLst>
              </a:defRPr>
            </a:lvl1pPr>
          </a:lstStyle>
          <a:p>
            <a:r>
              <a:rPr lang="en-US" sz="1700" dirty="0">
                <a:effectLst/>
              </a:rPr>
              <a:t>GPU.NET</a:t>
            </a:r>
            <a:r>
              <a:rPr lang="en-US" dirty="0"/>
              <a:t/>
            </a:r>
            <a:br>
              <a:rPr lang="en-US" dirty="0"/>
            </a:br>
            <a:r>
              <a:rPr lang="en-US" sz="1700" dirty="0">
                <a:effectLst/>
                <a:hlinkClick r:id="rId7"/>
              </a:rPr>
              <a:t>http://tidepowerd.com</a:t>
            </a:r>
            <a:endParaRPr lang="en-US" sz="1700" dirty="0">
              <a:effectLst/>
            </a:endParaRPr>
          </a:p>
        </p:txBody>
      </p:sp>
      <p:grpSp>
        <p:nvGrpSpPr>
          <p:cNvPr id="25" name="Group 24"/>
          <p:cNvGrpSpPr/>
          <p:nvPr/>
        </p:nvGrpSpPr>
        <p:grpSpPr>
          <a:xfrm>
            <a:off x="176270" y="5641999"/>
            <a:ext cx="4191409" cy="787591"/>
            <a:chOff x="211522" y="5077792"/>
            <a:chExt cx="5029692" cy="708831"/>
          </a:xfrm>
        </p:grpSpPr>
        <p:sp>
          <p:nvSpPr>
            <p:cNvPr id="14" name="AutoShape 14"/>
            <p:cNvSpPr>
              <a:spLocks noChangeArrowheads="1"/>
            </p:cNvSpPr>
            <p:nvPr/>
          </p:nvSpPr>
          <p:spPr bwMode="auto">
            <a:xfrm rot="16200000">
              <a:off x="2371952" y="2917362"/>
              <a:ext cx="708831" cy="5029691"/>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700" b="1" dirty="0">
                <a:solidFill>
                  <a:srgbClr val="000000"/>
                </a:solidFill>
                <a:latin typeface="Arial" pitchFamily="34" charset="0"/>
              </a:endParaRPr>
            </a:p>
          </p:txBody>
        </p:sp>
        <p:sp>
          <p:nvSpPr>
            <p:cNvPr id="15" name="TextBox 14"/>
            <p:cNvSpPr txBox="1"/>
            <p:nvPr/>
          </p:nvSpPr>
          <p:spPr>
            <a:xfrm>
              <a:off x="235611" y="5079983"/>
              <a:ext cx="5005603" cy="553997"/>
            </a:xfrm>
            <a:prstGeom prst="rect">
              <a:avLst/>
            </a:prstGeom>
            <a:noFill/>
          </p:spPr>
          <p:txBody>
            <a:bodyPr wrap="none" rtlCol="0">
              <a:spAutoFit/>
            </a:bodyPr>
            <a:lstStyle>
              <a:defPPr>
                <a:defRPr lang="en-US"/>
              </a:defPPr>
              <a:lvl1pPr>
                <a:defRPr sz="1400">
                  <a:effectLst>
                    <a:outerShdw blurRad="38100" dist="38100" dir="2700000" algn="tl">
                      <a:srgbClr val="000000">
                        <a:alpha val="43137"/>
                      </a:srgbClr>
                    </a:outerShdw>
                  </a:effectLst>
                </a:defRPr>
              </a:lvl1pPr>
            </a:lstStyle>
            <a:p>
              <a:r>
                <a:rPr lang="en-US" sz="1700" dirty="0" err="1">
                  <a:effectLst/>
                </a:rPr>
                <a:t>PyCUDA</a:t>
              </a:r>
              <a:r>
                <a:rPr lang="en-US" sz="1700" dirty="0">
                  <a:effectLst/>
                </a:rPr>
                <a:t> (Python)</a:t>
              </a:r>
              <a:r>
                <a:rPr lang="en-US" dirty="0">
                  <a:effectLst/>
                </a:rPr>
                <a:t/>
              </a:r>
              <a:br>
                <a:rPr lang="en-US" dirty="0">
                  <a:effectLst/>
                </a:rPr>
              </a:br>
              <a:r>
                <a:rPr lang="en-US" sz="1700" dirty="0">
                  <a:effectLst/>
                  <a:hlinkClick r:id="rId8"/>
                </a:rPr>
                <a:t>http://mathema.tician.de/software/pycuda</a:t>
              </a:r>
              <a:endParaRPr lang="en-US" sz="1700" dirty="0">
                <a:effectLst/>
              </a:endParaRPr>
            </a:p>
          </p:txBody>
        </p:sp>
      </p:grpSp>
      <p:sp>
        <p:nvSpPr>
          <p:cNvPr id="21" name="TextBox 20"/>
          <p:cNvSpPr txBox="1"/>
          <p:nvPr/>
        </p:nvSpPr>
        <p:spPr>
          <a:xfrm>
            <a:off x="4509246" y="5355705"/>
            <a:ext cx="4298806" cy="895630"/>
          </a:xfrm>
          <a:prstGeom prst="rect">
            <a:avLst/>
          </a:prstGeom>
          <a:noFill/>
        </p:spPr>
        <p:txBody>
          <a:bodyPr wrap="none" lIns="109728" tIns="54864" rIns="109728" bIns="54864" rtlCol="0">
            <a:spAutoFit/>
          </a:bodyPr>
          <a:lstStyle>
            <a:defPPr>
              <a:defRPr lang="en-US"/>
            </a:defPPr>
            <a:lvl1pPr>
              <a:defRPr sz="1400">
                <a:effectLst>
                  <a:outerShdw blurRad="38100" dist="38100" dir="2700000" algn="tl">
                    <a:srgbClr val="000000">
                      <a:alpha val="43137"/>
                    </a:srgbClr>
                  </a:outerShdw>
                </a:effectLst>
              </a:defRPr>
            </a:lvl1pPr>
          </a:lstStyle>
          <a:p>
            <a:r>
              <a:rPr lang="en-US" sz="1700" dirty="0" err="1">
                <a:effectLst/>
              </a:rPr>
              <a:t>Mathematica</a:t>
            </a:r>
            <a:r>
              <a:rPr lang="en-US" dirty="0"/>
              <a:t/>
            </a:r>
            <a:br>
              <a:rPr lang="en-US" dirty="0"/>
            </a:br>
            <a:r>
              <a:rPr lang="en-US" sz="1700" dirty="0">
                <a:effectLst/>
                <a:hlinkClick r:id="rId9"/>
              </a:rPr>
              <a:t>http://www.wolfram.com/mathematica/new</a:t>
            </a:r>
          </a:p>
          <a:p>
            <a:r>
              <a:rPr lang="en-US" sz="1700" dirty="0">
                <a:effectLst/>
                <a:hlinkClick r:id="rId9"/>
              </a:rPr>
              <a:t>-in-8/</a:t>
            </a:r>
            <a:r>
              <a:rPr lang="en-US" sz="1700" dirty="0" err="1">
                <a:effectLst/>
                <a:hlinkClick r:id="rId9"/>
              </a:rPr>
              <a:t>cuda</a:t>
            </a:r>
            <a:r>
              <a:rPr lang="en-US" sz="1700" dirty="0">
                <a:effectLst/>
                <a:hlinkClick r:id="rId9"/>
              </a:rPr>
              <a:t>-and-</a:t>
            </a:r>
            <a:r>
              <a:rPr lang="en-US" sz="1700" dirty="0" err="1">
                <a:effectLst/>
                <a:hlinkClick r:id="rId9"/>
              </a:rPr>
              <a:t>opencl</a:t>
            </a:r>
            <a:r>
              <a:rPr lang="en-US" sz="1700" dirty="0">
                <a:effectLst/>
                <a:hlinkClick r:id="rId9"/>
              </a:rPr>
              <a:t>-support/</a:t>
            </a:r>
            <a:endParaRPr lang="en-US" sz="1700" dirty="0">
              <a:effectLst/>
            </a:endParaRPr>
          </a:p>
        </p:txBody>
      </p:sp>
      <p:sp>
        <p:nvSpPr>
          <p:cNvPr id="3" name="Footer Placeholder 2"/>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308045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Footer Placeholder 2"/>
          <p:cNvSpPr>
            <a:spLocks noGrp="1"/>
          </p:cNvSpPr>
          <p:nvPr>
            <p:ph type="ftr" sz="quarter" idx="11"/>
          </p:nvPr>
        </p:nvSpPr>
        <p:spPr/>
        <p:txBody>
          <a:bodyPr/>
          <a:lstStyle/>
          <a:p>
            <a:r>
              <a:rPr lang="en-US" smtClean="0"/>
              <a:t>© NVIDIA 2013</a:t>
            </a:r>
            <a:endParaRPr lang="en-US" dirty="0"/>
          </a:p>
        </p:txBody>
      </p:sp>
      <p:sp>
        <p:nvSpPr>
          <p:cNvPr id="4" name="Rectangle 3"/>
          <p:cNvSpPr/>
          <p:nvPr/>
        </p:nvSpPr>
        <p:spPr>
          <a:xfrm>
            <a:off x="308472" y="1542364"/>
            <a:ext cx="8538073" cy="4524315"/>
          </a:xfrm>
          <a:prstGeom prst="rect">
            <a:avLst/>
          </a:prstGeom>
        </p:spPr>
        <p:txBody>
          <a:bodyPr wrap="square">
            <a:spAutoFit/>
          </a:bodyPr>
          <a:lstStyle/>
          <a:p>
            <a:pPr marL="342900" indent="-342900">
              <a:buFont typeface="Arial" pitchFamily="34" charset="0"/>
              <a:buChar char="•"/>
            </a:pPr>
            <a:r>
              <a:rPr lang="en-US" sz="2400" dirty="0" smtClean="0">
                <a:latin typeface="Trebuchet MS" pitchFamily="34" charset="0"/>
              </a:rPr>
              <a:t>Download CUDA Toolkit &amp; SDK: </a:t>
            </a:r>
            <a:r>
              <a:rPr lang="en-US" sz="2000" u="sng" dirty="0">
                <a:solidFill>
                  <a:schemeClr val="tx2"/>
                </a:solidFill>
                <a:hlinkClick r:id="rId2"/>
              </a:rPr>
              <a:t>www.nvidia.com/getcuda</a:t>
            </a:r>
            <a:endParaRPr lang="en-US" sz="2000" u="sng" dirty="0">
              <a:solidFill>
                <a:schemeClr val="tx2"/>
              </a:solidFill>
            </a:endParaRPr>
          </a:p>
          <a:p>
            <a:pPr marL="342900" indent="-342900">
              <a:buFont typeface="Arial" pitchFamily="34" charset="0"/>
              <a:buChar char="•"/>
            </a:pPr>
            <a:endParaRPr lang="en-US" sz="2400" dirty="0" smtClean="0">
              <a:latin typeface="Trebuchet MS" pitchFamily="34" charset="0"/>
            </a:endParaRPr>
          </a:p>
          <a:p>
            <a:pPr marL="342900" indent="-342900">
              <a:buFont typeface="Arial" pitchFamily="34" charset="0"/>
              <a:buChar char="•"/>
            </a:pPr>
            <a:r>
              <a:rPr lang="en-US" sz="2400" dirty="0" err="1" smtClean="0">
                <a:latin typeface="Trebuchet MS" pitchFamily="34" charset="0"/>
              </a:rPr>
              <a:t>Nsight</a:t>
            </a:r>
            <a:r>
              <a:rPr lang="en-US" sz="2400" dirty="0" smtClean="0">
                <a:latin typeface="Trebuchet MS" pitchFamily="34" charset="0"/>
              </a:rPr>
              <a:t> IDE (Eclipse or Visual Studio): </a:t>
            </a:r>
            <a:r>
              <a:rPr lang="en-US" sz="2000" u="sng" dirty="0">
                <a:solidFill>
                  <a:schemeClr val="tx2"/>
                </a:solidFill>
              </a:rPr>
              <a:t>www.nvidia.com/nsight </a:t>
            </a:r>
          </a:p>
          <a:p>
            <a:pPr marL="342900" indent="-342900">
              <a:buFont typeface="Arial" pitchFamily="34" charset="0"/>
              <a:buChar char="•"/>
            </a:pPr>
            <a:endParaRPr lang="en-US" sz="2400" dirty="0" smtClean="0">
              <a:latin typeface="Trebuchet MS" pitchFamily="34" charset="0"/>
            </a:endParaRPr>
          </a:p>
          <a:p>
            <a:pPr marL="342900" indent="-342900">
              <a:buFont typeface="Arial" pitchFamily="34" charset="0"/>
              <a:buChar char="•"/>
            </a:pPr>
            <a:r>
              <a:rPr lang="en-US" sz="2400" dirty="0" smtClean="0">
                <a:latin typeface="Trebuchet MS" pitchFamily="34" charset="0"/>
              </a:rPr>
              <a:t>Programming </a:t>
            </a:r>
            <a:r>
              <a:rPr lang="en-US" sz="2400" dirty="0">
                <a:latin typeface="Trebuchet MS" pitchFamily="34" charset="0"/>
              </a:rPr>
              <a:t>Guide/Best </a:t>
            </a:r>
            <a:r>
              <a:rPr lang="en-US" sz="2400" dirty="0" smtClean="0">
                <a:latin typeface="Trebuchet MS" pitchFamily="34" charset="0"/>
              </a:rPr>
              <a:t>Practices:</a:t>
            </a:r>
            <a:endParaRPr lang="en-US" sz="2400" dirty="0">
              <a:latin typeface="Trebuchet MS" pitchFamily="34" charset="0"/>
            </a:endParaRPr>
          </a:p>
          <a:p>
            <a:pPr marL="800100" lvl="2" indent="-342900">
              <a:buFont typeface="Arial" pitchFamily="34" charset="0"/>
              <a:buChar char="•"/>
            </a:pPr>
            <a:r>
              <a:rPr lang="en-US" sz="2000" u="sng" dirty="0" smtClean="0">
                <a:solidFill>
                  <a:schemeClr val="tx2"/>
                </a:solidFill>
              </a:rPr>
              <a:t>docs.nvidia.com</a:t>
            </a:r>
            <a:endParaRPr lang="en-US" sz="2000" u="sng" dirty="0">
              <a:solidFill>
                <a:schemeClr val="tx2"/>
              </a:solidFill>
            </a:endParaRPr>
          </a:p>
          <a:p>
            <a:pPr marL="342900" indent="-342900">
              <a:buFont typeface="Arial" pitchFamily="34" charset="0"/>
              <a:buChar char="•"/>
            </a:pPr>
            <a:endParaRPr lang="en-US" sz="2400" dirty="0" smtClean="0">
              <a:latin typeface="Trebuchet MS" pitchFamily="34" charset="0"/>
            </a:endParaRPr>
          </a:p>
          <a:p>
            <a:pPr marL="342900" indent="-342900">
              <a:buFont typeface="Arial" pitchFamily="34" charset="0"/>
              <a:buChar char="•"/>
            </a:pPr>
            <a:r>
              <a:rPr lang="en-US" sz="2400" dirty="0" smtClean="0">
                <a:latin typeface="Trebuchet MS" pitchFamily="34" charset="0"/>
              </a:rPr>
              <a:t>Questions</a:t>
            </a:r>
            <a:r>
              <a:rPr lang="en-US" sz="2400" dirty="0">
                <a:latin typeface="Trebuchet MS" pitchFamily="34" charset="0"/>
              </a:rPr>
              <a:t>:</a:t>
            </a:r>
          </a:p>
          <a:p>
            <a:pPr marL="800100" lvl="1" indent="-342900">
              <a:buFont typeface="Arial" pitchFamily="34" charset="0"/>
              <a:buChar char="•"/>
            </a:pPr>
            <a:r>
              <a:rPr lang="en-US" sz="2000" dirty="0"/>
              <a:t>NVIDIA Developer </a:t>
            </a:r>
            <a:r>
              <a:rPr lang="en-US" sz="2000" dirty="0" smtClean="0"/>
              <a:t>forums: </a:t>
            </a:r>
            <a:r>
              <a:rPr lang="en-US" sz="2000" u="sng" dirty="0">
                <a:solidFill>
                  <a:schemeClr val="tx2"/>
                </a:solidFill>
              </a:rPr>
              <a:t>devtalk.nvidia.com</a:t>
            </a:r>
          </a:p>
          <a:p>
            <a:pPr marL="800100" lvl="1" indent="-342900">
              <a:buFont typeface="Arial" pitchFamily="34" charset="0"/>
              <a:buChar char="•"/>
            </a:pPr>
            <a:r>
              <a:rPr lang="en-US" sz="2000" dirty="0"/>
              <a:t>Search or ask </a:t>
            </a:r>
            <a:r>
              <a:rPr lang="en-US" sz="2000" dirty="0" smtClean="0"/>
              <a:t>on:</a:t>
            </a:r>
            <a:r>
              <a:rPr lang="en-US" sz="2400" dirty="0" smtClean="0"/>
              <a:t> </a:t>
            </a:r>
            <a:r>
              <a:rPr lang="en-US" sz="2000" u="sng" dirty="0">
                <a:solidFill>
                  <a:schemeClr val="tx2"/>
                </a:solidFill>
                <a:hlinkClick r:id="rId3"/>
              </a:rPr>
              <a:t>www.stackoverflow.com</a:t>
            </a:r>
            <a:r>
              <a:rPr lang="en-US" sz="2000" u="sng" dirty="0">
                <a:solidFill>
                  <a:schemeClr val="tx2"/>
                </a:solidFill>
              </a:rPr>
              <a:t>/tags/cuda</a:t>
            </a:r>
            <a:endParaRPr lang="en-US" sz="2000" dirty="0"/>
          </a:p>
          <a:p>
            <a:pPr marL="342900" indent="-342900">
              <a:buFont typeface="Arial" pitchFamily="34" charset="0"/>
              <a:buChar char="•"/>
            </a:pPr>
            <a:endParaRPr lang="en-US" sz="2400" dirty="0" smtClean="0">
              <a:latin typeface="Trebuchet MS" pitchFamily="34" charset="0"/>
            </a:endParaRPr>
          </a:p>
          <a:p>
            <a:pPr marL="342900" indent="-342900">
              <a:buFont typeface="Arial" pitchFamily="34" charset="0"/>
              <a:buChar char="•"/>
            </a:pPr>
            <a:r>
              <a:rPr lang="en-US" sz="2400" dirty="0" smtClean="0">
                <a:latin typeface="Trebuchet MS" pitchFamily="34" charset="0"/>
              </a:rPr>
              <a:t>General</a:t>
            </a:r>
            <a:r>
              <a:rPr lang="en-US" sz="2400" dirty="0">
                <a:latin typeface="Trebuchet MS" pitchFamily="34" charset="0"/>
              </a:rPr>
              <a:t>: </a:t>
            </a:r>
            <a:r>
              <a:rPr lang="en-US" u="sng" dirty="0">
                <a:solidFill>
                  <a:schemeClr val="tx2"/>
                </a:solidFill>
              </a:rPr>
              <a:t>www.nvidia.com/cudazone</a:t>
            </a:r>
          </a:p>
        </p:txBody>
      </p:sp>
    </p:spTree>
    <p:extLst>
      <p:ext uri="{BB962C8B-B14F-4D97-AF65-F5344CB8AC3E}">
        <p14:creationId xmlns:p14="http://schemas.microsoft.com/office/powerpoint/2010/main" val="308722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48036" y="228413"/>
            <a:ext cx="8447941" cy="718146"/>
          </a:xfrm>
        </p:spPr>
        <p:txBody>
          <a:bodyPr>
            <a:normAutofit fontScale="90000"/>
          </a:bodyPr>
          <a:lstStyle/>
          <a:p>
            <a:pPr algn="ctr"/>
            <a:r>
              <a:rPr lang="en-US" dirty="0" smtClean="0"/>
              <a:t>CUDA Parallel Computing Platform</a:t>
            </a:r>
            <a:endParaRPr lang="en-US" dirty="0"/>
          </a:p>
        </p:txBody>
      </p:sp>
      <p:grpSp>
        <p:nvGrpSpPr>
          <p:cNvPr id="25" name="Group 24"/>
          <p:cNvGrpSpPr/>
          <p:nvPr/>
        </p:nvGrpSpPr>
        <p:grpSpPr>
          <a:xfrm>
            <a:off x="337191" y="5082228"/>
            <a:ext cx="8469624" cy="1528889"/>
            <a:chOff x="404624" y="4655528"/>
            <a:chExt cx="10163549" cy="1376000"/>
          </a:xfrm>
        </p:grpSpPr>
        <p:grpSp>
          <p:nvGrpSpPr>
            <p:cNvPr id="7" name="Group 6"/>
            <p:cNvGrpSpPr/>
            <p:nvPr/>
          </p:nvGrpSpPr>
          <p:grpSpPr>
            <a:xfrm>
              <a:off x="404624" y="4655528"/>
              <a:ext cx="10163549" cy="1376000"/>
              <a:chOff x="404626" y="4959973"/>
              <a:chExt cx="4301195" cy="2135266"/>
            </a:xfrm>
          </p:grpSpPr>
          <p:sp>
            <p:nvSpPr>
              <p:cNvPr id="20" name="Rounded Rectangle 19"/>
              <p:cNvSpPr/>
              <p:nvPr/>
            </p:nvSpPr>
            <p:spPr>
              <a:xfrm>
                <a:off x="404626" y="4959973"/>
                <a:ext cx="4301195" cy="2135266"/>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defRPr/>
                </a:pPr>
                <a:r>
                  <a:rPr lang="en-US" sz="2400" dirty="0">
                    <a:solidFill>
                      <a:srgbClr val="FFFFFF"/>
                    </a:solidFill>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Hardware </a:t>
                </a: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Capabilities</a:t>
                </a:r>
              </a:p>
            </p:txBody>
          </p:sp>
          <p:sp>
            <p:nvSpPr>
              <p:cNvPr id="22" name="Rectangle 7"/>
              <p:cNvSpPr>
                <a:spLocks noChangeArrowheads="1"/>
              </p:cNvSpPr>
              <p:nvPr/>
            </p:nvSpPr>
            <p:spPr bwMode="auto">
              <a:xfrm>
                <a:off x="3836428" y="4995034"/>
                <a:ext cx="603307" cy="42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4" rIns="91429" bIns="45714">
                <a:spAutoFit/>
              </a:bodyPr>
              <a:lstStyle/>
              <a:p>
                <a:pPr algn="ctr"/>
                <a:r>
                  <a:rPr lang="en-US" sz="1400" b="1" dirty="0" err="1">
                    <a:solidFill>
                      <a:schemeClr val="tx1">
                        <a:lumMod val="85000"/>
                      </a:schemeClr>
                    </a:solidFill>
                    <a:latin typeface="Trebuchet MS" pitchFamily="34" charset="0"/>
                  </a:rPr>
                  <a:t>GPUDirect</a:t>
                </a:r>
                <a:endParaRPr lang="en-US" sz="1400" b="1" dirty="0">
                  <a:solidFill>
                    <a:schemeClr val="tx1">
                      <a:lumMod val="85000"/>
                    </a:schemeClr>
                  </a:solidFill>
                  <a:latin typeface="Trebuchet MS" pitchFamily="34" charset="0"/>
                </a:endParaRPr>
              </a:p>
            </p:txBody>
          </p:sp>
          <p:sp>
            <p:nvSpPr>
              <p:cNvPr id="13" name="Rectangle 12"/>
              <p:cNvSpPr/>
              <p:nvPr/>
            </p:nvSpPr>
            <p:spPr>
              <a:xfrm>
                <a:off x="1834011" y="5100739"/>
                <a:ext cx="335945" cy="429845"/>
              </a:xfrm>
              <a:prstGeom prst="rect">
                <a:avLst/>
              </a:prstGeom>
            </p:spPr>
            <p:txBody>
              <a:bodyPr wrap="square">
                <a:spAutoFit/>
              </a:bodyPr>
              <a:lstStyle/>
              <a:p>
                <a:pPr algn="ctr"/>
                <a:r>
                  <a:rPr lang="en-US" sz="1400" b="1" dirty="0">
                    <a:solidFill>
                      <a:schemeClr val="tx1">
                        <a:lumMod val="85000"/>
                      </a:schemeClr>
                    </a:solidFill>
                    <a:latin typeface="Trebuchet MS" pitchFamily="34" charset="0"/>
                  </a:rPr>
                  <a:t>SMX</a:t>
                </a:r>
                <a:endParaRPr lang="en-US" sz="1400" b="1" dirty="0">
                  <a:solidFill>
                    <a:schemeClr val="tx1">
                      <a:lumMod val="85000"/>
                    </a:schemeClr>
                  </a:solidFill>
                </a:endParaRPr>
              </a:p>
            </p:txBody>
          </p:sp>
          <p:sp>
            <p:nvSpPr>
              <p:cNvPr id="18" name="Rectangle 17"/>
              <p:cNvSpPr/>
              <p:nvPr/>
            </p:nvSpPr>
            <p:spPr>
              <a:xfrm>
                <a:off x="2279188" y="4962261"/>
                <a:ext cx="868720" cy="730736"/>
              </a:xfrm>
              <a:prstGeom prst="rect">
                <a:avLst/>
              </a:prstGeom>
            </p:spPr>
            <p:txBody>
              <a:bodyPr wrap="square">
                <a:spAutoFit/>
              </a:bodyPr>
              <a:lstStyle/>
              <a:p>
                <a:pPr algn="ctr"/>
                <a:r>
                  <a:rPr lang="en-US" sz="1400" b="1" dirty="0">
                    <a:solidFill>
                      <a:schemeClr val="tx1">
                        <a:lumMod val="85000"/>
                      </a:schemeClr>
                    </a:solidFill>
                    <a:latin typeface="Trebuchet MS" pitchFamily="34" charset="0"/>
                  </a:rPr>
                  <a:t>Dynamic Parallelism</a:t>
                </a:r>
              </a:p>
            </p:txBody>
          </p:sp>
          <p:sp>
            <p:nvSpPr>
              <p:cNvPr id="24" name="Rectangle 23"/>
              <p:cNvSpPr/>
              <p:nvPr/>
            </p:nvSpPr>
            <p:spPr>
              <a:xfrm>
                <a:off x="3147908" y="4995034"/>
                <a:ext cx="566233" cy="429845"/>
              </a:xfrm>
              <a:prstGeom prst="rect">
                <a:avLst/>
              </a:prstGeom>
            </p:spPr>
            <p:txBody>
              <a:bodyPr wrap="square">
                <a:spAutoFit/>
              </a:bodyPr>
              <a:lstStyle/>
              <a:p>
                <a:pPr algn="ctr"/>
                <a:r>
                  <a:rPr lang="en-US" sz="1400" b="1" dirty="0" err="1">
                    <a:solidFill>
                      <a:schemeClr val="tx1">
                        <a:lumMod val="85000"/>
                      </a:schemeClr>
                    </a:solidFill>
                    <a:latin typeface="Trebuchet MS" pitchFamily="34" charset="0"/>
                  </a:rPr>
                  <a:t>HyperQ</a:t>
                </a:r>
                <a:endParaRPr lang="en-US" sz="1400" b="1" dirty="0">
                  <a:solidFill>
                    <a:schemeClr val="tx1">
                      <a:lumMod val="85000"/>
                    </a:schemeClr>
                  </a:solidFill>
                  <a:latin typeface="Trebuchet MS" pitchFamily="34" charset="0"/>
                </a:endParaRPr>
              </a:p>
            </p:txBody>
          </p:sp>
        </p:grpSp>
        <p:pic>
          <p:nvPicPr>
            <p:cNvPr id="1030" name="Picture 6" descr="Kepler SMX process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782202" y="5098279"/>
              <a:ext cx="793826" cy="791489"/>
            </a:xfrm>
            <a:prstGeom prst="roundRect">
              <a:avLst>
                <a:gd name="adj" fmla="val 8594"/>
              </a:avLst>
            </a:prstGeom>
            <a:solidFill>
              <a:srgbClr val="FFFFFF">
                <a:shade val="85000"/>
              </a:srgbClr>
            </a:solidFill>
            <a:ln>
              <a:noFill/>
            </a:ln>
            <a:effectLst/>
            <a:extLst/>
          </p:spPr>
        </p:pic>
        <p:pic>
          <p:nvPicPr>
            <p:cNvPr id="1032" name="Picture 8" descr="Dynamic Parallelis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503796" y="5097557"/>
              <a:ext cx="792757" cy="802125"/>
            </a:xfrm>
            <a:prstGeom prst="roundRect">
              <a:avLst>
                <a:gd name="adj" fmla="val 8594"/>
              </a:avLst>
            </a:prstGeom>
            <a:solidFill>
              <a:srgbClr val="FFFFFF">
                <a:shade val="85000"/>
              </a:srgbClr>
            </a:solidFill>
            <a:ln>
              <a:noFill/>
            </a:ln>
            <a:effectLst/>
            <a:extLst/>
          </p:spPr>
        </p:pic>
        <p:pic>
          <p:nvPicPr>
            <p:cNvPr id="1034" name="Picture 10" descr="Hyper-Q"/>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7101858" y="5067811"/>
              <a:ext cx="908046" cy="802126"/>
            </a:xfrm>
            <a:prstGeom prst="roundRect">
              <a:avLst>
                <a:gd name="adj" fmla="val 8594"/>
              </a:avLst>
            </a:prstGeom>
            <a:solidFill>
              <a:srgbClr val="FFFFFF">
                <a:shade val="85000"/>
              </a:srgbClr>
            </a:solidFill>
            <a:ln>
              <a:noFill/>
            </a:ln>
            <a:effectLst/>
            <a:extLst/>
          </p:spPr>
        </p:pic>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6295" y="5046227"/>
              <a:ext cx="828674" cy="804862"/>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w="9525">
                  <a:solidFill>
                    <a:schemeClr val="tx1"/>
                  </a:solidFill>
                  <a:miter lim="800000"/>
                  <a:headEnd/>
                  <a:tailEnd/>
                </a14:hiddenLine>
              </a:ext>
            </a:extLst>
          </p:spPr>
        </p:pic>
      </p:grpSp>
      <p:grpSp>
        <p:nvGrpSpPr>
          <p:cNvPr id="16" name="Group 15"/>
          <p:cNvGrpSpPr/>
          <p:nvPr/>
        </p:nvGrpSpPr>
        <p:grpSpPr>
          <a:xfrm>
            <a:off x="337191" y="1113028"/>
            <a:ext cx="8469624" cy="1464225"/>
            <a:chOff x="404625" y="771383"/>
            <a:chExt cx="10163549" cy="1317807"/>
          </a:xfrm>
        </p:grpSpPr>
        <p:sp>
          <p:nvSpPr>
            <p:cNvPr id="12" name="Rounded Rectangle 11"/>
            <p:cNvSpPr/>
            <p:nvPr/>
          </p:nvSpPr>
          <p:spPr>
            <a:xfrm>
              <a:off x="404625" y="771383"/>
              <a:ext cx="10163549" cy="1306355"/>
            </a:xfrm>
            <a:prstGeom prst="roundRect">
              <a:avLst/>
            </a:prstGeom>
            <a:gradFill>
              <a:gsLst>
                <a:gs pos="0">
                  <a:schemeClr val="bg1">
                    <a:lumMod val="75000"/>
                    <a:lumOff val="25000"/>
                    <a:shade val="30000"/>
                    <a:satMod val="115000"/>
                    <a:alpha val="35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defRPr/>
              </a:pPr>
              <a:r>
                <a:rPr lang="en-US" sz="2400" dirty="0">
                  <a:effectLst>
                    <a:outerShdw blurRad="38100" dist="38100" dir="2700000" algn="tl">
                      <a:srgbClr val="000000">
                        <a:alpha val="43137"/>
                      </a:srgbClr>
                    </a:outerShdw>
                  </a:effectLst>
                </a:rPr>
                <a:t>    Programming </a:t>
              </a: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     Approaches</a:t>
              </a:r>
            </a:p>
          </p:txBody>
        </p:sp>
        <p:sp>
          <p:nvSpPr>
            <p:cNvPr id="3" name="Rounded Rectangle 2"/>
            <p:cNvSpPr/>
            <p:nvPr/>
          </p:nvSpPr>
          <p:spPr>
            <a:xfrm>
              <a:off x="3095740" y="846344"/>
              <a:ext cx="2390659" cy="768895"/>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2000" dirty="0"/>
                <a:t>Libraries</a:t>
              </a:r>
            </a:p>
          </p:txBody>
        </p:sp>
        <p:sp>
          <p:nvSpPr>
            <p:cNvPr id="4103" name="Rectangle 7"/>
            <p:cNvSpPr>
              <a:spLocks noChangeArrowheads="1"/>
            </p:cNvSpPr>
            <p:nvPr/>
          </p:nvSpPr>
          <p:spPr bwMode="auto">
            <a:xfrm>
              <a:off x="3095740" y="1611648"/>
              <a:ext cx="2331804" cy="47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4" rIns="91429" bIns="45714">
              <a:spAutoFit/>
            </a:bodyPr>
            <a:lstStyle/>
            <a:p>
              <a:pPr algn="ctr"/>
              <a:r>
                <a:rPr lang="en-US" sz="1400" b="1" dirty="0">
                  <a:solidFill>
                    <a:schemeClr val="tx1">
                      <a:lumMod val="85000"/>
                    </a:schemeClr>
                  </a:solidFill>
                  <a:latin typeface="Trebuchet MS" pitchFamily="34" charset="0"/>
                </a:rPr>
                <a:t>“Drop-in” Acceleration</a:t>
              </a:r>
            </a:p>
          </p:txBody>
        </p:sp>
        <p:sp>
          <p:nvSpPr>
            <p:cNvPr id="5" name="Rounded Rectangle 4"/>
            <p:cNvSpPr/>
            <p:nvPr/>
          </p:nvSpPr>
          <p:spPr>
            <a:xfrm>
              <a:off x="8064346" y="856257"/>
              <a:ext cx="2312572" cy="76889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2000" dirty="0"/>
                <a:t>Programming Languages</a:t>
              </a:r>
            </a:p>
          </p:txBody>
        </p:sp>
        <p:sp>
          <p:nvSpPr>
            <p:cNvPr id="4" name="Rounded Rectangle 3"/>
            <p:cNvSpPr/>
            <p:nvPr/>
          </p:nvSpPr>
          <p:spPr>
            <a:xfrm>
              <a:off x="5616987" y="856258"/>
              <a:ext cx="2316506" cy="76889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2000" dirty="0"/>
                <a:t>OpenACC Directives</a:t>
              </a:r>
            </a:p>
          </p:txBody>
        </p:sp>
        <p:sp>
          <p:nvSpPr>
            <p:cNvPr id="10" name="Rectangle 8"/>
            <p:cNvSpPr>
              <a:spLocks noChangeArrowheads="1"/>
            </p:cNvSpPr>
            <p:nvPr/>
          </p:nvSpPr>
          <p:spPr bwMode="auto">
            <a:xfrm>
              <a:off x="8064346" y="1709446"/>
              <a:ext cx="2312572" cy="276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1400" b="1" dirty="0">
                  <a:solidFill>
                    <a:schemeClr val="tx1">
                      <a:lumMod val="85000"/>
                    </a:schemeClr>
                  </a:solidFill>
                  <a:latin typeface="Trebuchet MS" pitchFamily="34" charset="0"/>
                </a:rPr>
                <a:t>Maximum Flexibility</a:t>
              </a:r>
            </a:p>
          </p:txBody>
        </p:sp>
        <p:sp>
          <p:nvSpPr>
            <p:cNvPr id="11" name="Rectangle 10"/>
            <p:cNvSpPr>
              <a:spLocks noChangeArrowheads="1"/>
            </p:cNvSpPr>
            <p:nvPr/>
          </p:nvSpPr>
          <p:spPr bwMode="auto">
            <a:xfrm>
              <a:off x="5616987" y="1618299"/>
              <a:ext cx="2316506" cy="47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1400" b="1" dirty="0">
                  <a:solidFill>
                    <a:schemeClr val="tx1">
                      <a:lumMod val="85000"/>
                    </a:schemeClr>
                  </a:solidFill>
                  <a:latin typeface="Trebuchet MS" pitchFamily="34" charset="0"/>
                </a:rPr>
                <a:t>Easily Accelerate Apps</a:t>
              </a:r>
              <a:endParaRPr lang="en-US" sz="1600" b="1" dirty="0">
                <a:solidFill>
                  <a:schemeClr val="tx1">
                    <a:lumMod val="85000"/>
                  </a:schemeClr>
                </a:solidFill>
                <a:latin typeface="Trebuchet MS" pitchFamily="34" charset="0"/>
              </a:endParaRPr>
            </a:p>
          </p:txBody>
        </p:sp>
      </p:grpSp>
      <p:grpSp>
        <p:nvGrpSpPr>
          <p:cNvPr id="21" name="Group 20"/>
          <p:cNvGrpSpPr/>
          <p:nvPr/>
        </p:nvGrpSpPr>
        <p:grpSpPr>
          <a:xfrm>
            <a:off x="337191" y="2730139"/>
            <a:ext cx="8469624" cy="1131616"/>
            <a:chOff x="404625" y="2516607"/>
            <a:chExt cx="10163549" cy="1018454"/>
          </a:xfrm>
        </p:grpSpPr>
        <p:grpSp>
          <p:nvGrpSpPr>
            <p:cNvPr id="9" name="Group 8"/>
            <p:cNvGrpSpPr/>
            <p:nvPr/>
          </p:nvGrpSpPr>
          <p:grpSpPr>
            <a:xfrm>
              <a:off x="404625" y="2516607"/>
              <a:ext cx="10163549" cy="1018454"/>
              <a:chOff x="5263509" y="3007604"/>
              <a:chExt cx="4301195" cy="2291171"/>
            </a:xfrm>
          </p:grpSpPr>
          <p:sp>
            <p:nvSpPr>
              <p:cNvPr id="6" name="Rounded Rectangle 5"/>
              <p:cNvSpPr/>
              <p:nvPr/>
            </p:nvSpPr>
            <p:spPr>
              <a:xfrm>
                <a:off x="5263509" y="3007604"/>
                <a:ext cx="4301195" cy="2214389"/>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defRPr/>
                </a:pPr>
                <a:r>
                  <a:rPr lang="en-US" sz="2400" dirty="0">
                    <a:solidFill>
                      <a:srgbClr val="FFFFFF"/>
                    </a:solidFill>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Development</a:t>
                </a:r>
              </a:p>
              <a:p>
                <a:pPr>
                  <a:defRPr/>
                </a:pPr>
                <a:r>
                  <a:rPr lang="en-US" sz="2400" dirty="0">
                    <a:effectLst>
                      <a:outerShdw blurRad="38100" dist="38100" dir="2700000" algn="tl">
                        <a:srgbClr val="000000">
                          <a:alpha val="43137"/>
                        </a:srgbClr>
                      </a:outerShdw>
                    </a:effectLst>
                  </a:rPr>
                  <a:t>    Environment</a:t>
                </a:r>
              </a:p>
            </p:txBody>
          </p:sp>
          <p:sp>
            <p:nvSpPr>
              <p:cNvPr id="15" name="Rectangle 7"/>
              <p:cNvSpPr>
                <a:spLocks noChangeArrowheads="1"/>
              </p:cNvSpPr>
              <p:nvPr/>
            </p:nvSpPr>
            <p:spPr bwMode="auto">
              <a:xfrm>
                <a:off x="7242103" y="3117767"/>
                <a:ext cx="1133268" cy="19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4" rIns="91429" bIns="45714">
                <a:spAutoFit/>
              </a:bodyPr>
              <a:lstStyle/>
              <a:p>
                <a:pPr algn="ctr"/>
                <a:r>
                  <a:rPr lang="en-US" sz="1600" dirty="0" err="1">
                    <a:latin typeface="Trebuchet MS" pitchFamily="34" charset="0"/>
                  </a:rPr>
                  <a:t>Nsight</a:t>
                </a:r>
                <a:r>
                  <a:rPr lang="en-US" sz="1600" dirty="0">
                    <a:latin typeface="Trebuchet MS" pitchFamily="34" charset="0"/>
                  </a:rPr>
                  <a:t> IDE</a:t>
                </a:r>
              </a:p>
              <a:p>
                <a:pPr algn="ctr"/>
                <a:r>
                  <a:rPr lang="en-US" sz="1400" dirty="0">
                    <a:solidFill>
                      <a:schemeClr val="tx1">
                        <a:lumMod val="85000"/>
                      </a:schemeClr>
                    </a:solidFill>
                    <a:latin typeface="Trebuchet MS" pitchFamily="34" charset="0"/>
                  </a:rPr>
                  <a:t>Linux, Mac and Windows</a:t>
                </a:r>
              </a:p>
              <a:p>
                <a:pPr algn="ctr"/>
                <a:r>
                  <a:rPr lang="en-US" sz="1400" dirty="0">
                    <a:solidFill>
                      <a:schemeClr val="tx1">
                        <a:lumMod val="85000"/>
                      </a:schemeClr>
                    </a:solidFill>
                    <a:latin typeface="Trebuchet MS" pitchFamily="34" charset="0"/>
                  </a:rPr>
                  <a:t>GPU Debugging and Profiling</a:t>
                </a:r>
              </a:p>
            </p:txBody>
          </p:sp>
          <p:sp>
            <p:nvSpPr>
              <p:cNvPr id="17" name="Rectangle 7"/>
              <p:cNvSpPr>
                <a:spLocks noChangeArrowheads="1"/>
              </p:cNvSpPr>
              <p:nvPr/>
            </p:nvSpPr>
            <p:spPr bwMode="auto">
              <a:xfrm>
                <a:off x="8505089" y="3117767"/>
                <a:ext cx="935739" cy="218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4" rIns="91429" bIns="45714">
                <a:spAutoFit/>
              </a:bodyPr>
              <a:lstStyle/>
              <a:p>
                <a:pPr algn="ctr"/>
                <a:r>
                  <a:rPr lang="en-US" sz="1600" dirty="0">
                    <a:latin typeface="Trebuchet MS" pitchFamily="34" charset="0"/>
                  </a:rPr>
                  <a:t>CUDA-GDB debugger</a:t>
                </a:r>
              </a:p>
              <a:p>
                <a:pPr algn="ctr"/>
                <a:r>
                  <a:rPr lang="en-US" sz="1600" dirty="0">
                    <a:latin typeface="Trebuchet MS" pitchFamily="34" charset="0"/>
                  </a:rPr>
                  <a:t>NVIDIA Visual Profiler</a:t>
                </a:r>
              </a:p>
            </p:txBody>
          </p:sp>
        </p:grpSp>
        <p:pic>
          <p:nvPicPr>
            <p:cNvPr id="3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28852" y="2559529"/>
              <a:ext cx="1290770" cy="9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 name="Group 22"/>
          <p:cNvGrpSpPr/>
          <p:nvPr/>
        </p:nvGrpSpPr>
        <p:grpSpPr>
          <a:xfrm>
            <a:off x="337191" y="3992347"/>
            <a:ext cx="8469624" cy="928227"/>
            <a:chOff x="404625" y="3652603"/>
            <a:chExt cx="10163549" cy="835404"/>
          </a:xfrm>
        </p:grpSpPr>
        <p:grpSp>
          <p:nvGrpSpPr>
            <p:cNvPr id="37" name="Group 36"/>
            <p:cNvGrpSpPr/>
            <p:nvPr/>
          </p:nvGrpSpPr>
          <p:grpSpPr>
            <a:xfrm>
              <a:off x="404625" y="3652603"/>
              <a:ext cx="10163549" cy="835404"/>
              <a:chOff x="5094747" y="4077004"/>
              <a:chExt cx="5585551" cy="1130088"/>
            </a:xfrm>
          </p:grpSpPr>
          <p:sp>
            <p:nvSpPr>
              <p:cNvPr id="38" name="Rounded Rectangle 37"/>
              <p:cNvSpPr/>
              <p:nvPr/>
            </p:nvSpPr>
            <p:spPr>
              <a:xfrm>
                <a:off x="5094747" y="4077004"/>
                <a:ext cx="5585551" cy="1130088"/>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defRPr/>
                </a:pP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  Open </a:t>
                </a:r>
                <a:r>
                  <a:rPr lang="en-US" sz="2400" dirty="0">
                    <a:effectLst>
                      <a:outerShdw blurRad="38100" dist="38100" dir="2700000" algn="tl">
                        <a:srgbClr val="000000">
                          <a:alpha val="43137"/>
                        </a:srgbClr>
                      </a:outerShdw>
                    </a:effectLst>
                  </a:rPr>
                  <a:t>Compiler</a:t>
                </a:r>
              </a:p>
              <a:p>
                <a:pPr>
                  <a:defRPr/>
                </a:pP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Tool Chain</a:t>
                </a:r>
              </a:p>
            </p:txBody>
          </p:sp>
          <p:sp>
            <p:nvSpPr>
              <p:cNvPr id="40" name="Rectangle 7"/>
              <p:cNvSpPr>
                <a:spLocks noChangeArrowheads="1"/>
              </p:cNvSpPr>
              <p:nvPr/>
            </p:nvSpPr>
            <p:spPr bwMode="auto">
              <a:xfrm>
                <a:off x="7755520" y="4216364"/>
                <a:ext cx="2819670" cy="89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4" rIns="91429" bIns="45714">
                <a:spAutoFit/>
              </a:bodyPr>
              <a:lstStyle/>
              <a:p>
                <a:pPr algn="ctr"/>
                <a:r>
                  <a:rPr lang="en-US" sz="1400" dirty="0" smtClean="0">
                    <a:solidFill>
                      <a:schemeClr val="tx1">
                        <a:lumMod val="85000"/>
                      </a:schemeClr>
                    </a:solidFill>
                    <a:latin typeface="Trebuchet MS" pitchFamily="34" charset="0"/>
                  </a:rPr>
                  <a:t>Enables </a:t>
                </a:r>
                <a:r>
                  <a:rPr lang="en-US" sz="1400" dirty="0">
                    <a:solidFill>
                      <a:schemeClr val="tx1">
                        <a:lumMod val="85000"/>
                      </a:schemeClr>
                    </a:solidFill>
                    <a:latin typeface="Trebuchet MS" pitchFamily="34" charset="0"/>
                  </a:rPr>
                  <a:t>compiling new languages to CUDA platform, and CUDA languages to other architectures</a:t>
                </a:r>
              </a:p>
            </p:txBody>
          </p:sp>
        </p:grpSp>
        <p:pic>
          <p:nvPicPr>
            <p:cNvPr id="34" name="Picture 1" descr="Description: http://llvm.org/img/LLVM-Logo-Derivative-2.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460797" y="3834946"/>
              <a:ext cx="1436637" cy="505696"/>
            </a:xfrm>
            <a:prstGeom prst="roundRect">
              <a:avLst>
                <a:gd name="adj" fmla="val 8594"/>
              </a:avLst>
            </a:prstGeom>
            <a:solidFill>
              <a:srgbClr val="FFFFFF">
                <a:shade val="85000"/>
              </a:srgbClr>
            </a:solidFill>
            <a:ln>
              <a:noFill/>
            </a:ln>
            <a:effectLst/>
          </p:spPr>
        </p:pic>
      </p:grpSp>
      <p:sp>
        <p:nvSpPr>
          <p:cNvPr id="2" name="Rectangle 1"/>
          <p:cNvSpPr/>
          <p:nvPr/>
        </p:nvSpPr>
        <p:spPr>
          <a:xfrm>
            <a:off x="3437047" y="768759"/>
            <a:ext cx="2439905" cy="338522"/>
          </a:xfrm>
          <a:prstGeom prst="rect">
            <a:avLst/>
          </a:prstGeom>
        </p:spPr>
        <p:txBody>
          <a:bodyPr wrap="none" lIns="91411" tIns="45704" rIns="91411" bIns="45704">
            <a:spAutoFit/>
          </a:bodyPr>
          <a:lstStyle/>
          <a:p>
            <a:r>
              <a:rPr lang="en-US" sz="1600" u="sng" dirty="0">
                <a:solidFill>
                  <a:schemeClr val="tx1">
                    <a:lumMod val="75000"/>
                  </a:schemeClr>
                </a:solidFill>
              </a:rPr>
              <a:t>www.nvidia.com/getcuda</a:t>
            </a:r>
            <a:endParaRPr lang="en-US" sz="1600" dirty="0">
              <a:solidFill>
                <a:schemeClr val="tx1">
                  <a:lumMod val="75000"/>
                </a:schemeClr>
              </a:solidFill>
            </a:endParaRPr>
          </a:p>
        </p:txBody>
      </p:sp>
      <p:sp>
        <p:nvSpPr>
          <p:cNvPr id="8" name="Footer Placeholder 7"/>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558257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82613" y="1836738"/>
            <a:ext cx="7823200" cy="925512"/>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600" dirty="0">
                <a:effectLst>
                  <a:outerShdw blurRad="38100" dist="38100" dir="2700000" algn="tl">
                    <a:srgbClr val="000000">
                      <a:alpha val="43137"/>
                    </a:srgbClr>
                  </a:outerShdw>
                </a:effectLst>
              </a:rPr>
              <a:t>Applications</a:t>
            </a:r>
          </a:p>
        </p:txBody>
      </p:sp>
      <p:sp>
        <p:nvSpPr>
          <p:cNvPr id="3" name="Rounded Rectangle 2"/>
          <p:cNvSpPr/>
          <p:nvPr/>
        </p:nvSpPr>
        <p:spPr>
          <a:xfrm>
            <a:off x="582613" y="3048000"/>
            <a:ext cx="2312987"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200" dirty="0" smtClean="0">
                <a:effectLst>
                  <a:outerShdw blurRad="38100" dist="38100" dir="2700000" algn="tl">
                    <a:srgbClr val="000000">
                      <a:alpha val="43137"/>
                    </a:srgbClr>
                  </a:outerShdw>
                </a:effectLst>
              </a:rPr>
              <a:t>Libraries</a:t>
            </a:r>
            <a:endParaRPr lang="en-US" sz="3200" dirty="0">
              <a:effectLst>
                <a:outerShdw blurRad="38100" dist="38100" dir="2700000" algn="tl">
                  <a:srgbClr val="000000">
                    <a:alpha val="43137"/>
                  </a:srgbClr>
                </a:outerShdw>
              </a:effectLst>
            </a:endParaRPr>
          </a:p>
        </p:txBody>
      </p:sp>
      <p:sp>
        <p:nvSpPr>
          <p:cNvPr id="4103" name="Rectangle 7"/>
          <p:cNvSpPr>
            <a:spLocks noChangeArrowheads="1"/>
          </p:cNvSpPr>
          <p:nvPr/>
        </p:nvSpPr>
        <p:spPr bwMode="auto">
          <a:xfrm>
            <a:off x="781050" y="5141232"/>
            <a:ext cx="19161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solidFill>
                  <a:schemeClr val="tx1">
                    <a:lumMod val="75000"/>
                  </a:schemeClr>
                </a:solidFill>
                <a:latin typeface="Trebuchet MS" pitchFamily="34" charset="0"/>
              </a:rPr>
              <a:t>“Drop-in” Acceleration</a:t>
            </a:r>
          </a:p>
        </p:txBody>
      </p:sp>
      <p:sp>
        <p:nvSpPr>
          <p:cNvPr id="5" name="Rounded Rectangle 4"/>
          <p:cNvSpPr/>
          <p:nvPr/>
        </p:nvSpPr>
        <p:spPr>
          <a:xfrm>
            <a:off x="5724864" y="3009900"/>
            <a:ext cx="2690813"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200" dirty="0">
                <a:effectLst>
                  <a:outerShdw blurRad="38100" dist="38100" dir="2700000" algn="tl">
                    <a:srgbClr val="000000">
                      <a:alpha val="43137"/>
                    </a:srgbClr>
                  </a:outerShdw>
                </a:effectLst>
              </a:rPr>
              <a:t>Programming Languages</a:t>
            </a:r>
          </a:p>
        </p:txBody>
      </p:sp>
      <p:sp>
        <p:nvSpPr>
          <p:cNvPr id="4" name="Rounded Rectangle 3"/>
          <p:cNvSpPr/>
          <p:nvPr/>
        </p:nvSpPr>
        <p:spPr>
          <a:xfrm>
            <a:off x="3116038" y="3048000"/>
            <a:ext cx="2362200"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200" dirty="0" smtClean="0">
                <a:effectLst>
                  <a:outerShdw blurRad="38100" dist="38100" dir="2700000" algn="tl">
                    <a:srgbClr val="000000">
                      <a:alpha val="43137"/>
                    </a:srgbClr>
                  </a:outerShdw>
                </a:effectLst>
              </a:rPr>
              <a:t>OpenACC Directives</a:t>
            </a:r>
            <a:endParaRPr lang="en-US" sz="3200" dirty="0">
              <a:effectLst>
                <a:outerShdw blurRad="38100" dist="38100" dir="2700000" algn="tl">
                  <a:srgbClr val="000000">
                    <a:alpha val="43137"/>
                  </a:srgbClr>
                </a:outerShdw>
              </a:effectLst>
            </a:endParaRPr>
          </a:p>
        </p:txBody>
      </p:sp>
      <p:sp>
        <p:nvSpPr>
          <p:cNvPr id="4105" name="Rectangle 10"/>
          <p:cNvSpPr>
            <a:spLocks noChangeArrowheads="1"/>
          </p:cNvSpPr>
          <p:nvPr/>
        </p:nvSpPr>
        <p:spPr bwMode="auto">
          <a:xfrm>
            <a:off x="2889027" y="5141232"/>
            <a:ext cx="2816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smtClean="0">
                <a:solidFill>
                  <a:schemeClr val="tx1">
                    <a:lumMod val="75000"/>
                  </a:schemeClr>
                </a:solidFill>
                <a:latin typeface="Trebuchet MS" pitchFamily="34" charset="0"/>
              </a:rPr>
              <a:t>Easily Accelerate Applications</a:t>
            </a:r>
            <a:endParaRPr lang="en-US" sz="2200" dirty="0">
              <a:solidFill>
                <a:schemeClr val="tx1">
                  <a:lumMod val="75000"/>
                </a:schemeClr>
              </a:solidFill>
              <a:latin typeface="Trebuchet MS" pitchFamily="34" charset="0"/>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3 Ways to Accelerate Applications</a:t>
            </a:r>
            <a:endParaRPr lang="en-US" dirty="0"/>
          </a:p>
        </p:txBody>
      </p:sp>
      <p:sp>
        <p:nvSpPr>
          <p:cNvPr id="12" name="Rectangle 8"/>
          <p:cNvSpPr>
            <a:spLocks noChangeArrowheads="1"/>
          </p:cNvSpPr>
          <p:nvPr/>
        </p:nvSpPr>
        <p:spPr bwMode="auto">
          <a:xfrm>
            <a:off x="5724864" y="5141232"/>
            <a:ext cx="2690813" cy="7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Maximum</a:t>
            </a:r>
            <a:br>
              <a:rPr lang="en-US" sz="2000" dirty="0">
                <a:latin typeface="Trebuchet MS" pitchFamily="34" charset="0"/>
              </a:rPr>
            </a:br>
            <a:r>
              <a:rPr lang="en-US" sz="2000" dirty="0">
                <a:latin typeface="Trebuchet MS" pitchFamily="34" charset="0"/>
              </a:rPr>
              <a:t>Flexibility</a:t>
            </a:r>
          </a:p>
        </p:txBody>
      </p:sp>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25076238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3 Ways to Accelerate Applications</a:t>
            </a:r>
            <a:endParaRPr lang="en-US" dirty="0"/>
          </a:p>
        </p:txBody>
      </p:sp>
      <p:sp>
        <p:nvSpPr>
          <p:cNvPr id="6" name="Rounded Rectangle 5"/>
          <p:cNvSpPr/>
          <p:nvPr/>
        </p:nvSpPr>
        <p:spPr>
          <a:xfrm>
            <a:off x="582613" y="1836744"/>
            <a:ext cx="7823200" cy="925512"/>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defRPr/>
            </a:pPr>
            <a:r>
              <a:rPr lang="en-US" sz="3600" dirty="0">
                <a:effectLst>
                  <a:outerShdw blurRad="38100" dist="38100" dir="2700000" algn="tl">
                    <a:srgbClr val="000000">
                      <a:alpha val="43137"/>
                    </a:srgbClr>
                  </a:outerShdw>
                </a:effectLst>
              </a:rPr>
              <a:t>Applications</a:t>
            </a:r>
          </a:p>
        </p:txBody>
      </p:sp>
      <p:sp>
        <p:nvSpPr>
          <p:cNvPr id="3" name="Rounded Rectangle 2"/>
          <p:cNvSpPr/>
          <p:nvPr/>
        </p:nvSpPr>
        <p:spPr>
          <a:xfrm>
            <a:off x="582613" y="3048007"/>
            <a:ext cx="2312987" cy="185102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solidFill>
                  <a:schemeClr val="bg1"/>
                </a:solidFill>
                <a:effectLst>
                  <a:outerShdw blurRad="38100" dist="38100" dir="2700000" algn="tl">
                    <a:srgbClr val="000000">
                      <a:alpha val="43137"/>
                    </a:srgbClr>
                  </a:outerShdw>
                </a:effectLst>
              </a:rPr>
              <a:t>Libraries</a:t>
            </a:r>
          </a:p>
        </p:txBody>
      </p:sp>
      <p:sp>
        <p:nvSpPr>
          <p:cNvPr id="4103" name="Rectangle 7"/>
          <p:cNvSpPr>
            <a:spLocks noChangeArrowheads="1"/>
          </p:cNvSpPr>
          <p:nvPr/>
        </p:nvSpPr>
        <p:spPr bwMode="auto">
          <a:xfrm>
            <a:off x="781050" y="5136180"/>
            <a:ext cx="1916113" cy="70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p>
            <a:pPr algn="ctr"/>
            <a:r>
              <a:rPr lang="en-US" sz="2000" dirty="0">
                <a:latin typeface="Trebuchet MS" pitchFamily="34" charset="0"/>
              </a:rPr>
              <a:t>“Drop-in” Acceleration</a:t>
            </a:r>
          </a:p>
        </p:txBody>
      </p:sp>
      <p:sp>
        <p:nvSpPr>
          <p:cNvPr id="5" name="Rounded Rectangle 4"/>
          <p:cNvSpPr/>
          <p:nvPr/>
        </p:nvSpPr>
        <p:spPr>
          <a:xfrm>
            <a:off x="5724864" y="3009907"/>
            <a:ext cx="2690813"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Programming Languages</a:t>
            </a:r>
          </a:p>
        </p:txBody>
      </p:sp>
      <p:sp>
        <p:nvSpPr>
          <p:cNvPr id="4" name="Rounded Rectangle 3"/>
          <p:cNvSpPr/>
          <p:nvPr/>
        </p:nvSpPr>
        <p:spPr>
          <a:xfrm>
            <a:off x="3116038" y="3048007"/>
            <a:ext cx="2362200"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OpenACC</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Directives</a:t>
            </a:r>
          </a:p>
        </p:txBody>
      </p:sp>
      <p:sp>
        <p:nvSpPr>
          <p:cNvPr id="10" name="Rectangle 8"/>
          <p:cNvSpPr>
            <a:spLocks noChangeArrowheads="1"/>
          </p:cNvSpPr>
          <p:nvPr/>
        </p:nvSpPr>
        <p:spPr bwMode="auto">
          <a:xfrm>
            <a:off x="5724864" y="5141232"/>
            <a:ext cx="2690813" cy="7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Maximum</a:t>
            </a:r>
            <a:br>
              <a:rPr lang="en-US" sz="2000" dirty="0">
                <a:latin typeface="Trebuchet MS" pitchFamily="34" charset="0"/>
              </a:rPr>
            </a:br>
            <a:r>
              <a:rPr lang="en-US" sz="2000" dirty="0">
                <a:latin typeface="Trebuchet MS" pitchFamily="34" charset="0"/>
              </a:rPr>
              <a:t>Flexibility</a:t>
            </a:r>
          </a:p>
        </p:txBody>
      </p:sp>
      <p:sp>
        <p:nvSpPr>
          <p:cNvPr id="11" name="Rectangle 10"/>
          <p:cNvSpPr>
            <a:spLocks noChangeArrowheads="1"/>
          </p:cNvSpPr>
          <p:nvPr/>
        </p:nvSpPr>
        <p:spPr bwMode="auto">
          <a:xfrm>
            <a:off x="3116039" y="5141232"/>
            <a:ext cx="2362200" cy="7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Easily Accelerate</a:t>
            </a:r>
          </a:p>
          <a:p>
            <a:pPr algn="ctr"/>
            <a:r>
              <a:rPr lang="en-US" sz="2000" dirty="0">
                <a:latin typeface="Trebuchet MS" pitchFamily="34" charset="0"/>
              </a:rPr>
              <a:t>Applications</a:t>
            </a:r>
            <a:endParaRPr lang="en-US" sz="2200" dirty="0">
              <a:latin typeface="Trebuchet MS" pitchFamily="34" charset="0"/>
            </a:endParaRPr>
          </a:p>
        </p:txBody>
      </p:sp>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19136438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122865"/>
            <a:ext cx="8229600" cy="144655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Libraries: Easy, High-Quality Acceleration</a:t>
            </a:r>
            <a:endParaRPr lang="en-US" dirty="0"/>
          </a:p>
        </p:txBody>
      </p:sp>
      <p:sp>
        <p:nvSpPr>
          <p:cNvPr id="3" name="Text Placeholder 2"/>
          <p:cNvSpPr txBox="1">
            <a:spLocks noGrp="1"/>
          </p:cNvSpPr>
          <p:nvPr>
            <p:ph type="body" idx="4294967295"/>
          </p:nvPr>
        </p:nvSpPr>
        <p:spPr>
          <a:xfrm>
            <a:off x="198304" y="1557515"/>
            <a:ext cx="8945696" cy="4526139"/>
          </a:xfrm>
        </p:spPr>
        <p:txBody>
          <a:bodyPr>
            <a:normAutofit/>
          </a:bodyPr>
          <a:lstStyle>
            <a:defPPr marL="344160" marR="0" lvl="0" indent="-344160" algn="l" rtl="0" hangingPunct="0">
              <a:lnSpc>
                <a:spcPct val="100000"/>
              </a:lnSpc>
              <a:spcBef>
                <a:spcPts val="595"/>
              </a:spcBef>
              <a:spcAft>
                <a:spcPts val="0"/>
              </a:spcAft>
              <a:buSzPts val="2470"/>
              <a:buNone/>
              <a:tabLst>
                <a:tab pos="569880" algn="l"/>
                <a:tab pos="1484279" algn="l"/>
                <a:tab pos="2398680" algn="l"/>
                <a:tab pos="3313080" algn="l"/>
                <a:tab pos="4227479" algn="l"/>
                <a:tab pos="5141880" algn="l"/>
                <a:tab pos="6056280" algn="l"/>
                <a:tab pos="6970680" algn="l"/>
                <a:tab pos="7885079" algn="l"/>
                <a:tab pos="8799480" algn="l"/>
                <a:tab pos="9713879" algn="l"/>
              </a:tabLst>
              <a:defRPr lang="en-US" sz="2400" b="1" i="0" u="none" strike="noStrike" baseline="0">
                <a:ln>
                  <a:noFill/>
                </a:ln>
                <a:solidFill>
                  <a:srgbClr val="FFFFFF"/>
                </a:solidFill>
                <a:latin typeface="Arial" pitchFamily="2"/>
                <a:ea typeface="DejaVu Sans" pitchFamily="2"/>
                <a:cs typeface="DejaVu Sans" pitchFamily="2"/>
              </a:defRPr>
            </a:defPPr>
            <a:lvl1pPr marL="344160" marR="0" lvl="0" indent="-344160" algn="l" rtl="0" hangingPunct="0">
              <a:lnSpc>
                <a:spcPct val="100000"/>
              </a:lnSpc>
              <a:spcBef>
                <a:spcPts val="595"/>
              </a:spcBef>
              <a:spcAft>
                <a:spcPts val="0"/>
              </a:spcAft>
              <a:buSzPts val="2470"/>
              <a:buBlip>
                <a:blip r:embed="rId3"/>
              </a:buBlip>
              <a:tabLst>
                <a:tab pos="569880" algn="l"/>
                <a:tab pos="1484279" algn="l"/>
                <a:tab pos="2398680" algn="l"/>
                <a:tab pos="3313080" algn="l"/>
                <a:tab pos="4227479" algn="l"/>
                <a:tab pos="5141880" algn="l"/>
                <a:tab pos="6056280" algn="l"/>
                <a:tab pos="6970680" algn="l"/>
                <a:tab pos="7885079" algn="l"/>
                <a:tab pos="8799480" algn="l"/>
                <a:tab pos="9713879" algn="l"/>
              </a:tabLst>
              <a:defRPr lang="en-US" sz="2400" b="1" i="0" u="none" strike="noStrike" baseline="0">
                <a:ln>
                  <a:noFill/>
                </a:ln>
                <a:solidFill>
                  <a:srgbClr val="FFFFFF"/>
                </a:solidFill>
                <a:latin typeface="Arial" pitchFamily="2"/>
                <a:ea typeface="DejaVu Sans" pitchFamily="2"/>
                <a:cs typeface="DejaVu Sans" pitchFamily="2"/>
              </a:defRPr>
            </a:lvl1pPr>
            <a:lvl2pPr marL="914400" marR="0" lvl="1" indent="-343080" algn="l" rtl="0" hangingPunct="0">
              <a:lnSpc>
                <a:spcPct val="100000"/>
              </a:lnSpc>
              <a:spcBef>
                <a:spcPts val="496"/>
              </a:spcBef>
              <a:spcAft>
                <a:spcPts val="0"/>
              </a:spcAft>
              <a:buSzPts val="2057"/>
              <a:buBlip>
                <a:blip r:embed="rId3"/>
              </a:buBlip>
              <a:tabLst>
                <a:tab pos="914400" algn="l"/>
                <a:tab pos="1828800" algn="l"/>
                <a:tab pos="2743199" algn="l"/>
                <a:tab pos="3657600" algn="l"/>
                <a:tab pos="4572000" algn="l"/>
                <a:tab pos="5486399" algn="l"/>
                <a:tab pos="6400799" algn="l"/>
                <a:tab pos="7315200" algn="l"/>
                <a:tab pos="8229600" algn="l"/>
                <a:tab pos="9144000" algn="l"/>
              </a:tabLst>
              <a:defRPr lang="en-US" sz="2000" b="1" i="0" u="none" strike="noStrike" baseline="0">
                <a:ln>
                  <a:noFill/>
                </a:ln>
                <a:solidFill>
                  <a:srgbClr val="FFFFFF"/>
                </a:solidFill>
                <a:latin typeface="Arial" pitchFamily="2"/>
                <a:ea typeface="DejaVu Sans" pitchFamily="2"/>
                <a:cs typeface="DejaVu Sans" pitchFamily="2"/>
              </a:defRPr>
            </a:lvl2pPr>
            <a:lvl3pPr marL="1371600" marR="0" lvl="2" indent="-282600" algn="l" rtl="0" hangingPunct="0">
              <a:lnSpc>
                <a:spcPct val="100000"/>
              </a:lnSpc>
              <a:spcBef>
                <a:spcPts val="595"/>
              </a:spcBef>
              <a:spcAft>
                <a:spcPts val="0"/>
              </a:spcAft>
              <a:buSzPts val="2470"/>
              <a:buBlip>
                <a:blip r:embed="rId3"/>
              </a:buBlip>
              <a:tabLst>
                <a:tab pos="457200" algn="l"/>
                <a:tab pos="1371599" algn="l"/>
                <a:tab pos="2286000" algn="l"/>
                <a:tab pos="3200400" algn="l"/>
                <a:tab pos="4114800" algn="l"/>
                <a:tab pos="5029200" algn="l"/>
                <a:tab pos="5943600" algn="l"/>
                <a:tab pos="6858000" algn="l"/>
                <a:tab pos="7772400" algn="l"/>
                <a:tab pos="8686800" algn="l"/>
              </a:tabLst>
              <a:defRPr lang="en-US" sz="2400" b="1" i="0" u="none" strike="noStrike" baseline="0">
                <a:ln>
                  <a:noFill/>
                </a:ln>
                <a:solidFill>
                  <a:srgbClr val="FFFFFF"/>
                </a:solidFill>
                <a:latin typeface="Arial" pitchFamily="2"/>
                <a:ea typeface="DejaVu Sans" pitchFamily="2"/>
                <a:cs typeface="DejaVu Sans" pitchFamily="2"/>
              </a:defRPr>
            </a:lvl3pPr>
            <a:lvl4pPr marL="1774800" marR="0" lvl="3" indent="-228600" algn="l" rtl="0" hangingPunct="0">
              <a:lnSpc>
                <a:spcPct val="100000"/>
              </a:lnSpc>
              <a:spcBef>
                <a:spcPts val="496"/>
              </a:spcBef>
              <a:spcAft>
                <a:spcPts val="0"/>
              </a:spcAft>
              <a:buClr>
                <a:srgbClr val="000000"/>
              </a:buClr>
              <a:buSzPct val="100000"/>
              <a:buFont typeface="Arial" pitchFamily="34"/>
              <a:buChar char="–"/>
              <a:tabLst>
                <a:tab pos="53640" algn="l"/>
                <a:tab pos="968040" algn="l"/>
                <a:tab pos="1882440" algn="l"/>
                <a:tab pos="2796840" algn="l"/>
                <a:tab pos="3711240" algn="l"/>
                <a:tab pos="4625640" algn="l"/>
                <a:tab pos="5540040" algn="l"/>
                <a:tab pos="6454439" algn="l"/>
                <a:tab pos="7368839" algn="l"/>
                <a:tab pos="8283240" algn="l"/>
              </a:tabLst>
              <a:defRPr lang="en-US" sz="2000" b="0" i="0" u="none" strike="noStrike" baseline="0">
                <a:ln>
                  <a:noFill/>
                </a:ln>
                <a:solidFill>
                  <a:srgbClr val="000000"/>
                </a:solidFill>
                <a:latin typeface="Arial" pitchFamily="2"/>
                <a:ea typeface="DejaVu Sans" pitchFamily="2"/>
                <a:cs typeface="DejaVu Sans" pitchFamily="2"/>
              </a:defRPr>
            </a:lvl4pPr>
            <a:lvl5pPr marL="2117520" marR="0" lvl="4"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5pPr>
            <a:lvl6pPr marL="2117520" marR="0" lvl="5"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6pPr>
            <a:lvl7pPr marL="2117520" marR="0" lvl="6"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7pPr>
            <a:lvl8pPr marL="2117520" marR="0" lvl="7"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8pPr>
            <a:lvl9pPr marL="2117520" marR="0" lvl="8"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9pPr>
          </a:lstStyle>
          <a:p>
            <a:pPr lvl="0"/>
            <a:endParaRPr lang="en-US" sz="2300" dirty="0" smtClean="0">
              <a:solidFill>
                <a:schemeClr val="tx2">
                  <a:lumMod val="75000"/>
                </a:schemeClr>
              </a:solidFill>
              <a:latin typeface="" pitchFamily="16"/>
            </a:endParaRPr>
          </a:p>
          <a:p>
            <a:pPr lvl="0">
              <a:buFont typeface="Arial" pitchFamily="34" charset="0"/>
              <a:buChar char="•"/>
            </a:pPr>
            <a:r>
              <a:rPr lang="en-US" sz="2300" dirty="0">
                <a:solidFill>
                  <a:srgbClr val="73B900"/>
                </a:solidFill>
                <a:latin typeface="Trebuchet MS" pitchFamily="34" charset="0"/>
                <a:ea typeface="+mj-ea"/>
                <a:cs typeface="+mj-cs"/>
              </a:rPr>
              <a:t>Ease of use:</a:t>
            </a:r>
            <a:r>
              <a:rPr lang="en-US" sz="2300" dirty="0" smtClean="0">
                <a:solidFill>
                  <a:schemeClr val="tx1"/>
                </a:solidFill>
                <a:latin typeface="" pitchFamily="16"/>
              </a:rPr>
              <a:t>	</a:t>
            </a:r>
            <a:r>
              <a:rPr lang="en-US" sz="1800" b="0" dirty="0" smtClean="0">
                <a:solidFill>
                  <a:schemeClr val="tx1"/>
                </a:solidFill>
                <a:latin typeface="" pitchFamily="16"/>
              </a:rPr>
              <a:t>Using libraries enables GPU acceleration without in-depth 			knowledge of GPU programming</a:t>
            </a:r>
          </a:p>
          <a:p>
            <a:pPr lvl="0">
              <a:buFont typeface="Arial" pitchFamily="34" charset="0"/>
              <a:buChar char="•"/>
            </a:pPr>
            <a:endParaRPr lang="en-US" sz="900" dirty="0">
              <a:latin typeface="" pitchFamily="16"/>
            </a:endParaRPr>
          </a:p>
          <a:p>
            <a:pPr lvl="0">
              <a:buFont typeface="Arial" pitchFamily="34" charset="0"/>
              <a:buChar char="•"/>
            </a:pPr>
            <a:r>
              <a:rPr lang="en-US" sz="2300" dirty="0">
                <a:solidFill>
                  <a:srgbClr val="73B900"/>
                </a:solidFill>
                <a:latin typeface="Trebuchet MS" pitchFamily="34" charset="0"/>
                <a:ea typeface="+mj-ea"/>
                <a:cs typeface="+mj-cs"/>
              </a:rPr>
              <a:t>“Drop-in”: </a:t>
            </a:r>
            <a:r>
              <a:rPr lang="en-US" sz="2300" dirty="0" smtClean="0">
                <a:solidFill>
                  <a:schemeClr val="tx1"/>
                </a:solidFill>
                <a:latin typeface="" pitchFamily="16"/>
              </a:rPr>
              <a:t>	</a:t>
            </a:r>
            <a:r>
              <a:rPr lang="en-US" sz="1800" b="0" dirty="0" smtClean="0">
                <a:solidFill>
                  <a:schemeClr val="tx1"/>
                </a:solidFill>
                <a:latin typeface="" pitchFamily="16"/>
              </a:rPr>
              <a:t>Many GPU-accelerated libraries follow standard APIs, thus 			enabling acceleration with minimal code changes</a:t>
            </a:r>
          </a:p>
          <a:p>
            <a:pPr lvl="1">
              <a:buFont typeface="Arial" pitchFamily="34" charset="0"/>
              <a:buChar char="•"/>
            </a:pPr>
            <a:endParaRPr lang="en-US" sz="900" dirty="0">
              <a:solidFill>
                <a:schemeClr val="tx2">
                  <a:lumMod val="75000"/>
                </a:schemeClr>
              </a:solidFill>
              <a:latin typeface="" pitchFamily="16"/>
            </a:endParaRPr>
          </a:p>
          <a:p>
            <a:pPr lvl="0">
              <a:buFont typeface="Arial" pitchFamily="34" charset="0"/>
              <a:buChar char="•"/>
            </a:pPr>
            <a:r>
              <a:rPr lang="en-US" sz="2300" dirty="0">
                <a:solidFill>
                  <a:srgbClr val="73B900"/>
                </a:solidFill>
                <a:latin typeface="Trebuchet MS" pitchFamily="34" charset="0"/>
                <a:ea typeface="+mj-ea"/>
                <a:cs typeface="+mj-cs"/>
              </a:rPr>
              <a:t>Quality:</a:t>
            </a:r>
            <a:r>
              <a:rPr lang="en-US" sz="2300" dirty="0" smtClean="0">
                <a:solidFill>
                  <a:schemeClr val="tx1"/>
                </a:solidFill>
                <a:latin typeface="" pitchFamily="16"/>
              </a:rPr>
              <a:t>		</a:t>
            </a:r>
            <a:r>
              <a:rPr lang="en-US" sz="1800" b="0" dirty="0" smtClean="0">
                <a:solidFill>
                  <a:schemeClr val="tx1"/>
                </a:solidFill>
                <a:latin typeface="" pitchFamily="16"/>
              </a:rPr>
              <a:t>Libraries offer high-quality implementations of functions 			encountered in a broad range of applications </a:t>
            </a:r>
          </a:p>
          <a:p>
            <a:pPr lvl="0">
              <a:buFont typeface="Arial" pitchFamily="34" charset="0"/>
              <a:buChar char="•"/>
            </a:pPr>
            <a:endParaRPr lang="en-US" sz="900" dirty="0">
              <a:latin typeface="" pitchFamily="16"/>
            </a:endParaRPr>
          </a:p>
          <a:p>
            <a:pPr lvl="0">
              <a:buFont typeface="Arial" pitchFamily="34" charset="0"/>
              <a:buChar char="•"/>
            </a:pPr>
            <a:r>
              <a:rPr lang="en-US" sz="2300" dirty="0">
                <a:solidFill>
                  <a:srgbClr val="73B900"/>
                </a:solidFill>
                <a:latin typeface="Trebuchet MS" pitchFamily="34" charset="0"/>
                <a:ea typeface="+mj-ea"/>
                <a:cs typeface="+mj-cs"/>
              </a:rPr>
              <a:t>Performance:</a:t>
            </a:r>
            <a:r>
              <a:rPr lang="en-US" sz="2300" dirty="0" smtClean="0">
                <a:solidFill>
                  <a:schemeClr val="tx2">
                    <a:lumMod val="75000"/>
                  </a:schemeClr>
                </a:solidFill>
                <a:latin typeface="" pitchFamily="16"/>
              </a:rPr>
              <a:t>	</a:t>
            </a:r>
            <a:r>
              <a:rPr lang="en-US" sz="1800" b="0" dirty="0" smtClean="0">
                <a:solidFill>
                  <a:schemeClr val="tx1"/>
                </a:solidFill>
                <a:latin typeface="" pitchFamily="16"/>
              </a:rPr>
              <a:t>NVIDIA libraries are tuned by experts </a:t>
            </a:r>
            <a:r>
              <a:rPr lang="en-US" sz="1800" b="0" dirty="0">
                <a:latin typeface="" pitchFamily="16"/>
              </a:rPr>
              <a:t>				</a:t>
            </a:r>
            <a:endParaRPr lang="en-US" sz="1800" dirty="0" smtClean="0">
              <a:solidFill>
                <a:schemeClr val="tx2">
                  <a:lumMod val="75000"/>
                </a:schemeClr>
              </a:solidFill>
              <a:latin typeface="" pitchFamily="16"/>
            </a:endParaRPr>
          </a:p>
          <a:p>
            <a:pPr marL="0" lvl="0" indent="0">
              <a:buNone/>
            </a:pPr>
            <a:endParaRPr lang="en-US" sz="2300" dirty="0">
              <a:solidFill>
                <a:srgbClr val="FF950E"/>
              </a:solidFill>
              <a:latin typeface="" pitchFamily="16"/>
            </a:endParaRPr>
          </a:p>
        </p:txBody>
      </p:sp>
      <p:sp>
        <p:nvSpPr>
          <p:cNvPr id="4" name="Footer Placeholder 3"/>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1389254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Some GPU-accelerated Libraries</a:t>
            </a:r>
            <a:endParaRPr lang="en-US" dirty="0"/>
          </a:p>
        </p:txBody>
      </p:sp>
      <p:grpSp>
        <p:nvGrpSpPr>
          <p:cNvPr id="2" name="Group 1"/>
          <p:cNvGrpSpPr/>
          <p:nvPr/>
        </p:nvGrpSpPr>
        <p:grpSpPr>
          <a:xfrm>
            <a:off x="555109" y="1533179"/>
            <a:ext cx="8033783" cy="5020783"/>
            <a:chOff x="446772" y="1379861"/>
            <a:chExt cx="9640540" cy="4518705"/>
          </a:xfrm>
        </p:grpSpPr>
        <p:grpSp>
          <p:nvGrpSpPr>
            <p:cNvPr id="5" name="Group 4"/>
            <p:cNvGrpSpPr/>
            <p:nvPr/>
          </p:nvGrpSpPr>
          <p:grpSpPr>
            <a:xfrm>
              <a:off x="446772" y="1379861"/>
              <a:ext cx="9640540" cy="4518705"/>
              <a:chOff x="666132" y="231849"/>
              <a:chExt cx="9640539" cy="4518705"/>
            </a:xfrm>
          </p:grpSpPr>
          <p:sp>
            <p:nvSpPr>
              <p:cNvPr id="88" name="Rounded Rectangle 87"/>
              <p:cNvSpPr/>
              <p:nvPr/>
            </p:nvSpPr>
            <p:spPr>
              <a:xfrm>
                <a:off x="666132" y="231849"/>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90" name="Rounded Rectangle 89"/>
              <p:cNvSpPr/>
              <p:nvPr/>
            </p:nvSpPr>
            <p:spPr>
              <a:xfrm>
                <a:off x="5536517" y="231849"/>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91" name="Rounded Rectangle 90"/>
              <p:cNvSpPr/>
              <p:nvPr/>
            </p:nvSpPr>
            <p:spPr>
              <a:xfrm>
                <a:off x="7971707" y="231849"/>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92" name="Rounded Rectangle 91"/>
              <p:cNvSpPr/>
              <p:nvPr/>
            </p:nvSpPr>
            <p:spPr>
              <a:xfrm>
                <a:off x="666132" y="174301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solidFill>
                    <a:schemeClr val="lt1"/>
                  </a:solidFill>
                  <a:latin typeface="+mn-lt"/>
                </a:endParaRPr>
              </a:p>
            </p:txBody>
          </p:sp>
          <p:sp>
            <p:nvSpPr>
              <p:cNvPr id="93" name="Rounded Rectangle 92"/>
              <p:cNvSpPr/>
              <p:nvPr/>
            </p:nvSpPr>
            <p:spPr>
              <a:xfrm>
                <a:off x="3101327" y="174301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solidFill>
                    <a:schemeClr val="lt1"/>
                  </a:solidFill>
                  <a:latin typeface="+mn-lt"/>
                </a:endParaRPr>
              </a:p>
            </p:txBody>
          </p:sp>
          <p:sp>
            <p:nvSpPr>
              <p:cNvPr id="94" name="Rounded Rectangle 93"/>
              <p:cNvSpPr/>
              <p:nvPr/>
            </p:nvSpPr>
            <p:spPr>
              <a:xfrm>
                <a:off x="5536517" y="174301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solidFill>
                    <a:schemeClr val="lt1"/>
                  </a:solidFill>
                  <a:latin typeface="+mn-lt"/>
                </a:endParaRPr>
              </a:p>
            </p:txBody>
          </p:sp>
          <p:sp>
            <p:nvSpPr>
              <p:cNvPr id="95" name="Rounded Rectangle 94"/>
              <p:cNvSpPr/>
              <p:nvPr/>
            </p:nvSpPr>
            <p:spPr>
              <a:xfrm>
                <a:off x="7971707" y="174301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96" name="Rounded Rectangle 95"/>
              <p:cNvSpPr/>
              <p:nvPr/>
            </p:nvSpPr>
            <p:spPr>
              <a:xfrm>
                <a:off x="666132" y="326380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solidFill>
                    <a:schemeClr val="lt1"/>
                  </a:solidFill>
                  <a:latin typeface="+mn-lt"/>
                </a:endParaRPr>
              </a:p>
            </p:txBody>
          </p:sp>
          <p:sp>
            <p:nvSpPr>
              <p:cNvPr id="99" name="Rounded Rectangle 98"/>
              <p:cNvSpPr/>
              <p:nvPr/>
            </p:nvSpPr>
            <p:spPr>
              <a:xfrm>
                <a:off x="7971707" y="326380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100" name="Rectangle 99"/>
              <p:cNvSpPr/>
              <p:nvPr/>
            </p:nvSpPr>
            <p:spPr>
              <a:xfrm>
                <a:off x="913164" y="1336517"/>
                <a:ext cx="1840898" cy="282398"/>
              </a:xfrm>
              <a:prstGeom prst="rect">
                <a:avLst/>
              </a:prstGeom>
              <a:noFill/>
              <a:ln>
                <a:noFill/>
              </a:ln>
            </p:spPr>
            <p:txBody>
              <a:bodyPr wrap="square" lIns="91300" tIns="45642" rIns="91300" bIns="45642" anchor="ctr">
                <a:spAutoFit/>
              </a:bodyPr>
              <a:lstStyle/>
              <a:p>
                <a:pPr algn="ctr" defTabSz="912996" fontAlgn="auto">
                  <a:lnSpc>
                    <a:spcPct val="90000"/>
                  </a:lnSpc>
                  <a:spcBef>
                    <a:spcPts val="0"/>
                  </a:spcBef>
                  <a:spcAft>
                    <a:spcPts val="0"/>
                  </a:spcAft>
                  <a:defRPr/>
                </a:pPr>
                <a:r>
                  <a:rPr lang="en-US" sz="1600" kern="0" dirty="0" smtClean="0">
                    <a:solidFill>
                      <a:srgbClr val="000000">
                        <a:lumMod val="75000"/>
                        <a:lumOff val="25000"/>
                      </a:srgbClr>
                    </a:solidFill>
                    <a:latin typeface="Trebuchet MS" pitchFamily="34" charset="0"/>
                  </a:rPr>
                  <a:t>NVIDIA </a:t>
                </a:r>
                <a:r>
                  <a:rPr lang="en-US" sz="1600" kern="0" dirty="0" err="1" smtClean="0">
                    <a:solidFill>
                      <a:srgbClr val="000000">
                        <a:lumMod val="75000"/>
                        <a:lumOff val="25000"/>
                      </a:srgbClr>
                    </a:solidFill>
                    <a:latin typeface="Trebuchet MS" pitchFamily="34" charset="0"/>
                  </a:rPr>
                  <a:t>cuBLAS</a:t>
                </a:r>
                <a:endParaRPr lang="en-US" sz="1600" kern="0" dirty="0">
                  <a:solidFill>
                    <a:srgbClr val="000000">
                      <a:lumMod val="75000"/>
                      <a:lumOff val="25000"/>
                    </a:srgbClr>
                  </a:solidFill>
                  <a:latin typeface="Trebuchet MS" pitchFamily="34" charset="0"/>
                </a:endParaRPr>
              </a:p>
            </p:txBody>
          </p:sp>
          <p:pic>
            <p:nvPicPr>
              <p:cNvPr id="101" name="Picture 8" descr="http://developer.nvidia.com/sites/default/files/imagecache/250-250/akamai/cuda/images/HPC_SDK_220x125.jpg"/>
              <p:cNvPicPr>
                <a:picLocks noChangeAspect="1" noChangeArrowheads="1"/>
              </p:cNvPicPr>
              <p:nvPr/>
            </p:nvPicPr>
            <p:blipFill>
              <a:blip r:embed="rId3"/>
              <a:stretch>
                <a:fillRect/>
              </a:stretch>
            </p:blipFill>
            <p:spPr bwMode="auto">
              <a:xfrm>
                <a:off x="873521" y="281573"/>
                <a:ext cx="1911236" cy="1085931"/>
              </a:xfrm>
              <a:prstGeom prst="roundRect">
                <a:avLst>
                  <a:gd name="adj" fmla="val 8594"/>
                </a:avLst>
              </a:prstGeom>
              <a:solidFill>
                <a:srgbClr val="FFFFFF">
                  <a:shade val="85000"/>
                </a:srgbClr>
              </a:solidFill>
              <a:ln>
                <a:noFill/>
              </a:ln>
              <a:effectLst/>
            </p:spPr>
          </p:pic>
          <p:pic>
            <p:nvPicPr>
              <p:cNvPr id="102" name="Picture 6" descr="http://developer.nvidia.com/sites/default/files/akamai/cuda/images/cusparse_image.jpg"/>
              <p:cNvPicPr>
                <a:picLocks noChangeAspect="1" noChangeArrowheads="1"/>
              </p:cNvPicPr>
              <p:nvPr/>
            </p:nvPicPr>
            <p:blipFill rotWithShape="1">
              <a:blip r:embed="rId4"/>
              <a:srcRect l="9120" t="6128" r="4907" b="8829"/>
              <a:stretch/>
            </p:blipFill>
            <p:spPr bwMode="auto">
              <a:xfrm>
                <a:off x="6165897" y="271950"/>
                <a:ext cx="1076200" cy="1064564"/>
              </a:xfrm>
              <a:prstGeom prst="rect">
                <a:avLst/>
              </a:prstGeom>
              <a:noFill/>
              <a:ln>
                <a:noFill/>
              </a:ln>
            </p:spPr>
          </p:pic>
          <p:pic>
            <p:nvPicPr>
              <p:cNvPr id="104" name="Picture 12" descr="http://developer.nvidia.com/sites/default/files/akamai/cuda/images/nppeye.jpg"/>
              <p:cNvPicPr>
                <a:picLocks noChangeAspect="1" noChangeArrowheads="1"/>
              </p:cNvPicPr>
              <p:nvPr/>
            </p:nvPicPr>
            <p:blipFill>
              <a:blip r:embed="rId5"/>
              <a:stretch>
                <a:fillRect/>
              </a:stretch>
            </p:blipFill>
            <p:spPr bwMode="auto">
              <a:xfrm>
                <a:off x="8301865" y="281580"/>
                <a:ext cx="1701507" cy="1054934"/>
              </a:xfrm>
              <a:prstGeom prst="roundRect">
                <a:avLst>
                  <a:gd name="adj" fmla="val 8594"/>
                </a:avLst>
              </a:prstGeom>
              <a:solidFill>
                <a:srgbClr val="FFFFFF">
                  <a:shade val="85000"/>
                </a:srgbClr>
              </a:solidFill>
              <a:ln>
                <a:noFill/>
              </a:ln>
              <a:effectLst/>
            </p:spPr>
          </p:pic>
          <p:grpSp>
            <p:nvGrpSpPr>
              <p:cNvPr id="4" name="Group 3"/>
              <p:cNvGrpSpPr/>
              <p:nvPr/>
            </p:nvGrpSpPr>
            <p:grpSpPr>
              <a:xfrm>
                <a:off x="3101327" y="231849"/>
                <a:ext cx="2334964" cy="1404452"/>
                <a:chOff x="3101327" y="231849"/>
                <a:chExt cx="2334964" cy="1404452"/>
              </a:xfrm>
            </p:grpSpPr>
            <p:sp>
              <p:nvSpPr>
                <p:cNvPr id="89" name="Rounded Rectangle 88"/>
                <p:cNvSpPr/>
                <p:nvPr/>
              </p:nvSpPr>
              <p:spPr>
                <a:xfrm>
                  <a:off x="3101327" y="231849"/>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pic>
              <p:nvPicPr>
                <p:cNvPr id="103" name="Picture 10" descr="http://developer.nvidia.com/sites/default/files/akamai/cuda/images/cuRandImage.png"/>
                <p:cNvPicPr>
                  <a:picLocks noChangeAspect="1" noChangeArrowheads="1"/>
                </p:cNvPicPr>
                <p:nvPr/>
              </p:nvPicPr>
              <p:blipFill>
                <a:blip r:embed="rId6"/>
                <a:stretch>
                  <a:fillRect/>
                </a:stretch>
              </p:blipFill>
              <p:spPr bwMode="auto">
                <a:xfrm>
                  <a:off x="3397990" y="281576"/>
                  <a:ext cx="1739321" cy="1054942"/>
                </a:xfrm>
                <a:prstGeom prst="roundRect">
                  <a:avLst>
                    <a:gd name="adj" fmla="val 8594"/>
                  </a:avLst>
                </a:prstGeom>
                <a:solidFill>
                  <a:srgbClr val="FFFFFF">
                    <a:shade val="85000"/>
                  </a:srgbClr>
                </a:solidFill>
                <a:ln>
                  <a:noFill/>
                </a:ln>
                <a:effectLst/>
              </p:spPr>
            </p:pic>
            <p:sp>
              <p:nvSpPr>
                <p:cNvPr id="105" name="Rectangle 104"/>
                <p:cNvSpPr/>
                <p:nvPr/>
              </p:nvSpPr>
              <p:spPr>
                <a:xfrm>
                  <a:off x="3234157" y="1336515"/>
                  <a:ext cx="2095736" cy="282398"/>
                </a:xfrm>
                <a:prstGeom prst="rect">
                  <a:avLst/>
                </a:prstGeom>
                <a:noFill/>
                <a:ln>
                  <a:noFill/>
                </a:ln>
              </p:spPr>
              <p:txBody>
                <a:bodyPr wrap="square" lIns="91300" tIns="45642" rIns="91300" bIns="45642" anchor="ctr">
                  <a:spAutoFit/>
                </a:bodyPr>
                <a:lstStyle/>
                <a:p>
                  <a:pPr algn="ctr" defTabSz="912996" fontAlgn="auto">
                    <a:lnSpc>
                      <a:spcPct val="90000"/>
                    </a:lnSpc>
                    <a:spcBef>
                      <a:spcPts val="0"/>
                    </a:spcBef>
                    <a:spcAft>
                      <a:spcPts val="0"/>
                    </a:spcAft>
                    <a:defRPr/>
                  </a:pPr>
                  <a:r>
                    <a:rPr lang="en-US" sz="1600" kern="0" dirty="0" smtClean="0">
                      <a:solidFill>
                        <a:srgbClr val="000000">
                          <a:lumMod val="75000"/>
                          <a:lumOff val="25000"/>
                        </a:srgbClr>
                      </a:solidFill>
                      <a:latin typeface="Trebuchet MS" pitchFamily="34" charset="0"/>
                    </a:rPr>
                    <a:t>NVIDIA </a:t>
                  </a:r>
                  <a:r>
                    <a:rPr lang="en-US" sz="1600" kern="0" dirty="0" err="1" smtClean="0">
                      <a:solidFill>
                        <a:srgbClr val="000000">
                          <a:lumMod val="75000"/>
                          <a:lumOff val="25000"/>
                        </a:srgbClr>
                      </a:solidFill>
                      <a:latin typeface="Trebuchet MS" pitchFamily="34" charset="0"/>
                    </a:rPr>
                    <a:t>cuRAND</a:t>
                  </a:r>
                  <a:endParaRPr lang="en-US" sz="1600" kern="0" dirty="0">
                    <a:solidFill>
                      <a:srgbClr val="000000">
                        <a:lumMod val="75000"/>
                        <a:lumOff val="25000"/>
                      </a:srgbClr>
                    </a:solidFill>
                    <a:latin typeface="Trebuchet MS" pitchFamily="34" charset="0"/>
                  </a:endParaRPr>
                </a:p>
              </p:txBody>
            </p:sp>
          </p:grpSp>
          <p:sp>
            <p:nvSpPr>
              <p:cNvPr id="106" name="Rectangle 105"/>
              <p:cNvSpPr/>
              <p:nvPr/>
            </p:nvSpPr>
            <p:spPr>
              <a:xfrm>
                <a:off x="5536516" y="1336517"/>
                <a:ext cx="2334960" cy="282398"/>
              </a:xfrm>
              <a:prstGeom prst="rect">
                <a:avLst/>
              </a:prstGeom>
              <a:noFill/>
              <a:ln>
                <a:noFill/>
              </a:ln>
            </p:spPr>
            <p:txBody>
              <a:bodyPr wrap="square" lIns="91300" tIns="45642" rIns="91300" bIns="45642" anchor="ctr">
                <a:spAutoFit/>
              </a:bodyPr>
              <a:lstStyle/>
              <a:p>
                <a:pPr algn="ctr" defTabSz="912996" fontAlgn="auto">
                  <a:lnSpc>
                    <a:spcPct val="90000"/>
                  </a:lnSpc>
                  <a:spcBef>
                    <a:spcPts val="0"/>
                  </a:spcBef>
                  <a:spcAft>
                    <a:spcPts val="0"/>
                  </a:spcAft>
                  <a:defRPr/>
                </a:pPr>
                <a:r>
                  <a:rPr lang="en-US" sz="1600" kern="0" dirty="0" smtClean="0">
                    <a:solidFill>
                      <a:srgbClr val="000000">
                        <a:lumMod val="75000"/>
                        <a:lumOff val="25000"/>
                      </a:srgbClr>
                    </a:solidFill>
                    <a:latin typeface="Trebuchet MS" pitchFamily="34" charset="0"/>
                  </a:rPr>
                  <a:t>NVIDIA </a:t>
                </a:r>
                <a:r>
                  <a:rPr lang="en-US" sz="1600" kern="0" dirty="0" err="1" smtClean="0">
                    <a:solidFill>
                      <a:srgbClr val="000000">
                        <a:lumMod val="75000"/>
                        <a:lumOff val="25000"/>
                      </a:srgbClr>
                    </a:solidFill>
                    <a:latin typeface="Trebuchet MS" pitchFamily="34" charset="0"/>
                  </a:rPr>
                  <a:t>cuSPARSE</a:t>
                </a:r>
                <a:endParaRPr lang="en-US" sz="1600" kern="0" dirty="0">
                  <a:solidFill>
                    <a:srgbClr val="000000">
                      <a:lumMod val="75000"/>
                      <a:lumOff val="25000"/>
                    </a:srgbClr>
                  </a:solidFill>
                  <a:latin typeface="Trebuchet MS" pitchFamily="34" charset="0"/>
                </a:endParaRPr>
              </a:p>
            </p:txBody>
          </p:sp>
          <p:sp>
            <p:nvSpPr>
              <p:cNvPr id="107" name="Rectangle 106"/>
              <p:cNvSpPr/>
              <p:nvPr/>
            </p:nvSpPr>
            <p:spPr>
              <a:xfrm>
                <a:off x="8218737" y="1336517"/>
                <a:ext cx="1840898" cy="282398"/>
              </a:xfrm>
              <a:prstGeom prst="rect">
                <a:avLst/>
              </a:prstGeom>
              <a:noFill/>
              <a:ln>
                <a:noFill/>
              </a:ln>
            </p:spPr>
            <p:txBody>
              <a:bodyPr wrap="square" lIns="91300" tIns="45642" rIns="91300" bIns="45642" anchor="ctr">
                <a:spAutoFit/>
              </a:bodyPr>
              <a:lstStyle/>
              <a:p>
                <a:pPr algn="ctr" defTabSz="912996" fontAlgn="auto">
                  <a:lnSpc>
                    <a:spcPct val="90000"/>
                  </a:lnSpc>
                  <a:spcBef>
                    <a:spcPts val="0"/>
                  </a:spcBef>
                  <a:spcAft>
                    <a:spcPts val="0"/>
                  </a:spcAft>
                  <a:defRPr/>
                </a:pPr>
                <a:r>
                  <a:rPr lang="en-US" sz="1600" kern="0" dirty="0">
                    <a:solidFill>
                      <a:srgbClr val="000000">
                        <a:lumMod val="75000"/>
                        <a:lumOff val="25000"/>
                      </a:srgbClr>
                    </a:solidFill>
                    <a:latin typeface="Trebuchet MS" pitchFamily="34" charset="0"/>
                  </a:rPr>
                  <a:t>NVIDIA NPP</a:t>
                </a:r>
              </a:p>
            </p:txBody>
          </p:sp>
          <p:pic>
            <p:nvPicPr>
              <p:cNvPr id="108" name="Picture 107" descr="GPU_VSIPL_logo.gif"/>
              <p:cNvPicPr>
                <a:picLocks noChangeAspect="1"/>
              </p:cNvPicPr>
              <p:nvPr/>
            </p:nvPicPr>
            <p:blipFill>
              <a:blip r:embed="rId7" cstate="print"/>
              <a:stretch>
                <a:fillRect/>
              </a:stretch>
            </p:blipFill>
            <p:spPr>
              <a:xfrm>
                <a:off x="741145" y="1975306"/>
                <a:ext cx="2184938" cy="499098"/>
              </a:xfrm>
              <a:prstGeom prst="roundRect">
                <a:avLst>
                  <a:gd name="adj" fmla="val 8594"/>
                </a:avLst>
              </a:prstGeom>
              <a:solidFill>
                <a:srgbClr val="FFFFFF">
                  <a:shade val="85000"/>
                </a:srgbClr>
              </a:solidFill>
              <a:ln>
                <a:noFill/>
              </a:ln>
              <a:effectLst/>
            </p:spPr>
          </p:pic>
          <p:pic>
            <p:nvPicPr>
              <p:cNvPr id="109" name="Picture 2"/>
              <p:cNvPicPr>
                <a:picLocks noChangeAspect="1" noChangeArrowheads="1"/>
              </p:cNvPicPr>
              <p:nvPr/>
            </p:nvPicPr>
            <p:blipFill>
              <a:blip r:embed="rId8"/>
              <a:stretch>
                <a:fillRect/>
              </a:stretch>
            </p:blipFill>
            <p:spPr bwMode="auto">
              <a:xfrm>
                <a:off x="3152065" y="2018470"/>
                <a:ext cx="2233481" cy="412770"/>
              </a:xfrm>
              <a:prstGeom prst="roundRect">
                <a:avLst>
                  <a:gd name="adj" fmla="val 8594"/>
                </a:avLst>
              </a:prstGeom>
              <a:solidFill>
                <a:srgbClr val="FFFFFF">
                  <a:shade val="85000"/>
                </a:srgbClr>
              </a:solidFill>
              <a:ln>
                <a:noFill/>
              </a:ln>
              <a:effectLst/>
            </p:spPr>
          </p:pic>
          <p:pic>
            <p:nvPicPr>
              <p:cNvPr id="110" name="Picture 2" descr="http://developer.nvidia.com/sites/default/files/imagecache/250-250/akamai/cuda/images/cuff_ampchart.jpg"/>
              <p:cNvPicPr>
                <a:picLocks noChangeAspect="1" noChangeArrowheads="1"/>
              </p:cNvPicPr>
              <p:nvPr/>
            </p:nvPicPr>
            <p:blipFill>
              <a:blip r:embed="rId9"/>
              <a:stretch>
                <a:fillRect/>
              </a:stretch>
            </p:blipFill>
            <p:spPr bwMode="auto">
              <a:xfrm>
                <a:off x="8346134" y="1803561"/>
                <a:ext cx="1612968" cy="916459"/>
              </a:xfrm>
              <a:prstGeom prst="roundRect">
                <a:avLst>
                  <a:gd name="adj" fmla="val 8594"/>
                </a:avLst>
              </a:prstGeom>
              <a:solidFill>
                <a:srgbClr val="FFFFFF">
                  <a:shade val="85000"/>
                </a:srgbClr>
              </a:solidFill>
              <a:ln>
                <a:noFill/>
              </a:ln>
              <a:effectLst/>
            </p:spPr>
          </p:pic>
          <p:pic>
            <p:nvPicPr>
              <p:cNvPr id="111" name="Picture 4" descr="http://developer.nvidia.com/sites/default/files/imagecache/250-250/akamai/cuda/images/MAGMA-Logo.jpg"/>
              <p:cNvPicPr>
                <a:picLocks noChangeAspect="1" noChangeArrowheads="1"/>
              </p:cNvPicPr>
              <p:nvPr/>
            </p:nvPicPr>
            <p:blipFill rotWithShape="1">
              <a:blip r:embed="rId10"/>
              <a:srcRect l="2968" r="3330"/>
              <a:stretch/>
            </p:blipFill>
            <p:spPr bwMode="auto">
              <a:xfrm>
                <a:off x="6001354" y="1798799"/>
                <a:ext cx="1390045" cy="842872"/>
              </a:xfrm>
              <a:prstGeom prst="roundRect">
                <a:avLst>
                  <a:gd name="adj" fmla="val 8594"/>
                </a:avLst>
              </a:prstGeom>
              <a:solidFill>
                <a:srgbClr val="FFFFFF">
                  <a:shade val="85000"/>
                </a:srgbClr>
              </a:solidFill>
              <a:ln>
                <a:noFill/>
              </a:ln>
              <a:effectLst/>
            </p:spPr>
          </p:pic>
          <p:sp>
            <p:nvSpPr>
              <p:cNvPr id="112" name="Rectangle 111"/>
              <p:cNvSpPr/>
              <p:nvPr/>
            </p:nvSpPr>
            <p:spPr>
              <a:xfrm>
                <a:off x="741145" y="2693168"/>
                <a:ext cx="2184936" cy="437516"/>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Vector Signal</a:t>
                </a:r>
                <a:br>
                  <a:rPr lang="en-US" sz="1600" kern="0" dirty="0">
                    <a:solidFill>
                      <a:srgbClr val="000000">
                        <a:lumMod val="75000"/>
                        <a:lumOff val="25000"/>
                      </a:srgbClr>
                    </a:solidFill>
                    <a:latin typeface="Trebuchet MS" pitchFamily="34" charset="0"/>
                  </a:rPr>
                </a:br>
                <a:r>
                  <a:rPr lang="en-US" sz="1600" kern="0" dirty="0">
                    <a:solidFill>
                      <a:srgbClr val="000000">
                        <a:lumMod val="75000"/>
                        <a:lumOff val="25000"/>
                      </a:srgbClr>
                    </a:solidFill>
                    <a:latin typeface="Trebuchet MS" pitchFamily="34" charset="0"/>
                  </a:rPr>
                  <a:t>Image Processing</a:t>
                </a:r>
              </a:p>
            </p:txBody>
          </p:sp>
          <p:sp>
            <p:nvSpPr>
              <p:cNvPr id="113" name="Rectangle 112"/>
              <p:cNvSpPr/>
              <p:nvPr/>
            </p:nvSpPr>
            <p:spPr>
              <a:xfrm>
                <a:off x="3234157" y="2693168"/>
                <a:ext cx="2069294" cy="437516"/>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GPU Accelerated</a:t>
                </a:r>
              </a:p>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Linear Algebra</a:t>
                </a:r>
              </a:p>
            </p:txBody>
          </p:sp>
          <p:sp>
            <p:nvSpPr>
              <p:cNvPr id="114" name="Rectangle 113"/>
              <p:cNvSpPr/>
              <p:nvPr/>
            </p:nvSpPr>
            <p:spPr>
              <a:xfrm>
                <a:off x="5377871" y="2604529"/>
                <a:ext cx="2057972" cy="614795"/>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Matrix Algebra on GPU and Multicore</a:t>
                </a:r>
              </a:p>
            </p:txBody>
          </p:sp>
          <p:sp>
            <p:nvSpPr>
              <p:cNvPr id="115" name="Rectangle 114"/>
              <p:cNvSpPr/>
              <p:nvPr/>
            </p:nvSpPr>
            <p:spPr>
              <a:xfrm>
                <a:off x="8161604" y="2800927"/>
                <a:ext cx="1955165" cy="260237"/>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smtClean="0">
                    <a:solidFill>
                      <a:srgbClr val="000000">
                        <a:lumMod val="75000"/>
                        <a:lumOff val="25000"/>
                      </a:srgbClr>
                    </a:solidFill>
                    <a:latin typeface="Trebuchet MS" pitchFamily="34" charset="0"/>
                  </a:rPr>
                  <a:t>NVIDIA </a:t>
                </a:r>
                <a:r>
                  <a:rPr lang="en-US" sz="1600" kern="0" dirty="0" err="1" smtClean="0">
                    <a:solidFill>
                      <a:srgbClr val="000000">
                        <a:lumMod val="75000"/>
                        <a:lumOff val="25000"/>
                      </a:srgbClr>
                    </a:solidFill>
                    <a:latin typeface="Trebuchet MS" pitchFamily="34" charset="0"/>
                  </a:rPr>
                  <a:t>cuFFT</a:t>
                </a:r>
                <a:endParaRPr lang="en-US" sz="1600" kern="0" dirty="0">
                  <a:solidFill>
                    <a:srgbClr val="000000">
                      <a:lumMod val="75000"/>
                      <a:lumOff val="25000"/>
                    </a:srgbClr>
                  </a:solidFill>
                  <a:latin typeface="Trebuchet MS" pitchFamily="34" charset="0"/>
                </a:endParaRPr>
              </a:p>
            </p:txBody>
          </p:sp>
          <p:pic>
            <p:nvPicPr>
              <p:cNvPr id="117" name="Picture 6" descr="thrust_logo">
                <a:hlinkClick r:id="rId11"/>
              </p:cNvPr>
              <p:cNvPicPr>
                <a:picLocks noChangeAspect="1" noChangeArrowheads="1"/>
              </p:cNvPicPr>
              <p:nvPr/>
            </p:nvPicPr>
            <p:blipFill>
              <a:blip r:embed="rId12"/>
              <a:stretch>
                <a:fillRect/>
              </a:stretch>
            </p:blipFill>
            <p:spPr bwMode="auto">
              <a:xfrm>
                <a:off x="8257260" y="3356917"/>
                <a:ext cx="1763859" cy="696724"/>
              </a:xfrm>
              <a:prstGeom prst="rect">
                <a:avLst/>
              </a:prstGeom>
              <a:noFill/>
              <a:ln>
                <a:noFill/>
              </a:ln>
            </p:spPr>
          </p:pic>
          <p:sp>
            <p:nvSpPr>
              <p:cNvPr id="119" name="Rectangle 118"/>
              <p:cNvSpPr/>
              <p:nvPr/>
            </p:nvSpPr>
            <p:spPr>
              <a:xfrm>
                <a:off x="8047070" y="4135759"/>
                <a:ext cx="1840898" cy="614795"/>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C++ STL Features for CUDA</a:t>
                </a:r>
              </a:p>
            </p:txBody>
          </p:sp>
          <p:sp>
            <p:nvSpPr>
              <p:cNvPr id="97" name="Rounded Rectangle 96"/>
              <p:cNvSpPr/>
              <p:nvPr/>
            </p:nvSpPr>
            <p:spPr>
              <a:xfrm>
                <a:off x="5536517" y="3274822"/>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122" name="Rectangle 121"/>
              <p:cNvSpPr/>
              <p:nvPr/>
            </p:nvSpPr>
            <p:spPr>
              <a:xfrm>
                <a:off x="856033" y="4401043"/>
                <a:ext cx="1955165" cy="260237"/>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IMSL Library</a:t>
                </a:r>
              </a:p>
            </p:txBody>
          </p:sp>
          <p:pic>
            <p:nvPicPr>
              <p:cNvPr id="123" name="Picture 2" descr="C:\Documents and Settings\lbailey\Desktop\big_Rogue Wave Software01.gif"/>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9729" b="12435"/>
              <a:stretch/>
            </p:blipFill>
            <p:spPr bwMode="auto">
              <a:xfrm>
                <a:off x="1178212" y="3330343"/>
                <a:ext cx="1347024" cy="1048470"/>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3220935" y="4125294"/>
                <a:ext cx="2095746" cy="614795"/>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Building-block Algorithms for CUDA</a:t>
                </a:r>
              </a:p>
            </p:txBody>
          </p:sp>
          <p:pic>
            <p:nvPicPr>
              <p:cNvPr id="60" name="Picture 2" descr="The Standard Logo"/>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242097" y="2639296"/>
                <a:ext cx="515722" cy="4443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 name="Group 60"/>
            <p:cNvGrpSpPr/>
            <p:nvPr/>
          </p:nvGrpSpPr>
          <p:grpSpPr>
            <a:xfrm>
              <a:off x="2881970" y="4405805"/>
              <a:ext cx="2334961" cy="1416537"/>
              <a:chOff x="3348355" y="3751614"/>
              <a:chExt cx="2334963" cy="1404452"/>
            </a:xfrm>
            <a:solidFill>
              <a:schemeClr val="bg2"/>
            </a:solidFill>
          </p:grpSpPr>
          <p:sp>
            <p:nvSpPr>
              <p:cNvPr id="62" name="Rounded Rectangle 61"/>
              <p:cNvSpPr/>
              <p:nvPr/>
            </p:nvSpPr>
            <p:spPr>
              <a:xfrm>
                <a:off x="3348355" y="3751614"/>
                <a:ext cx="2334963"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endParaRPr>
              </a:p>
            </p:txBody>
          </p:sp>
          <p:sp>
            <p:nvSpPr>
              <p:cNvPr id="63" name="Rectangle 62"/>
              <p:cNvSpPr/>
              <p:nvPr/>
            </p:nvSpPr>
            <p:spPr>
              <a:xfrm>
                <a:off x="3595387" y="4775797"/>
                <a:ext cx="1840899" cy="368012"/>
              </a:xfrm>
              <a:prstGeom prst="rect">
                <a:avLst/>
              </a:prstGeom>
              <a:solidFill>
                <a:schemeClr val="bg1"/>
              </a:solidFill>
              <a:ln>
                <a:noFill/>
              </a:ln>
            </p:spPr>
            <p:txBody>
              <a:bodyPr wrap="square" anchor="ctr">
                <a:spAutoFit/>
              </a:bodyPr>
              <a:lstStyle/>
              <a:p>
                <a:pPr algn="ctr" defTabSz="761970" fontAlgn="auto">
                  <a:lnSpc>
                    <a:spcPct val="80000"/>
                  </a:lnSpc>
                  <a:spcBef>
                    <a:spcPts val="0"/>
                  </a:spcBef>
                  <a:spcAft>
                    <a:spcPts val="0"/>
                  </a:spcAft>
                  <a:defRPr/>
                </a:pPr>
                <a:r>
                  <a:rPr lang="en-US" sz="1300" b="1" kern="0" dirty="0" err="1">
                    <a:solidFill>
                      <a:srgbClr val="000000">
                        <a:lumMod val="75000"/>
                        <a:lumOff val="25000"/>
                      </a:srgbClr>
                    </a:solidFill>
                    <a:latin typeface="Trebuchet MS" pitchFamily="34" charset="0"/>
                  </a:rPr>
                  <a:t>ArrayFire</a:t>
                </a:r>
                <a:r>
                  <a:rPr lang="en-US" sz="1300" b="1" kern="0" dirty="0">
                    <a:solidFill>
                      <a:srgbClr val="000000">
                        <a:lumMod val="75000"/>
                        <a:lumOff val="25000"/>
                      </a:srgbClr>
                    </a:solidFill>
                    <a:latin typeface="Trebuchet MS" pitchFamily="34" charset="0"/>
                  </a:rPr>
                  <a:t> Matrix Computations</a:t>
                </a:r>
              </a:p>
            </p:txBody>
          </p:sp>
          <p:pic>
            <p:nvPicPr>
              <p:cNvPr id="64" name="Picture 8"/>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a:stretch/>
            </p:blipFill>
            <p:spPr bwMode="auto">
              <a:xfrm>
                <a:off x="3994229" y="3858186"/>
                <a:ext cx="1063192" cy="87828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8" name="Picture 47" descr="cusp_logo.png"/>
            <p:cNvPicPr>
              <a:picLocks noChangeAspect="1"/>
            </p:cNvPicPr>
            <p:nvPr/>
          </p:nvPicPr>
          <p:blipFill>
            <a:blip r:embed="rId16" cstate="print"/>
            <a:stretch>
              <a:fillRect/>
            </a:stretch>
          </p:blipFill>
          <p:spPr>
            <a:xfrm>
              <a:off x="5498045" y="4614177"/>
              <a:ext cx="1973180" cy="502012"/>
            </a:xfrm>
            <a:prstGeom prst="roundRect">
              <a:avLst>
                <a:gd name="adj" fmla="val 8594"/>
              </a:avLst>
            </a:prstGeom>
            <a:solidFill>
              <a:srgbClr val="FFFFFF">
                <a:shade val="85000"/>
              </a:srgbClr>
            </a:solidFill>
            <a:ln>
              <a:noFill/>
            </a:ln>
            <a:effectLst/>
          </p:spPr>
        </p:pic>
        <p:sp>
          <p:nvSpPr>
            <p:cNvPr id="50" name="Rectangle 49"/>
            <p:cNvSpPr/>
            <p:nvPr/>
          </p:nvSpPr>
          <p:spPr>
            <a:xfrm>
              <a:off x="5267047" y="5308068"/>
              <a:ext cx="1840898" cy="437516"/>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Sparse Linear Algebra</a:t>
              </a:r>
            </a:p>
          </p:txBody>
        </p:sp>
      </p:grpSp>
      <p:sp>
        <p:nvSpPr>
          <p:cNvPr id="3" name="Footer Placeholder 2"/>
          <p:cNvSpPr>
            <a:spLocks noGrp="1"/>
          </p:cNvSpPr>
          <p:nvPr>
            <p:ph type="ftr" sz="quarter" idx="11"/>
          </p:nvPr>
        </p:nvSpPr>
        <p:spPr>
          <a:xfrm>
            <a:off x="6248400" y="6502011"/>
            <a:ext cx="2895600" cy="365126"/>
          </a:xfrm>
        </p:spPr>
        <p:txBody>
          <a:bodyPr/>
          <a:lstStyle/>
          <a:p>
            <a:r>
              <a:rPr lang="en-US" dirty="0" smtClean="0"/>
              <a:t>© NVIDIA 2013</a:t>
            </a:r>
            <a:endParaRPr lang="en-US" dirty="0"/>
          </a:p>
        </p:txBody>
      </p:sp>
      <p:pic>
        <p:nvPicPr>
          <p:cNvPr id="51" name="Picture 2" descr="The Standard Logo"/>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64807" y="5897853"/>
            <a:ext cx="429768" cy="4937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The Standard Logo"/>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121259" y="5908752"/>
            <a:ext cx="429768" cy="49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8391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122865"/>
            <a:ext cx="8229600" cy="144655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3 Steps to CUDA-accelerated application</a:t>
            </a:r>
            <a:endParaRPr lang="en-US" dirty="0"/>
          </a:p>
        </p:txBody>
      </p:sp>
      <p:sp>
        <p:nvSpPr>
          <p:cNvPr id="3" name="Text Placeholder 2"/>
          <p:cNvSpPr txBox="1">
            <a:spLocks noGrp="1"/>
          </p:cNvSpPr>
          <p:nvPr>
            <p:ph type="body" idx="4294967295"/>
          </p:nvPr>
        </p:nvSpPr>
        <p:spPr>
          <a:xfrm>
            <a:off x="110169" y="1557515"/>
            <a:ext cx="8923664" cy="4526139"/>
          </a:xfrm>
        </p:spPr>
        <p:txBody>
          <a:bodyPr>
            <a:normAutofit/>
          </a:bodyPr>
          <a:lstStyle>
            <a:defPPr marL="344160" marR="0" lvl="0" indent="-344160" algn="l" rtl="0" hangingPunct="0">
              <a:lnSpc>
                <a:spcPct val="100000"/>
              </a:lnSpc>
              <a:spcBef>
                <a:spcPts val="595"/>
              </a:spcBef>
              <a:spcAft>
                <a:spcPts val="0"/>
              </a:spcAft>
              <a:buSzPts val="2470"/>
              <a:buNone/>
              <a:tabLst>
                <a:tab pos="569880" algn="l"/>
                <a:tab pos="1484279" algn="l"/>
                <a:tab pos="2398680" algn="l"/>
                <a:tab pos="3313080" algn="l"/>
                <a:tab pos="4227479" algn="l"/>
                <a:tab pos="5141880" algn="l"/>
                <a:tab pos="6056280" algn="l"/>
                <a:tab pos="6970680" algn="l"/>
                <a:tab pos="7885079" algn="l"/>
                <a:tab pos="8799480" algn="l"/>
                <a:tab pos="9713879" algn="l"/>
              </a:tabLst>
              <a:defRPr lang="en-US" sz="2400" b="1" i="0" u="none" strike="noStrike" baseline="0">
                <a:ln>
                  <a:noFill/>
                </a:ln>
                <a:solidFill>
                  <a:srgbClr val="FFFFFF"/>
                </a:solidFill>
                <a:latin typeface="Arial" pitchFamily="2"/>
                <a:ea typeface="DejaVu Sans" pitchFamily="2"/>
                <a:cs typeface="DejaVu Sans" pitchFamily="2"/>
              </a:defRPr>
            </a:defPPr>
            <a:lvl1pPr marL="344160" marR="0" lvl="0" indent="-344160" algn="l" rtl="0" hangingPunct="0">
              <a:lnSpc>
                <a:spcPct val="100000"/>
              </a:lnSpc>
              <a:spcBef>
                <a:spcPts val="595"/>
              </a:spcBef>
              <a:spcAft>
                <a:spcPts val="0"/>
              </a:spcAft>
              <a:buSzPts val="2470"/>
              <a:buBlip>
                <a:blip r:embed="rId3"/>
              </a:buBlip>
              <a:tabLst>
                <a:tab pos="569880" algn="l"/>
                <a:tab pos="1484279" algn="l"/>
                <a:tab pos="2398680" algn="l"/>
                <a:tab pos="3313080" algn="l"/>
                <a:tab pos="4227479" algn="l"/>
                <a:tab pos="5141880" algn="l"/>
                <a:tab pos="6056280" algn="l"/>
                <a:tab pos="6970680" algn="l"/>
                <a:tab pos="7885079" algn="l"/>
                <a:tab pos="8799480" algn="l"/>
                <a:tab pos="9713879" algn="l"/>
              </a:tabLst>
              <a:defRPr lang="en-US" sz="2400" b="1" i="0" u="none" strike="noStrike" baseline="0">
                <a:ln>
                  <a:noFill/>
                </a:ln>
                <a:solidFill>
                  <a:srgbClr val="FFFFFF"/>
                </a:solidFill>
                <a:latin typeface="Arial" pitchFamily="2"/>
                <a:ea typeface="DejaVu Sans" pitchFamily="2"/>
                <a:cs typeface="DejaVu Sans" pitchFamily="2"/>
              </a:defRPr>
            </a:lvl1pPr>
            <a:lvl2pPr marL="914400" marR="0" lvl="1" indent="-343080" algn="l" rtl="0" hangingPunct="0">
              <a:lnSpc>
                <a:spcPct val="100000"/>
              </a:lnSpc>
              <a:spcBef>
                <a:spcPts val="496"/>
              </a:spcBef>
              <a:spcAft>
                <a:spcPts val="0"/>
              </a:spcAft>
              <a:buSzPts val="2057"/>
              <a:buBlip>
                <a:blip r:embed="rId3"/>
              </a:buBlip>
              <a:tabLst>
                <a:tab pos="914400" algn="l"/>
                <a:tab pos="1828800" algn="l"/>
                <a:tab pos="2743199" algn="l"/>
                <a:tab pos="3657600" algn="l"/>
                <a:tab pos="4572000" algn="l"/>
                <a:tab pos="5486399" algn="l"/>
                <a:tab pos="6400799" algn="l"/>
                <a:tab pos="7315200" algn="l"/>
                <a:tab pos="8229600" algn="l"/>
                <a:tab pos="9144000" algn="l"/>
              </a:tabLst>
              <a:defRPr lang="en-US" sz="2000" b="1" i="0" u="none" strike="noStrike" baseline="0">
                <a:ln>
                  <a:noFill/>
                </a:ln>
                <a:solidFill>
                  <a:srgbClr val="FFFFFF"/>
                </a:solidFill>
                <a:latin typeface="Arial" pitchFamily="2"/>
                <a:ea typeface="DejaVu Sans" pitchFamily="2"/>
                <a:cs typeface="DejaVu Sans" pitchFamily="2"/>
              </a:defRPr>
            </a:lvl2pPr>
            <a:lvl3pPr marL="1371600" marR="0" lvl="2" indent="-282600" algn="l" rtl="0" hangingPunct="0">
              <a:lnSpc>
                <a:spcPct val="100000"/>
              </a:lnSpc>
              <a:spcBef>
                <a:spcPts val="595"/>
              </a:spcBef>
              <a:spcAft>
                <a:spcPts val="0"/>
              </a:spcAft>
              <a:buSzPts val="2470"/>
              <a:buBlip>
                <a:blip r:embed="rId3"/>
              </a:buBlip>
              <a:tabLst>
                <a:tab pos="457200" algn="l"/>
                <a:tab pos="1371599" algn="l"/>
                <a:tab pos="2286000" algn="l"/>
                <a:tab pos="3200400" algn="l"/>
                <a:tab pos="4114800" algn="l"/>
                <a:tab pos="5029200" algn="l"/>
                <a:tab pos="5943600" algn="l"/>
                <a:tab pos="6858000" algn="l"/>
                <a:tab pos="7772400" algn="l"/>
                <a:tab pos="8686800" algn="l"/>
              </a:tabLst>
              <a:defRPr lang="en-US" sz="2400" b="1" i="0" u="none" strike="noStrike" baseline="0">
                <a:ln>
                  <a:noFill/>
                </a:ln>
                <a:solidFill>
                  <a:srgbClr val="FFFFFF"/>
                </a:solidFill>
                <a:latin typeface="Arial" pitchFamily="2"/>
                <a:ea typeface="DejaVu Sans" pitchFamily="2"/>
                <a:cs typeface="DejaVu Sans" pitchFamily="2"/>
              </a:defRPr>
            </a:lvl3pPr>
            <a:lvl4pPr marL="1774800" marR="0" lvl="3" indent="-228600" algn="l" rtl="0" hangingPunct="0">
              <a:lnSpc>
                <a:spcPct val="100000"/>
              </a:lnSpc>
              <a:spcBef>
                <a:spcPts val="496"/>
              </a:spcBef>
              <a:spcAft>
                <a:spcPts val="0"/>
              </a:spcAft>
              <a:buClr>
                <a:srgbClr val="000000"/>
              </a:buClr>
              <a:buSzPct val="100000"/>
              <a:buFont typeface="Arial" pitchFamily="34"/>
              <a:buChar char="–"/>
              <a:tabLst>
                <a:tab pos="53640" algn="l"/>
                <a:tab pos="968040" algn="l"/>
                <a:tab pos="1882440" algn="l"/>
                <a:tab pos="2796840" algn="l"/>
                <a:tab pos="3711240" algn="l"/>
                <a:tab pos="4625640" algn="l"/>
                <a:tab pos="5540040" algn="l"/>
                <a:tab pos="6454439" algn="l"/>
                <a:tab pos="7368839" algn="l"/>
                <a:tab pos="8283240" algn="l"/>
              </a:tabLst>
              <a:defRPr lang="en-US" sz="2000" b="0" i="0" u="none" strike="noStrike" baseline="0">
                <a:ln>
                  <a:noFill/>
                </a:ln>
                <a:solidFill>
                  <a:srgbClr val="000000"/>
                </a:solidFill>
                <a:latin typeface="Arial" pitchFamily="2"/>
                <a:ea typeface="DejaVu Sans" pitchFamily="2"/>
                <a:cs typeface="DejaVu Sans" pitchFamily="2"/>
              </a:defRPr>
            </a:lvl4pPr>
            <a:lvl5pPr marL="2117520" marR="0" lvl="4"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5pPr>
            <a:lvl6pPr marL="2117520" marR="0" lvl="5"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6pPr>
            <a:lvl7pPr marL="2117520" marR="0" lvl="6"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7pPr>
            <a:lvl8pPr marL="2117520" marR="0" lvl="7"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8pPr>
            <a:lvl9pPr marL="2117520" marR="0" lvl="8"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9pPr>
          </a:lstStyle>
          <a:p>
            <a:pPr lvl="0">
              <a:buFont typeface="Arial" pitchFamily="34" charset="0"/>
              <a:buChar char="•"/>
            </a:pPr>
            <a:endParaRPr lang="en-US" sz="2300" dirty="0" smtClean="0">
              <a:solidFill>
                <a:schemeClr val="tx2">
                  <a:lumMod val="75000"/>
                </a:schemeClr>
              </a:solidFill>
              <a:latin typeface="" pitchFamily="16"/>
            </a:endParaRPr>
          </a:p>
          <a:p>
            <a:pPr lvl="0">
              <a:buFont typeface="Arial" pitchFamily="34" charset="0"/>
              <a:buChar char="•"/>
            </a:pPr>
            <a:r>
              <a:rPr lang="en-US" sz="2300" dirty="0" smtClean="0">
                <a:solidFill>
                  <a:schemeClr val="tx1"/>
                </a:solidFill>
                <a:latin typeface="Trebuchet MS" pitchFamily="34" charset="0"/>
              </a:rPr>
              <a:t>Step 1: </a:t>
            </a:r>
            <a:r>
              <a:rPr lang="en-US" sz="2300" b="0" dirty="0" smtClean="0">
                <a:latin typeface="Trebuchet MS" pitchFamily="34" charset="0"/>
              </a:rPr>
              <a:t>	</a:t>
            </a:r>
            <a:r>
              <a:rPr lang="en-US" sz="2200" b="0" dirty="0" smtClean="0">
                <a:solidFill>
                  <a:schemeClr val="tx1"/>
                </a:solidFill>
                <a:latin typeface="Trebuchet MS" pitchFamily="34" charset="0"/>
              </a:rPr>
              <a:t>Substitute library calls with equivalent CUDA library calls</a:t>
            </a:r>
          </a:p>
          <a:p>
            <a:pPr marL="0" lvl="0" indent="0">
              <a:buNone/>
            </a:pPr>
            <a:r>
              <a:rPr lang="en-US" sz="1800" b="0" dirty="0" smtClean="0">
                <a:latin typeface="" pitchFamily="16"/>
              </a:rPr>
              <a:t>		</a:t>
            </a:r>
            <a:r>
              <a:rPr lang="en-US" sz="1800" b="0" dirty="0" err="1" smtClean="0">
                <a:solidFill>
                  <a:schemeClr val="tx1"/>
                </a:solidFill>
                <a:latin typeface="Courier New" pitchFamily="49" charset="0"/>
                <a:cs typeface="Courier New" pitchFamily="49" charset="0"/>
              </a:rPr>
              <a:t>saxpy</a:t>
            </a:r>
            <a:r>
              <a:rPr lang="en-US" sz="1800" b="0" dirty="0" smtClean="0">
                <a:solidFill>
                  <a:schemeClr val="tx1"/>
                </a:solidFill>
                <a:latin typeface="Courier New" pitchFamily="49" charset="0"/>
                <a:cs typeface="Courier New" pitchFamily="49" charset="0"/>
              </a:rPr>
              <a:t> ( … )            </a:t>
            </a:r>
            <a:r>
              <a:rPr lang="en-US" sz="1800" b="0" dirty="0" err="1" smtClean="0">
                <a:solidFill>
                  <a:schemeClr val="tx1"/>
                </a:solidFill>
                <a:latin typeface="Courier New" pitchFamily="49" charset="0"/>
                <a:cs typeface="Courier New" pitchFamily="49" charset="0"/>
              </a:rPr>
              <a:t>cublasSaxpy</a:t>
            </a:r>
            <a:r>
              <a:rPr lang="en-US" sz="1800" b="0" dirty="0" smtClean="0">
                <a:solidFill>
                  <a:schemeClr val="tx1"/>
                </a:solidFill>
                <a:latin typeface="Courier New" pitchFamily="49" charset="0"/>
                <a:cs typeface="Courier New" pitchFamily="49" charset="0"/>
              </a:rPr>
              <a:t> ( … )</a:t>
            </a:r>
          </a:p>
          <a:p>
            <a:pPr marL="0" lvl="0" indent="0">
              <a:buNone/>
            </a:pPr>
            <a:r>
              <a:rPr lang="en-US" sz="1800" b="0" dirty="0">
                <a:latin typeface="" pitchFamily="16"/>
              </a:rPr>
              <a:t>	</a:t>
            </a:r>
            <a:endParaRPr lang="en-US" sz="900" dirty="0">
              <a:latin typeface="" pitchFamily="16"/>
            </a:endParaRPr>
          </a:p>
          <a:p>
            <a:pPr lvl="0">
              <a:buFont typeface="Arial" pitchFamily="34" charset="0"/>
              <a:buChar char="•"/>
            </a:pPr>
            <a:r>
              <a:rPr lang="en-US" sz="2300" dirty="0">
                <a:solidFill>
                  <a:schemeClr val="tx1"/>
                </a:solidFill>
                <a:latin typeface="Trebuchet MS" pitchFamily="34" charset="0"/>
              </a:rPr>
              <a:t>Step 2:</a:t>
            </a:r>
            <a:r>
              <a:rPr lang="en-US" sz="2300" dirty="0" smtClean="0">
                <a:solidFill>
                  <a:schemeClr val="tx2">
                    <a:lumMod val="75000"/>
                  </a:schemeClr>
                </a:solidFill>
                <a:latin typeface="Trebuchet MS" pitchFamily="34" charset="0"/>
              </a:rPr>
              <a:t> </a:t>
            </a:r>
            <a:r>
              <a:rPr lang="en-US" sz="2200" b="0" dirty="0" smtClean="0">
                <a:solidFill>
                  <a:schemeClr val="tx1"/>
                </a:solidFill>
                <a:latin typeface="Trebuchet MS" pitchFamily="34" charset="0"/>
              </a:rPr>
              <a:t>Manage data locality</a:t>
            </a:r>
          </a:p>
          <a:p>
            <a:pPr marL="0" lvl="0" indent="0">
              <a:buNone/>
            </a:pPr>
            <a:r>
              <a:rPr lang="en-US" sz="2300" b="0" dirty="0">
                <a:solidFill>
                  <a:schemeClr val="tx1"/>
                </a:solidFill>
                <a:latin typeface="23"/>
              </a:rPr>
              <a:t>		</a:t>
            </a:r>
            <a:r>
              <a:rPr lang="en-US" sz="1800" b="0" dirty="0" smtClean="0">
                <a:solidFill>
                  <a:schemeClr val="tx1"/>
                </a:solidFill>
                <a:latin typeface="Trebuchet MS" pitchFamily="34" charset="0"/>
                <a:cs typeface="Courier New" pitchFamily="49" charset="0"/>
              </a:rPr>
              <a:t>- with CUDA:</a:t>
            </a:r>
            <a:r>
              <a:rPr lang="en-US" sz="1800" b="0" dirty="0" smtClean="0">
                <a:solidFill>
                  <a:schemeClr val="tx1"/>
                </a:solidFill>
                <a:latin typeface="Courier New" pitchFamily="49" charset="0"/>
                <a:cs typeface="Courier New" pitchFamily="49" charset="0"/>
              </a:rPr>
              <a:t> 	</a:t>
            </a:r>
            <a:r>
              <a:rPr lang="en-US" sz="1800" b="0" dirty="0" err="1" smtClean="0">
                <a:solidFill>
                  <a:schemeClr val="tx1"/>
                </a:solidFill>
                <a:latin typeface="Courier New" pitchFamily="49" charset="0"/>
                <a:cs typeface="Courier New" pitchFamily="49" charset="0"/>
              </a:rPr>
              <a:t>cudaMalloc</a:t>
            </a:r>
            <a:r>
              <a:rPr lang="en-US" sz="1800" b="0" dirty="0" smtClean="0">
                <a:solidFill>
                  <a:schemeClr val="tx1"/>
                </a:solidFill>
                <a:latin typeface="Courier New" pitchFamily="49" charset="0"/>
                <a:cs typeface="Courier New" pitchFamily="49" charset="0"/>
              </a:rPr>
              <a:t>(), </a:t>
            </a:r>
            <a:r>
              <a:rPr lang="en-US" sz="1800" b="0" dirty="0" err="1" smtClean="0">
                <a:solidFill>
                  <a:schemeClr val="tx1"/>
                </a:solidFill>
                <a:latin typeface="Courier New" pitchFamily="49" charset="0"/>
                <a:cs typeface="Courier New" pitchFamily="49" charset="0"/>
              </a:rPr>
              <a:t>cudaMemcpy</a:t>
            </a:r>
            <a:r>
              <a:rPr lang="en-US" sz="1800" b="0" dirty="0" smtClean="0">
                <a:solidFill>
                  <a:schemeClr val="tx1"/>
                </a:solidFill>
                <a:latin typeface="Courier New" pitchFamily="49" charset="0"/>
                <a:cs typeface="Courier New" pitchFamily="49" charset="0"/>
              </a:rPr>
              <a:t>(), etc.</a:t>
            </a:r>
            <a:br>
              <a:rPr lang="en-US" sz="1800" b="0" dirty="0" smtClean="0">
                <a:solidFill>
                  <a:schemeClr val="tx1"/>
                </a:solidFill>
                <a:latin typeface="Courier New" pitchFamily="49" charset="0"/>
                <a:cs typeface="Courier New" pitchFamily="49" charset="0"/>
              </a:rPr>
            </a:br>
            <a:r>
              <a:rPr lang="en-US" sz="1800" b="0" dirty="0" smtClean="0">
                <a:solidFill>
                  <a:schemeClr val="tx1"/>
                </a:solidFill>
                <a:latin typeface="Courier New" pitchFamily="49" charset="0"/>
                <a:cs typeface="Courier New" pitchFamily="49" charset="0"/>
              </a:rPr>
              <a:t> </a:t>
            </a:r>
            <a:r>
              <a:rPr lang="en-US" sz="1800" b="0" dirty="0">
                <a:solidFill>
                  <a:schemeClr val="tx1"/>
                </a:solidFill>
                <a:latin typeface="Courier New" pitchFamily="49" charset="0"/>
                <a:cs typeface="Courier New" pitchFamily="49" charset="0"/>
              </a:rPr>
              <a:t>	 </a:t>
            </a:r>
            <a:r>
              <a:rPr lang="en-US" sz="1800" b="0" dirty="0" smtClean="0">
                <a:solidFill>
                  <a:schemeClr val="tx1"/>
                </a:solidFill>
                <a:latin typeface="Courier New" pitchFamily="49" charset="0"/>
                <a:cs typeface="Courier New" pitchFamily="49" charset="0"/>
              </a:rPr>
              <a:t>     </a:t>
            </a:r>
            <a:r>
              <a:rPr lang="en-US" sz="1800" b="0" dirty="0" smtClean="0">
                <a:solidFill>
                  <a:schemeClr val="tx1"/>
                </a:solidFill>
                <a:latin typeface="Trebuchet MS" pitchFamily="34" charset="0"/>
                <a:cs typeface="Courier New" pitchFamily="49" charset="0"/>
              </a:rPr>
              <a:t>	- with CUBLAS:</a:t>
            </a:r>
            <a:r>
              <a:rPr lang="en-US" sz="1800" b="0" dirty="0" smtClean="0">
                <a:solidFill>
                  <a:schemeClr val="tx1"/>
                </a:solidFill>
                <a:latin typeface="Courier New" pitchFamily="49" charset="0"/>
                <a:cs typeface="Courier New" pitchFamily="49" charset="0"/>
              </a:rPr>
              <a:t> 	</a:t>
            </a:r>
            <a:r>
              <a:rPr lang="en-US" sz="1800" b="0" dirty="0" err="1" smtClean="0">
                <a:solidFill>
                  <a:schemeClr val="tx1"/>
                </a:solidFill>
                <a:latin typeface="Courier New" pitchFamily="49" charset="0"/>
                <a:cs typeface="Courier New" pitchFamily="49" charset="0"/>
              </a:rPr>
              <a:t>cublasAlloc</a:t>
            </a:r>
            <a:r>
              <a:rPr lang="en-US" sz="1800" b="0" dirty="0" smtClean="0">
                <a:solidFill>
                  <a:schemeClr val="tx1"/>
                </a:solidFill>
                <a:latin typeface="Courier New" pitchFamily="49" charset="0"/>
                <a:cs typeface="Courier New" pitchFamily="49" charset="0"/>
              </a:rPr>
              <a:t>(), </a:t>
            </a:r>
            <a:r>
              <a:rPr lang="en-US" sz="1800" b="0" dirty="0" err="1" smtClean="0">
                <a:solidFill>
                  <a:schemeClr val="tx1"/>
                </a:solidFill>
                <a:latin typeface="Courier New" pitchFamily="49" charset="0"/>
                <a:cs typeface="Courier New" pitchFamily="49" charset="0"/>
              </a:rPr>
              <a:t>cublasSetVector</a:t>
            </a:r>
            <a:r>
              <a:rPr lang="en-US" sz="1800" b="0" dirty="0" smtClean="0">
                <a:solidFill>
                  <a:schemeClr val="tx1"/>
                </a:solidFill>
                <a:latin typeface="Courier New" pitchFamily="49" charset="0"/>
                <a:cs typeface="Courier New" pitchFamily="49" charset="0"/>
              </a:rPr>
              <a:t>(), etc.</a:t>
            </a:r>
            <a:endParaRPr lang="en-US" sz="1800" b="0" dirty="0">
              <a:solidFill>
                <a:schemeClr val="tx1"/>
              </a:solidFill>
              <a:latin typeface="Courier New" pitchFamily="49" charset="0"/>
              <a:cs typeface="Courier New" pitchFamily="49" charset="0"/>
            </a:endParaRPr>
          </a:p>
          <a:p>
            <a:pPr lvl="0">
              <a:buFont typeface="Arial" pitchFamily="34" charset="0"/>
              <a:buChar char="•"/>
            </a:pPr>
            <a:endParaRPr lang="en-US" sz="900" dirty="0" smtClean="0">
              <a:solidFill>
                <a:schemeClr val="tx2">
                  <a:lumMod val="75000"/>
                </a:schemeClr>
              </a:solidFill>
              <a:latin typeface="" pitchFamily="16"/>
            </a:endParaRPr>
          </a:p>
          <a:p>
            <a:pPr lvl="1">
              <a:buFont typeface="Arial" pitchFamily="34" charset="0"/>
              <a:buChar char="•"/>
            </a:pPr>
            <a:endParaRPr lang="en-US" sz="900" dirty="0">
              <a:solidFill>
                <a:schemeClr val="tx2">
                  <a:lumMod val="75000"/>
                </a:schemeClr>
              </a:solidFill>
              <a:latin typeface="" pitchFamily="16"/>
            </a:endParaRPr>
          </a:p>
          <a:p>
            <a:pPr lvl="0">
              <a:buFont typeface="Arial" pitchFamily="34" charset="0"/>
              <a:buChar char="•"/>
            </a:pPr>
            <a:r>
              <a:rPr lang="en-US" sz="2300" dirty="0">
                <a:solidFill>
                  <a:schemeClr val="tx1"/>
                </a:solidFill>
                <a:latin typeface="Trebuchet MS" pitchFamily="34" charset="0"/>
              </a:rPr>
              <a:t>Step 3: </a:t>
            </a:r>
            <a:r>
              <a:rPr lang="en-US" sz="2200" b="0" dirty="0">
                <a:solidFill>
                  <a:schemeClr val="tx1"/>
                </a:solidFill>
                <a:latin typeface="Trebuchet MS" pitchFamily="34" charset="0"/>
              </a:rPr>
              <a:t>R</a:t>
            </a:r>
            <a:r>
              <a:rPr lang="en-US" sz="2200" b="0" dirty="0" smtClean="0">
                <a:solidFill>
                  <a:schemeClr val="tx1"/>
                </a:solidFill>
                <a:latin typeface="Trebuchet MS" pitchFamily="34" charset="0"/>
              </a:rPr>
              <a:t>ebuild and link the CUDA-accelerated library</a:t>
            </a:r>
          </a:p>
          <a:p>
            <a:pPr marL="1089000" lvl="2" indent="0">
              <a:buNone/>
            </a:pPr>
            <a:r>
              <a:rPr lang="en-US" sz="2300" b="0" dirty="0" smtClean="0">
                <a:solidFill>
                  <a:schemeClr val="tx1"/>
                </a:solidFill>
                <a:latin typeface="Trebuchet MS" pitchFamily="34" charset="0"/>
              </a:rPr>
              <a:t>	</a:t>
            </a:r>
            <a:r>
              <a:rPr lang="en-US" sz="1800" b="0" dirty="0" err="1" smtClean="0">
                <a:solidFill>
                  <a:schemeClr val="tx1"/>
                </a:solidFill>
                <a:latin typeface="Courier New" pitchFamily="49" charset="0"/>
                <a:cs typeface="Courier New" pitchFamily="49" charset="0"/>
              </a:rPr>
              <a:t>nvcc</a:t>
            </a:r>
            <a:r>
              <a:rPr lang="en-US" sz="1800" b="0" dirty="0" smtClean="0">
                <a:solidFill>
                  <a:schemeClr val="tx1"/>
                </a:solidFill>
                <a:latin typeface="Courier New" pitchFamily="49" charset="0"/>
                <a:cs typeface="Courier New" pitchFamily="49" charset="0"/>
              </a:rPr>
              <a:t> </a:t>
            </a:r>
            <a:r>
              <a:rPr lang="en-US" sz="1800" b="0" dirty="0" err="1" smtClean="0">
                <a:solidFill>
                  <a:schemeClr val="tx1"/>
                </a:solidFill>
                <a:latin typeface="Courier New" pitchFamily="49" charset="0"/>
                <a:cs typeface="Courier New" pitchFamily="49" charset="0"/>
              </a:rPr>
              <a:t>myobj.o</a:t>
            </a:r>
            <a:r>
              <a:rPr lang="en-US" sz="1800" b="0" dirty="0" smtClean="0">
                <a:solidFill>
                  <a:schemeClr val="tx1"/>
                </a:solidFill>
                <a:latin typeface="Courier New" pitchFamily="49" charset="0"/>
                <a:cs typeface="Courier New" pitchFamily="49" charset="0"/>
              </a:rPr>
              <a:t> –l </a:t>
            </a:r>
            <a:r>
              <a:rPr lang="en-US" sz="1800" b="0" dirty="0" err="1" smtClean="0">
                <a:solidFill>
                  <a:schemeClr val="tx1"/>
                </a:solidFill>
                <a:latin typeface="Courier New" pitchFamily="49" charset="0"/>
                <a:cs typeface="Courier New" pitchFamily="49" charset="0"/>
              </a:rPr>
              <a:t>cublas</a:t>
            </a:r>
            <a:r>
              <a:rPr lang="en-US" sz="1800" b="0" dirty="0" smtClean="0">
                <a:solidFill>
                  <a:schemeClr val="tx1"/>
                </a:solidFill>
                <a:latin typeface="Courier New" pitchFamily="49" charset="0"/>
                <a:cs typeface="Courier New" pitchFamily="49" charset="0"/>
              </a:rPr>
              <a:t> </a:t>
            </a:r>
          </a:p>
          <a:p>
            <a:pPr lvl="0">
              <a:buFont typeface="Arial" pitchFamily="34" charset="0"/>
              <a:buChar char="•"/>
            </a:pPr>
            <a:endParaRPr lang="en-US" sz="900" dirty="0">
              <a:solidFill>
                <a:schemeClr val="tx1"/>
              </a:solidFill>
              <a:latin typeface="" pitchFamily="16"/>
            </a:endParaRPr>
          </a:p>
        </p:txBody>
      </p:sp>
      <p:sp>
        <p:nvSpPr>
          <p:cNvPr id="4" name="Isosceles Triangle 3"/>
          <p:cNvSpPr/>
          <p:nvPr/>
        </p:nvSpPr>
        <p:spPr>
          <a:xfrm rot="16200000" flipH="1" flipV="1">
            <a:off x="3545675" y="2633972"/>
            <a:ext cx="103446" cy="188620"/>
          </a:xfrm>
          <a:prstGeom prst="triangl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40000"/>
                  <a:lumOff val="60000"/>
                </a:schemeClr>
              </a:solidFill>
            </a:endParaRPr>
          </a:p>
        </p:txBody>
      </p:sp>
      <p:sp>
        <p:nvSpPr>
          <p:cNvPr id="5" name="Footer Placeholder 4"/>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3567726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Explore the CUDA (Libraries) Ecosystem</a:t>
            </a:r>
            <a:endParaRPr lang="en-US" dirty="0"/>
          </a:p>
        </p:txBody>
      </p:sp>
      <p:sp>
        <p:nvSpPr>
          <p:cNvPr id="5" name="Content Placeholder 4"/>
          <p:cNvSpPr>
            <a:spLocks noGrp="1"/>
          </p:cNvSpPr>
          <p:nvPr>
            <p:ph sz="half" idx="1"/>
          </p:nvPr>
        </p:nvSpPr>
        <p:spPr>
          <a:xfrm>
            <a:off x="0" y="1759361"/>
            <a:ext cx="5221995" cy="4073526"/>
          </a:xfrm>
        </p:spPr>
        <p:txBody>
          <a:bodyPr/>
          <a:lstStyle/>
          <a:p>
            <a:r>
              <a:rPr lang="en-US" dirty="0" smtClean="0"/>
              <a:t>CUDA Tools and Ecosystem described in detail on NVIDIA Developer Zone:</a:t>
            </a:r>
          </a:p>
          <a:p>
            <a:pPr marL="574675" indent="-234950">
              <a:buNone/>
            </a:pPr>
            <a:r>
              <a:rPr lang="en-US" sz="2000" dirty="0" smtClean="0">
                <a:hlinkClick r:id="rId3"/>
              </a:rPr>
              <a:t>developer.nvidia.com/</a:t>
            </a:r>
            <a:r>
              <a:rPr lang="en-US" sz="2000" dirty="0" err="1" smtClean="0">
                <a:hlinkClick r:id="rId3"/>
              </a:rPr>
              <a:t>cuda</a:t>
            </a:r>
            <a:r>
              <a:rPr lang="en-US" sz="2000" dirty="0" smtClean="0">
                <a:hlinkClick r:id="rId3"/>
              </a:rPr>
              <a:t>-tools-ecosystem</a:t>
            </a:r>
            <a:r>
              <a:rPr lang="en-US" sz="2000" dirty="0" smtClean="0"/>
              <a:t> </a:t>
            </a:r>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645" y="1701394"/>
            <a:ext cx="3958603" cy="43248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416012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3 Ways to Accelerate Applications</a:t>
            </a:r>
            <a:endParaRPr lang="en-US" dirty="0"/>
          </a:p>
        </p:txBody>
      </p:sp>
      <p:sp>
        <p:nvSpPr>
          <p:cNvPr id="6" name="Rounded Rectangle 5"/>
          <p:cNvSpPr/>
          <p:nvPr/>
        </p:nvSpPr>
        <p:spPr>
          <a:xfrm>
            <a:off x="582613" y="1836744"/>
            <a:ext cx="7823200" cy="925512"/>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defRPr/>
            </a:pPr>
            <a:r>
              <a:rPr lang="en-US" sz="3600" dirty="0">
                <a:effectLst>
                  <a:outerShdw blurRad="38100" dist="38100" dir="2700000" algn="tl">
                    <a:srgbClr val="000000">
                      <a:alpha val="43137"/>
                    </a:srgbClr>
                  </a:outerShdw>
                </a:effectLst>
              </a:rPr>
              <a:t>Applications</a:t>
            </a:r>
          </a:p>
        </p:txBody>
      </p:sp>
      <p:sp>
        <p:nvSpPr>
          <p:cNvPr id="3" name="Rounded Rectangle 2"/>
          <p:cNvSpPr/>
          <p:nvPr/>
        </p:nvSpPr>
        <p:spPr>
          <a:xfrm>
            <a:off x="582613" y="3048007"/>
            <a:ext cx="2312987"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Libraries</a:t>
            </a:r>
          </a:p>
        </p:txBody>
      </p:sp>
      <p:sp>
        <p:nvSpPr>
          <p:cNvPr id="4103" name="Rectangle 7"/>
          <p:cNvSpPr>
            <a:spLocks noChangeArrowheads="1"/>
          </p:cNvSpPr>
          <p:nvPr/>
        </p:nvSpPr>
        <p:spPr bwMode="auto">
          <a:xfrm>
            <a:off x="781050" y="5136180"/>
            <a:ext cx="1916113" cy="70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p>
            <a:pPr algn="ctr"/>
            <a:r>
              <a:rPr lang="en-US" sz="2000" dirty="0">
                <a:latin typeface="Trebuchet MS" pitchFamily="34" charset="0"/>
              </a:rPr>
              <a:t>“Drop-in” Acceleration</a:t>
            </a:r>
          </a:p>
        </p:txBody>
      </p:sp>
      <p:sp>
        <p:nvSpPr>
          <p:cNvPr id="5" name="Rounded Rectangle 4"/>
          <p:cNvSpPr/>
          <p:nvPr/>
        </p:nvSpPr>
        <p:spPr>
          <a:xfrm>
            <a:off x="5724864" y="3009907"/>
            <a:ext cx="2690813"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Programming Languages</a:t>
            </a:r>
          </a:p>
        </p:txBody>
      </p:sp>
      <p:sp>
        <p:nvSpPr>
          <p:cNvPr id="4" name="Rounded Rectangle 3"/>
          <p:cNvSpPr/>
          <p:nvPr/>
        </p:nvSpPr>
        <p:spPr>
          <a:xfrm>
            <a:off x="3116038" y="3048007"/>
            <a:ext cx="2362200" cy="185102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solidFill>
                  <a:schemeClr val="bg1"/>
                </a:solidFill>
                <a:effectLst>
                  <a:outerShdw blurRad="38100" dist="38100" dir="2700000" algn="tl">
                    <a:srgbClr val="000000">
                      <a:alpha val="43137"/>
                    </a:srgbClr>
                  </a:outerShdw>
                </a:effectLst>
              </a:rPr>
              <a:t>OpenACC</a:t>
            </a:r>
            <a:br>
              <a:rPr lang="en-US" sz="3200" dirty="0">
                <a:solidFill>
                  <a:schemeClr val="bg1"/>
                </a:solidFill>
                <a:effectLst>
                  <a:outerShdw blurRad="38100" dist="38100" dir="2700000" algn="tl">
                    <a:srgbClr val="000000">
                      <a:alpha val="43137"/>
                    </a:srgbClr>
                  </a:outerShdw>
                </a:effectLst>
              </a:rPr>
            </a:br>
            <a:r>
              <a:rPr lang="en-US" sz="3200" dirty="0">
                <a:solidFill>
                  <a:schemeClr val="bg1"/>
                </a:solidFill>
                <a:effectLst>
                  <a:outerShdw blurRad="38100" dist="38100" dir="2700000" algn="tl">
                    <a:srgbClr val="000000">
                      <a:alpha val="43137"/>
                    </a:srgbClr>
                  </a:outerShdw>
                </a:effectLst>
              </a:rPr>
              <a:t>Directives</a:t>
            </a:r>
          </a:p>
        </p:txBody>
      </p:sp>
      <p:sp>
        <p:nvSpPr>
          <p:cNvPr id="10" name="Rectangle 8"/>
          <p:cNvSpPr>
            <a:spLocks noChangeArrowheads="1"/>
          </p:cNvSpPr>
          <p:nvPr/>
        </p:nvSpPr>
        <p:spPr bwMode="auto">
          <a:xfrm>
            <a:off x="5724864" y="5141232"/>
            <a:ext cx="2690813" cy="7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Maximum</a:t>
            </a:r>
            <a:br>
              <a:rPr lang="en-US" sz="2000" dirty="0">
                <a:latin typeface="Trebuchet MS" pitchFamily="34" charset="0"/>
              </a:rPr>
            </a:br>
            <a:r>
              <a:rPr lang="en-US" sz="2000" dirty="0">
                <a:latin typeface="Trebuchet MS" pitchFamily="34" charset="0"/>
              </a:rPr>
              <a:t>Flexibility</a:t>
            </a:r>
          </a:p>
        </p:txBody>
      </p:sp>
      <p:sp>
        <p:nvSpPr>
          <p:cNvPr id="11" name="Rectangle 10"/>
          <p:cNvSpPr>
            <a:spLocks noChangeArrowheads="1"/>
          </p:cNvSpPr>
          <p:nvPr/>
        </p:nvSpPr>
        <p:spPr bwMode="auto">
          <a:xfrm>
            <a:off x="3116039" y="5141232"/>
            <a:ext cx="2362200" cy="7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Easily Accelerate</a:t>
            </a:r>
          </a:p>
          <a:p>
            <a:pPr algn="ctr"/>
            <a:r>
              <a:rPr lang="en-US" sz="2000" dirty="0">
                <a:latin typeface="Trebuchet MS" pitchFamily="34" charset="0"/>
              </a:rPr>
              <a:t>Applications</a:t>
            </a:r>
            <a:endParaRPr lang="en-US" sz="2200" dirty="0">
              <a:latin typeface="Trebuchet MS" pitchFamily="34" charset="0"/>
            </a:endParaRPr>
          </a:p>
        </p:txBody>
      </p:sp>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val="1531261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AE50FE4E83134C8518AD921FB0A4A5" ma:contentTypeVersion="0" ma:contentTypeDescription="Create a new document." ma:contentTypeScope="" ma:versionID="5e4399a53672ba32467c4ab61950bd1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726A744-1E86-42BC-A79E-578CF11B6BDE}">
  <ds:schemaRefs>
    <ds:schemaRef ds:uri="http://schemas.microsoft.com/sharepoint/v3/contenttype/forms"/>
  </ds:schemaRefs>
</ds:datastoreItem>
</file>

<file path=customXml/itemProps2.xml><?xml version="1.0" encoding="utf-8"?>
<ds:datastoreItem xmlns:ds="http://schemas.openxmlformats.org/officeDocument/2006/customXml" ds:itemID="{58113282-4329-4E05-9A68-E4DC3E5E8E7E}">
  <ds:schemaRefs>
    <ds:schemaRef ds:uri="http://purl.org/dc/terms/"/>
    <ds:schemaRef ds:uri="http://schemas.microsoft.com/office/2006/documentManagement/types"/>
    <ds:schemaRef ds:uri="http://purl.org/dc/elements/1.1/"/>
    <ds:schemaRef ds:uri="http://purl.org/dc/dcmitype/"/>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132F7B26-630F-421F-B6DC-C34BDA3822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PPT_Temp_Corp_16x9_BLK_2007</Template>
  <TotalTime>52053</TotalTime>
  <Words>2277</Words>
  <Application>Microsoft Office PowerPoint</Application>
  <PresentationFormat>On-screen Show (4:3)</PresentationFormat>
  <Paragraphs>366</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the  CUDA Platform</vt:lpstr>
      <vt:lpstr>CUDA Parallel Computing Platform</vt:lpstr>
      <vt:lpstr>PowerPoint Presentation</vt:lpstr>
      <vt:lpstr>3 Ways to Accelerate Applications</vt:lpstr>
      <vt:lpstr>Libraries: Easy, High-Quality Acceleration</vt:lpstr>
      <vt:lpstr>Some GPU-accelerated Libraries</vt:lpstr>
      <vt:lpstr>3 Steps to CUDA-accelerated application</vt:lpstr>
      <vt:lpstr>Explore the CUDA (Libraries) Ecosystem</vt:lpstr>
      <vt:lpstr>3 Ways to Accelerate Applications</vt:lpstr>
      <vt:lpstr>OpenACC Directives  </vt:lpstr>
      <vt:lpstr>PowerPoint Presentation</vt:lpstr>
      <vt:lpstr>PowerPoint Presentation</vt:lpstr>
      <vt:lpstr>Start Now with OpenACC Directives</vt:lpstr>
      <vt:lpstr>3 Ways to Accelerate Applications</vt:lpstr>
      <vt:lpstr>GPU Programming Languages</vt:lpstr>
      <vt:lpstr>Rapid Parallel C++ Development</vt:lpstr>
      <vt:lpstr>Learn More</vt:lpstr>
      <vt:lpstr>Getting Started</vt:lpstr>
    </vt:vector>
  </TitlesOfParts>
  <Company>NVIDIA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GPU Computing</dc:title>
  <dc:creator>NVIDIA;WRamey@nvidia.com;MHarris@nvidia.com</dc:creator>
  <cp:lastModifiedBy>Windows User</cp:lastModifiedBy>
  <cp:revision>2265</cp:revision>
  <cp:lastPrinted>2011-11-22T01:30:43Z</cp:lastPrinted>
  <dcterms:created xsi:type="dcterms:W3CDTF">2008-05-14T22:22:45Z</dcterms:created>
  <dcterms:modified xsi:type="dcterms:W3CDTF">2013-03-07T02:11:37Z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-1254327155</vt:i4>
  </property>
  <property fmtid="{D5CDD505-2E9C-101B-9397-08002B2CF9AE}" pid="4" name="_EmailSubject">
    <vt:lpwstr>revised approaches 120306</vt:lpwstr>
  </property>
  <property fmtid="{D5CDD505-2E9C-101B-9397-08002B2CF9AE}" pid="5" name="_AuthorEmail">
    <vt:lpwstr>rcornew@nvidia.com</vt:lpwstr>
  </property>
  <property fmtid="{D5CDD505-2E9C-101B-9397-08002B2CF9AE}" pid="6" name="_AuthorEmailDisplayName">
    <vt:lpwstr>Rosalie Cornew</vt:lpwstr>
  </property>
  <property fmtid="{D5CDD505-2E9C-101B-9397-08002B2CF9AE}" pid="7" name="_PreviousAdHocReviewCycleID">
    <vt:i4>-512131116</vt:i4>
  </property>
  <property fmtid="{D5CDD505-2E9C-101B-9397-08002B2CF9AE}" pid="8" name="ContentTypeId">
    <vt:lpwstr>0x0101003FAE50FE4E83134C8518AD921FB0A4A5</vt:lpwstr>
  </property>
</Properties>
</file>