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2"/>
  </p:notesMasterIdLst>
  <p:handoutMasterIdLst>
    <p:handoutMasterId r:id="rId13"/>
  </p:handoutMasterIdLst>
  <p:sldIdLst>
    <p:sldId id="307" r:id="rId5"/>
    <p:sldId id="391" r:id="rId6"/>
    <p:sldId id="392" r:id="rId7"/>
    <p:sldId id="384" r:id="rId8"/>
    <p:sldId id="389" r:id="rId9"/>
    <p:sldId id="390" r:id="rId10"/>
    <p:sldId id="393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7CBE"/>
    <a:srgbClr val="645FAF"/>
    <a:srgbClr val="006445"/>
    <a:srgbClr val="006600"/>
    <a:srgbClr val="1577B3"/>
    <a:srgbClr val="AB5711"/>
    <a:srgbClr val="C86414"/>
    <a:srgbClr val="136DA5"/>
    <a:srgbClr val="0F558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6" autoAdjust="0"/>
    <p:restoredTop sz="70200" autoAdjust="0"/>
  </p:normalViewPr>
  <p:slideViewPr>
    <p:cSldViewPr snapToGrid="0">
      <p:cViewPr varScale="1">
        <p:scale>
          <a:sx n="90" d="100"/>
          <a:sy n="90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6" d="100"/>
        <a:sy n="116" d="100"/>
      </p:scale>
      <p:origin x="0" y="24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7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7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13" tIns="45707" rIns="91413" bIns="45707"/>
          <a:lstStyle/>
          <a:p>
            <a:pPr eaLnBrk="1" hangingPunct="1"/>
            <a:r>
              <a:rPr lang="en-US" dirty="0" smtClean="0"/>
              <a:t>Managing data</a:t>
            </a:r>
            <a:r>
              <a:rPr lang="en-US" baseline="0" dirty="0" smtClean="0"/>
              <a:t> locality in this example means the input vectors need to be transferred to/from the GPU. Not shown is the allocation of the GPU vectors.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13" tIns="45707" rIns="91413" bIns="45707"/>
          <a:lstStyle/>
          <a:p>
            <a:pPr eaLnBrk="1" hangingPunct="1"/>
            <a:r>
              <a:rPr lang="en-US" dirty="0" smtClean="0"/>
              <a:t>Managing data</a:t>
            </a:r>
            <a:r>
              <a:rPr lang="en-US" baseline="0" dirty="0" smtClean="0"/>
              <a:t> locality in this example means the input vectors need to be transferred to/from the GPU. Not shown is the allocation of the GPU vectors.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13" tIns="45707" rIns="91413" bIns="45707"/>
          <a:lstStyle/>
          <a:p>
            <a:pPr eaLnBrk="1" hangingPunct="1"/>
            <a:r>
              <a:rPr lang="en-US" dirty="0" smtClean="0"/>
              <a:t>Managing data</a:t>
            </a:r>
            <a:r>
              <a:rPr lang="en-US" baseline="0" dirty="0" smtClean="0"/>
              <a:t> locality in this example means the input vectors need to be transferred to/from the GPU. Not shown is the allocation of the GPU vectors.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13" tIns="45707" rIns="91413" bIns="45707"/>
          <a:lstStyle/>
          <a:p>
            <a:pPr eaLnBrk="1" hangingPunct="1"/>
            <a:r>
              <a:rPr lang="en-US" dirty="0" smtClean="0"/>
              <a:t>Managing data</a:t>
            </a:r>
            <a:r>
              <a:rPr lang="en-US" baseline="0" dirty="0" smtClean="0"/>
              <a:t> locality in this example means the input vectors need to be transferred to/from the GPU. Not shown is the allocation of the GPU vectors.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13" tIns="45707" rIns="91413" bIns="45707"/>
          <a:lstStyle/>
          <a:p>
            <a:pPr eaLnBrk="1" hangingPunct="1"/>
            <a:r>
              <a:rPr lang="en-US" dirty="0" smtClean="0"/>
              <a:t>Managing data</a:t>
            </a:r>
            <a:r>
              <a:rPr lang="en-US" baseline="0" dirty="0" smtClean="0"/>
              <a:t> locality in this example means the input vectors need to be transferred to/from the GPU. Not shown is the allocation of the GPU vectors.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48131" y="515592"/>
            <a:ext cx="344773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steps are now to explore the CUDA libraries ecosystem,</a:t>
            </a:r>
            <a:r>
              <a:rPr lang="en-US" baseline="0" dirty="0" smtClean="0"/>
              <a:t> accessible at</a:t>
            </a:r>
          </a:p>
          <a:p>
            <a:r>
              <a:rPr lang="en-US" baseline="0" dirty="0" smtClean="0"/>
              <a:t>Developer.nvidia.com/</a:t>
            </a:r>
            <a:r>
              <a:rPr lang="en-US" baseline="0" dirty="0" err="1" smtClean="0"/>
              <a:t>cuda</a:t>
            </a:r>
            <a:r>
              <a:rPr lang="en-US" baseline="0" dirty="0" smtClean="0"/>
              <a:t>-tools-ecosystem. There you will find descriptions</a:t>
            </a:r>
          </a:p>
          <a:p>
            <a:r>
              <a:rPr lang="en-US" baseline="0" dirty="0" smtClean="0"/>
              <a:t>and links of libraries you can start using today.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1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084" y="3830301"/>
            <a:ext cx="4326093" cy="12198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729" y="5336477"/>
            <a:ext cx="4325398" cy="1077218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6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4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4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4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cuda-tools-eco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5084" y="3830303"/>
            <a:ext cx="4326093" cy="12105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CUDA-Accelerated </a:t>
            </a:r>
            <a:r>
              <a:rPr lang="en-GB" dirty="0"/>
              <a:t>L</a:t>
            </a:r>
            <a:r>
              <a:rPr lang="en-GB" dirty="0" smtClean="0"/>
              <a:t>ibraries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729" y="5336477"/>
            <a:ext cx="4325398" cy="584775"/>
          </a:xfrm>
        </p:spPr>
        <p:txBody>
          <a:bodyPr/>
          <a:lstStyle/>
          <a:p>
            <a:r>
              <a:rPr lang="en-US" dirty="0" smtClean="0"/>
              <a:t>Drop-in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44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76940" y="1387900"/>
            <a:ext cx="8390121" cy="5140492"/>
          </a:xfrm>
          <a:prstGeom prst="round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int N = 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1 &lt;&lt; 20;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0F5582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// Perform SAXPY on 1M elements: y[]=a*x[]+y[]</a:t>
            </a:r>
          </a:p>
          <a:p>
            <a:pPr eaLnBrk="0" hangingPunct="0">
              <a:buSzPct val="180000"/>
            </a:pPr>
            <a:r>
              <a:rPr lang="en-US" sz="1600" b="1" noProof="1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noProof="1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axpy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2.0, 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d_x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d_y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917" y="303389"/>
            <a:ext cx="8403168" cy="6462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Drop-In Acceleration (Step 1)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1738" y="1387899"/>
            <a:ext cx="8394192" cy="5138928"/>
          </a:xfrm>
          <a:prstGeom prst="round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int N =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1 &lt;&lt; 20;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// Perform SAXPY on 1M elements: d_y[]=a*d_x[]+d_y[]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cublasSaxpy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2.0,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d_x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d_y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917" y="303389"/>
            <a:ext cx="8403168" cy="6462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Drop-In Acceleration (Step 1)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5250" y="3817911"/>
            <a:ext cx="2233082" cy="8285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softEdge rad="25400"/>
          </a:effectLst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Add “</a:t>
            </a:r>
            <a:r>
              <a:rPr lang="en-US" sz="1600" dirty="0" err="1" smtClean="0">
                <a:latin typeface="Trebuchet MS" pitchFamily="34" charset="0"/>
              </a:rPr>
              <a:t>cublas</a:t>
            </a:r>
            <a:r>
              <a:rPr lang="en-US" sz="1600" dirty="0" smtClean="0">
                <a:latin typeface="Trebuchet MS" pitchFamily="34" charset="0"/>
              </a:rPr>
              <a:t>” prefix and use device variables</a:t>
            </a:r>
          </a:p>
        </p:txBody>
      </p:sp>
      <p:sp>
        <p:nvSpPr>
          <p:cNvPr id="3" name="Isosceles Triangle 2"/>
          <p:cNvSpPr/>
          <p:nvPr/>
        </p:nvSpPr>
        <p:spPr>
          <a:xfrm rot="16200000">
            <a:off x="6012926" y="4143913"/>
            <a:ext cx="261054" cy="17650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1739" y="1387899"/>
            <a:ext cx="8296590" cy="5236185"/>
          </a:xfrm>
          <a:prstGeom prst="round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int N = 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1 &lt;&lt; 20;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cublasInit();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0F5582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0F5582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0F5582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0F5582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0F5582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0F5582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// Perform SAXPY on 1M elements: d_y[]=a*d_x[]+d_y[]</a:t>
            </a:r>
          </a:p>
          <a:p>
            <a:pPr eaLnBrk="0" hangingPunct="0">
              <a:buSzPct val="180000"/>
            </a:pPr>
            <a:r>
              <a:rPr lang="en-US" sz="1600" b="1" noProof="1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cublasSaxpy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2.0, 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d_x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600" b="1" noProof="1" smtClean="0">
                <a:latin typeface="Courier New" pitchFamily="49" charset="0"/>
                <a:cs typeface="Courier New" pitchFamily="49" charset="0"/>
              </a:rPr>
              <a:t>d_y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cublasShutdown</a:t>
            </a:r>
            <a:r>
              <a:rPr lang="en-US" sz="1600" b="1" noProof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917" y="303389"/>
            <a:ext cx="8403168" cy="6462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Drop-In Acceleration (Step 2)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51299" y="1845174"/>
            <a:ext cx="2233082" cy="4609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softEdge rad="25400"/>
          </a:effectLst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Initialize CUBLAS</a:t>
            </a:r>
          </a:p>
        </p:txBody>
      </p:sp>
      <p:sp>
        <p:nvSpPr>
          <p:cNvPr id="16" name="Isosceles Triangle 15"/>
          <p:cNvSpPr/>
          <p:nvPr/>
        </p:nvSpPr>
        <p:spPr>
          <a:xfrm rot="16200000">
            <a:off x="6018976" y="1987377"/>
            <a:ext cx="261054" cy="17650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5247" y="5629762"/>
            <a:ext cx="2233082" cy="4609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softEdge rad="25400"/>
          </a:effectLst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Shut down CUBLAS</a:t>
            </a:r>
          </a:p>
        </p:txBody>
      </p:sp>
      <p:sp>
        <p:nvSpPr>
          <p:cNvPr id="18" name="Isosceles Triangle 17"/>
          <p:cNvSpPr/>
          <p:nvPr/>
        </p:nvSpPr>
        <p:spPr>
          <a:xfrm rot="16200000">
            <a:off x="6012925" y="5771967"/>
            <a:ext cx="261054" cy="17650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1739" y="1387900"/>
            <a:ext cx="8475182" cy="5289348"/>
          </a:xfrm>
          <a:prstGeom prst="round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latin typeface="Lucida Console" pitchFamily="49" charset="0"/>
              </a:rPr>
              <a:t>int N = </a:t>
            </a:r>
            <a:r>
              <a:rPr lang="en-US" sz="1600" b="1" noProof="1" smtClean="0">
                <a:latin typeface="Lucida Console" pitchFamily="49" charset="0"/>
              </a:rPr>
              <a:t>1 &lt;&lt; 20;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cublasInit();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cublasAlloc(N, sizeof(float), (void**)&amp;d_x);</a:t>
            </a:r>
            <a:endParaRPr lang="en-US" sz="1600" b="1" noProof="1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>
                <a:solidFill>
                  <a:srgbClr val="73B900"/>
                </a:solidFill>
                <a:latin typeface="Lucida Console" pitchFamily="49" charset="0"/>
              </a:rPr>
              <a:t>cublasAlloc(N, sizeof(float), </a:t>
            </a: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(void*)&amp;d_y);</a:t>
            </a:r>
            <a:endParaRPr lang="en-US" sz="1600" b="1" noProof="1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0F5582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0F5582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0F5582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FFC000"/>
                </a:solidFill>
                <a:latin typeface="Lucida Console" pitchFamily="49" charset="0"/>
              </a:rPr>
              <a:t>// Perform SAXPY on 1M elements: d_y[]=a*d_x[]+d_y[]</a:t>
            </a:r>
          </a:p>
          <a:p>
            <a:pPr eaLnBrk="0" hangingPunct="0">
              <a:buSzPct val="180000"/>
            </a:pPr>
            <a:r>
              <a:rPr lang="en-US" sz="1600" b="1" noProof="1" smtClean="0">
                <a:solidFill>
                  <a:srgbClr val="76B900"/>
                </a:solidFill>
                <a:latin typeface="Lucida Console" pitchFamily="49" charset="0"/>
              </a:rPr>
              <a:t>cublasSaxpy</a:t>
            </a:r>
            <a:r>
              <a:rPr lang="en-US" sz="1600" b="1" noProof="1" smtClean="0">
                <a:latin typeface="Lucida Console" pitchFamily="49" charset="0"/>
              </a:rPr>
              <a:t>(N</a:t>
            </a:r>
            <a:r>
              <a:rPr lang="en-US" sz="1600" b="1" noProof="1">
                <a:latin typeface="Lucida Console" pitchFamily="49" charset="0"/>
              </a:rPr>
              <a:t>, 2.0, </a:t>
            </a:r>
            <a:r>
              <a:rPr lang="en-US" sz="1600" b="1" noProof="1" smtClean="0">
                <a:latin typeface="Lucida Console" pitchFamily="49" charset="0"/>
              </a:rPr>
              <a:t>d_x</a:t>
            </a:r>
            <a:r>
              <a:rPr lang="en-US" sz="1600" b="1" noProof="1">
                <a:latin typeface="Lucida Console" pitchFamily="49" charset="0"/>
              </a:rPr>
              <a:t>, 1, </a:t>
            </a:r>
            <a:r>
              <a:rPr lang="en-US" sz="1600" b="1" noProof="1" smtClean="0">
                <a:latin typeface="Lucida Console" pitchFamily="49" charset="0"/>
              </a:rPr>
              <a:t>d_y</a:t>
            </a:r>
            <a:r>
              <a:rPr lang="en-US" sz="1600" b="1" noProof="1">
                <a:latin typeface="Lucida Console" pitchFamily="49" charset="0"/>
              </a:rPr>
              <a:t>, 1);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cublasFree(d_x);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cublasFree(d_y);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cublasShutdown();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917" y="303389"/>
            <a:ext cx="8403168" cy="6462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Drop-In Acceleration (Step 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5249" y="2320907"/>
            <a:ext cx="2233082" cy="4609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softEdge rad="25400"/>
          </a:effectLst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Allocate device vectors</a:t>
            </a:r>
          </a:p>
        </p:txBody>
      </p:sp>
      <p:sp>
        <p:nvSpPr>
          <p:cNvPr id="12" name="Isosceles Triangle 11"/>
          <p:cNvSpPr/>
          <p:nvPr/>
        </p:nvSpPr>
        <p:spPr>
          <a:xfrm rot="16200000">
            <a:off x="6012926" y="2463112"/>
            <a:ext cx="261054" cy="17650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5250" y="5314993"/>
            <a:ext cx="2233082" cy="4609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softEdge rad="25400"/>
          </a:effectLst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err="1" smtClean="0">
                <a:latin typeface="Trebuchet MS" pitchFamily="34" charset="0"/>
              </a:rPr>
              <a:t>Deallocate</a:t>
            </a:r>
            <a:r>
              <a:rPr lang="en-US" sz="1600" dirty="0" smtClean="0">
                <a:latin typeface="Trebuchet MS" pitchFamily="34" charset="0"/>
              </a:rPr>
              <a:t> device vectors</a:t>
            </a: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6012926" y="5449278"/>
            <a:ext cx="261054" cy="17650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1739" y="1387899"/>
            <a:ext cx="8209368" cy="5395673"/>
          </a:xfrm>
          <a:prstGeom prst="round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latin typeface="Lucida Console" pitchFamily="49" charset="0"/>
              </a:rPr>
              <a:t>int N = </a:t>
            </a:r>
            <a:r>
              <a:rPr lang="en-US" sz="1600" b="1" noProof="1" smtClean="0">
                <a:latin typeface="Lucida Console" pitchFamily="49" charset="0"/>
              </a:rPr>
              <a:t>1 &lt;&lt; 20;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cublasInit();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cublasAlloc(N, sizeof(float), (void**)&amp;d_x);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cublasAlloc(N, sizeof(float), (void*)&amp;d_y);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cublasSetVector</a:t>
            </a:r>
            <a:r>
              <a:rPr lang="en-US" sz="1600" b="1" noProof="1" smtClean="0">
                <a:latin typeface="Lucida Console" pitchFamily="49" charset="0"/>
              </a:rPr>
              <a:t>(N</a:t>
            </a:r>
            <a:r>
              <a:rPr lang="en-US" sz="1600" b="1" noProof="1">
                <a:latin typeface="Lucida Console" pitchFamily="49" charset="0"/>
              </a:rPr>
              <a:t>, sizeof(x[0]), x, 1, d_x, 1);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600" b="1" noProof="1">
                <a:solidFill>
                  <a:srgbClr val="73B900"/>
                </a:solidFill>
                <a:latin typeface="Lucida Console" pitchFamily="49" charset="0"/>
              </a:rPr>
              <a:t>cublasSetVector</a:t>
            </a:r>
            <a:r>
              <a:rPr lang="en-US" sz="1600" b="1" noProof="1">
                <a:latin typeface="Lucida Console" pitchFamily="49" charset="0"/>
              </a:rPr>
              <a:t>(N, sizeof(y[0]), y, 1, d_y, 1);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0F5582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FFC000"/>
                </a:solidFill>
                <a:latin typeface="Lucida Console" pitchFamily="49" charset="0"/>
              </a:rPr>
              <a:t>// Perform SAXPY on 1M elements: d_y[]=a*d_x[]+d_y[]</a:t>
            </a:r>
          </a:p>
          <a:p>
            <a:pPr eaLnBrk="0" hangingPunct="0">
              <a:buSzPct val="180000"/>
            </a:pPr>
            <a:r>
              <a:rPr lang="en-US" sz="1600" b="1" noProof="1" smtClean="0">
                <a:solidFill>
                  <a:srgbClr val="76B900"/>
                </a:solidFill>
                <a:latin typeface="Lucida Console" pitchFamily="49" charset="0"/>
              </a:rPr>
              <a:t>cublasSaxpy</a:t>
            </a:r>
            <a:r>
              <a:rPr lang="en-US" sz="1600" b="1" noProof="1" smtClean="0">
                <a:latin typeface="Lucida Console" pitchFamily="49" charset="0"/>
              </a:rPr>
              <a:t>(N</a:t>
            </a:r>
            <a:r>
              <a:rPr lang="en-US" sz="1600" b="1" noProof="1">
                <a:latin typeface="Lucida Console" pitchFamily="49" charset="0"/>
              </a:rPr>
              <a:t>, 2.0, </a:t>
            </a:r>
            <a:r>
              <a:rPr lang="en-US" sz="1600" b="1" noProof="1" smtClean="0">
                <a:latin typeface="Lucida Console" pitchFamily="49" charset="0"/>
              </a:rPr>
              <a:t>d_x</a:t>
            </a:r>
            <a:r>
              <a:rPr lang="en-US" sz="1600" b="1" noProof="1">
                <a:latin typeface="Lucida Console" pitchFamily="49" charset="0"/>
              </a:rPr>
              <a:t>, 1, </a:t>
            </a:r>
            <a:r>
              <a:rPr lang="en-US" sz="1600" b="1" noProof="1" smtClean="0">
                <a:latin typeface="Lucida Console" pitchFamily="49" charset="0"/>
              </a:rPr>
              <a:t>d_y</a:t>
            </a:r>
            <a:r>
              <a:rPr lang="en-US" sz="1600" b="1" noProof="1">
                <a:latin typeface="Lucida Console" pitchFamily="49" charset="0"/>
              </a:rPr>
              <a:t>, 1);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>
                <a:solidFill>
                  <a:srgbClr val="73B900"/>
                </a:solidFill>
                <a:latin typeface="Lucida Console" pitchFamily="49" charset="0"/>
              </a:rPr>
              <a:t>cublasGetVector</a:t>
            </a:r>
            <a:r>
              <a:rPr lang="en-US" sz="1600" b="1" noProof="1">
                <a:latin typeface="Lucida Console" pitchFamily="49" charset="0"/>
              </a:rPr>
              <a:t>(N, sizeof(y[0]), d_y, 1, y, 1);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cublasFree(d_x);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cublasFree(d_y);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600" b="1" noProof="1" smtClean="0">
                <a:solidFill>
                  <a:srgbClr val="73B900"/>
                </a:solidFill>
                <a:latin typeface="Lucida Console" pitchFamily="49" charset="0"/>
              </a:rPr>
              <a:t>cublasShutdown();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 smtClean="0">
              <a:solidFill>
                <a:srgbClr val="73B900"/>
              </a:solidFill>
              <a:latin typeface="Lucida Console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600" b="1" noProof="1">
              <a:solidFill>
                <a:srgbClr val="73B900"/>
              </a:solidFill>
              <a:latin typeface="Lucida Console" pitchFamily="49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917" y="303389"/>
            <a:ext cx="8403168" cy="6462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Drop-In Acceleration (Step 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7405" y="3079344"/>
            <a:ext cx="2233082" cy="4609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softEdge rad="25400"/>
          </a:effectLst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Transfer data to GPU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6385081" y="3221547"/>
            <a:ext cx="261054" cy="17650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7405" y="4531251"/>
            <a:ext cx="2233082" cy="4609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softEdge rad="25400"/>
          </a:effectLst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Read data back GPU</a:t>
            </a:r>
          </a:p>
        </p:txBody>
      </p:sp>
      <p:sp>
        <p:nvSpPr>
          <p:cNvPr id="10" name="Isosceles Triangle 9"/>
          <p:cNvSpPr/>
          <p:nvPr/>
        </p:nvSpPr>
        <p:spPr>
          <a:xfrm rot="16200000">
            <a:off x="6385081" y="4673454"/>
            <a:ext cx="261054" cy="17650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Explore the CUDA (Libraries) Ecosystem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759361"/>
            <a:ext cx="5221995" cy="4073526"/>
          </a:xfrm>
        </p:spPr>
        <p:txBody>
          <a:bodyPr/>
          <a:lstStyle/>
          <a:p>
            <a:r>
              <a:rPr lang="en-US" dirty="0" smtClean="0"/>
              <a:t>CUDA Tools and Ecosystem described in detail on NVIDIA Developer Zone:</a:t>
            </a:r>
          </a:p>
          <a:p>
            <a:pPr marL="574675" indent="-234950">
              <a:buNone/>
            </a:pPr>
            <a:r>
              <a:rPr lang="en-US" sz="2000" dirty="0" smtClean="0">
                <a:hlinkClick r:id="rId3"/>
              </a:rPr>
              <a:t>developer.nvidia.com/</a:t>
            </a:r>
            <a:r>
              <a:rPr lang="en-US" sz="2000" dirty="0" err="1" smtClean="0">
                <a:hlinkClick r:id="rId3"/>
              </a:rPr>
              <a:t>cuda</a:t>
            </a:r>
            <a:r>
              <a:rPr lang="en-US" sz="2000" dirty="0" smtClean="0">
                <a:hlinkClick r:id="rId3"/>
              </a:rPr>
              <a:t>-tools-ecosystem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45" y="1701394"/>
            <a:ext cx="3958603" cy="43248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F7A127-072B-4567-915F-AB62D3A90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422746C-568F-4B3F-9CB9-27835EBCA74A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2A780D-F409-4254-B757-C227D9665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PPT_Temp_Corp_16x9_BLK_2007</Template>
  <TotalTime>9557</TotalTime>
  <Words>525</Words>
  <Application>Microsoft Office PowerPoint</Application>
  <PresentationFormat>On-screen Show (4:3)</PresentationFormat>
  <Paragraphs>108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NVIDIA_Developer_Curriculum_4x3_Theme</vt:lpstr>
      <vt:lpstr>CUDA-Accelerated Libraries</vt:lpstr>
      <vt:lpstr>Drop-In Acceleration (Step 1)</vt:lpstr>
      <vt:lpstr>Drop-In Acceleration (Step 1)</vt:lpstr>
      <vt:lpstr>Drop-In Acceleration (Step 2)</vt:lpstr>
      <vt:lpstr>Drop-In Acceleration (Step 2)</vt:lpstr>
      <vt:lpstr>Drop-In Acceleration (Step 2)</vt:lpstr>
      <vt:lpstr>Explore the CUDA (Libraries) Ecosystem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CUDA-accelerated Libraries</dc:title>
  <dc:creator>NVIDIA;MHarris@nvidia.com</dc:creator>
  <cp:lastModifiedBy>Windows User</cp:lastModifiedBy>
  <cp:revision>194</cp:revision>
  <dcterms:created xsi:type="dcterms:W3CDTF">2008-09-02T20:19:23Z</dcterms:created>
  <dcterms:modified xsi:type="dcterms:W3CDTF">2013-03-07T02:10:53Z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0x0101003FAE50FE4E83134C8518AD921FB0A4A5</vt:lpwstr>
  </property>
</Properties>
</file>