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3" r:id="rId4"/>
  </p:sldMasterIdLst>
  <p:notesMasterIdLst>
    <p:notesMasterId r:id="rId11"/>
  </p:notesMasterIdLst>
  <p:handoutMasterIdLst>
    <p:handoutMasterId r:id="rId12"/>
  </p:handoutMasterIdLst>
  <p:sldIdLst>
    <p:sldId id="1133" r:id="rId5"/>
    <p:sldId id="1113" r:id="rId6"/>
    <p:sldId id="1062" r:id="rId7"/>
    <p:sldId id="1134" r:id="rId8"/>
    <p:sldId id="1135" r:id="rId9"/>
    <p:sldId id="1136" r:id="rId10"/>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B900"/>
    <a:srgbClr val="05A41C"/>
    <a:srgbClr val="006600"/>
    <a:srgbClr val="FFFFFF"/>
    <a:srgbClr val="262626"/>
    <a:srgbClr val="93E3FF"/>
    <a:srgbClr val="008E40"/>
    <a:srgbClr val="76B900"/>
    <a:srgbClr val="000000"/>
    <a:srgbClr val="80808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661" autoAdjust="0"/>
    <p:restoredTop sz="86187" autoAdjust="0"/>
  </p:normalViewPr>
  <p:slideViewPr>
    <p:cSldViewPr snapToGrid="0">
      <p:cViewPr>
        <p:scale>
          <a:sx n="86" d="100"/>
          <a:sy n="86" d="100"/>
        </p:scale>
        <p:origin x="-1320" y="21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90" d="100"/>
          <a:sy n="90" d="100"/>
        </p:scale>
        <p:origin x="-864" y="-108"/>
      </p:cViewPr>
      <p:guideLst>
        <p:guide orient="horz" pos="2208"/>
        <p:guide pos="2928"/>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kim\Desktop\Kepler%20Launch\MPI%20vs%20CUDA%20Google%20Scholar.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spPr>
            <a:solidFill>
              <a:srgbClr val="73B900"/>
            </a:solidFill>
            <a:scene3d>
              <a:camera prst="orthographicFront"/>
              <a:lightRig rig="threePt" dir="t"/>
            </a:scene3d>
            <a:sp3d>
              <a:bevelT w="190500" h="38100"/>
            </a:sp3d>
          </c:spPr>
          <c:invertIfNegative val="0"/>
          <c:cat>
            <c:strRef>
              <c:f>Sheet1!$B$27:$B$35</c:f>
              <c:strCache>
                <c:ptCount val="4"/>
                <c:pt idx="0">
                  <c:v>AMBER</c:v>
                </c:pt>
                <c:pt idx="1">
                  <c:v>SPECFEM3D</c:v>
                </c:pt>
                <c:pt idx="2">
                  <c:v>Chroma</c:v>
                </c:pt>
                <c:pt idx="3">
                  <c:v>MATLAB (FFT)*</c:v>
                </c:pt>
              </c:strCache>
            </c:strRef>
          </c:cat>
          <c:val>
            <c:numRef>
              <c:f>Sheet1!$C$27:$C$35</c:f>
              <c:numCache>
                <c:formatCode>0.0\x</c:formatCode>
                <c:ptCount val="4"/>
                <c:pt idx="0">
                  <c:v>8.1999999999999993</c:v>
                </c:pt>
                <c:pt idx="1">
                  <c:v>10.46</c:v>
                </c:pt>
                <c:pt idx="2">
                  <c:v>17.899999999999999</c:v>
                </c:pt>
                <c:pt idx="3">
                  <c:v>18.100000000000001</c:v>
                </c:pt>
              </c:numCache>
            </c:numRef>
          </c:val>
        </c:ser>
        <c:dLbls>
          <c:showLegendKey val="0"/>
          <c:showVal val="0"/>
          <c:showCatName val="0"/>
          <c:showSerName val="0"/>
          <c:showPercent val="0"/>
          <c:showBubbleSize val="0"/>
        </c:dLbls>
        <c:gapWidth val="45"/>
        <c:axId val="91428736"/>
        <c:axId val="91435392"/>
      </c:barChart>
      <c:catAx>
        <c:axId val="91428736"/>
        <c:scaling>
          <c:orientation val="minMax"/>
        </c:scaling>
        <c:delete val="0"/>
        <c:axPos val="l"/>
        <c:majorTickMark val="out"/>
        <c:minorTickMark val="none"/>
        <c:tickLblPos val="nextTo"/>
        <c:crossAx val="91435392"/>
        <c:crosses val="autoZero"/>
        <c:auto val="1"/>
        <c:lblAlgn val="ctr"/>
        <c:lblOffset val="100"/>
        <c:noMultiLvlLbl val="0"/>
      </c:catAx>
      <c:valAx>
        <c:axId val="91435392"/>
        <c:scaling>
          <c:orientation val="minMax"/>
        </c:scaling>
        <c:delete val="0"/>
        <c:axPos val="b"/>
        <c:majorGridlines>
          <c:spPr>
            <a:ln>
              <a:solidFill>
                <a:schemeClr val="tx1">
                  <a:alpha val="19000"/>
                </a:schemeClr>
              </a:solidFill>
            </a:ln>
          </c:spPr>
        </c:majorGridlines>
        <c:numFmt formatCode="0.0\x" sourceLinked="1"/>
        <c:majorTickMark val="out"/>
        <c:minorTickMark val="none"/>
        <c:tickLblPos val="nextTo"/>
        <c:crossAx val="91428736"/>
        <c:crosses val="autoZero"/>
        <c:crossBetween val="between"/>
        <c:majorUnit val="5"/>
      </c:valAx>
    </c:plotArea>
    <c:plotVisOnly val="1"/>
    <c:dispBlanksAs val="gap"/>
    <c:showDLblsOverMax val="0"/>
  </c:chart>
  <c:txPr>
    <a:bodyPr/>
    <a:lstStyle/>
    <a:p>
      <a:pPr>
        <a:defRPr sz="1400">
          <a:latin typeface="Trebuchet MS"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349163755068349"/>
          <c:y val="0.1908069965683894"/>
          <c:w val="0.80537482420127005"/>
          <c:h val="0.65829204379520767"/>
        </c:manualLayout>
      </c:layout>
      <c:scatterChart>
        <c:scatterStyle val="lineMarker"/>
        <c:varyColors val="0"/>
        <c:ser>
          <c:idx val="0"/>
          <c:order val="0"/>
          <c:tx>
            <c:strRef>
              <c:f>CLU!$D$2</c:f>
              <c:strCache>
                <c:ptCount val="1"/>
                <c:pt idx="0">
                  <c:v>Tesla K20X</c:v>
                </c:pt>
              </c:strCache>
            </c:strRef>
          </c:tx>
          <c:spPr>
            <a:ln w="28575">
              <a:noFill/>
            </a:ln>
          </c:spPr>
          <c:marker>
            <c:symbol val="circle"/>
            <c:size val="15"/>
            <c:spPr>
              <a:solidFill>
                <a:schemeClr val="accent3">
                  <a:lumMod val="50000"/>
                </a:schemeClr>
              </a:solidFill>
            </c:spPr>
          </c:marker>
          <c:dLbls>
            <c:dLbl>
              <c:idx val="0"/>
              <c:layout>
                <c:manualLayout>
                  <c:x val="-0.22563921203289503"/>
                  <c:y val="-4.9700240500846781E-4"/>
                </c:manualLayout>
              </c:layout>
              <c:showLegendKey val="0"/>
              <c:showVal val="0"/>
              <c:showCatName val="0"/>
              <c:showSerName val="1"/>
              <c:showPercent val="0"/>
              <c:showBubbleSize val="0"/>
            </c:dLbl>
            <c:txPr>
              <a:bodyPr/>
              <a:lstStyle/>
              <a:p>
                <a:pPr>
                  <a:defRPr sz="1600">
                    <a:solidFill>
                      <a:schemeClr val="tx1"/>
                    </a:solidFill>
                  </a:defRPr>
                </a:pPr>
                <a:endParaRPr lang="en-US"/>
              </a:p>
            </c:txPr>
            <c:showLegendKey val="0"/>
            <c:showVal val="0"/>
            <c:showCatName val="0"/>
            <c:showSerName val="1"/>
            <c:showPercent val="0"/>
            <c:showBubbleSize val="0"/>
            <c:showLeaderLines val="0"/>
          </c:dLbls>
          <c:xVal>
            <c:numRef>
              <c:f>CLU!$D$11</c:f>
              <c:numCache>
                <c:formatCode>0.00</c:formatCode>
                <c:ptCount val="1"/>
                <c:pt idx="0">
                  <c:v>1.2144000000000001</c:v>
                </c:pt>
              </c:numCache>
            </c:numRef>
          </c:xVal>
          <c:yVal>
            <c:numRef>
              <c:f>CLU!$D$10</c:f>
              <c:numCache>
                <c:formatCode>0.00</c:formatCode>
                <c:ptCount val="1"/>
                <c:pt idx="0">
                  <c:v>2.9625000000000004</c:v>
                </c:pt>
              </c:numCache>
            </c:numRef>
          </c:yVal>
          <c:smooth val="0"/>
        </c:ser>
        <c:ser>
          <c:idx val="1"/>
          <c:order val="1"/>
          <c:tx>
            <c:strRef>
              <c:f>CLU!$C$2</c:f>
              <c:strCache>
                <c:ptCount val="1"/>
                <c:pt idx="0">
                  <c:v>Tesla K20 </c:v>
                </c:pt>
              </c:strCache>
            </c:strRef>
          </c:tx>
          <c:spPr>
            <a:ln w="28575">
              <a:noFill/>
            </a:ln>
          </c:spPr>
          <c:marker>
            <c:symbol val="circle"/>
            <c:size val="15"/>
            <c:spPr>
              <a:solidFill>
                <a:schemeClr val="accent3"/>
              </a:solidFill>
            </c:spPr>
          </c:marker>
          <c:dLbls>
            <c:dLbl>
              <c:idx val="0"/>
              <c:layout>
                <c:manualLayout>
                  <c:x val="-0.25691243246564099"/>
                  <c:y val="1.1709274722340813E-2"/>
                </c:manualLayout>
              </c:layout>
              <c:showLegendKey val="0"/>
              <c:showVal val="0"/>
              <c:showCatName val="0"/>
              <c:showSerName val="1"/>
              <c:showPercent val="0"/>
              <c:showBubbleSize val="0"/>
            </c:dLbl>
            <c:txPr>
              <a:bodyPr/>
              <a:lstStyle/>
              <a:p>
                <a:pPr>
                  <a:defRPr sz="1600">
                    <a:solidFill>
                      <a:schemeClr val="tx1"/>
                    </a:solidFill>
                  </a:defRPr>
                </a:pPr>
                <a:endParaRPr lang="en-US"/>
              </a:p>
            </c:txPr>
            <c:showLegendKey val="0"/>
            <c:showVal val="0"/>
            <c:showCatName val="0"/>
            <c:showSerName val="1"/>
            <c:showPercent val="0"/>
            <c:showBubbleSize val="0"/>
            <c:showLeaderLines val="0"/>
          </c:dLbls>
          <c:xVal>
            <c:numRef>
              <c:f>CLU!$C$11</c:f>
              <c:numCache>
                <c:formatCode>0.00</c:formatCode>
                <c:ptCount val="1"/>
                <c:pt idx="0">
                  <c:v>1.0764</c:v>
                </c:pt>
              </c:numCache>
            </c:numRef>
          </c:xVal>
          <c:yVal>
            <c:numRef>
              <c:f>CLU!$C$10</c:f>
              <c:numCache>
                <c:formatCode>0.00</c:formatCode>
                <c:ptCount val="1"/>
                <c:pt idx="0">
                  <c:v>2.64</c:v>
                </c:pt>
              </c:numCache>
            </c:numRef>
          </c:yVal>
          <c:smooth val="0"/>
        </c:ser>
        <c:ser>
          <c:idx val="2"/>
          <c:order val="2"/>
          <c:tx>
            <c:strRef>
              <c:f>CLU!$I$2</c:f>
              <c:strCache>
                <c:ptCount val="1"/>
                <c:pt idx="0">
                  <c:v>Intel Xeon Sandy Bridge- E5-2690</c:v>
                </c:pt>
              </c:strCache>
            </c:strRef>
          </c:tx>
          <c:spPr>
            <a:ln w="28575">
              <a:noFill/>
            </a:ln>
          </c:spPr>
          <c:marker>
            <c:symbol val="circle"/>
            <c:size val="15"/>
            <c:spPr>
              <a:solidFill>
                <a:schemeClr val="accent1"/>
              </a:solidFill>
            </c:spPr>
          </c:marker>
          <c:dLbls>
            <c:dLbl>
              <c:idx val="0"/>
              <c:layout>
                <c:manualLayout>
                  <c:x val="8.1560727725936023E-3"/>
                  <c:y val="-7.5582240389274529E-3"/>
                </c:manualLayout>
              </c:layout>
              <c:tx>
                <c:rich>
                  <a:bodyPr/>
                  <a:lstStyle/>
                  <a:p>
                    <a:pPr>
                      <a:defRPr/>
                    </a:pPr>
                    <a:r>
                      <a:rPr lang="en-US"/>
                      <a:t>Xeon CPU, </a:t>
                    </a:r>
                  </a:p>
                  <a:p>
                    <a:pPr>
                      <a:defRPr/>
                    </a:pPr>
                    <a:r>
                      <a:rPr lang="en-US"/>
                      <a:t>E5-2690</a:t>
                    </a:r>
                  </a:p>
                </c:rich>
              </c:tx>
              <c:spPr/>
              <c:showLegendKey val="0"/>
              <c:showVal val="0"/>
              <c:showCatName val="0"/>
              <c:showSerName val="1"/>
              <c:showPercent val="0"/>
              <c:showBubbleSize val="0"/>
            </c:dLbl>
            <c:showLegendKey val="0"/>
            <c:showVal val="0"/>
            <c:showCatName val="0"/>
            <c:showSerName val="1"/>
            <c:showPercent val="0"/>
            <c:showBubbleSize val="0"/>
            <c:showLeaderLines val="0"/>
          </c:dLbls>
          <c:xVal>
            <c:numRef>
              <c:f>CLU!$I$11</c:f>
              <c:numCache>
                <c:formatCode>0.00</c:formatCode>
                <c:ptCount val="1"/>
                <c:pt idx="0">
                  <c:v>0.16650000000000001</c:v>
                </c:pt>
              </c:numCache>
            </c:numRef>
          </c:xVal>
          <c:yVal>
            <c:numRef>
              <c:f>CLU!$I$10</c:f>
              <c:numCache>
                <c:formatCode>0.00</c:formatCode>
                <c:ptCount val="1"/>
                <c:pt idx="0">
                  <c:v>0.33300000000000002</c:v>
                </c:pt>
              </c:numCache>
            </c:numRef>
          </c:yVal>
          <c:smooth val="0"/>
        </c:ser>
        <c:ser>
          <c:idx val="3"/>
          <c:order val="3"/>
          <c:tx>
            <c:v>Xeon Phi, 225W SKU</c:v>
          </c:tx>
          <c:spPr>
            <a:ln w="28575">
              <a:noFill/>
            </a:ln>
          </c:spPr>
          <c:marker>
            <c:symbol val="circle"/>
            <c:size val="15"/>
            <c:spPr>
              <a:solidFill>
                <a:schemeClr val="tx2"/>
              </a:solidFill>
            </c:spPr>
          </c:marker>
          <c:dLbls>
            <c:dLbl>
              <c:idx val="0"/>
              <c:layout>
                <c:manualLayout>
                  <c:x val="9.8878810899639923E-3"/>
                  <c:y val="1.9312725919228308E-3"/>
                </c:manualLayout>
              </c:layout>
              <c:tx>
                <c:rich>
                  <a:bodyPr/>
                  <a:lstStyle/>
                  <a:p>
                    <a:r>
                      <a:rPr lang="en-US">
                        <a:solidFill>
                          <a:schemeClr val="tx1"/>
                        </a:solidFill>
                      </a:rPr>
                      <a:t>Xeon </a:t>
                    </a:r>
                    <a:r>
                      <a:rPr lang="en-US" smtClean="0">
                        <a:solidFill>
                          <a:schemeClr val="tx1"/>
                        </a:solidFill>
                      </a:rPr>
                      <a:t>Phi</a:t>
                    </a:r>
                  </a:p>
                  <a:p>
                    <a:r>
                      <a:rPr lang="en-US" smtClean="0">
                        <a:solidFill>
                          <a:schemeClr val="tx1"/>
                        </a:solidFill>
                      </a:rPr>
                      <a:t>225W</a:t>
                    </a:r>
                    <a:endParaRPr lang="en-US"/>
                  </a:p>
                </c:rich>
              </c:tx>
              <c:showLegendKey val="0"/>
              <c:showVal val="0"/>
              <c:showCatName val="0"/>
              <c:showSerName val="1"/>
              <c:showPercent val="0"/>
              <c:showBubbleSize val="0"/>
            </c:dLbl>
            <c:showLegendKey val="0"/>
            <c:showVal val="0"/>
            <c:showCatName val="0"/>
            <c:showSerName val="1"/>
            <c:showPercent val="0"/>
            <c:showBubbleSize val="0"/>
            <c:showLeaderLines val="0"/>
          </c:dLbls>
          <c:xVal>
            <c:numRef>
              <c:f>CLU!$F$11</c:f>
              <c:numCache>
                <c:formatCode>0.00</c:formatCode>
                <c:ptCount val="1"/>
                <c:pt idx="0">
                  <c:v>0.75750000000000006</c:v>
                </c:pt>
              </c:numCache>
            </c:numRef>
          </c:xVal>
          <c:yVal>
            <c:numRef>
              <c:f>CLU!$F$10</c:f>
              <c:numCache>
                <c:formatCode>0.00</c:formatCode>
                <c:ptCount val="1"/>
                <c:pt idx="0">
                  <c:v>1.5150000000000001</c:v>
                </c:pt>
              </c:numCache>
            </c:numRef>
          </c:yVal>
          <c:smooth val="0"/>
        </c:ser>
        <c:dLbls>
          <c:showLegendKey val="0"/>
          <c:showVal val="1"/>
          <c:showCatName val="0"/>
          <c:showSerName val="0"/>
          <c:showPercent val="0"/>
          <c:showBubbleSize val="0"/>
        </c:dLbls>
        <c:axId val="118376704"/>
        <c:axId val="118461184"/>
      </c:scatterChart>
      <c:valAx>
        <c:axId val="118376704"/>
        <c:scaling>
          <c:orientation val="minMax"/>
        </c:scaling>
        <c:delete val="0"/>
        <c:axPos val="b"/>
        <c:title>
          <c:tx>
            <c:rich>
              <a:bodyPr/>
              <a:lstStyle/>
              <a:p>
                <a:pPr>
                  <a:defRPr/>
                </a:pPr>
                <a:r>
                  <a:rPr lang="en-US"/>
                  <a:t>DGEMM (TFLOPS)</a:t>
                </a:r>
              </a:p>
            </c:rich>
          </c:tx>
          <c:layout/>
          <c:overlay val="0"/>
        </c:title>
        <c:numFmt formatCode="0.0" sourceLinked="0"/>
        <c:majorTickMark val="out"/>
        <c:minorTickMark val="none"/>
        <c:tickLblPos val="nextTo"/>
        <c:spPr>
          <a:ln>
            <a:solidFill>
              <a:schemeClr val="tx1"/>
            </a:solidFill>
          </a:ln>
        </c:spPr>
        <c:crossAx val="118461184"/>
        <c:crosses val="autoZero"/>
        <c:crossBetween val="midCat"/>
      </c:valAx>
      <c:valAx>
        <c:axId val="118461184"/>
        <c:scaling>
          <c:orientation val="minMax"/>
          <c:max val="3"/>
        </c:scaling>
        <c:delete val="0"/>
        <c:axPos val="l"/>
        <c:title>
          <c:tx>
            <c:rich>
              <a:bodyPr rot="-5400000" vert="horz"/>
              <a:lstStyle/>
              <a:p>
                <a:pPr>
                  <a:defRPr/>
                </a:pPr>
                <a:r>
                  <a:rPr lang="en-US"/>
                  <a:t>SGEMM (TFLOPS)</a:t>
                </a:r>
              </a:p>
            </c:rich>
          </c:tx>
          <c:layout>
            <c:manualLayout>
              <c:xMode val="edge"/>
              <c:yMode val="edge"/>
              <c:x val="1.1205510117258968E-2"/>
              <c:y val="0.38215878657886931"/>
            </c:manualLayout>
          </c:layout>
          <c:overlay val="0"/>
        </c:title>
        <c:numFmt formatCode="0.0" sourceLinked="0"/>
        <c:majorTickMark val="out"/>
        <c:minorTickMark val="none"/>
        <c:tickLblPos val="nextTo"/>
        <c:spPr>
          <a:ln>
            <a:solidFill>
              <a:schemeClr val="tx1"/>
            </a:solidFill>
          </a:ln>
        </c:spPr>
        <c:crossAx val="118376704"/>
        <c:crosses val="autoZero"/>
        <c:crossBetween val="midCat"/>
        <c:majorUnit val="1"/>
      </c:valAx>
    </c:plotArea>
    <c:plotVisOnly val="1"/>
    <c:dispBlanksAs val="gap"/>
    <c:showDLblsOverMax val="0"/>
  </c:chart>
  <c:spPr>
    <a:solidFill>
      <a:schemeClr val="bg1"/>
    </a:solidFill>
    <a:effectLst>
      <a:outerShdw blurRad="50800" dist="38100" dir="2700000" algn="tl" rotWithShape="0">
        <a:prstClr val="black">
          <a:alpha val="40000"/>
        </a:prstClr>
      </a:outerShdw>
    </a:effectLst>
  </c:spPr>
  <c:txPr>
    <a:bodyPr/>
    <a:lstStyle/>
    <a:p>
      <a:pPr>
        <a:defRPr sz="1600">
          <a:latin typeface="Trebuchet MS" pitchFamily="34"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028101" cy="349477"/>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lvl1pPr defTabSz="931846">
              <a:defRPr sz="1300">
                <a:latin typeface="Arial" charset="0"/>
                <a:cs typeface="Arial" charset="0"/>
              </a:defRPr>
            </a:lvl1pPr>
          </a:lstStyle>
          <a:p>
            <a:pPr>
              <a:defRPr/>
            </a:pPr>
            <a:endParaRPr lang="en-US"/>
          </a:p>
        </p:txBody>
      </p:sp>
      <p:sp>
        <p:nvSpPr>
          <p:cNvPr id="8195" name="Rectangle 3"/>
          <p:cNvSpPr>
            <a:spLocks noGrp="1" noChangeArrowheads="1"/>
          </p:cNvSpPr>
          <p:nvPr>
            <p:ph type="dt" sz="quarter" idx="1"/>
          </p:nvPr>
        </p:nvSpPr>
        <p:spPr bwMode="auto">
          <a:xfrm>
            <a:off x="5266601" y="0"/>
            <a:ext cx="4028101" cy="349477"/>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lvl1pPr algn="r" defTabSz="931846">
              <a:defRPr sz="1300">
                <a:latin typeface="Arial" charset="0"/>
                <a:cs typeface="Arial" charset="0"/>
              </a:defRPr>
            </a:lvl1pPr>
          </a:lstStyle>
          <a:p>
            <a:pPr>
              <a:defRPr/>
            </a:pPr>
            <a:endParaRPr lang="en-US"/>
          </a:p>
        </p:txBody>
      </p:sp>
      <p:sp>
        <p:nvSpPr>
          <p:cNvPr id="8196" name="Rectangle 4"/>
          <p:cNvSpPr>
            <a:spLocks noGrp="1" noChangeArrowheads="1"/>
          </p:cNvSpPr>
          <p:nvPr>
            <p:ph type="ftr" sz="quarter" idx="2"/>
          </p:nvPr>
        </p:nvSpPr>
        <p:spPr bwMode="auto">
          <a:xfrm>
            <a:off x="0" y="6659185"/>
            <a:ext cx="4028101" cy="349477"/>
          </a:xfrm>
          <a:prstGeom prst="rect">
            <a:avLst/>
          </a:prstGeom>
          <a:noFill/>
          <a:ln w="9525">
            <a:noFill/>
            <a:miter lim="800000"/>
            <a:headEnd/>
            <a:tailEnd/>
          </a:ln>
        </p:spPr>
        <p:txBody>
          <a:bodyPr vert="horz" wrap="square" lIns="93167" tIns="46585" rIns="93167" bIns="46585" numCol="1" anchor="b" anchorCtr="0" compatLnSpc="1">
            <a:prstTxWarp prst="textNoShape">
              <a:avLst/>
            </a:prstTxWarp>
          </a:bodyPr>
          <a:lstStyle>
            <a:lvl1pPr defTabSz="931846">
              <a:defRPr sz="1300">
                <a:latin typeface="Arial" charset="0"/>
                <a:cs typeface="Arial" charset="0"/>
              </a:defRPr>
            </a:lvl1pPr>
          </a:lstStyle>
          <a:p>
            <a:pPr>
              <a:defRPr/>
            </a:pPr>
            <a:endParaRPr lang="en-US"/>
          </a:p>
        </p:txBody>
      </p:sp>
      <p:sp>
        <p:nvSpPr>
          <p:cNvPr id="8197" name="Rectangle 5"/>
          <p:cNvSpPr>
            <a:spLocks noGrp="1" noChangeArrowheads="1"/>
          </p:cNvSpPr>
          <p:nvPr>
            <p:ph type="sldNum" sz="quarter" idx="3"/>
          </p:nvPr>
        </p:nvSpPr>
        <p:spPr bwMode="auto">
          <a:xfrm>
            <a:off x="5266601" y="6659185"/>
            <a:ext cx="4028101" cy="349477"/>
          </a:xfrm>
          <a:prstGeom prst="rect">
            <a:avLst/>
          </a:prstGeom>
          <a:noFill/>
          <a:ln w="9525">
            <a:noFill/>
            <a:miter lim="800000"/>
            <a:headEnd/>
            <a:tailEnd/>
          </a:ln>
        </p:spPr>
        <p:txBody>
          <a:bodyPr vert="horz" wrap="square" lIns="93167" tIns="46585" rIns="93167" bIns="46585" numCol="1" anchor="b" anchorCtr="0" compatLnSpc="1">
            <a:prstTxWarp prst="textNoShape">
              <a:avLst/>
            </a:prstTxWarp>
          </a:bodyPr>
          <a:lstStyle>
            <a:lvl1pPr algn="r" defTabSz="931846">
              <a:defRPr sz="1300">
                <a:latin typeface="Arial" charset="0"/>
                <a:cs typeface="Arial" charset="0"/>
              </a:defRPr>
            </a:lvl1pPr>
          </a:lstStyle>
          <a:p>
            <a:pPr>
              <a:defRPr/>
            </a:pPr>
            <a:fld id="{D0D4BE78-53E8-4FF3-8BD2-D6CB2D5CBCE8}" type="slidenum">
              <a:rPr lang="en-US"/>
              <a:pPr>
                <a:defRPr/>
              </a:pPr>
              <a:t>‹#›</a:t>
            </a:fld>
            <a:endParaRPr lang="en-US"/>
          </a:p>
        </p:txBody>
      </p:sp>
    </p:spTree>
    <p:extLst>
      <p:ext uri="{BB962C8B-B14F-4D97-AF65-F5344CB8AC3E}">
        <p14:creationId xmlns:p14="http://schemas.microsoft.com/office/powerpoint/2010/main" val="1345386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028101" cy="349477"/>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lvl1pPr defTabSz="931846">
              <a:defRPr sz="1300">
                <a:latin typeface="Arial" charset="0"/>
                <a:cs typeface="Arial" charset="0"/>
              </a:defRPr>
            </a:lvl1pPr>
          </a:lstStyle>
          <a:p>
            <a:pPr>
              <a:defRPr/>
            </a:pPr>
            <a:endParaRPr lang="en-US"/>
          </a:p>
        </p:txBody>
      </p:sp>
      <p:sp>
        <p:nvSpPr>
          <p:cNvPr id="3" name="Date Placeholder 2"/>
          <p:cNvSpPr>
            <a:spLocks noGrp="1"/>
          </p:cNvSpPr>
          <p:nvPr>
            <p:ph type="dt" idx="1"/>
          </p:nvPr>
        </p:nvSpPr>
        <p:spPr bwMode="auto">
          <a:xfrm>
            <a:off x="5266601" y="0"/>
            <a:ext cx="4028101" cy="349477"/>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lvl1pPr algn="r" defTabSz="931846">
              <a:defRPr sz="1300">
                <a:latin typeface="Arial" charset="0"/>
                <a:cs typeface="Arial" charset="0"/>
              </a:defRPr>
            </a:lvl1pPr>
          </a:lstStyle>
          <a:p>
            <a:pPr>
              <a:defRPr/>
            </a:pPr>
            <a:fld id="{FA2E2708-754E-4056-91CA-9463830D8E80}" type="datetimeFigureOut">
              <a:rPr lang="en-US"/>
              <a:pPr>
                <a:defRPr/>
              </a:pPr>
              <a:t>3/4/2013</a:t>
            </a:fld>
            <a:endParaRPr lang="en-US"/>
          </a:p>
        </p:txBody>
      </p:sp>
      <p:sp>
        <p:nvSpPr>
          <p:cNvPr id="4" name="Slide Image Placeholder 3"/>
          <p:cNvSpPr>
            <a:spLocks noGrp="1" noRot="1" noChangeAspect="1"/>
          </p:cNvSpPr>
          <p:nvPr>
            <p:ph type="sldImg" idx="2"/>
          </p:nvPr>
        </p:nvSpPr>
        <p:spPr>
          <a:xfrm>
            <a:off x="2895600" y="527050"/>
            <a:ext cx="3505200" cy="2628900"/>
          </a:xfrm>
          <a:prstGeom prst="rect">
            <a:avLst/>
          </a:prstGeom>
          <a:noFill/>
          <a:ln w="12700">
            <a:solidFill>
              <a:prstClr val="black"/>
            </a:solidFill>
          </a:ln>
        </p:spPr>
        <p:txBody>
          <a:bodyPr vert="horz" lIns="88135" tIns="44067" rIns="88135" bIns="44067" rtlCol="0" anchor="ctr"/>
          <a:lstStyle/>
          <a:p>
            <a:pPr lvl="0"/>
            <a:endParaRPr lang="en-US" noProof="0"/>
          </a:p>
        </p:txBody>
      </p:sp>
      <p:sp>
        <p:nvSpPr>
          <p:cNvPr id="5" name="Notes Placeholder 4"/>
          <p:cNvSpPr>
            <a:spLocks noGrp="1"/>
          </p:cNvSpPr>
          <p:nvPr>
            <p:ph type="body" sz="quarter" idx="3"/>
          </p:nvPr>
        </p:nvSpPr>
        <p:spPr bwMode="auto">
          <a:xfrm>
            <a:off x="929301" y="3329593"/>
            <a:ext cx="7437800" cy="3153985"/>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6659185"/>
            <a:ext cx="4028101" cy="349477"/>
          </a:xfrm>
          <a:prstGeom prst="rect">
            <a:avLst/>
          </a:prstGeom>
          <a:noFill/>
          <a:ln w="9525">
            <a:noFill/>
            <a:miter lim="800000"/>
            <a:headEnd/>
            <a:tailEnd/>
          </a:ln>
        </p:spPr>
        <p:txBody>
          <a:bodyPr vert="horz" wrap="square" lIns="93167" tIns="46585" rIns="93167" bIns="46585" numCol="1" anchor="b" anchorCtr="0" compatLnSpc="1">
            <a:prstTxWarp prst="textNoShape">
              <a:avLst/>
            </a:prstTxWarp>
          </a:bodyPr>
          <a:lstStyle>
            <a:lvl1pPr defTabSz="931846">
              <a:defRPr sz="13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bwMode="auto">
          <a:xfrm>
            <a:off x="5266601" y="6659185"/>
            <a:ext cx="4028101" cy="349477"/>
          </a:xfrm>
          <a:prstGeom prst="rect">
            <a:avLst/>
          </a:prstGeom>
          <a:noFill/>
          <a:ln w="9525">
            <a:noFill/>
            <a:miter lim="800000"/>
            <a:headEnd/>
            <a:tailEnd/>
          </a:ln>
        </p:spPr>
        <p:txBody>
          <a:bodyPr vert="horz" wrap="square" lIns="93167" tIns="46585" rIns="93167" bIns="46585" numCol="1" anchor="b" anchorCtr="0" compatLnSpc="1">
            <a:prstTxWarp prst="textNoShape">
              <a:avLst/>
            </a:prstTxWarp>
          </a:bodyPr>
          <a:lstStyle>
            <a:lvl1pPr algn="r" defTabSz="931846">
              <a:defRPr sz="1300">
                <a:latin typeface="Arial" charset="0"/>
                <a:cs typeface="Arial" charset="0"/>
              </a:defRPr>
            </a:lvl1pPr>
          </a:lstStyle>
          <a:p>
            <a:pPr>
              <a:defRPr/>
            </a:pPr>
            <a:fld id="{2282136B-A577-4509-9D28-357ED05D0A85}" type="slidenum">
              <a:rPr lang="en-US"/>
              <a:pPr>
                <a:defRPr/>
              </a:pPr>
              <a:t>‹#›</a:t>
            </a:fld>
            <a:endParaRPr lang="en-US"/>
          </a:p>
        </p:txBody>
      </p:sp>
    </p:spTree>
    <p:extLst>
      <p:ext uri="{BB962C8B-B14F-4D97-AF65-F5344CB8AC3E}">
        <p14:creationId xmlns:p14="http://schemas.microsoft.com/office/powerpoint/2010/main" val="4003942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presentation serves as</a:t>
            </a:r>
            <a:r>
              <a:rPr lang="en-US" sz="1200" kern="1200" baseline="0" dirty="0" smtClean="0">
                <a:solidFill>
                  <a:schemeClr val="tx1"/>
                </a:solidFill>
                <a:effectLst/>
                <a:latin typeface="+mn-lt"/>
                <a:ea typeface="+mn-ea"/>
                <a:cs typeface="+mn-cs"/>
              </a:rPr>
              <a:t> an introduction to a series of more in-depth presentations on the three main approaches to GPU computing, which are GPU-accelerated libraries,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effectLst/>
                <a:latin typeface="+mn-lt"/>
                <a:ea typeface="+mn-ea"/>
                <a:cs typeface="+mn-cs"/>
              </a:rPr>
              <a:t>OpenACC compiler directives, and GPU programming languages.  If you are interested in code examples, we also have a module called “Six ways to SAXPY” that demonstrates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effectLst/>
                <a:latin typeface="+mn-lt"/>
                <a:ea typeface="+mn-ea"/>
                <a:cs typeface="+mn-cs"/>
              </a:rPr>
              <a:t>the SAXPY computation implemented in multiple GPU computing languages.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To access the additional presentations in this series, click on the attachments tab of your viewing window.</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96879B22-D358-4828-9DF5-093E97D43030}" type="slidenum">
              <a:rPr lang="en-US" smtClean="0"/>
              <a:pPr>
                <a:defRPr/>
              </a:pPr>
              <a:t>1</a:t>
            </a:fld>
            <a:endParaRPr lang="en-US" dirty="0"/>
          </a:p>
        </p:txBody>
      </p:sp>
    </p:spTree>
    <p:extLst>
      <p:ext uri="{BB962C8B-B14F-4D97-AF65-F5344CB8AC3E}">
        <p14:creationId xmlns:p14="http://schemas.microsoft.com/office/powerpoint/2010/main" val="329130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bwMode="auto">
          <a:xfrm>
            <a:off x="3132138" y="527050"/>
            <a:ext cx="3032125" cy="2273300"/>
          </a:xfrm>
          <a:noFill/>
          <a:ln>
            <a:solidFill>
              <a:srgbClr val="000000"/>
            </a:solidFill>
            <a:miter lim="800000"/>
            <a:headEnd/>
            <a:tailEnd/>
          </a:ln>
        </p:spPr>
      </p:sp>
      <p:sp>
        <p:nvSpPr>
          <p:cNvPr id="1945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 typeface="Arial" charset="0"/>
              <a:buNone/>
            </a:pPr>
            <a:endParaRPr lang="en-US" sz="1400" dirty="0" smtClean="0"/>
          </a:p>
          <a:p>
            <a:pPr eaLnBrk="1" hangingPunct="1">
              <a:spcBef>
                <a:spcPct val="0"/>
              </a:spcBef>
              <a:buFont typeface="Arial" charset="0"/>
              <a:buNone/>
            </a:pPr>
            <a:r>
              <a:rPr lang="en-US" sz="1400" dirty="0" smtClean="0"/>
              <a:t>GPU </a:t>
            </a:r>
            <a:r>
              <a:rPr lang="en-US" sz="1400" dirty="0"/>
              <a:t>C</a:t>
            </a:r>
            <a:r>
              <a:rPr lang="en-US" sz="1400" dirty="0" smtClean="0"/>
              <a:t>omputing </a:t>
            </a:r>
            <a:r>
              <a:rPr lang="en-US" sz="1400" dirty="0"/>
              <a:t>is </a:t>
            </a:r>
            <a:r>
              <a:rPr lang="en-US" sz="1400" dirty="0" smtClean="0"/>
              <a:t>a type</a:t>
            </a:r>
            <a:r>
              <a:rPr lang="en-US" sz="1400" baseline="0" dirty="0" smtClean="0"/>
              <a:t> of heterogeneous computing – that is, parallel computing with multiple processor architectures.  In GPU computing,</a:t>
            </a:r>
          </a:p>
          <a:p>
            <a:pPr eaLnBrk="1" hangingPunct="1">
              <a:spcBef>
                <a:spcPct val="0"/>
              </a:spcBef>
              <a:buFont typeface="Arial" charset="0"/>
              <a:buNone/>
            </a:pPr>
            <a:r>
              <a:rPr lang="en-US" sz="1400" baseline="0" dirty="0" smtClean="0"/>
              <a:t>Many-core GPUs are combined with multicore CPUs to </a:t>
            </a:r>
            <a:r>
              <a:rPr lang="en-US" sz="1400" dirty="0" smtClean="0"/>
              <a:t>achieve </a:t>
            </a:r>
            <a:r>
              <a:rPr lang="en-US" sz="1400" dirty="0"/>
              <a:t>higher performance. </a:t>
            </a:r>
            <a:endParaRPr lang="en-US" sz="1400" dirty="0" smtClean="0"/>
          </a:p>
          <a:p>
            <a:pPr eaLnBrk="1" hangingPunct="1">
              <a:spcBef>
                <a:spcPct val="0"/>
              </a:spcBef>
              <a:buFont typeface="Arial" charset="0"/>
              <a:buNone/>
            </a:pPr>
            <a:endParaRPr lang="en-US" sz="1400" dirty="0"/>
          </a:p>
          <a:p>
            <a:pPr eaLnBrk="1" hangingPunct="1">
              <a:spcBef>
                <a:spcPct val="0"/>
              </a:spcBef>
              <a:buFont typeface="Arial" charset="0"/>
              <a:buNone/>
            </a:pPr>
            <a:r>
              <a:rPr lang="en-US" sz="1400" dirty="0" smtClean="0"/>
              <a:t>Today’s CPUs have 4, 6, 8 or even 12 cores, while GPUs have up to 512 cores in a single chip.</a:t>
            </a:r>
          </a:p>
          <a:p>
            <a:pPr eaLnBrk="1" hangingPunct="1">
              <a:spcBef>
                <a:spcPct val="0"/>
              </a:spcBef>
              <a:buFont typeface="Arial" charset="0"/>
              <a:buNone/>
            </a:pPr>
            <a:endParaRPr lang="en-US" sz="1400" dirty="0" smtClean="0"/>
          </a:p>
          <a:p>
            <a:pPr eaLnBrk="1" hangingPunct="1">
              <a:spcBef>
                <a:spcPct val="0"/>
              </a:spcBef>
              <a:buFont typeface="Arial" charset="0"/>
              <a:buNone/>
            </a:pPr>
            <a:r>
              <a:rPr lang="en-US" sz="1400" dirty="0" smtClean="0"/>
              <a:t>Today’s computing applications typically have</a:t>
            </a:r>
            <a:r>
              <a:rPr lang="en-US" sz="1400" baseline="0" dirty="0" smtClean="0"/>
              <a:t> data intensive regions with a large amount of inherent parallelism.  GPUs accelerate these parallel</a:t>
            </a:r>
          </a:p>
          <a:p>
            <a:pPr eaLnBrk="1" hangingPunct="1">
              <a:spcBef>
                <a:spcPct val="0"/>
              </a:spcBef>
              <a:buFont typeface="Arial" charset="0"/>
              <a:buNone/>
            </a:pPr>
            <a:r>
              <a:rPr lang="en-US" sz="1400" baseline="0" dirty="0" smtClean="0"/>
              <a:t>Regions by spreading the computation over hundreds of cores.  This can deliver significant acceleration for many applications.</a:t>
            </a:r>
            <a:endParaRPr lang="en-US" sz="1400" dirty="0" smtClean="0"/>
          </a:p>
          <a:p>
            <a:pPr eaLnBrk="1" hangingPunct="1">
              <a:spcBef>
                <a:spcPct val="0"/>
              </a:spcBef>
              <a:buFont typeface="Arial" charset="0"/>
              <a:buNone/>
            </a:pPr>
            <a:endParaRPr lang="en-US" sz="14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pPr defTabSz="914360">
              <a:defRPr/>
            </a:pPr>
            <a:endParaRPr lang="en-US" dirty="0" smtClean="0"/>
          </a:p>
          <a:p>
            <a:pPr defTabSz="914360">
              <a:defRPr/>
            </a:pPr>
            <a:r>
              <a:rPr lang="en-US" dirty="0" smtClean="0"/>
              <a:t>Your</a:t>
            </a:r>
            <a:r>
              <a:rPr lang="en-US" baseline="0" dirty="0" smtClean="0"/>
              <a:t> time is precious, which is why performance is critical.   So you need to f</a:t>
            </a:r>
            <a:r>
              <a:rPr lang="en-US" dirty="0" smtClean="0"/>
              <a:t>ocus</a:t>
            </a:r>
            <a:r>
              <a:rPr lang="en-US" baseline="0" dirty="0" smtClean="0"/>
              <a:t> on what’s important.</a:t>
            </a:r>
          </a:p>
          <a:p>
            <a:pPr defTabSz="914360">
              <a:defRPr/>
            </a:pPr>
            <a:endParaRPr lang="en-US" dirty="0" smtClean="0"/>
          </a:p>
          <a:p>
            <a:pPr defTabSz="914360">
              <a:defRPr/>
            </a:pPr>
            <a:r>
              <a:rPr lang="en-US" dirty="0" smtClean="0"/>
              <a:t>To add GPU acceleration, simply identify and accelerate the *performance-critical areas*</a:t>
            </a:r>
            <a:r>
              <a:rPr lang="en-US" baseline="0" dirty="0" smtClean="0"/>
              <a:t> in your application.</a:t>
            </a:r>
          </a:p>
          <a:p>
            <a:pPr defTabSz="914360">
              <a:defRPr/>
            </a:pPr>
            <a:endParaRPr lang="en-US" baseline="0" dirty="0" smtClean="0"/>
          </a:p>
          <a:p>
            <a:pPr defTabSz="914360">
              <a:defRPr/>
            </a:pPr>
            <a:r>
              <a:rPr lang="en-US" baseline="0" dirty="0" smtClean="0"/>
              <a:t>The rest can run as-is on the CPU.  There’s no need for an entire application to be ported to the GPU.</a:t>
            </a:r>
          </a:p>
          <a:p>
            <a:pPr defTabSz="914360">
              <a:defRPr/>
            </a:pPr>
            <a:endParaRPr lang="en-US" dirty="0" smtClean="0"/>
          </a:p>
          <a:p>
            <a:pPr defTabSz="914360">
              <a:defRPr/>
            </a:pPr>
            <a:r>
              <a:rPr lang="en-US" dirty="0" smtClean="0"/>
              <a:t>The key point here is that in </a:t>
            </a:r>
            <a:r>
              <a:rPr lang="en-US" dirty="0"/>
              <a:t>a hybrid architecture where GPUs </a:t>
            </a:r>
            <a:r>
              <a:rPr lang="en-US" dirty="0" smtClean="0"/>
              <a:t>and CPUs are working together, developers only need to accelerate </a:t>
            </a:r>
            <a:r>
              <a:rPr lang="en-US" baseline="0" dirty="0" smtClean="0"/>
              <a:t>performance-critical functions on the GPUs in the system.</a:t>
            </a:r>
            <a:r>
              <a:rPr lang="en-US" dirty="0" smtClean="0"/>
              <a:t> </a:t>
            </a:r>
            <a:endParaRPr lang="en-US" dirty="0"/>
          </a:p>
          <a:p>
            <a:pPr defTabSz="914360">
              <a:defRPr/>
            </a:pPr>
            <a:endParaRPr lang="en-US" baseline="0" dirty="0" smtClean="0"/>
          </a:p>
          <a:p>
            <a:pPr defTabSz="914360">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2282136B-A577-4509-9D28-357ED05D0A85}" type="slidenum">
              <a:rPr lang="en-US" smtClean="0"/>
              <a:pPr>
                <a:defRPr/>
              </a:pPr>
              <a:t>3</a:t>
            </a:fld>
            <a:endParaRPr lang="en-US"/>
          </a:p>
        </p:txBody>
      </p:sp>
    </p:spTree>
    <p:extLst>
      <p:ext uri="{BB962C8B-B14F-4D97-AF65-F5344CB8AC3E}">
        <p14:creationId xmlns:p14="http://schemas.microsoft.com/office/powerpoint/2010/main" val="623336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Trebuchet MS" pitchFamily="34" charset="0"/>
                <a:ea typeface="+mn-ea"/>
                <a:cs typeface="+mn-cs"/>
              </a:rPr>
              <a:t>While benchmarks like DGEMM and SGEMM are important indicators for performance, eventually it’s about how well real world applications run on it. This chart compares the K20X </a:t>
            </a:r>
            <a:r>
              <a:rPr lang="en-US" sz="1100" kern="1200" dirty="0" err="1" smtClean="0">
                <a:solidFill>
                  <a:schemeClr val="tx1"/>
                </a:solidFill>
                <a:effectLst/>
                <a:latin typeface="Trebuchet MS" pitchFamily="34" charset="0"/>
                <a:ea typeface="+mn-ea"/>
                <a:cs typeface="+mn-cs"/>
              </a:rPr>
              <a:t>vs</a:t>
            </a:r>
            <a:r>
              <a:rPr lang="en-US" sz="1100" kern="1200" dirty="0" smtClean="0">
                <a:solidFill>
                  <a:schemeClr val="tx1"/>
                </a:solidFill>
                <a:effectLst/>
                <a:latin typeface="Trebuchet MS" pitchFamily="34" charset="0"/>
                <a:ea typeface="+mn-ea"/>
                <a:cs typeface="+mn-cs"/>
              </a:rPr>
              <a:t> the </a:t>
            </a:r>
            <a:r>
              <a:rPr lang="en-US" sz="1100" kern="1200" dirty="0" err="1" smtClean="0">
                <a:solidFill>
                  <a:schemeClr val="tx1"/>
                </a:solidFill>
                <a:effectLst/>
                <a:latin typeface="Trebuchet MS" pitchFamily="34" charset="0"/>
                <a:ea typeface="+mn-ea"/>
                <a:cs typeface="+mn-cs"/>
              </a:rPr>
              <a:t>SandyBridge</a:t>
            </a:r>
            <a:r>
              <a:rPr lang="en-US" sz="1100" kern="1200" dirty="0" smtClean="0">
                <a:solidFill>
                  <a:schemeClr val="tx1"/>
                </a:solidFill>
                <a:effectLst/>
                <a:latin typeface="Trebuchet MS" pitchFamily="34" charset="0"/>
                <a:ea typeface="+mn-ea"/>
                <a:cs typeface="+mn-cs"/>
              </a:rPr>
              <a:t> CPUs on some workloads that are relevant to HPC. The Speed up is anywhere between 8X to 18X. What does this speed really mean to a user? Well if a job took 2 months to run on a CPU, a 10X speedup means that the job can complete within a week. </a:t>
            </a:r>
          </a:p>
          <a:p>
            <a:r>
              <a:rPr lang="en-US" sz="1100" kern="1200" dirty="0" smtClean="0">
                <a:solidFill>
                  <a:schemeClr val="tx1"/>
                </a:solidFill>
                <a:effectLst/>
                <a:latin typeface="Trebuchet MS" pitchFamily="34" charset="0"/>
                <a:ea typeface="+mn-ea"/>
                <a:cs typeface="+mn-cs"/>
              </a:rPr>
              <a:t>-A developer gets the results sooner, check for correctness and can move on to the next step in process.</a:t>
            </a:r>
          </a:p>
          <a:p>
            <a:r>
              <a:rPr lang="en-US" sz="1100" kern="1200" dirty="0" smtClean="0">
                <a:solidFill>
                  <a:schemeClr val="tx1"/>
                </a:solidFill>
                <a:effectLst/>
                <a:latin typeface="Trebuchet MS" pitchFamily="34" charset="0"/>
                <a:ea typeface="+mn-ea"/>
                <a:cs typeface="+mn-cs"/>
              </a:rPr>
              <a:t> Therefore a speed of 10x can save a lot of time for a developer in the overall project. </a:t>
            </a:r>
            <a:endParaRPr lang="en-US" sz="1100"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a:t>
            </a:fld>
            <a:endParaRPr lang="en-US" dirty="0"/>
          </a:p>
        </p:txBody>
      </p:sp>
    </p:spTree>
    <p:extLst>
      <p:ext uri="{BB962C8B-B14F-4D97-AF65-F5344CB8AC3E}">
        <p14:creationId xmlns:p14="http://schemas.microsoft.com/office/powerpoint/2010/main" val="2054979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Trebuchet MS" pitchFamily="34" charset="0"/>
                <a:ea typeface="+mn-ea"/>
                <a:cs typeface="+mn-cs"/>
              </a:rPr>
              <a:t>Why do HPC customers care about </a:t>
            </a:r>
            <a:r>
              <a:rPr lang="en-US" sz="1100" kern="1200" dirty="0" err="1" smtClean="0">
                <a:solidFill>
                  <a:schemeClr val="tx1"/>
                </a:solidFill>
                <a:effectLst/>
                <a:latin typeface="Trebuchet MS" pitchFamily="34" charset="0"/>
                <a:ea typeface="+mn-ea"/>
                <a:cs typeface="+mn-cs"/>
              </a:rPr>
              <a:t>Perf</a:t>
            </a:r>
            <a:r>
              <a:rPr lang="en-US" sz="1100" kern="1200" dirty="0" smtClean="0">
                <a:solidFill>
                  <a:schemeClr val="tx1"/>
                </a:solidFill>
                <a:effectLst/>
                <a:latin typeface="Trebuchet MS" pitchFamily="34" charset="0"/>
                <a:ea typeface="+mn-ea"/>
                <a:cs typeface="+mn-cs"/>
              </a:rPr>
              <a:t>/watt when upgrading their systems?</a:t>
            </a:r>
          </a:p>
          <a:p>
            <a:r>
              <a:rPr lang="en-US" sz="1100" kern="1200" dirty="0" smtClean="0">
                <a:solidFill>
                  <a:schemeClr val="tx1"/>
                </a:solidFill>
                <a:effectLst/>
                <a:latin typeface="Trebuchet MS" pitchFamily="34" charset="0"/>
                <a:ea typeface="+mn-ea"/>
                <a:cs typeface="+mn-cs"/>
              </a:rPr>
              <a:t>The reality of today is that computing  performance cannot be considered by itself.  The amount of power required to drive these systems is an important part of the overall cost of ownership.</a:t>
            </a:r>
          </a:p>
          <a:p>
            <a:endParaRPr lang="en-US" sz="1100" kern="1200" dirty="0" smtClean="0">
              <a:solidFill>
                <a:schemeClr val="tx1"/>
              </a:solidFill>
              <a:effectLst/>
              <a:latin typeface="Trebuchet MS" pitchFamily="34" charset="0"/>
              <a:ea typeface="+mn-ea"/>
              <a:cs typeface="+mn-cs"/>
            </a:endParaRPr>
          </a:p>
          <a:p>
            <a:r>
              <a:rPr lang="en-US" sz="1100" kern="1200" dirty="0" smtClean="0">
                <a:solidFill>
                  <a:schemeClr val="tx1"/>
                </a:solidFill>
                <a:effectLst/>
                <a:latin typeface="Trebuchet MS" pitchFamily="34" charset="0"/>
                <a:ea typeface="+mn-ea"/>
                <a:cs typeface="+mn-cs"/>
              </a:rPr>
              <a:t>For</a:t>
            </a:r>
            <a:r>
              <a:rPr lang="en-US" sz="1100" kern="1200" baseline="0" dirty="0" smtClean="0">
                <a:solidFill>
                  <a:schemeClr val="tx1"/>
                </a:solidFill>
                <a:effectLst/>
                <a:latin typeface="Trebuchet MS" pitchFamily="34" charset="0"/>
                <a:ea typeface="+mn-ea"/>
                <a:cs typeface="+mn-cs"/>
              </a:rPr>
              <a:t> example, p</a:t>
            </a:r>
            <a:r>
              <a:rPr lang="en-US" sz="1100" kern="1200" dirty="0" smtClean="0">
                <a:solidFill>
                  <a:schemeClr val="tx1"/>
                </a:solidFill>
                <a:effectLst/>
                <a:latin typeface="Trebuchet MS" pitchFamily="34" charset="0"/>
                <a:ea typeface="+mn-ea"/>
                <a:cs typeface="+mn-cs"/>
              </a:rPr>
              <a:t>owering a 2.3 </a:t>
            </a:r>
            <a:r>
              <a:rPr lang="en-US" sz="1100" kern="1200" dirty="0" err="1" smtClean="0">
                <a:solidFill>
                  <a:schemeClr val="tx1"/>
                </a:solidFill>
                <a:effectLst/>
                <a:latin typeface="Trebuchet MS" pitchFamily="34" charset="0"/>
                <a:ea typeface="+mn-ea"/>
                <a:cs typeface="+mn-cs"/>
              </a:rPr>
              <a:t>PFlops</a:t>
            </a:r>
            <a:r>
              <a:rPr lang="en-US" sz="1100" kern="1200" dirty="0" smtClean="0">
                <a:solidFill>
                  <a:schemeClr val="tx1"/>
                </a:solidFill>
                <a:effectLst/>
                <a:latin typeface="Trebuchet MS" pitchFamily="34" charset="0"/>
                <a:ea typeface="+mn-ea"/>
                <a:cs typeface="+mn-cs"/>
              </a:rPr>
              <a:t> machine that is built with CPU requires </a:t>
            </a:r>
            <a:r>
              <a:rPr lang="en-US" sz="1100" kern="1200" dirty="0" err="1" smtClean="0">
                <a:solidFill>
                  <a:schemeClr val="tx1"/>
                </a:solidFill>
                <a:effectLst/>
                <a:latin typeface="Trebuchet MS" pitchFamily="34" charset="0"/>
                <a:ea typeface="+mn-ea"/>
                <a:cs typeface="+mn-cs"/>
              </a:rPr>
              <a:t>upto</a:t>
            </a:r>
            <a:r>
              <a:rPr lang="en-US" sz="1100" kern="1200" dirty="0" smtClean="0">
                <a:solidFill>
                  <a:schemeClr val="tx1"/>
                </a:solidFill>
                <a:effectLst/>
                <a:latin typeface="Trebuchet MS" pitchFamily="34" charset="0"/>
                <a:ea typeface="+mn-ea"/>
                <a:cs typeface="+mn-cs"/>
              </a:rPr>
              <a:t> ~7 megawatts. Assuming  1 megawatt can power 1000 homes for a year,  it’s equal to the powering up 7000 homes for a year. </a:t>
            </a:r>
          </a:p>
          <a:p>
            <a:endParaRPr lang="en-US" sz="1100" kern="1200" dirty="0" smtClean="0">
              <a:solidFill>
                <a:schemeClr val="tx1"/>
              </a:solidFill>
              <a:effectLst/>
              <a:latin typeface="Trebuchet MS" pitchFamily="34" charset="0"/>
              <a:ea typeface="+mn-ea"/>
              <a:cs typeface="+mn-cs"/>
            </a:endParaRPr>
          </a:p>
          <a:p>
            <a:r>
              <a:rPr lang="en-US" sz="1100" kern="1200" dirty="0" smtClean="0">
                <a:solidFill>
                  <a:schemeClr val="tx1"/>
                </a:solidFill>
                <a:effectLst/>
                <a:latin typeface="Trebuchet MS" pitchFamily="34" charset="0"/>
                <a:ea typeface="+mn-ea"/>
                <a:cs typeface="+mn-cs"/>
              </a:rPr>
              <a:t>Clearly  the CPU technology just cannot keep up with the explosive demand for computing.  It’s too expensive and power-consuming. This has led the HPC customers to look for options.  CPUs are optimized for sequential processing, but not very efficient for parallel computing.  GPUs on the other hand are tailor-made for parallel computation. Combining a GPU with a CPU makes a winning combination with each doing what one does best. The result is 10x higher performance per socket and 5x the energy efficiency.</a:t>
            </a:r>
          </a:p>
          <a:p>
            <a:r>
              <a:rPr lang="en-US" sz="1100" kern="1200" dirty="0" smtClean="0">
                <a:solidFill>
                  <a:schemeClr val="tx1"/>
                </a:solidFill>
                <a:effectLst/>
                <a:latin typeface="Trebuchet MS" pitchFamily="34" charset="0"/>
                <a:ea typeface="+mn-ea"/>
                <a:cs typeface="+mn-cs"/>
              </a:rPr>
              <a:t> CPUs alone cannot keep up with the demand for computing performance, the era of GPU accelerated computing is here because the benefit it offers is meaningful in terms of </a:t>
            </a:r>
            <a:r>
              <a:rPr lang="en-US" sz="1100" kern="1200" dirty="0" err="1" smtClean="0">
                <a:solidFill>
                  <a:schemeClr val="tx1"/>
                </a:solidFill>
                <a:effectLst/>
                <a:latin typeface="Trebuchet MS" pitchFamily="34" charset="0"/>
                <a:ea typeface="+mn-ea"/>
                <a:cs typeface="+mn-cs"/>
              </a:rPr>
              <a:t>perf</a:t>
            </a:r>
            <a:r>
              <a:rPr lang="en-US" sz="1100" kern="1200" dirty="0" smtClean="0">
                <a:solidFill>
                  <a:schemeClr val="tx1"/>
                </a:solidFill>
                <a:effectLst/>
                <a:latin typeface="Trebuchet MS" pitchFamily="34" charset="0"/>
                <a:ea typeface="+mn-ea"/>
                <a:cs typeface="+mn-cs"/>
              </a:rPr>
              <a:t>/watt.</a:t>
            </a:r>
            <a:endParaRPr lang="en-US" sz="1100"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a:t>
            </a:fld>
            <a:endParaRPr lang="en-US" dirty="0"/>
          </a:p>
        </p:txBody>
      </p:sp>
    </p:spTree>
    <p:extLst>
      <p:ext uri="{BB962C8B-B14F-4D97-AF65-F5344CB8AC3E}">
        <p14:creationId xmlns:p14="http://schemas.microsoft.com/office/powerpoint/2010/main" val="3699279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Trebuchet MS" pitchFamily="34" charset="0"/>
                <a:ea typeface="+mn-ea"/>
                <a:cs typeface="+mn-cs"/>
              </a:rPr>
              <a:t>When compared to competition, Tesla K20 and K20X GPU really shines.</a:t>
            </a:r>
          </a:p>
          <a:p>
            <a:pPr marL="171450" lvl="0" indent="-171450">
              <a:buFont typeface="Arial" pitchFamily="34" charset="0"/>
              <a:buChar char="•"/>
            </a:pPr>
            <a:r>
              <a:rPr lang="en-US" sz="1100" kern="1200" dirty="0" smtClean="0">
                <a:solidFill>
                  <a:schemeClr val="tx1"/>
                </a:solidFill>
                <a:effectLst/>
                <a:latin typeface="Trebuchet MS" pitchFamily="34" charset="0"/>
                <a:ea typeface="+mn-ea"/>
                <a:cs typeface="+mn-cs"/>
              </a:rPr>
              <a:t>Sandy Bridge is the best CPU in market today.  K20X is 8x faster on SGEMM and 6x faster on DGEMM.  </a:t>
            </a:r>
          </a:p>
          <a:p>
            <a:pPr marL="171450" lvl="0" indent="-171450">
              <a:buFont typeface="Arial" pitchFamily="34" charset="0"/>
              <a:buChar char="•"/>
            </a:pPr>
            <a:r>
              <a:rPr lang="en-US" sz="1100" kern="1200" dirty="0" smtClean="0">
                <a:solidFill>
                  <a:schemeClr val="tx1"/>
                </a:solidFill>
                <a:effectLst/>
                <a:latin typeface="Trebuchet MS" pitchFamily="34" charset="0"/>
                <a:ea typeface="+mn-ea"/>
                <a:cs typeface="+mn-cs"/>
              </a:rPr>
              <a:t>Against Intel’s accelerator, Xeon Phi at 225W, our estimates indicate K20X is 90% faster on SGEMM and 60% faster on DGEMM.  </a:t>
            </a:r>
          </a:p>
          <a:p>
            <a:pPr marL="171450" lvl="0" indent="-171450">
              <a:buFont typeface="Arial" pitchFamily="34" charset="0"/>
              <a:buChar char="•"/>
            </a:pPr>
            <a:r>
              <a:rPr lang="en-US" sz="1100" kern="1200" dirty="0" smtClean="0">
                <a:solidFill>
                  <a:schemeClr val="tx1"/>
                </a:solidFill>
                <a:effectLst/>
                <a:latin typeface="Trebuchet MS" pitchFamily="34" charset="0"/>
                <a:ea typeface="+mn-ea"/>
                <a:cs typeface="+mn-cs"/>
              </a:rPr>
              <a:t>We’re quite excited about the raw performance that this GPU is capable of. But we’re more excited about real application performance</a:t>
            </a:r>
            <a:endParaRPr lang="en-US" sz="1100"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dirty="0"/>
          </a:p>
        </p:txBody>
      </p:sp>
    </p:spTree>
    <p:extLst>
      <p:ext uri="{BB962C8B-B14F-4D97-AF65-F5344CB8AC3E}">
        <p14:creationId xmlns:p14="http://schemas.microsoft.com/office/powerpoint/2010/main" val="1918798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0" smtClean="0"/>
              <a:t>© NVIDIA 2013</a:t>
            </a:r>
            <a:endParaRPr lang="en-US" dirty="0"/>
          </a:p>
        </p:txBody>
      </p:sp>
    </p:spTree>
    <p:extLst>
      <p:ext uri="{BB962C8B-B14F-4D97-AF65-F5344CB8AC3E}">
        <p14:creationId xmlns:p14="http://schemas.microsoft.com/office/powerpoint/2010/main" val="245749797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47650"/>
            <a:ext cx="2468562" cy="52657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47650"/>
            <a:ext cx="7253288" cy="52657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6248400" y="6492876"/>
            <a:ext cx="2895600" cy="365126"/>
          </a:xfrm>
        </p:spPr>
        <p:txBody>
          <a:bodyPr/>
          <a:lstStyle/>
          <a:p>
            <a:r>
              <a:rPr lang="en-US" dirty="0" smtClean="0"/>
              <a:t>© NVIDIA 2013</a:t>
            </a:r>
            <a:endParaRPr lang="en-US" dirty="0"/>
          </a:p>
        </p:txBody>
      </p:sp>
    </p:spTree>
    <p:extLst>
      <p:ext uri="{BB962C8B-B14F-4D97-AF65-F5344CB8AC3E}">
        <p14:creationId xmlns:p14="http://schemas.microsoft.com/office/powerpoint/2010/main" val="333814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Footer Placeholder 4"/>
          <p:cNvSpPr>
            <a:spLocks noGrp="1"/>
          </p:cNvSpPr>
          <p:nvPr>
            <p:ph type="ftr" sz="quarter" idx="11"/>
          </p:nvPr>
        </p:nvSpPr>
        <p:spPr>
          <a:xfrm>
            <a:off x="6248400" y="6492876"/>
            <a:ext cx="2895600" cy="365126"/>
          </a:xfrm>
        </p:spPr>
        <p:txBody>
          <a:bodyPr/>
          <a:lstStyle/>
          <a:p>
            <a:r>
              <a:rPr lang="en-US" dirty="0" smtClean="0"/>
              <a:t>© NVIDIA 2013</a:t>
            </a:r>
            <a:endParaRPr lang="en-US" dirty="0"/>
          </a:p>
        </p:txBody>
      </p:sp>
    </p:spTree>
    <p:extLst>
      <p:ext uri="{BB962C8B-B14F-4D97-AF65-F5344CB8AC3E}">
        <p14:creationId xmlns:p14="http://schemas.microsoft.com/office/powerpoint/2010/main" val="159630249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6248400" y="6492875"/>
            <a:ext cx="2895600" cy="365126"/>
          </a:xfrm>
        </p:spPr>
        <p:txBody>
          <a:bodyPr/>
          <a:lstStyle/>
          <a:p>
            <a:r>
              <a:rPr lang="en-US" dirty="0" smtClean="0"/>
              <a:t>© NVIDIA 2013</a:t>
            </a:r>
            <a:endParaRPr lang="en-US" dirty="0"/>
          </a:p>
        </p:txBody>
      </p:sp>
    </p:spTree>
    <p:extLst>
      <p:ext uri="{BB962C8B-B14F-4D97-AF65-F5344CB8AC3E}">
        <p14:creationId xmlns:p14="http://schemas.microsoft.com/office/powerpoint/2010/main" val="234359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6248400" y="6492875"/>
            <a:ext cx="2895600" cy="365126"/>
          </a:xfrm>
        </p:spPr>
        <p:txBody>
          <a:bodyPr/>
          <a:lstStyle/>
          <a:p>
            <a:r>
              <a:rPr lang="en-US" dirty="0" smtClean="0"/>
              <a:t>© NVIDIA 2013</a:t>
            </a:r>
            <a:endParaRPr lang="en-US" dirty="0"/>
          </a:p>
        </p:txBody>
      </p:sp>
    </p:spTree>
    <p:extLst>
      <p:ext uri="{BB962C8B-B14F-4D97-AF65-F5344CB8AC3E}">
        <p14:creationId xmlns:p14="http://schemas.microsoft.com/office/powerpoint/2010/main" val="86381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8" y="1439868"/>
            <a:ext cx="4860925" cy="40735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3" y="1439868"/>
            <a:ext cx="4860925" cy="40735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6248400" y="6492876"/>
            <a:ext cx="2895600" cy="365126"/>
          </a:xfrm>
        </p:spPr>
        <p:txBody>
          <a:bodyPr/>
          <a:lstStyle/>
          <a:p>
            <a:r>
              <a:rPr lang="en-US" dirty="0" smtClean="0"/>
              <a:t>© NVIDIA 2013</a:t>
            </a:r>
            <a:endParaRPr lang="en-US" dirty="0"/>
          </a:p>
        </p:txBody>
      </p:sp>
    </p:spTree>
    <p:extLst>
      <p:ext uri="{BB962C8B-B14F-4D97-AF65-F5344CB8AC3E}">
        <p14:creationId xmlns:p14="http://schemas.microsoft.com/office/powerpoint/2010/main" val="49390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6248400" y="6492876"/>
            <a:ext cx="2895600" cy="365126"/>
          </a:xfrm>
        </p:spPr>
        <p:txBody>
          <a:bodyPr/>
          <a:lstStyle/>
          <a:p>
            <a:r>
              <a:rPr lang="en-US" dirty="0" smtClean="0"/>
              <a:t>© NVIDIA 2013</a:t>
            </a:r>
            <a:endParaRPr lang="en-US" dirty="0"/>
          </a:p>
        </p:txBody>
      </p:sp>
    </p:spTree>
    <p:extLst>
      <p:ext uri="{BB962C8B-B14F-4D97-AF65-F5344CB8AC3E}">
        <p14:creationId xmlns:p14="http://schemas.microsoft.com/office/powerpoint/2010/main" val="139634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a:xfrm>
            <a:off x="6248400" y="6492876"/>
            <a:ext cx="2895600" cy="365126"/>
          </a:xfrm>
        </p:spPr>
        <p:txBody>
          <a:bodyPr/>
          <a:lstStyle>
            <a:lvl1pPr>
              <a:defRPr sz="900"/>
            </a:lvl1pPr>
          </a:lstStyle>
          <a:p>
            <a:r>
              <a:rPr lang="en-US" dirty="0" smtClean="0"/>
              <a:t>© NVIDIA 2013</a:t>
            </a:r>
            <a:endParaRPr lang="en-US" dirty="0"/>
          </a:p>
        </p:txBody>
      </p:sp>
    </p:spTree>
    <p:extLst>
      <p:ext uri="{BB962C8B-B14F-4D97-AF65-F5344CB8AC3E}">
        <p14:creationId xmlns:p14="http://schemas.microsoft.com/office/powerpoint/2010/main" val="395796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a:xfrm>
            <a:off x="6248400" y="6492876"/>
            <a:ext cx="2895600" cy="365126"/>
          </a:xfrm>
        </p:spPr>
        <p:txBody>
          <a:bodyPr/>
          <a:lstStyle/>
          <a:p>
            <a:r>
              <a:rPr lang="en-US" dirty="0" smtClean="0"/>
              <a:t>© NVIDIA 2013</a:t>
            </a:r>
            <a:endParaRPr lang="en-US" dirty="0"/>
          </a:p>
        </p:txBody>
      </p:sp>
    </p:spTree>
    <p:extLst>
      <p:ext uri="{BB962C8B-B14F-4D97-AF65-F5344CB8AC3E}">
        <p14:creationId xmlns:p14="http://schemas.microsoft.com/office/powerpoint/2010/main" val="260598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6"/>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1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6248400" y="6492876"/>
            <a:ext cx="2895600" cy="365126"/>
          </a:xfrm>
        </p:spPr>
        <p:txBody>
          <a:bodyPr/>
          <a:lstStyle/>
          <a:p>
            <a:r>
              <a:rPr lang="en-US" dirty="0" smtClean="0"/>
              <a:t>© NVIDIA 2013</a:t>
            </a:r>
            <a:endParaRPr lang="en-US" dirty="0"/>
          </a:p>
        </p:txBody>
      </p:sp>
    </p:spTree>
    <p:extLst>
      <p:ext uri="{BB962C8B-B14F-4D97-AF65-F5344CB8AC3E}">
        <p14:creationId xmlns:p14="http://schemas.microsoft.com/office/powerpoint/2010/main" val="104262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6248400" y="6492876"/>
            <a:ext cx="2895600" cy="365126"/>
          </a:xfrm>
        </p:spPr>
        <p:txBody>
          <a:bodyPr/>
          <a:lstStyle/>
          <a:p>
            <a:r>
              <a:rPr lang="en-US" dirty="0" smtClean="0"/>
              <a:t>© NVIDIA 2013</a:t>
            </a:r>
            <a:endParaRPr lang="en-US" dirty="0"/>
          </a:p>
        </p:txBody>
      </p:sp>
    </p:spTree>
    <p:extLst>
      <p:ext uri="{BB962C8B-B14F-4D97-AF65-F5344CB8AC3E}">
        <p14:creationId xmlns:p14="http://schemas.microsoft.com/office/powerpoint/2010/main" val="229363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1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248400" y="6492875"/>
            <a:ext cx="2895600" cy="365126"/>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 NVIDIA 2013</a:t>
            </a:r>
            <a:endParaRPr lang="en-US" dirty="0"/>
          </a:p>
        </p:txBody>
      </p:sp>
    </p:spTree>
    <p:extLst>
      <p:ext uri="{BB962C8B-B14F-4D97-AF65-F5344CB8AC3E}">
        <p14:creationId xmlns:p14="http://schemas.microsoft.com/office/powerpoint/2010/main" val="2711785000"/>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16383" y="3962393"/>
            <a:ext cx="8553886" cy="786540"/>
          </a:xfrm>
        </p:spPr>
        <p:txBody>
          <a:bodyPr/>
          <a:lstStyle/>
          <a:p>
            <a:pPr algn="l"/>
            <a:r>
              <a:rPr lang="en-US" sz="4000" dirty="0" smtClean="0"/>
              <a:t>Why GPU Computing</a:t>
            </a:r>
            <a:endParaRPr lang="en-US" sz="4000" dirty="0"/>
          </a:p>
        </p:txBody>
      </p:sp>
    </p:spTree>
    <p:extLst>
      <p:ext uri="{BB962C8B-B14F-4D97-AF65-F5344CB8AC3E}">
        <p14:creationId xmlns:p14="http://schemas.microsoft.com/office/powerpoint/2010/main" val="120762845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ross 861"/>
          <p:cNvSpPr/>
          <p:nvPr/>
        </p:nvSpPr>
        <p:spPr>
          <a:xfrm>
            <a:off x="4296578" y="3823293"/>
            <a:ext cx="388197" cy="398309"/>
          </a:xfrm>
          <a:prstGeom prst="plus">
            <a:avLst>
              <a:gd name="adj" fmla="val 33404"/>
            </a:avLst>
          </a:prstGeom>
          <a:solidFill>
            <a:schemeClr val="tx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63" name="Text Box 9"/>
          <p:cNvSpPr txBox="1">
            <a:spLocks noChangeArrowheads="1"/>
          </p:cNvSpPr>
          <p:nvPr/>
        </p:nvSpPr>
        <p:spPr bwMode="auto">
          <a:xfrm>
            <a:off x="5257294" y="1701264"/>
            <a:ext cx="2146788" cy="646331"/>
          </a:xfrm>
          <a:prstGeom prst="rect">
            <a:avLst/>
          </a:prstGeom>
          <a:noFill/>
          <a:ln w="9525">
            <a:noFill/>
            <a:miter lim="800000"/>
            <a:headEnd/>
            <a:tailEnd/>
          </a:ln>
        </p:spPr>
        <p:txBody>
          <a:bodyPr wrap="square">
            <a:spAutoFit/>
          </a:bodyPr>
          <a:lstStyle/>
          <a:p>
            <a:pPr algn="ctr" defTabSz="914400">
              <a:lnSpc>
                <a:spcPct val="90000"/>
              </a:lnSpc>
              <a:spcBef>
                <a:spcPts val="300"/>
              </a:spcBef>
              <a:spcAft>
                <a:spcPts val="300"/>
              </a:spcAft>
            </a:pPr>
            <a:r>
              <a:rPr lang="en-US" sz="4000" b="1" dirty="0" smtClean="0">
                <a:solidFill>
                  <a:srgbClr val="76B900"/>
                </a:solidFill>
                <a:effectLst/>
                <a:latin typeface="Trebuchet MS" pitchFamily="34" charset="0"/>
                <a:cs typeface="Arial" pitchFamily="34" charset="0"/>
              </a:rPr>
              <a:t>GPU</a:t>
            </a:r>
          </a:p>
        </p:txBody>
      </p:sp>
      <p:sp>
        <p:nvSpPr>
          <p:cNvPr id="864" name="Text Box 9"/>
          <p:cNvSpPr txBox="1">
            <a:spLocks noChangeArrowheads="1"/>
          </p:cNvSpPr>
          <p:nvPr/>
        </p:nvSpPr>
        <p:spPr bwMode="auto">
          <a:xfrm>
            <a:off x="1563526" y="1632869"/>
            <a:ext cx="2146788" cy="707886"/>
          </a:xfrm>
          <a:prstGeom prst="rect">
            <a:avLst/>
          </a:prstGeom>
          <a:noFill/>
          <a:ln w="9525">
            <a:noFill/>
            <a:miter lim="800000"/>
            <a:headEnd/>
            <a:tailEnd/>
          </a:ln>
        </p:spPr>
        <p:txBody>
          <a:bodyPr wrap="square">
            <a:spAutoFit/>
          </a:bodyPr>
          <a:lstStyle/>
          <a:p>
            <a:pPr algn="ctr" defTabSz="914400">
              <a:spcBef>
                <a:spcPts val="300"/>
              </a:spcBef>
              <a:spcAft>
                <a:spcPts val="300"/>
              </a:spcAft>
            </a:pPr>
            <a:r>
              <a:rPr lang="en-US" sz="4000" b="1" dirty="0" smtClean="0">
                <a:solidFill>
                  <a:srgbClr val="0070C0"/>
                </a:solidFill>
                <a:effectLst/>
                <a:latin typeface="Trebuchet MS" pitchFamily="34" charset="0"/>
                <a:cs typeface="Arial" pitchFamily="34" charset="0"/>
              </a:rPr>
              <a:t>CPU</a:t>
            </a:r>
          </a:p>
        </p:txBody>
      </p:sp>
      <p:sp>
        <p:nvSpPr>
          <p:cNvPr id="293" name="Text Box 9"/>
          <p:cNvSpPr txBox="1">
            <a:spLocks noChangeArrowheads="1"/>
          </p:cNvSpPr>
          <p:nvPr/>
        </p:nvSpPr>
        <p:spPr bwMode="auto">
          <a:xfrm>
            <a:off x="0" y="654541"/>
            <a:ext cx="9144000" cy="590931"/>
          </a:xfrm>
          <a:prstGeom prst="rect">
            <a:avLst/>
          </a:prstGeom>
          <a:noFill/>
          <a:ln w="9525">
            <a:noFill/>
            <a:miter lim="800000"/>
            <a:headEnd/>
            <a:tailEnd/>
          </a:ln>
        </p:spPr>
        <p:txBody>
          <a:bodyPr wrap="square">
            <a:spAutoFit/>
          </a:bodyPr>
          <a:lstStyle/>
          <a:p>
            <a:pPr algn="ctr" defTabSz="914400">
              <a:lnSpc>
                <a:spcPct val="90000"/>
              </a:lnSpc>
              <a:spcBef>
                <a:spcPts val="300"/>
              </a:spcBef>
              <a:spcAft>
                <a:spcPts val="300"/>
              </a:spcAft>
            </a:pPr>
            <a:r>
              <a:rPr lang="en-US" sz="3600" dirty="0" smtClean="0">
                <a:latin typeface="Trebuchet MS" pitchFamily="34" charset="0"/>
                <a:cs typeface="Arial" pitchFamily="34" charset="0"/>
              </a:rPr>
              <a:t>Add GPUs: Accelerate Science Applications</a:t>
            </a:r>
          </a:p>
        </p:txBody>
      </p:sp>
      <p:pic>
        <p:nvPicPr>
          <p:cNvPr id="29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2357" y="2434503"/>
            <a:ext cx="2836663" cy="3168934"/>
          </a:xfrm>
          <a:prstGeom prst="rect">
            <a:avLst/>
          </a:prstGeom>
          <a:noFill/>
          <a:ln>
            <a:noFill/>
          </a:ln>
          <a:effectLst>
            <a:outerShdw dist="35921" dir="2700000" algn="ctr" rotWithShape="0">
              <a:schemeClr val="bg2"/>
            </a:outerShdw>
            <a:reflection blurRad="6350" stA="50000" endA="295" endPos="92000" dist="1016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1" name="Group 290"/>
          <p:cNvGrpSpPr/>
          <p:nvPr/>
        </p:nvGrpSpPr>
        <p:grpSpPr>
          <a:xfrm>
            <a:off x="1200457" y="2434503"/>
            <a:ext cx="2864765" cy="3168934"/>
            <a:chOff x="2913547" y="2500538"/>
            <a:chExt cx="1688442" cy="2233981"/>
          </a:xfrm>
          <a:effectLst>
            <a:reflection blurRad="6350" stA="50000" endA="295" endPos="92000" dist="101600" dir="5400000" sy="-100000" algn="bl" rotWithShape="0"/>
          </a:effectLst>
        </p:grpSpPr>
        <p:pic>
          <p:nvPicPr>
            <p:cNvPr id="292" name="Picture 291" descr="thinner_intel_chip.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913547" y="2500538"/>
              <a:ext cx="1688442" cy="2233981"/>
            </a:xfrm>
            <a:prstGeom prst="rect">
              <a:avLst/>
            </a:prstGeom>
            <a:noFill/>
            <a:ln w="9525">
              <a:noFill/>
              <a:miter lim="800000"/>
              <a:headEnd/>
              <a:tailEnd/>
            </a:ln>
          </p:spPr>
        </p:pic>
        <p:sp>
          <p:nvSpPr>
            <p:cNvPr id="294" name="Rectangle 293"/>
            <p:cNvSpPr/>
            <p:nvPr/>
          </p:nvSpPr>
          <p:spPr bwMode="auto">
            <a:xfrm rot="5400000">
              <a:off x="3332090" y="3461190"/>
              <a:ext cx="867310" cy="1400909"/>
            </a:xfrm>
            <a:prstGeom prst="rect">
              <a:avLst/>
            </a:prstGeom>
            <a:blipFill dpi="0" rotWithShape="1">
              <a:blip r:embed="rId5" cstate="print">
                <a:alphaModFix amt="32000"/>
                <a:lum bright="-59000" contrast="65000"/>
                <a:extLst>
                  <a:ext uri="{28A0092B-C50C-407E-A947-70E740481C1C}">
                    <a14:useLocalDpi xmlns:a14="http://schemas.microsoft.com/office/drawing/2010/main" val="0"/>
                  </a:ext>
                </a:extLst>
              </a:blip>
              <a:srcRect/>
              <a:tile tx="0" ty="0" sx="100000" sy="100000" flip="none" algn="ctr"/>
            </a:blipFill>
            <a:ln w="9525" cap="flat" cmpd="sng" algn="ctr">
              <a:noFill/>
              <a:prstDash val="solid"/>
              <a:round/>
              <a:headEnd type="none" w="med" len="med"/>
              <a:tailEnd type="none" w="med" len="med"/>
            </a:ln>
            <a:effectLst/>
            <a:scene3d>
              <a:camera prst="orthographicFront"/>
              <a:lightRig rig="threePt" dir="t">
                <a:rot lat="0" lon="0" rev="20400000"/>
              </a:lightRig>
            </a:scene3d>
            <a:sp3d extrusionH="76200" prstMaterial="plastic"/>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grpSp>
          <p:nvGrpSpPr>
            <p:cNvPr id="296" name="Group 295"/>
            <p:cNvGrpSpPr/>
            <p:nvPr/>
          </p:nvGrpSpPr>
          <p:grpSpPr>
            <a:xfrm>
              <a:off x="3098538" y="2782108"/>
              <a:ext cx="1309870" cy="359725"/>
              <a:chOff x="3098538" y="2782108"/>
              <a:chExt cx="1309870" cy="359725"/>
            </a:xfrm>
          </p:grpSpPr>
          <p:sp>
            <p:nvSpPr>
              <p:cNvPr id="302" name="Rounded Rectangle 301"/>
              <p:cNvSpPr/>
              <p:nvPr/>
            </p:nvSpPr>
            <p:spPr bwMode="auto">
              <a:xfrm rot="5400000">
                <a:off x="3577905" y="2777067"/>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sp>
            <p:nvSpPr>
              <p:cNvPr id="303" name="Rounded Rectangle 302"/>
              <p:cNvSpPr/>
              <p:nvPr/>
            </p:nvSpPr>
            <p:spPr bwMode="auto">
              <a:xfrm rot="5400000">
                <a:off x="4043641" y="2777067"/>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sp>
            <p:nvSpPr>
              <p:cNvPr id="304" name="Rounded Rectangle 303"/>
              <p:cNvSpPr/>
              <p:nvPr/>
            </p:nvSpPr>
            <p:spPr bwMode="auto">
              <a:xfrm rot="5400000">
                <a:off x="3103579" y="2777067"/>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grpSp>
        <p:grpSp>
          <p:nvGrpSpPr>
            <p:cNvPr id="298" name="Group 297"/>
            <p:cNvGrpSpPr/>
            <p:nvPr/>
          </p:nvGrpSpPr>
          <p:grpSpPr>
            <a:xfrm>
              <a:off x="3098538" y="3261623"/>
              <a:ext cx="1309870" cy="359725"/>
              <a:chOff x="3106515" y="3261623"/>
              <a:chExt cx="1309870" cy="359725"/>
            </a:xfrm>
          </p:grpSpPr>
          <p:sp>
            <p:nvSpPr>
              <p:cNvPr id="299" name="Rounded Rectangle 298"/>
              <p:cNvSpPr/>
              <p:nvPr/>
            </p:nvSpPr>
            <p:spPr bwMode="auto">
              <a:xfrm rot="5400000">
                <a:off x="3585882" y="3256582"/>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sp>
            <p:nvSpPr>
              <p:cNvPr id="300" name="Rounded Rectangle 299"/>
              <p:cNvSpPr/>
              <p:nvPr/>
            </p:nvSpPr>
            <p:spPr bwMode="auto">
              <a:xfrm rot="5400000">
                <a:off x="4051618" y="3256582"/>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sp>
            <p:nvSpPr>
              <p:cNvPr id="301" name="Rounded Rectangle 300"/>
              <p:cNvSpPr/>
              <p:nvPr/>
            </p:nvSpPr>
            <p:spPr bwMode="auto">
              <a:xfrm rot="5400000">
                <a:off x="3111556" y="3256582"/>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grpSp>
      </p:grpSp>
      <p:sp>
        <p:nvSpPr>
          <p:cNvPr id="2" name="Footer Placeholder 1"/>
          <p:cNvSpPr>
            <a:spLocks noGrp="1"/>
          </p:cNvSpPr>
          <p:nvPr>
            <p:ph type="ftr" sz="quarter" idx="11"/>
          </p:nvPr>
        </p:nvSpPr>
        <p:spPr/>
        <p:txBody>
          <a:bodyPr/>
          <a:lstStyle/>
          <a:p>
            <a:r>
              <a:rPr lang="en-US" smtClean="0"/>
              <a:t>© NVIDIA 2013</a:t>
            </a:r>
            <a:endParaRPr lang="en-US" dirty="0"/>
          </a:p>
        </p:txBody>
      </p:sp>
    </p:spTree>
    <p:extLst>
      <p:ext uri="{BB962C8B-B14F-4D97-AF65-F5344CB8AC3E}">
        <p14:creationId xmlns:p14="http://schemas.microsoft.com/office/powerpoint/2010/main" val="417886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52" y="275167"/>
            <a:ext cx="8352896" cy="718141"/>
          </a:xfrm>
        </p:spPr>
        <p:txBody>
          <a:bodyPr>
            <a:normAutofit/>
          </a:bodyPr>
          <a:lstStyle/>
          <a:p>
            <a:r>
              <a:rPr lang="en-US" sz="4000" dirty="0" smtClean="0"/>
              <a:t>Small Changes, Big Speed-up</a:t>
            </a:r>
            <a:endParaRPr lang="en-US" sz="4000" dirty="0"/>
          </a:p>
        </p:txBody>
      </p:sp>
      <p:sp>
        <p:nvSpPr>
          <p:cNvPr id="364" name="AutoShape 14"/>
          <p:cNvSpPr>
            <a:spLocks noChangeArrowheads="1"/>
          </p:cNvSpPr>
          <p:nvPr/>
        </p:nvSpPr>
        <p:spPr bwMode="auto">
          <a:xfrm>
            <a:off x="3441613" y="1833495"/>
            <a:ext cx="2260776" cy="3701774"/>
          </a:xfrm>
          <a:prstGeom prst="roundRect">
            <a:avLst>
              <a:gd name="adj" fmla="val 5701"/>
            </a:avLst>
          </a:prstGeom>
          <a:gradFill flip="none" rotWithShape="1">
            <a:gsLst>
              <a:gs pos="0">
                <a:schemeClr val="bg1">
                  <a:lumMod val="50000"/>
                  <a:lumOff val="50000"/>
                  <a:alpha val="24000"/>
                </a:schemeClr>
              </a:gs>
              <a:gs pos="100000">
                <a:schemeClr val="bg1">
                  <a:lumMod val="75000"/>
                  <a:lumOff val="25000"/>
                  <a:alpha val="14000"/>
                </a:schemeClr>
              </a:gs>
            </a:gsLst>
            <a:lin ang="16200000" scaled="1"/>
            <a:tileRect/>
          </a:gradFill>
          <a:ln w="9525" algn="ctr">
            <a:gradFill>
              <a:gsLst>
                <a:gs pos="0">
                  <a:schemeClr val="bg2">
                    <a:alpha val="56000"/>
                  </a:schemeClr>
                </a:gs>
                <a:gs pos="100000">
                  <a:schemeClr val="bg2">
                    <a:alpha val="14000"/>
                  </a:schemeClr>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extrusionH="76200" contourW="6350">
            <a:bevelT w="12700" h="6350"/>
            <a:extrusionClr>
              <a:schemeClr val="bg2">
                <a:lumMod val="75000"/>
              </a:schemeClr>
            </a:extrusionClr>
            <a:contourClr>
              <a:schemeClr val="bg2">
                <a:lumMod val="50000"/>
              </a:schemeClr>
            </a:contourClr>
          </a:sp3d>
        </p:spPr>
        <p:txBody>
          <a:bodyPr wrap="none" anchor="ctr"/>
          <a:lstStyle/>
          <a:p>
            <a:pPr algn="ctr">
              <a:defRPr/>
            </a:pPr>
            <a:endParaRPr lang="en-US" sz="3600" b="1" dirty="0">
              <a:solidFill>
                <a:schemeClr val="bg1"/>
              </a:solidFill>
              <a:latin typeface="+mj-lt"/>
              <a:ea typeface="MS PGothic" pitchFamily="34" charset="-128"/>
            </a:endParaRPr>
          </a:p>
        </p:txBody>
      </p:sp>
      <p:sp>
        <p:nvSpPr>
          <p:cNvPr id="30" name="TextBox 29"/>
          <p:cNvSpPr txBox="1"/>
          <p:nvPr/>
        </p:nvSpPr>
        <p:spPr>
          <a:xfrm>
            <a:off x="3464166" y="1305674"/>
            <a:ext cx="2215671" cy="400110"/>
          </a:xfrm>
          <a:prstGeom prst="rect">
            <a:avLst/>
          </a:prstGeom>
          <a:noFill/>
        </p:spPr>
        <p:txBody>
          <a:bodyPr wrap="none" rtlCol="0">
            <a:spAutoFit/>
          </a:bodyPr>
          <a:lstStyle/>
          <a:p>
            <a:pPr algn="ctr"/>
            <a:r>
              <a:rPr lang="en-US" sz="2000" b="1" dirty="0" smtClean="0">
                <a:latin typeface="Trebuchet MS" pitchFamily="34" charset="0"/>
              </a:rPr>
              <a:t>Application Code</a:t>
            </a:r>
            <a:endParaRPr lang="en-US" sz="2000" b="1" dirty="0">
              <a:latin typeface="Trebuchet MS" pitchFamily="34" charset="0"/>
            </a:endParaRPr>
          </a:p>
        </p:txBody>
      </p:sp>
      <p:sp>
        <p:nvSpPr>
          <p:cNvPr id="666" name="Left Brace 665"/>
          <p:cNvSpPr/>
          <p:nvPr/>
        </p:nvSpPr>
        <p:spPr>
          <a:xfrm rot="16200000">
            <a:off x="4399327" y="2421153"/>
            <a:ext cx="485912" cy="6961576"/>
          </a:xfrm>
          <a:prstGeom prst="leftBrace">
            <a:avLst>
              <a:gd name="adj1" fmla="val 48029"/>
              <a:gd name="adj2" fmla="val 49189"/>
            </a:avLst>
          </a:prstGeom>
          <a:ln w="222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7" name="TextBox 666"/>
          <p:cNvSpPr txBox="1"/>
          <p:nvPr/>
        </p:nvSpPr>
        <p:spPr>
          <a:xfrm>
            <a:off x="4342756" y="6028188"/>
            <a:ext cx="486030" cy="707886"/>
          </a:xfrm>
          <a:prstGeom prst="rect">
            <a:avLst/>
          </a:prstGeom>
          <a:noFill/>
        </p:spPr>
        <p:txBody>
          <a:bodyPr wrap="none" rtlCol="0">
            <a:spAutoFit/>
          </a:bodyPr>
          <a:lstStyle/>
          <a:p>
            <a:pPr algn="ctr"/>
            <a:r>
              <a:rPr lang="en-US" sz="4000" b="1" dirty="0" smtClean="0">
                <a:latin typeface="Trebuchet MS" pitchFamily="34" charset="0"/>
              </a:rPr>
              <a:t>+</a:t>
            </a:r>
            <a:endParaRPr lang="en-US" sz="4000" b="1" dirty="0">
              <a:latin typeface="Trebuchet MS" pitchFamily="34" charset="0"/>
            </a:endParaRPr>
          </a:p>
        </p:txBody>
      </p:sp>
      <p:sp>
        <p:nvSpPr>
          <p:cNvPr id="668" name="TextBox 667"/>
          <p:cNvSpPr txBox="1"/>
          <p:nvPr/>
        </p:nvSpPr>
        <p:spPr>
          <a:xfrm>
            <a:off x="512393" y="3557814"/>
            <a:ext cx="1166987" cy="523220"/>
          </a:xfrm>
          <a:prstGeom prst="rect">
            <a:avLst/>
          </a:prstGeom>
          <a:noFill/>
        </p:spPr>
        <p:txBody>
          <a:bodyPr wrap="square" rtlCol="0">
            <a:spAutoFit/>
          </a:bodyPr>
          <a:lstStyle/>
          <a:p>
            <a:pPr algn="ctr"/>
            <a:r>
              <a:rPr lang="en-US" sz="2800" b="1" dirty="0">
                <a:solidFill>
                  <a:srgbClr val="76B900"/>
                </a:solidFill>
                <a:effectLst/>
                <a:latin typeface="Trebuchet MS" pitchFamily="34" charset="0"/>
                <a:cs typeface="Arial" pitchFamily="34" charset="0"/>
              </a:rPr>
              <a:t>GPU</a:t>
            </a:r>
          </a:p>
        </p:txBody>
      </p:sp>
      <p:sp>
        <p:nvSpPr>
          <p:cNvPr id="669" name="TextBox 668"/>
          <p:cNvSpPr txBox="1"/>
          <p:nvPr/>
        </p:nvSpPr>
        <p:spPr>
          <a:xfrm>
            <a:off x="7653631" y="3525816"/>
            <a:ext cx="924279" cy="523220"/>
          </a:xfrm>
          <a:prstGeom prst="rect">
            <a:avLst/>
          </a:prstGeom>
          <a:noFill/>
        </p:spPr>
        <p:txBody>
          <a:bodyPr wrap="square" rtlCol="0">
            <a:spAutoFit/>
          </a:bodyPr>
          <a:lstStyle/>
          <a:p>
            <a:pPr algn="ctr"/>
            <a:r>
              <a:rPr lang="en-US" sz="2800" b="1" dirty="0">
                <a:solidFill>
                  <a:schemeClr val="tx2"/>
                </a:solidFill>
                <a:latin typeface="Trebuchet MS" pitchFamily="34" charset="0"/>
              </a:rPr>
              <a:t>C</a:t>
            </a:r>
            <a:r>
              <a:rPr lang="en-US" sz="2800" b="1" dirty="0" smtClean="0">
                <a:solidFill>
                  <a:schemeClr val="tx2"/>
                </a:solidFill>
                <a:latin typeface="Trebuchet MS" pitchFamily="34" charset="0"/>
              </a:rPr>
              <a:t>PU</a:t>
            </a:r>
            <a:endParaRPr lang="en-US" sz="2800" b="1" dirty="0">
              <a:solidFill>
                <a:schemeClr val="tx2"/>
              </a:solidFill>
              <a:latin typeface="Trebuchet MS" pitchFamily="34" charset="0"/>
            </a:endParaRPr>
          </a:p>
        </p:txBody>
      </p:sp>
      <p:sp>
        <p:nvSpPr>
          <p:cNvPr id="671" name="TextBox 670"/>
          <p:cNvSpPr txBox="1"/>
          <p:nvPr/>
        </p:nvSpPr>
        <p:spPr>
          <a:xfrm>
            <a:off x="1767668" y="4300019"/>
            <a:ext cx="2324600" cy="590931"/>
          </a:xfrm>
          <a:prstGeom prst="rect">
            <a:avLst/>
          </a:prstGeom>
          <a:noFill/>
        </p:spPr>
        <p:txBody>
          <a:bodyPr wrap="square" rtlCol="0">
            <a:spAutoFit/>
          </a:bodyPr>
          <a:lstStyle/>
          <a:p>
            <a:pPr>
              <a:lnSpc>
                <a:spcPct val="90000"/>
              </a:lnSpc>
            </a:pPr>
            <a:r>
              <a:rPr lang="en-US" dirty="0" smtClean="0">
                <a:solidFill>
                  <a:srgbClr val="73B900"/>
                </a:solidFill>
                <a:latin typeface="Trebuchet MS" pitchFamily="34" charset="0"/>
              </a:rPr>
              <a:t>Use GPU to Parallelize</a:t>
            </a:r>
            <a:endParaRPr lang="en-US" dirty="0">
              <a:solidFill>
                <a:srgbClr val="73B900"/>
              </a:solidFill>
              <a:latin typeface="Trebuchet MS" pitchFamily="34" charset="0"/>
            </a:endParaRPr>
          </a:p>
        </p:txBody>
      </p:sp>
      <p:sp>
        <p:nvSpPr>
          <p:cNvPr id="33" name="Rounded Rectangle 32"/>
          <p:cNvSpPr/>
          <p:nvPr/>
        </p:nvSpPr>
        <p:spPr>
          <a:xfrm>
            <a:off x="3316078" y="2821128"/>
            <a:ext cx="2511846" cy="887767"/>
          </a:xfrm>
          <a:prstGeom prst="roundRect">
            <a:avLst>
              <a:gd name="adj" fmla="val 9140"/>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31"/>
          <p:cNvSpPr/>
          <p:nvPr/>
        </p:nvSpPr>
        <p:spPr>
          <a:xfrm>
            <a:off x="1664970" y="3141144"/>
            <a:ext cx="1651108" cy="273554"/>
          </a:xfrm>
          <a:prstGeom prst="leftArrow">
            <a:avLst>
              <a:gd name="adj1" fmla="val 50000"/>
              <a:gd name="adj2" fmla="val 67949"/>
            </a:avLst>
          </a:prstGeom>
          <a:gradFill>
            <a:gsLst>
              <a:gs pos="0">
                <a:srgbClr val="73B900"/>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TextBox 674"/>
          <p:cNvSpPr txBox="1"/>
          <p:nvPr/>
        </p:nvSpPr>
        <p:spPr>
          <a:xfrm>
            <a:off x="1413875" y="3444316"/>
            <a:ext cx="2153298" cy="480131"/>
          </a:xfrm>
          <a:prstGeom prst="rect">
            <a:avLst/>
          </a:prstGeom>
          <a:noFill/>
        </p:spPr>
        <p:txBody>
          <a:bodyPr wrap="square" lIns="0" rIns="0" rtlCol="0">
            <a:spAutoFit/>
          </a:bodyPr>
          <a:lstStyle/>
          <a:p>
            <a:pPr algn="ctr">
              <a:lnSpc>
                <a:spcPct val="90000"/>
              </a:lnSpc>
            </a:pPr>
            <a:r>
              <a:rPr lang="en-US" sz="1400" dirty="0" smtClean="0">
                <a:latin typeface="Trebuchet MS" pitchFamily="34" charset="0"/>
              </a:rPr>
              <a:t>Compute-Intensive Functions</a:t>
            </a:r>
            <a:endParaRPr lang="en-US" sz="1400" dirty="0">
              <a:latin typeface="Trebuchet MS" pitchFamily="34" charset="0"/>
            </a:endParaRPr>
          </a:p>
        </p:txBody>
      </p:sp>
      <p:sp>
        <p:nvSpPr>
          <p:cNvPr id="712" name="TextBox 711"/>
          <p:cNvSpPr txBox="1"/>
          <p:nvPr/>
        </p:nvSpPr>
        <p:spPr>
          <a:xfrm>
            <a:off x="5870878" y="3047687"/>
            <a:ext cx="2053167" cy="535531"/>
          </a:xfrm>
          <a:prstGeom prst="rect">
            <a:avLst/>
          </a:prstGeom>
          <a:noFill/>
        </p:spPr>
        <p:txBody>
          <a:bodyPr wrap="square" rtlCol="0">
            <a:spAutoFit/>
          </a:bodyPr>
          <a:lstStyle/>
          <a:p>
            <a:pPr algn="r">
              <a:lnSpc>
                <a:spcPct val="90000"/>
              </a:lnSpc>
            </a:pPr>
            <a:r>
              <a:rPr lang="en-US" sz="1600" b="1" dirty="0">
                <a:solidFill>
                  <a:schemeClr val="tx2"/>
                </a:solidFill>
                <a:latin typeface="Trebuchet MS" pitchFamily="34" charset="0"/>
              </a:rPr>
              <a:t>Rest of Sequential</a:t>
            </a:r>
          </a:p>
          <a:p>
            <a:pPr algn="r">
              <a:lnSpc>
                <a:spcPct val="90000"/>
              </a:lnSpc>
            </a:pPr>
            <a:r>
              <a:rPr lang="en-US" sz="1600" b="1" dirty="0">
                <a:solidFill>
                  <a:schemeClr val="tx2"/>
                </a:solidFill>
                <a:latin typeface="Trebuchet MS" pitchFamily="34" charset="0"/>
              </a:rPr>
              <a:t>CPU Code</a:t>
            </a:r>
          </a:p>
        </p:txBody>
      </p:sp>
      <p:sp>
        <p:nvSpPr>
          <p:cNvPr id="332" name="AutoShape 14"/>
          <p:cNvSpPr>
            <a:spLocks noChangeArrowheads="1"/>
          </p:cNvSpPr>
          <p:nvPr/>
        </p:nvSpPr>
        <p:spPr bwMode="auto">
          <a:xfrm>
            <a:off x="3549203" y="3478458"/>
            <a:ext cx="2045596" cy="157928"/>
          </a:xfrm>
          <a:prstGeom prst="roundRect">
            <a:avLst>
              <a:gd name="adj" fmla="val 19373"/>
            </a:avLst>
          </a:prstGeom>
          <a:gradFill flip="none" rotWithShape="1">
            <a:gsLst>
              <a:gs pos="0">
                <a:srgbClr val="92D050"/>
              </a:gs>
              <a:gs pos="100000">
                <a:srgbClr val="548200"/>
              </a:gs>
            </a:gsLst>
            <a:lin ang="16200000" scaled="1"/>
            <a:tileRect/>
          </a:gradFill>
          <a:ln w="9525" algn="ctr">
            <a:gradFill>
              <a:gsLst>
                <a:gs pos="0">
                  <a:schemeClr val="tx2">
                    <a:alpha val="74000"/>
                  </a:schemeClr>
                </a:gs>
                <a:gs pos="100000">
                  <a:schemeClr val="tx2">
                    <a:lumMod val="50000"/>
                    <a:alpha val="79000"/>
                  </a:schemeClr>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extrusionH="76200" contourW="6350">
            <a:bevelT w="12700" h="6350"/>
            <a:extrusionClr>
              <a:schemeClr val="bg2">
                <a:lumMod val="75000"/>
              </a:schemeClr>
            </a:extrusionClr>
            <a:contourClr>
              <a:schemeClr val="bg2">
                <a:lumMod val="50000"/>
              </a:schemeClr>
            </a:contourClr>
          </a:sp3d>
        </p:spPr>
        <p:txBody>
          <a:bodyPr wrap="none" anchor="ctr"/>
          <a:lstStyle/>
          <a:p>
            <a:pPr algn="ctr">
              <a:defRPr/>
            </a:pPr>
            <a:endParaRPr lang="en-US" sz="3600" b="1" dirty="0">
              <a:solidFill>
                <a:schemeClr val="bg1"/>
              </a:solidFill>
              <a:latin typeface="+mj-lt"/>
              <a:ea typeface="MS PGothic" pitchFamily="34" charset="-128"/>
            </a:endParaRPr>
          </a:p>
        </p:txBody>
      </p:sp>
      <p:sp>
        <p:nvSpPr>
          <p:cNvPr id="334" name="AutoShape 14"/>
          <p:cNvSpPr>
            <a:spLocks noChangeArrowheads="1"/>
          </p:cNvSpPr>
          <p:nvPr/>
        </p:nvSpPr>
        <p:spPr bwMode="auto">
          <a:xfrm>
            <a:off x="3549203" y="2891994"/>
            <a:ext cx="2045596" cy="157928"/>
          </a:xfrm>
          <a:prstGeom prst="roundRect">
            <a:avLst>
              <a:gd name="adj" fmla="val 19373"/>
            </a:avLst>
          </a:prstGeom>
          <a:gradFill flip="none" rotWithShape="1">
            <a:gsLst>
              <a:gs pos="0">
                <a:srgbClr val="92D050"/>
              </a:gs>
              <a:gs pos="100000">
                <a:srgbClr val="548200"/>
              </a:gs>
            </a:gsLst>
            <a:lin ang="16200000" scaled="1"/>
            <a:tileRect/>
          </a:gradFill>
          <a:ln w="9525" algn="ctr">
            <a:gradFill>
              <a:gsLst>
                <a:gs pos="0">
                  <a:schemeClr val="tx2">
                    <a:alpha val="74000"/>
                  </a:schemeClr>
                </a:gs>
                <a:gs pos="100000">
                  <a:schemeClr val="tx2">
                    <a:lumMod val="50000"/>
                    <a:alpha val="79000"/>
                  </a:schemeClr>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extrusionH="76200" contourW="6350">
            <a:bevelT w="12700" h="6350"/>
            <a:extrusionClr>
              <a:schemeClr val="bg2">
                <a:lumMod val="75000"/>
              </a:schemeClr>
            </a:extrusionClr>
            <a:contourClr>
              <a:schemeClr val="bg2">
                <a:lumMod val="50000"/>
              </a:schemeClr>
            </a:contourClr>
          </a:sp3d>
        </p:spPr>
        <p:txBody>
          <a:bodyPr wrap="none" anchor="ctr"/>
          <a:lstStyle/>
          <a:p>
            <a:pPr algn="ctr">
              <a:defRPr/>
            </a:pPr>
            <a:endParaRPr lang="en-US" sz="3600" b="1" dirty="0">
              <a:solidFill>
                <a:schemeClr val="bg1"/>
              </a:solidFill>
              <a:latin typeface="+mj-lt"/>
              <a:ea typeface="MS PGothic" pitchFamily="34" charset="-128"/>
            </a:endParaRPr>
          </a:p>
        </p:txBody>
      </p:sp>
      <p:sp>
        <p:nvSpPr>
          <p:cNvPr id="335" name="AutoShape 14"/>
          <p:cNvSpPr>
            <a:spLocks noChangeArrowheads="1"/>
          </p:cNvSpPr>
          <p:nvPr/>
        </p:nvSpPr>
        <p:spPr bwMode="auto">
          <a:xfrm>
            <a:off x="3549203" y="3185226"/>
            <a:ext cx="2045596" cy="157928"/>
          </a:xfrm>
          <a:prstGeom prst="roundRect">
            <a:avLst>
              <a:gd name="adj" fmla="val 19373"/>
            </a:avLst>
          </a:prstGeom>
          <a:gradFill flip="none" rotWithShape="1">
            <a:gsLst>
              <a:gs pos="0">
                <a:srgbClr val="92D050"/>
              </a:gs>
              <a:gs pos="100000">
                <a:srgbClr val="548200"/>
              </a:gs>
            </a:gsLst>
            <a:lin ang="16200000" scaled="1"/>
            <a:tileRect/>
          </a:gradFill>
          <a:ln w="9525" algn="ctr">
            <a:gradFill>
              <a:gsLst>
                <a:gs pos="0">
                  <a:schemeClr val="tx2">
                    <a:alpha val="74000"/>
                  </a:schemeClr>
                </a:gs>
                <a:gs pos="100000">
                  <a:schemeClr val="tx2">
                    <a:lumMod val="50000"/>
                    <a:alpha val="79000"/>
                  </a:schemeClr>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extrusionH="76200" contourW="6350">
            <a:bevelT w="12700" h="6350"/>
            <a:extrusionClr>
              <a:schemeClr val="bg2">
                <a:lumMod val="75000"/>
              </a:schemeClr>
            </a:extrusionClr>
            <a:contourClr>
              <a:schemeClr val="bg2">
                <a:lumMod val="50000"/>
              </a:schemeClr>
            </a:contourClr>
          </a:sp3d>
        </p:spPr>
        <p:txBody>
          <a:bodyPr wrap="none" anchor="ctr"/>
          <a:lstStyle/>
          <a:p>
            <a:pPr algn="ctr">
              <a:defRPr/>
            </a:pPr>
            <a:endParaRPr lang="en-US" sz="3600" b="1" dirty="0">
              <a:solidFill>
                <a:schemeClr val="bg1"/>
              </a:solidFill>
              <a:latin typeface="+mj-lt"/>
              <a:ea typeface="MS PGothic" pitchFamily="34" charset="-128"/>
            </a:endParaRPr>
          </a:p>
        </p:txBody>
      </p:sp>
      <p:sp>
        <p:nvSpPr>
          <p:cNvPr id="336" name="AutoShape 14"/>
          <p:cNvSpPr>
            <a:spLocks noChangeArrowheads="1"/>
          </p:cNvSpPr>
          <p:nvPr/>
        </p:nvSpPr>
        <p:spPr bwMode="auto">
          <a:xfrm>
            <a:off x="3549203" y="2012297"/>
            <a:ext cx="2045596" cy="157928"/>
          </a:xfrm>
          <a:prstGeom prst="roundRect">
            <a:avLst>
              <a:gd name="adj" fmla="val 19373"/>
            </a:avLst>
          </a:prstGeom>
          <a:gradFill>
            <a:gsLst>
              <a:gs pos="0">
                <a:schemeClr val="tx2"/>
              </a:gs>
              <a:gs pos="100000">
                <a:schemeClr val="tx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n-lt"/>
              <a:cs typeface="+mn-cs"/>
            </a:endParaRPr>
          </a:p>
        </p:txBody>
      </p:sp>
      <p:sp>
        <p:nvSpPr>
          <p:cNvPr id="337" name="AutoShape 14"/>
          <p:cNvSpPr>
            <a:spLocks noChangeArrowheads="1"/>
          </p:cNvSpPr>
          <p:nvPr/>
        </p:nvSpPr>
        <p:spPr bwMode="auto">
          <a:xfrm>
            <a:off x="3549203" y="2305529"/>
            <a:ext cx="2045596" cy="157928"/>
          </a:xfrm>
          <a:prstGeom prst="roundRect">
            <a:avLst>
              <a:gd name="adj" fmla="val 19373"/>
            </a:avLst>
          </a:prstGeom>
          <a:gradFill>
            <a:gsLst>
              <a:gs pos="0">
                <a:schemeClr val="tx2"/>
              </a:gs>
              <a:gs pos="100000">
                <a:schemeClr val="tx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n-lt"/>
              <a:cs typeface="+mn-cs"/>
            </a:endParaRPr>
          </a:p>
        </p:txBody>
      </p:sp>
      <p:sp>
        <p:nvSpPr>
          <p:cNvPr id="338" name="AutoShape 14"/>
          <p:cNvSpPr>
            <a:spLocks noChangeArrowheads="1"/>
          </p:cNvSpPr>
          <p:nvPr/>
        </p:nvSpPr>
        <p:spPr bwMode="auto">
          <a:xfrm>
            <a:off x="3549203" y="2598762"/>
            <a:ext cx="2045596" cy="157928"/>
          </a:xfrm>
          <a:prstGeom prst="roundRect">
            <a:avLst>
              <a:gd name="adj" fmla="val 19373"/>
            </a:avLst>
          </a:prstGeom>
          <a:gradFill>
            <a:gsLst>
              <a:gs pos="0">
                <a:schemeClr val="tx2"/>
              </a:gs>
              <a:gs pos="100000">
                <a:schemeClr val="tx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n-lt"/>
              <a:cs typeface="+mn-cs"/>
            </a:endParaRPr>
          </a:p>
        </p:txBody>
      </p:sp>
      <p:sp>
        <p:nvSpPr>
          <p:cNvPr id="340" name="AutoShape 14"/>
          <p:cNvSpPr>
            <a:spLocks noChangeArrowheads="1"/>
          </p:cNvSpPr>
          <p:nvPr/>
        </p:nvSpPr>
        <p:spPr bwMode="auto">
          <a:xfrm>
            <a:off x="3549203" y="3771690"/>
            <a:ext cx="2045596" cy="157928"/>
          </a:xfrm>
          <a:prstGeom prst="roundRect">
            <a:avLst>
              <a:gd name="adj" fmla="val 19373"/>
            </a:avLst>
          </a:prstGeom>
          <a:gradFill>
            <a:gsLst>
              <a:gs pos="0">
                <a:schemeClr val="tx2"/>
              </a:gs>
              <a:gs pos="100000">
                <a:schemeClr val="tx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n-lt"/>
              <a:cs typeface="+mn-cs"/>
            </a:endParaRPr>
          </a:p>
        </p:txBody>
      </p:sp>
      <p:sp>
        <p:nvSpPr>
          <p:cNvPr id="341" name="AutoShape 14"/>
          <p:cNvSpPr>
            <a:spLocks noChangeArrowheads="1"/>
          </p:cNvSpPr>
          <p:nvPr/>
        </p:nvSpPr>
        <p:spPr bwMode="auto">
          <a:xfrm>
            <a:off x="3549203" y="4064923"/>
            <a:ext cx="2045596" cy="157928"/>
          </a:xfrm>
          <a:prstGeom prst="roundRect">
            <a:avLst>
              <a:gd name="adj" fmla="val 19373"/>
            </a:avLst>
          </a:prstGeom>
          <a:gradFill>
            <a:gsLst>
              <a:gs pos="0">
                <a:schemeClr val="tx2"/>
              </a:gs>
              <a:gs pos="100000">
                <a:schemeClr val="tx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n-lt"/>
              <a:cs typeface="+mn-cs"/>
            </a:endParaRPr>
          </a:p>
        </p:txBody>
      </p:sp>
      <p:sp>
        <p:nvSpPr>
          <p:cNvPr id="342" name="AutoShape 14"/>
          <p:cNvSpPr>
            <a:spLocks noChangeArrowheads="1"/>
          </p:cNvSpPr>
          <p:nvPr/>
        </p:nvSpPr>
        <p:spPr bwMode="auto">
          <a:xfrm>
            <a:off x="3549203" y="4358155"/>
            <a:ext cx="2045596" cy="157928"/>
          </a:xfrm>
          <a:prstGeom prst="roundRect">
            <a:avLst>
              <a:gd name="adj" fmla="val 19373"/>
            </a:avLst>
          </a:prstGeom>
          <a:gradFill>
            <a:gsLst>
              <a:gs pos="0">
                <a:schemeClr val="tx2"/>
              </a:gs>
              <a:gs pos="100000">
                <a:schemeClr val="tx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n-lt"/>
              <a:cs typeface="+mn-cs"/>
            </a:endParaRPr>
          </a:p>
        </p:txBody>
      </p:sp>
      <p:sp>
        <p:nvSpPr>
          <p:cNvPr id="343" name="AutoShape 14"/>
          <p:cNvSpPr>
            <a:spLocks noChangeArrowheads="1"/>
          </p:cNvSpPr>
          <p:nvPr/>
        </p:nvSpPr>
        <p:spPr bwMode="auto">
          <a:xfrm>
            <a:off x="3549203" y="4651387"/>
            <a:ext cx="2045596" cy="157928"/>
          </a:xfrm>
          <a:prstGeom prst="roundRect">
            <a:avLst>
              <a:gd name="adj" fmla="val 19373"/>
            </a:avLst>
          </a:prstGeom>
          <a:gradFill>
            <a:gsLst>
              <a:gs pos="0">
                <a:schemeClr val="tx2"/>
              </a:gs>
              <a:gs pos="100000">
                <a:schemeClr val="tx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n-lt"/>
              <a:cs typeface="+mn-cs"/>
            </a:endParaRPr>
          </a:p>
        </p:txBody>
      </p:sp>
      <p:sp>
        <p:nvSpPr>
          <p:cNvPr id="344" name="AutoShape 14"/>
          <p:cNvSpPr>
            <a:spLocks noChangeArrowheads="1"/>
          </p:cNvSpPr>
          <p:nvPr/>
        </p:nvSpPr>
        <p:spPr bwMode="auto">
          <a:xfrm>
            <a:off x="3549203" y="4944619"/>
            <a:ext cx="2045596" cy="157928"/>
          </a:xfrm>
          <a:prstGeom prst="roundRect">
            <a:avLst>
              <a:gd name="adj" fmla="val 19373"/>
            </a:avLst>
          </a:prstGeom>
          <a:gradFill>
            <a:gsLst>
              <a:gs pos="0">
                <a:schemeClr val="tx2"/>
              </a:gs>
              <a:gs pos="100000">
                <a:schemeClr val="tx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n-lt"/>
              <a:cs typeface="+mn-cs"/>
            </a:endParaRPr>
          </a:p>
        </p:txBody>
      </p:sp>
      <p:sp>
        <p:nvSpPr>
          <p:cNvPr id="345" name="AutoShape 14"/>
          <p:cNvSpPr>
            <a:spLocks noChangeArrowheads="1"/>
          </p:cNvSpPr>
          <p:nvPr/>
        </p:nvSpPr>
        <p:spPr bwMode="auto">
          <a:xfrm>
            <a:off x="3549203" y="5237849"/>
            <a:ext cx="2045596" cy="157928"/>
          </a:xfrm>
          <a:prstGeom prst="roundRect">
            <a:avLst>
              <a:gd name="adj" fmla="val 19373"/>
            </a:avLst>
          </a:prstGeom>
          <a:gradFill>
            <a:gsLst>
              <a:gs pos="0">
                <a:schemeClr val="tx2"/>
              </a:gs>
              <a:gs pos="100000">
                <a:schemeClr val="tx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mn-lt"/>
              <a:cs typeface="+mn-cs"/>
            </a:endParaRPr>
          </a:p>
        </p:txBody>
      </p:sp>
      <p:sp>
        <p:nvSpPr>
          <p:cNvPr id="348" name="Left Arrow 347"/>
          <p:cNvSpPr/>
          <p:nvPr/>
        </p:nvSpPr>
        <p:spPr>
          <a:xfrm flipH="1">
            <a:off x="5827924" y="2274055"/>
            <a:ext cx="1630118" cy="235186"/>
          </a:xfrm>
          <a:prstGeom prst="leftArrow">
            <a:avLst>
              <a:gd name="adj1" fmla="val 50000"/>
              <a:gd name="adj2" fmla="val 67949"/>
            </a:avLst>
          </a:prstGeom>
          <a:gradFill>
            <a:gsLst>
              <a:gs pos="0">
                <a:schemeClr val="tx2"/>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Left Arrow 348"/>
          <p:cNvSpPr/>
          <p:nvPr/>
        </p:nvSpPr>
        <p:spPr>
          <a:xfrm flipH="1">
            <a:off x="5827924" y="4473744"/>
            <a:ext cx="1630118" cy="235186"/>
          </a:xfrm>
          <a:prstGeom prst="leftArrow">
            <a:avLst>
              <a:gd name="adj1" fmla="val 50000"/>
              <a:gd name="adj2" fmla="val 67949"/>
            </a:avLst>
          </a:prstGeom>
          <a:gradFill>
            <a:gsLst>
              <a:gs pos="0">
                <a:schemeClr val="tx2"/>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517" y="4112188"/>
            <a:ext cx="1050741" cy="117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13" name="Group 312"/>
          <p:cNvGrpSpPr/>
          <p:nvPr/>
        </p:nvGrpSpPr>
        <p:grpSpPr>
          <a:xfrm>
            <a:off x="7622012" y="4092359"/>
            <a:ext cx="955898" cy="1303418"/>
            <a:chOff x="2913547" y="2500538"/>
            <a:chExt cx="1688442" cy="2233981"/>
          </a:xfrm>
          <a:effectLst>
            <a:outerShdw blurRad="50800" dist="38100" dir="2700000" algn="tl" rotWithShape="0">
              <a:prstClr val="black">
                <a:alpha val="40000"/>
              </a:prstClr>
            </a:outerShdw>
          </a:effectLst>
        </p:grpSpPr>
        <p:pic>
          <p:nvPicPr>
            <p:cNvPr id="314" name="Picture 313" descr="thinner_intel_chip.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913547" y="2500538"/>
              <a:ext cx="1688442" cy="2233981"/>
            </a:xfrm>
            <a:prstGeom prst="rect">
              <a:avLst/>
            </a:prstGeom>
            <a:noFill/>
            <a:ln w="9525">
              <a:noFill/>
              <a:miter lim="800000"/>
              <a:headEnd/>
              <a:tailEnd/>
            </a:ln>
          </p:spPr>
        </p:pic>
        <p:sp>
          <p:nvSpPr>
            <p:cNvPr id="315" name="Rectangle 314"/>
            <p:cNvSpPr/>
            <p:nvPr/>
          </p:nvSpPr>
          <p:spPr bwMode="auto">
            <a:xfrm rot="5400000">
              <a:off x="3332090" y="3461190"/>
              <a:ext cx="867310" cy="1400909"/>
            </a:xfrm>
            <a:prstGeom prst="rect">
              <a:avLst/>
            </a:prstGeom>
            <a:blipFill dpi="0" rotWithShape="1">
              <a:blip r:embed="rId5" cstate="print">
                <a:alphaModFix amt="32000"/>
                <a:lum bright="-59000" contrast="65000"/>
                <a:extLst>
                  <a:ext uri="{28A0092B-C50C-407E-A947-70E740481C1C}">
                    <a14:useLocalDpi xmlns:a14="http://schemas.microsoft.com/office/drawing/2010/main" val="0"/>
                  </a:ext>
                </a:extLst>
              </a:blip>
              <a:srcRect/>
              <a:tile tx="0" ty="0" sx="100000" sy="100000" flip="none" algn="ctr"/>
            </a:blipFill>
            <a:ln w="9525" cap="flat" cmpd="sng" algn="ctr">
              <a:noFill/>
              <a:prstDash val="solid"/>
              <a:round/>
              <a:headEnd type="none" w="med" len="med"/>
              <a:tailEnd type="none" w="med" len="med"/>
            </a:ln>
            <a:effectLst/>
            <a:scene3d>
              <a:camera prst="orthographicFront"/>
              <a:lightRig rig="threePt" dir="t">
                <a:rot lat="0" lon="0" rev="20400000"/>
              </a:lightRig>
            </a:scene3d>
            <a:sp3d extrusionH="76200" prstMaterial="plastic"/>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grpSp>
          <p:nvGrpSpPr>
            <p:cNvPr id="316" name="Group 315"/>
            <p:cNvGrpSpPr/>
            <p:nvPr/>
          </p:nvGrpSpPr>
          <p:grpSpPr>
            <a:xfrm>
              <a:off x="3098538" y="2782108"/>
              <a:ext cx="1309870" cy="359725"/>
              <a:chOff x="3098538" y="2782108"/>
              <a:chExt cx="1309870" cy="359725"/>
            </a:xfrm>
          </p:grpSpPr>
          <p:sp>
            <p:nvSpPr>
              <p:cNvPr id="321" name="Rounded Rectangle 320"/>
              <p:cNvSpPr/>
              <p:nvPr/>
            </p:nvSpPr>
            <p:spPr bwMode="auto">
              <a:xfrm rot="5400000">
                <a:off x="3577905" y="2777067"/>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sp>
            <p:nvSpPr>
              <p:cNvPr id="322" name="Rounded Rectangle 321"/>
              <p:cNvSpPr/>
              <p:nvPr/>
            </p:nvSpPr>
            <p:spPr bwMode="auto">
              <a:xfrm rot="5400000">
                <a:off x="4043641" y="2777067"/>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sp>
            <p:nvSpPr>
              <p:cNvPr id="323" name="Rounded Rectangle 322"/>
              <p:cNvSpPr/>
              <p:nvPr/>
            </p:nvSpPr>
            <p:spPr bwMode="auto">
              <a:xfrm rot="5400000">
                <a:off x="3103579" y="2777067"/>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grpSp>
        <p:grpSp>
          <p:nvGrpSpPr>
            <p:cNvPr id="317" name="Group 316"/>
            <p:cNvGrpSpPr/>
            <p:nvPr/>
          </p:nvGrpSpPr>
          <p:grpSpPr>
            <a:xfrm>
              <a:off x="3098538" y="3261623"/>
              <a:ext cx="1309870" cy="359725"/>
              <a:chOff x="3106515" y="3261623"/>
              <a:chExt cx="1309870" cy="359725"/>
            </a:xfrm>
          </p:grpSpPr>
          <p:sp>
            <p:nvSpPr>
              <p:cNvPr id="318" name="Rounded Rectangle 317"/>
              <p:cNvSpPr/>
              <p:nvPr/>
            </p:nvSpPr>
            <p:spPr bwMode="auto">
              <a:xfrm rot="5400000">
                <a:off x="3585882" y="3256582"/>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sp>
            <p:nvSpPr>
              <p:cNvPr id="319" name="Rounded Rectangle 318"/>
              <p:cNvSpPr/>
              <p:nvPr/>
            </p:nvSpPr>
            <p:spPr bwMode="auto">
              <a:xfrm rot="5400000">
                <a:off x="4051618" y="3256582"/>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sp>
            <p:nvSpPr>
              <p:cNvPr id="320" name="Rounded Rectangle 319"/>
              <p:cNvSpPr/>
              <p:nvPr/>
            </p:nvSpPr>
            <p:spPr bwMode="auto">
              <a:xfrm rot="5400000">
                <a:off x="3111556" y="3256582"/>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smtClean="0">
                  <a:solidFill>
                    <a:srgbClr val="FFFFFF"/>
                  </a:solidFill>
                  <a:latin typeface="Arial"/>
                </a:endParaRPr>
              </a:p>
            </p:txBody>
          </p:sp>
        </p:grpSp>
      </p:grpSp>
      <p:sp>
        <p:nvSpPr>
          <p:cNvPr id="3" name="Footer Placeholder 2"/>
          <p:cNvSpPr>
            <a:spLocks noGrp="1"/>
          </p:cNvSpPr>
          <p:nvPr>
            <p:ph type="ftr" sz="quarter" idx="11"/>
          </p:nvPr>
        </p:nvSpPr>
        <p:spPr/>
        <p:txBody>
          <a:bodyPr/>
          <a:lstStyle/>
          <a:p>
            <a:r>
              <a:rPr lang="en-US" smtClean="0"/>
              <a:t>© NVIDIA 2013</a:t>
            </a:r>
            <a:endParaRPr lang="en-US" dirty="0"/>
          </a:p>
        </p:txBody>
      </p:sp>
    </p:spTree>
    <p:extLst>
      <p:ext uri="{BB962C8B-B14F-4D97-AF65-F5344CB8AC3E}">
        <p14:creationId xmlns:p14="http://schemas.microsoft.com/office/powerpoint/2010/main" val="3808678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5167"/>
            <a:ext cx="9144000" cy="625803"/>
          </a:xfrm>
        </p:spPr>
        <p:txBody>
          <a:bodyPr>
            <a:noAutofit/>
          </a:bodyPr>
          <a:lstStyle/>
          <a:p>
            <a:pPr algn="ctr"/>
            <a:r>
              <a:rPr lang="en-US" sz="3600" dirty="0" smtClean="0"/>
              <a:t>Fastest Performance on Scientific Applications</a:t>
            </a:r>
            <a:endParaRPr lang="en-US" sz="3600" dirty="0"/>
          </a:p>
        </p:txBody>
      </p:sp>
      <p:sp>
        <p:nvSpPr>
          <p:cNvPr id="26" name="Title 1"/>
          <p:cNvSpPr txBox="1">
            <a:spLocks/>
          </p:cNvSpPr>
          <p:nvPr/>
        </p:nvSpPr>
        <p:spPr bwMode="auto">
          <a:xfrm>
            <a:off x="713914" y="1030433"/>
            <a:ext cx="7670271" cy="369300"/>
          </a:xfrm>
          <a:prstGeom prst="rect">
            <a:avLst/>
          </a:prstGeom>
          <a:noFill/>
          <a:ln w="9525">
            <a:noFill/>
            <a:miter lim="800000"/>
            <a:headEnd/>
            <a:tailEnd/>
          </a:ln>
        </p:spPr>
        <p:txBody>
          <a:bodyPr vert="horz" wrap="square" lIns="91411" tIns="45704" rIns="91411" bIns="45704" numCol="1" anchor="t" anchorCtr="0" compatLnSpc="1">
            <a:prstTxWarp prst="textNoShape">
              <a:avLst/>
            </a:prstTxWarp>
            <a:spAutoFit/>
          </a:bodyPr>
          <a:lstStyle>
            <a:lvl1pPr algn="ctr" rtl="0" fontAlgn="base">
              <a:lnSpc>
                <a:spcPct val="90000"/>
              </a:lnSpc>
              <a:spcBef>
                <a:spcPct val="0"/>
              </a:spcBef>
              <a:spcAft>
                <a:spcPct val="0"/>
              </a:spcAft>
              <a:defRPr sz="3600" b="1">
                <a:solidFill>
                  <a:srgbClr val="73B900"/>
                </a:solidFill>
                <a:latin typeface="Trebuchet MS"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r>
              <a:rPr lang="en-US" sz="2000" b="0" dirty="0">
                <a:solidFill>
                  <a:schemeClr val="tx1"/>
                </a:solidFill>
              </a:rPr>
              <a:t>Tesla K20X Speed-Up over Sandy Bridge CPUs</a:t>
            </a:r>
          </a:p>
        </p:txBody>
      </p:sp>
      <p:sp>
        <p:nvSpPr>
          <p:cNvPr id="6" name="TextBox 5"/>
          <p:cNvSpPr txBox="1"/>
          <p:nvPr/>
        </p:nvSpPr>
        <p:spPr>
          <a:xfrm>
            <a:off x="267017" y="6205251"/>
            <a:ext cx="6216708" cy="553966"/>
          </a:xfrm>
          <a:prstGeom prst="rect">
            <a:avLst/>
          </a:prstGeom>
          <a:noFill/>
        </p:spPr>
        <p:txBody>
          <a:bodyPr wrap="none" lIns="91411" tIns="45704" rIns="91411" bIns="45704" rtlCol="0">
            <a:spAutoFit/>
          </a:bodyPr>
          <a:lstStyle/>
          <a:p>
            <a:r>
              <a:rPr lang="en-US" sz="1000" dirty="0" smtClean="0"/>
              <a:t>CPU </a:t>
            </a:r>
            <a:r>
              <a:rPr lang="en-US" sz="1000" dirty="0"/>
              <a:t>results: Dual socket E5-2687w, 3.10 </a:t>
            </a:r>
            <a:r>
              <a:rPr lang="en-US" sz="1000" dirty="0" smtClean="0"/>
              <a:t>GHz, GPU </a:t>
            </a:r>
            <a:r>
              <a:rPr lang="en-US" sz="1000" dirty="0"/>
              <a:t>results: Dual socket E5-2687w + 2 Tesla K20X GPUs</a:t>
            </a:r>
          </a:p>
          <a:p>
            <a:r>
              <a:rPr lang="en-US" sz="1000" dirty="0"/>
              <a:t>*MATLAB results comparing one i7-2600K CPU </a:t>
            </a:r>
            <a:r>
              <a:rPr lang="en-US" sz="1000" dirty="0" err="1"/>
              <a:t>vs</a:t>
            </a:r>
            <a:r>
              <a:rPr lang="en-US" sz="1000" dirty="0"/>
              <a:t> with Tesla K20 </a:t>
            </a:r>
            <a:r>
              <a:rPr lang="en-US" sz="1000" dirty="0" smtClean="0"/>
              <a:t>GPU</a:t>
            </a:r>
          </a:p>
          <a:p>
            <a:r>
              <a:rPr lang="en-US" sz="1000" dirty="0" smtClean="0"/>
              <a:t>Disclaimer: Non-NVIDIA implementations may not have been fully optimized </a:t>
            </a:r>
            <a:endParaRPr lang="en-US" sz="1000" dirty="0"/>
          </a:p>
        </p:txBody>
      </p:sp>
      <p:grpSp>
        <p:nvGrpSpPr>
          <p:cNvPr id="35" name="Group 34"/>
          <p:cNvGrpSpPr/>
          <p:nvPr/>
        </p:nvGrpSpPr>
        <p:grpSpPr>
          <a:xfrm>
            <a:off x="267018" y="1387945"/>
            <a:ext cx="8645927" cy="4842792"/>
            <a:chOff x="320422" y="1249150"/>
            <a:chExt cx="10375112" cy="4358513"/>
          </a:xfrm>
        </p:grpSpPr>
        <p:sp>
          <p:nvSpPr>
            <p:cNvPr id="36" name="AutoShape 14"/>
            <p:cNvSpPr>
              <a:spLocks noChangeArrowheads="1"/>
            </p:cNvSpPr>
            <p:nvPr/>
          </p:nvSpPr>
          <p:spPr bwMode="auto">
            <a:xfrm rot="5400000">
              <a:off x="5057736" y="-2317857"/>
              <a:ext cx="802245" cy="10276867"/>
            </a:xfrm>
            <a:prstGeom prst="roundRect">
              <a:avLst>
                <a:gd name="adj" fmla="val 5887"/>
              </a:avLst>
            </a:prstGeom>
            <a:solidFill>
              <a:schemeClr val="bg1"/>
            </a:solidFill>
            <a:ln w="9525" algn="ctr">
              <a:no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contourW="6350">
              <a:bevelT w="12700" h="6350"/>
              <a:contourClr>
                <a:schemeClr val="bg2">
                  <a:lumMod val="75000"/>
                </a:schemeClr>
              </a:contourClr>
            </a:sp3d>
          </p:spPr>
          <p:txBody>
            <a:bodyPr wrap="none" lIns="91408" tIns="45702" rIns="91408" bIns="45702" anchor="ctr"/>
            <a:lstStyle/>
            <a:p>
              <a:pPr algn="ctr">
                <a:defRPr/>
              </a:pPr>
              <a:endParaRPr lang="en-US" sz="1000" b="1" dirty="0">
                <a:solidFill>
                  <a:srgbClr val="000000"/>
                </a:solidFill>
                <a:ea typeface="MS PGothic" pitchFamily="34" charset="-128"/>
              </a:endParaRPr>
            </a:p>
          </p:txBody>
        </p:sp>
        <p:sp>
          <p:nvSpPr>
            <p:cNvPr id="37" name="AutoShape 14"/>
            <p:cNvSpPr>
              <a:spLocks noChangeArrowheads="1"/>
            </p:cNvSpPr>
            <p:nvPr/>
          </p:nvSpPr>
          <p:spPr bwMode="auto">
            <a:xfrm rot="5400000">
              <a:off x="5057732" y="-1353611"/>
              <a:ext cx="802245" cy="10276860"/>
            </a:xfrm>
            <a:prstGeom prst="roundRect">
              <a:avLst>
                <a:gd name="adj" fmla="val 5887"/>
              </a:avLst>
            </a:prstGeom>
            <a:solidFill>
              <a:schemeClr val="bg1"/>
            </a:solidFill>
            <a:ln w="9525" algn="ctr">
              <a:no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contourW="6350">
              <a:bevelT w="12700" h="6350"/>
              <a:contourClr>
                <a:schemeClr val="bg2">
                  <a:lumMod val="75000"/>
                </a:schemeClr>
              </a:contourClr>
            </a:sp3d>
          </p:spPr>
          <p:txBody>
            <a:bodyPr wrap="none" lIns="91408" tIns="45702" rIns="91408" bIns="45702" anchor="ctr"/>
            <a:lstStyle/>
            <a:p>
              <a:pPr algn="ctr">
                <a:defRPr/>
              </a:pPr>
              <a:endParaRPr lang="en-US" sz="1000" b="1" dirty="0">
                <a:solidFill>
                  <a:srgbClr val="000000"/>
                </a:solidFill>
                <a:ea typeface="MS PGothic" pitchFamily="34" charset="-128"/>
              </a:endParaRPr>
            </a:p>
          </p:txBody>
        </p:sp>
        <p:sp>
          <p:nvSpPr>
            <p:cNvPr id="38" name="AutoShape 14"/>
            <p:cNvSpPr>
              <a:spLocks noChangeArrowheads="1"/>
            </p:cNvSpPr>
            <p:nvPr/>
          </p:nvSpPr>
          <p:spPr bwMode="auto">
            <a:xfrm rot="5400000">
              <a:off x="5057736" y="-398471"/>
              <a:ext cx="802245" cy="10276874"/>
            </a:xfrm>
            <a:prstGeom prst="roundRect">
              <a:avLst>
                <a:gd name="adj" fmla="val 5887"/>
              </a:avLst>
            </a:prstGeom>
            <a:solidFill>
              <a:schemeClr val="bg1"/>
            </a:solidFill>
            <a:ln w="9525" algn="ctr">
              <a:no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contourW="6350">
              <a:bevelT w="12700" h="6350"/>
              <a:contourClr>
                <a:schemeClr val="bg2">
                  <a:lumMod val="75000"/>
                </a:schemeClr>
              </a:contourClr>
            </a:sp3d>
          </p:spPr>
          <p:txBody>
            <a:bodyPr wrap="none" lIns="91408" tIns="45702" rIns="91408" bIns="45702" anchor="ctr"/>
            <a:lstStyle/>
            <a:p>
              <a:pPr algn="ctr">
                <a:defRPr/>
              </a:pPr>
              <a:endParaRPr lang="en-US" sz="1000" b="1" dirty="0">
                <a:solidFill>
                  <a:srgbClr val="000000"/>
                </a:solidFill>
                <a:ea typeface="MS PGothic" pitchFamily="34" charset="-128"/>
              </a:endParaRPr>
            </a:p>
          </p:txBody>
        </p:sp>
        <p:grpSp>
          <p:nvGrpSpPr>
            <p:cNvPr id="39" name="Group 38"/>
            <p:cNvGrpSpPr/>
            <p:nvPr/>
          </p:nvGrpSpPr>
          <p:grpSpPr>
            <a:xfrm>
              <a:off x="320422" y="1249150"/>
              <a:ext cx="10375112" cy="4358513"/>
              <a:chOff x="320422" y="1249150"/>
              <a:chExt cx="10375112" cy="4667542"/>
            </a:xfrm>
          </p:grpSpPr>
          <p:sp>
            <p:nvSpPr>
              <p:cNvPr id="40" name="AutoShape 14"/>
              <p:cNvSpPr>
                <a:spLocks noChangeArrowheads="1"/>
              </p:cNvSpPr>
              <p:nvPr/>
            </p:nvSpPr>
            <p:spPr bwMode="auto">
              <a:xfrm rot="5400000">
                <a:off x="5029294" y="-3227550"/>
                <a:ext cx="859126" cy="10276864"/>
              </a:xfrm>
              <a:prstGeom prst="roundRect">
                <a:avLst>
                  <a:gd name="adj" fmla="val 5887"/>
                </a:avLst>
              </a:prstGeom>
              <a:solidFill>
                <a:schemeClr val="bg1"/>
              </a:solidFill>
              <a:ln w="9525" algn="ctr">
                <a:no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contourW="6350">
                <a:bevelT w="12700" h="6350"/>
                <a:contourClr>
                  <a:schemeClr val="bg2">
                    <a:lumMod val="75000"/>
                  </a:schemeClr>
                </a:contourClr>
              </a:sp3d>
            </p:spPr>
            <p:txBody>
              <a:bodyPr wrap="none" lIns="91408" tIns="45702" rIns="91408" bIns="45702" anchor="ctr"/>
              <a:lstStyle/>
              <a:p>
                <a:pPr algn="ctr">
                  <a:defRPr/>
                </a:pPr>
                <a:endParaRPr lang="en-US" sz="1000" b="1" dirty="0">
                  <a:solidFill>
                    <a:srgbClr val="000000"/>
                  </a:solidFill>
                  <a:ea typeface="MS PGothic" pitchFamily="34" charset="-128"/>
                </a:endParaRPr>
              </a:p>
            </p:txBody>
          </p:sp>
          <p:cxnSp>
            <p:nvCxnSpPr>
              <p:cNvPr id="41" name="Straight Connector 40"/>
              <p:cNvCxnSpPr/>
              <p:nvPr/>
            </p:nvCxnSpPr>
            <p:spPr>
              <a:xfrm>
                <a:off x="2137329" y="1249150"/>
                <a:ext cx="0" cy="4471200"/>
              </a:xfrm>
              <a:prstGeom prst="line">
                <a:avLst/>
              </a:prstGeom>
              <a:ln w="25400">
                <a:gradFill>
                  <a:gsLst>
                    <a:gs pos="0">
                      <a:schemeClr val="bg2">
                        <a:alpha val="0"/>
                      </a:schemeClr>
                    </a:gs>
                    <a:gs pos="50000">
                      <a:schemeClr val="bg2"/>
                    </a:gs>
                    <a:gs pos="100000">
                      <a:schemeClr val="accent1">
                        <a:tint val="23500"/>
                        <a:satMod val="160000"/>
                        <a:alpha val="0"/>
                      </a:schemeClr>
                    </a:gs>
                  </a:gsLst>
                  <a:lin ang="5400000" scaled="0"/>
                </a:gradFill>
                <a:prstDash val="sysDot"/>
              </a:ln>
            </p:spPr>
            <p:style>
              <a:lnRef idx="1">
                <a:schemeClr val="accent1"/>
              </a:lnRef>
              <a:fillRef idx="0">
                <a:schemeClr val="accent1"/>
              </a:fillRef>
              <a:effectRef idx="0">
                <a:schemeClr val="accent1"/>
              </a:effectRef>
              <a:fontRef idx="minor">
                <a:schemeClr val="tx1"/>
              </a:fontRef>
            </p:style>
          </p:cxnSp>
          <p:graphicFrame>
            <p:nvGraphicFramePr>
              <p:cNvPr id="42" name="Chart 41"/>
              <p:cNvGraphicFramePr>
                <a:graphicFrameLocks/>
              </p:cNvGraphicFramePr>
              <p:nvPr>
                <p:extLst>
                  <p:ext uri="{D42A27DB-BD31-4B8C-83A1-F6EECF244321}">
                    <p14:modId xmlns:p14="http://schemas.microsoft.com/office/powerpoint/2010/main" val="3511924861"/>
                  </p:ext>
                </p:extLst>
              </p:nvPr>
            </p:nvGraphicFramePr>
            <p:xfrm>
              <a:off x="2137330" y="1249150"/>
              <a:ext cx="8558204" cy="4667542"/>
            </p:xfrm>
            <a:graphic>
              <a:graphicData uri="http://schemas.openxmlformats.org/drawingml/2006/chart">
                <c:chart xmlns:c="http://schemas.openxmlformats.org/drawingml/2006/chart" xmlns:r="http://schemas.openxmlformats.org/officeDocument/2006/relationships" r:id="rId3"/>
              </a:graphicData>
            </a:graphic>
          </p:graphicFrame>
          <p:sp>
            <p:nvSpPr>
              <p:cNvPr id="43" name="Title 1"/>
              <p:cNvSpPr txBox="1">
                <a:spLocks/>
              </p:cNvSpPr>
              <p:nvPr/>
            </p:nvSpPr>
            <p:spPr bwMode="auto">
              <a:xfrm>
                <a:off x="320426" y="1726215"/>
                <a:ext cx="1762930" cy="3559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lgn="r">
                  <a:defRPr/>
                </a:pPr>
                <a:r>
                  <a:rPr lang="en-US" b="1" kern="0" dirty="0" smtClean="0">
                    <a:latin typeface="Trebuchet MS" pitchFamily="34" charset="0"/>
                  </a:rPr>
                  <a:t>Engineering</a:t>
                </a:r>
                <a:endParaRPr lang="en-US" b="1" kern="0" dirty="0">
                  <a:latin typeface="Trebuchet MS" pitchFamily="34" charset="0"/>
                </a:endParaRPr>
              </a:p>
            </p:txBody>
          </p:sp>
          <p:sp>
            <p:nvSpPr>
              <p:cNvPr id="44" name="Title 1"/>
              <p:cNvSpPr txBox="1">
                <a:spLocks/>
              </p:cNvSpPr>
              <p:nvPr/>
            </p:nvSpPr>
            <p:spPr bwMode="auto">
              <a:xfrm>
                <a:off x="320422" y="3641437"/>
                <a:ext cx="1762929"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lgn="r">
                  <a:defRPr/>
                </a:pPr>
                <a:r>
                  <a:rPr lang="en-US" b="1" kern="0" dirty="0" smtClean="0">
                    <a:latin typeface="Trebuchet MS" pitchFamily="34" charset="0"/>
                  </a:rPr>
                  <a:t>Earth </a:t>
                </a:r>
              </a:p>
              <a:p>
                <a:pPr algn="r">
                  <a:defRPr/>
                </a:pPr>
                <a:r>
                  <a:rPr lang="en-US" b="1" kern="0" dirty="0" smtClean="0">
                    <a:latin typeface="Trebuchet MS" pitchFamily="34" charset="0"/>
                  </a:rPr>
                  <a:t>Science</a:t>
                </a:r>
                <a:endParaRPr lang="en-US" b="1" kern="0" dirty="0">
                  <a:latin typeface="Trebuchet MS" pitchFamily="34" charset="0"/>
                </a:endParaRPr>
              </a:p>
            </p:txBody>
          </p:sp>
          <p:sp>
            <p:nvSpPr>
              <p:cNvPr id="45" name="Title 1"/>
              <p:cNvSpPr txBox="1">
                <a:spLocks/>
              </p:cNvSpPr>
              <p:nvPr/>
            </p:nvSpPr>
            <p:spPr bwMode="auto">
              <a:xfrm>
                <a:off x="320426" y="2747326"/>
                <a:ext cx="1762929"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lgn="r">
                  <a:defRPr/>
                </a:pPr>
                <a:r>
                  <a:rPr lang="en-US" b="1" kern="0" dirty="0" smtClean="0">
                    <a:latin typeface="Trebuchet MS" pitchFamily="34" charset="0"/>
                  </a:rPr>
                  <a:t>Physics</a:t>
                </a:r>
                <a:endParaRPr lang="en-US" b="1" kern="0" dirty="0">
                  <a:latin typeface="Trebuchet MS" pitchFamily="34" charset="0"/>
                </a:endParaRPr>
              </a:p>
            </p:txBody>
          </p:sp>
          <p:sp>
            <p:nvSpPr>
              <p:cNvPr id="46" name="Title 1"/>
              <p:cNvSpPr txBox="1">
                <a:spLocks/>
              </p:cNvSpPr>
              <p:nvPr/>
            </p:nvSpPr>
            <p:spPr bwMode="auto">
              <a:xfrm>
                <a:off x="320423" y="4664306"/>
                <a:ext cx="1762929"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lgn="r">
                  <a:defRPr/>
                </a:pPr>
                <a:r>
                  <a:rPr lang="en-US" b="1" kern="0" dirty="0">
                    <a:latin typeface="Trebuchet MS" pitchFamily="34" charset="0"/>
                  </a:rPr>
                  <a:t>Molecular</a:t>
                </a:r>
              </a:p>
              <a:p>
                <a:pPr algn="r">
                  <a:defRPr/>
                </a:pPr>
                <a:r>
                  <a:rPr lang="en-US" b="1" kern="0" dirty="0">
                    <a:latin typeface="Trebuchet MS" pitchFamily="34" charset="0"/>
                  </a:rPr>
                  <a:t>Dynamics</a:t>
                </a:r>
              </a:p>
            </p:txBody>
          </p:sp>
        </p:grpSp>
      </p:grpSp>
      <p:sp>
        <p:nvSpPr>
          <p:cNvPr id="3" name="Footer Placeholder 2"/>
          <p:cNvSpPr>
            <a:spLocks noGrp="1"/>
          </p:cNvSpPr>
          <p:nvPr>
            <p:ph type="ftr" sz="quarter" idx="11"/>
          </p:nvPr>
        </p:nvSpPr>
        <p:spPr/>
        <p:txBody>
          <a:bodyPr/>
          <a:lstStyle/>
          <a:p>
            <a:r>
              <a:rPr lang="en-US" smtClean="0"/>
              <a:t>© NVIDIA 2013</a:t>
            </a:r>
            <a:endParaRPr lang="en-US" dirty="0"/>
          </a:p>
        </p:txBody>
      </p:sp>
    </p:spTree>
    <p:extLst>
      <p:ext uri="{BB962C8B-B14F-4D97-AF65-F5344CB8AC3E}">
        <p14:creationId xmlns:p14="http://schemas.microsoft.com/office/powerpoint/2010/main" val="2734768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Rounded Rectangle 393"/>
          <p:cNvSpPr/>
          <p:nvPr/>
        </p:nvSpPr>
        <p:spPr>
          <a:xfrm>
            <a:off x="293528" y="1365776"/>
            <a:ext cx="3769033" cy="4118941"/>
          </a:xfrm>
          <a:prstGeom prst="roundRect">
            <a:avLst>
              <a:gd name="adj" fmla="val 711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729" y="105841"/>
            <a:ext cx="8350368" cy="718141"/>
          </a:xfrm>
        </p:spPr>
        <p:txBody>
          <a:bodyPr>
            <a:normAutofit fontScale="90000"/>
          </a:bodyPr>
          <a:lstStyle/>
          <a:p>
            <a:pPr algn="ctr"/>
            <a:r>
              <a:rPr lang="en-US" dirty="0" smtClean="0">
                <a:effectLst>
                  <a:outerShdw blurRad="38100" dist="38100" dir="2700000" algn="tl">
                    <a:srgbClr val="000000">
                      <a:alpha val="43137"/>
                    </a:srgbClr>
                  </a:outerShdw>
                </a:effectLst>
              </a:rPr>
              <a:t>Why Computing </a:t>
            </a:r>
            <a:r>
              <a:rPr lang="en-US" dirty="0" err="1">
                <a:effectLst>
                  <a:outerShdw blurRad="38100" dist="38100" dir="2700000" algn="tl">
                    <a:srgbClr val="000000">
                      <a:alpha val="43137"/>
                    </a:srgbClr>
                  </a:outerShdw>
                </a:effectLst>
              </a:rPr>
              <a:t>P</a:t>
            </a:r>
            <a:r>
              <a:rPr lang="en-US" dirty="0" err="1" smtClean="0">
                <a:effectLst>
                  <a:outerShdw blurRad="38100" dist="38100" dir="2700000" algn="tl">
                    <a:srgbClr val="000000">
                      <a:alpha val="43137"/>
                    </a:srgbClr>
                  </a:outerShdw>
                </a:effectLst>
              </a:rPr>
              <a:t>erf</a:t>
            </a:r>
            <a:r>
              <a:rPr lang="en-US" dirty="0" smtClean="0">
                <a:effectLst>
                  <a:outerShdw blurRad="38100" dist="38100" dir="2700000" algn="tl">
                    <a:srgbClr val="000000">
                      <a:alpha val="43137"/>
                    </a:srgbClr>
                  </a:outerShdw>
                </a:effectLst>
              </a:rPr>
              <a:t>/Watt </a:t>
            </a:r>
            <a:r>
              <a:rPr lang="en-US" dirty="0">
                <a:effectLst>
                  <a:outerShdw blurRad="38100" dist="38100" dir="2700000" algn="tl">
                    <a:srgbClr val="000000">
                      <a:alpha val="43137"/>
                    </a:srgbClr>
                  </a:outerShdw>
                </a:effectLst>
              </a:rPr>
              <a:t>M</a:t>
            </a:r>
            <a:r>
              <a:rPr lang="en-US" dirty="0" smtClean="0">
                <a:effectLst>
                  <a:outerShdw blurRad="38100" dist="38100" dir="2700000" algn="tl">
                    <a:srgbClr val="000000">
                      <a:alpha val="43137"/>
                    </a:srgbClr>
                  </a:outerShdw>
                </a:effectLst>
              </a:rPr>
              <a:t>atters?</a:t>
            </a:r>
            <a:endParaRPr lang="en-US" dirty="0">
              <a:effectLst>
                <a:outerShdw blurRad="38100" dist="38100" dir="2700000" algn="tl">
                  <a:srgbClr val="000000">
                    <a:alpha val="43137"/>
                  </a:srgbClr>
                </a:outerShdw>
              </a:effectLst>
            </a:endParaRPr>
          </a:p>
        </p:txBody>
      </p:sp>
      <p:sp>
        <p:nvSpPr>
          <p:cNvPr id="19" name="Rectangle 18"/>
          <p:cNvSpPr/>
          <p:nvPr/>
        </p:nvSpPr>
        <p:spPr>
          <a:xfrm>
            <a:off x="263648" y="5687746"/>
            <a:ext cx="3828791" cy="7571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lgn="ctr">
              <a:lnSpc>
                <a:spcPct val="90000"/>
              </a:lnSpc>
            </a:pPr>
            <a:r>
              <a:rPr lang="en-US" sz="2400" b="1" dirty="0">
                <a:solidFill>
                  <a:srgbClr val="73B900"/>
                </a:solidFill>
                <a:latin typeface="Trebuchet MS" pitchFamily="34" charset="0"/>
                <a:ea typeface="+mj-ea"/>
                <a:cs typeface="+mj-cs"/>
              </a:rPr>
              <a:t>Traditional CPUs a</a:t>
            </a:r>
            <a:r>
              <a:rPr lang="en-US" sz="2400" b="1" dirty="0" smtClean="0">
                <a:solidFill>
                  <a:srgbClr val="73B900"/>
                </a:solidFill>
                <a:latin typeface="Trebuchet MS" pitchFamily="34" charset="0"/>
                <a:ea typeface="+mj-ea"/>
                <a:cs typeface="+mj-cs"/>
              </a:rPr>
              <a:t>re</a:t>
            </a:r>
          </a:p>
          <a:p>
            <a:pPr algn="ctr">
              <a:lnSpc>
                <a:spcPct val="90000"/>
              </a:lnSpc>
            </a:pPr>
            <a:r>
              <a:rPr lang="en-US" sz="2400" b="1" dirty="0" smtClean="0">
                <a:solidFill>
                  <a:srgbClr val="73B900"/>
                </a:solidFill>
                <a:latin typeface="Trebuchet MS" pitchFamily="34" charset="0"/>
                <a:ea typeface="+mj-ea"/>
                <a:cs typeface="+mj-cs"/>
              </a:rPr>
              <a:t>not economically </a:t>
            </a:r>
            <a:r>
              <a:rPr lang="en-US" sz="2400" b="1" dirty="0">
                <a:solidFill>
                  <a:srgbClr val="73B900"/>
                </a:solidFill>
                <a:latin typeface="Trebuchet MS" pitchFamily="34" charset="0"/>
                <a:ea typeface="+mj-ea"/>
                <a:cs typeface="+mj-cs"/>
              </a:rPr>
              <a:t>f</a:t>
            </a:r>
            <a:r>
              <a:rPr lang="en-US" sz="2400" b="1" dirty="0" smtClean="0">
                <a:solidFill>
                  <a:srgbClr val="73B900"/>
                </a:solidFill>
                <a:latin typeface="Trebuchet MS" pitchFamily="34" charset="0"/>
                <a:ea typeface="+mj-ea"/>
                <a:cs typeface="+mj-cs"/>
              </a:rPr>
              <a:t>easible</a:t>
            </a:r>
            <a:endParaRPr lang="en-US" sz="2400" b="1" dirty="0">
              <a:solidFill>
                <a:srgbClr val="73B900"/>
              </a:solidFill>
              <a:latin typeface="Trebuchet MS" pitchFamily="34" charset="0"/>
              <a:ea typeface="+mj-ea"/>
              <a:cs typeface="+mj-cs"/>
            </a:endParaRPr>
          </a:p>
        </p:txBody>
      </p:sp>
      <p:cxnSp>
        <p:nvCxnSpPr>
          <p:cNvPr id="20" name="Straight Connector 19"/>
          <p:cNvCxnSpPr/>
          <p:nvPr/>
        </p:nvCxnSpPr>
        <p:spPr>
          <a:xfrm flipV="1">
            <a:off x="2223759" y="2014168"/>
            <a:ext cx="0" cy="2864246"/>
          </a:xfrm>
          <a:prstGeom prst="line">
            <a:avLst/>
          </a:prstGeom>
          <a:ln w="15875">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487770" y="2418970"/>
            <a:ext cx="1393978" cy="1963034"/>
            <a:chOff x="2638063" y="3630463"/>
            <a:chExt cx="1371272" cy="1222307"/>
          </a:xfrm>
        </p:grpSpPr>
        <p:grpSp>
          <p:nvGrpSpPr>
            <p:cNvPr id="22" name="Group 21"/>
            <p:cNvGrpSpPr/>
            <p:nvPr/>
          </p:nvGrpSpPr>
          <p:grpSpPr>
            <a:xfrm>
              <a:off x="3607340" y="3630463"/>
              <a:ext cx="125059" cy="1222307"/>
              <a:chOff x="9708269" y="1195647"/>
              <a:chExt cx="346962" cy="3391162"/>
            </a:xfrm>
          </p:grpSpPr>
          <p:pic>
            <p:nvPicPr>
              <p:cNvPr id="95" name="Picture 94"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211965"/>
                <a:ext cx="346962" cy="342209"/>
              </a:xfrm>
              <a:prstGeom prst="rect">
                <a:avLst/>
              </a:prstGeom>
            </p:spPr>
          </p:pic>
          <p:pic>
            <p:nvPicPr>
              <p:cNvPr id="96" name="Picture 95"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720123"/>
                <a:ext cx="346962" cy="342209"/>
              </a:xfrm>
              <a:prstGeom prst="rect">
                <a:avLst/>
              </a:prstGeom>
            </p:spPr>
          </p:pic>
          <p:pic>
            <p:nvPicPr>
              <p:cNvPr id="97" name="Picture 96"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228282"/>
                <a:ext cx="346962" cy="342209"/>
              </a:xfrm>
              <a:prstGeom prst="rect">
                <a:avLst/>
              </a:prstGeom>
            </p:spPr>
          </p:pic>
          <p:pic>
            <p:nvPicPr>
              <p:cNvPr id="98" name="Picture 97"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736441"/>
                <a:ext cx="346962" cy="342209"/>
              </a:xfrm>
              <a:prstGeom prst="rect">
                <a:avLst/>
              </a:prstGeom>
            </p:spPr>
          </p:pic>
          <p:pic>
            <p:nvPicPr>
              <p:cNvPr id="99" name="Picture 98"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195647"/>
                <a:ext cx="346962" cy="342209"/>
              </a:xfrm>
              <a:prstGeom prst="rect">
                <a:avLst/>
              </a:prstGeom>
            </p:spPr>
          </p:pic>
          <p:pic>
            <p:nvPicPr>
              <p:cNvPr id="100" name="Picture 99"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4244600"/>
                <a:ext cx="346962" cy="342209"/>
              </a:xfrm>
              <a:prstGeom prst="rect">
                <a:avLst/>
              </a:prstGeom>
            </p:spPr>
          </p:pic>
          <p:pic>
            <p:nvPicPr>
              <p:cNvPr id="101" name="Picture 100"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703806"/>
                <a:ext cx="346962" cy="342209"/>
              </a:xfrm>
              <a:prstGeom prst="rect">
                <a:avLst/>
              </a:prstGeom>
            </p:spPr>
          </p:pic>
        </p:grpSp>
        <p:grpSp>
          <p:nvGrpSpPr>
            <p:cNvPr id="23" name="Group 22"/>
            <p:cNvGrpSpPr/>
            <p:nvPr/>
          </p:nvGrpSpPr>
          <p:grpSpPr>
            <a:xfrm>
              <a:off x="3745808" y="3630463"/>
              <a:ext cx="125059" cy="1222307"/>
              <a:chOff x="9708269" y="1195647"/>
              <a:chExt cx="346962" cy="3391162"/>
            </a:xfrm>
          </p:grpSpPr>
          <p:pic>
            <p:nvPicPr>
              <p:cNvPr id="88" name="Picture 87"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211965"/>
                <a:ext cx="346962" cy="342209"/>
              </a:xfrm>
              <a:prstGeom prst="rect">
                <a:avLst/>
              </a:prstGeom>
            </p:spPr>
          </p:pic>
          <p:pic>
            <p:nvPicPr>
              <p:cNvPr id="89" name="Picture 88"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720123"/>
                <a:ext cx="346962" cy="342209"/>
              </a:xfrm>
              <a:prstGeom prst="rect">
                <a:avLst/>
              </a:prstGeom>
            </p:spPr>
          </p:pic>
          <p:pic>
            <p:nvPicPr>
              <p:cNvPr id="90" name="Picture 89"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228282"/>
                <a:ext cx="346962" cy="342209"/>
              </a:xfrm>
              <a:prstGeom prst="rect">
                <a:avLst/>
              </a:prstGeom>
            </p:spPr>
          </p:pic>
          <p:pic>
            <p:nvPicPr>
              <p:cNvPr id="91" name="Picture 90"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736441"/>
                <a:ext cx="346962" cy="342209"/>
              </a:xfrm>
              <a:prstGeom prst="rect">
                <a:avLst/>
              </a:prstGeom>
            </p:spPr>
          </p:pic>
          <p:pic>
            <p:nvPicPr>
              <p:cNvPr id="92" name="Picture 91"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195647"/>
                <a:ext cx="346962" cy="342209"/>
              </a:xfrm>
              <a:prstGeom prst="rect">
                <a:avLst/>
              </a:prstGeom>
            </p:spPr>
          </p:pic>
          <p:pic>
            <p:nvPicPr>
              <p:cNvPr id="93" name="Picture 92"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4244600"/>
                <a:ext cx="346962" cy="342209"/>
              </a:xfrm>
              <a:prstGeom prst="rect">
                <a:avLst/>
              </a:prstGeom>
            </p:spPr>
          </p:pic>
          <p:pic>
            <p:nvPicPr>
              <p:cNvPr id="94" name="Picture 93"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703806"/>
                <a:ext cx="346962" cy="342209"/>
              </a:xfrm>
              <a:prstGeom prst="rect">
                <a:avLst/>
              </a:prstGeom>
            </p:spPr>
          </p:pic>
        </p:grpSp>
        <p:grpSp>
          <p:nvGrpSpPr>
            <p:cNvPr id="24" name="Group 23"/>
            <p:cNvGrpSpPr/>
            <p:nvPr/>
          </p:nvGrpSpPr>
          <p:grpSpPr>
            <a:xfrm>
              <a:off x="3884276" y="3630463"/>
              <a:ext cx="125059" cy="1222307"/>
              <a:chOff x="9708269" y="1195647"/>
              <a:chExt cx="346962" cy="3391162"/>
            </a:xfrm>
          </p:grpSpPr>
          <p:pic>
            <p:nvPicPr>
              <p:cNvPr id="81" name="Picture 80"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211965"/>
                <a:ext cx="346962" cy="342209"/>
              </a:xfrm>
              <a:prstGeom prst="rect">
                <a:avLst/>
              </a:prstGeom>
            </p:spPr>
          </p:pic>
          <p:pic>
            <p:nvPicPr>
              <p:cNvPr id="82" name="Picture 81"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720123"/>
                <a:ext cx="346962" cy="342209"/>
              </a:xfrm>
              <a:prstGeom prst="rect">
                <a:avLst/>
              </a:prstGeom>
            </p:spPr>
          </p:pic>
          <p:pic>
            <p:nvPicPr>
              <p:cNvPr id="83" name="Picture 82"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228282"/>
                <a:ext cx="346962" cy="342209"/>
              </a:xfrm>
              <a:prstGeom prst="rect">
                <a:avLst/>
              </a:prstGeom>
            </p:spPr>
          </p:pic>
          <p:pic>
            <p:nvPicPr>
              <p:cNvPr id="84" name="Picture 83"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736441"/>
                <a:ext cx="346962" cy="342209"/>
              </a:xfrm>
              <a:prstGeom prst="rect">
                <a:avLst/>
              </a:prstGeom>
            </p:spPr>
          </p:pic>
          <p:pic>
            <p:nvPicPr>
              <p:cNvPr id="85" name="Picture 84"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195647"/>
                <a:ext cx="346962" cy="342209"/>
              </a:xfrm>
              <a:prstGeom prst="rect">
                <a:avLst/>
              </a:prstGeom>
            </p:spPr>
          </p:pic>
          <p:pic>
            <p:nvPicPr>
              <p:cNvPr id="86" name="Picture 85"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4244600"/>
                <a:ext cx="346962" cy="342209"/>
              </a:xfrm>
              <a:prstGeom prst="rect">
                <a:avLst/>
              </a:prstGeom>
            </p:spPr>
          </p:pic>
          <p:pic>
            <p:nvPicPr>
              <p:cNvPr id="87" name="Picture 86"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703806"/>
                <a:ext cx="346962" cy="342209"/>
              </a:xfrm>
              <a:prstGeom prst="rect">
                <a:avLst/>
              </a:prstGeom>
            </p:spPr>
          </p:pic>
        </p:grpSp>
        <p:grpSp>
          <p:nvGrpSpPr>
            <p:cNvPr id="25" name="Group 24"/>
            <p:cNvGrpSpPr/>
            <p:nvPr/>
          </p:nvGrpSpPr>
          <p:grpSpPr>
            <a:xfrm>
              <a:off x="2638063" y="3630463"/>
              <a:ext cx="125059" cy="1222307"/>
              <a:chOff x="9708269" y="1195647"/>
              <a:chExt cx="346962" cy="3391162"/>
            </a:xfrm>
          </p:grpSpPr>
          <p:pic>
            <p:nvPicPr>
              <p:cNvPr id="74" name="Picture 73"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211965"/>
                <a:ext cx="346962" cy="342209"/>
              </a:xfrm>
              <a:prstGeom prst="rect">
                <a:avLst/>
              </a:prstGeom>
            </p:spPr>
          </p:pic>
          <p:pic>
            <p:nvPicPr>
              <p:cNvPr id="75" name="Picture 74"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720123"/>
                <a:ext cx="346962" cy="342209"/>
              </a:xfrm>
              <a:prstGeom prst="rect">
                <a:avLst/>
              </a:prstGeom>
            </p:spPr>
          </p:pic>
          <p:pic>
            <p:nvPicPr>
              <p:cNvPr id="76" name="Picture 75"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228282"/>
                <a:ext cx="346962" cy="342209"/>
              </a:xfrm>
              <a:prstGeom prst="rect">
                <a:avLst/>
              </a:prstGeom>
            </p:spPr>
          </p:pic>
          <p:pic>
            <p:nvPicPr>
              <p:cNvPr id="77" name="Picture 76"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736441"/>
                <a:ext cx="346962" cy="342209"/>
              </a:xfrm>
              <a:prstGeom prst="rect">
                <a:avLst/>
              </a:prstGeom>
            </p:spPr>
          </p:pic>
          <p:pic>
            <p:nvPicPr>
              <p:cNvPr id="78" name="Picture 77"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195647"/>
                <a:ext cx="346962" cy="342209"/>
              </a:xfrm>
              <a:prstGeom prst="rect">
                <a:avLst/>
              </a:prstGeom>
            </p:spPr>
          </p:pic>
          <p:pic>
            <p:nvPicPr>
              <p:cNvPr id="79" name="Picture 78"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4244600"/>
                <a:ext cx="346962" cy="342209"/>
              </a:xfrm>
              <a:prstGeom prst="rect">
                <a:avLst/>
              </a:prstGeom>
            </p:spPr>
          </p:pic>
          <p:pic>
            <p:nvPicPr>
              <p:cNvPr id="80" name="Picture 79"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703806"/>
                <a:ext cx="346962" cy="342209"/>
              </a:xfrm>
              <a:prstGeom prst="rect">
                <a:avLst/>
              </a:prstGeom>
            </p:spPr>
          </p:pic>
        </p:grpSp>
        <p:grpSp>
          <p:nvGrpSpPr>
            <p:cNvPr id="26" name="Group 25"/>
            <p:cNvGrpSpPr/>
            <p:nvPr/>
          </p:nvGrpSpPr>
          <p:grpSpPr>
            <a:xfrm>
              <a:off x="2776531" y="3630463"/>
              <a:ext cx="125059" cy="1222307"/>
              <a:chOff x="9708269" y="1195647"/>
              <a:chExt cx="346962" cy="3391162"/>
            </a:xfrm>
          </p:grpSpPr>
          <p:pic>
            <p:nvPicPr>
              <p:cNvPr id="67" name="Picture 66"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211965"/>
                <a:ext cx="346962" cy="342209"/>
              </a:xfrm>
              <a:prstGeom prst="rect">
                <a:avLst/>
              </a:prstGeom>
            </p:spPr>
          </p:pic>
          <p:pic>
            <p:nvPicPr>
              <p:cNvPr id="68" name="Picture 67"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720123"/>
                <a:ext cx="346962" cy="342209"/>
              </a:xfrm>
              <a:prstGeom prst="rect">
                <a:avLst/>
              </a:prstGeom>
            </p:spPr>
          </p:pic>
          <p:pic>
            <p:nvPicPr>
              <p:cNvPr id="69" name="Picture 68"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228282"/>
                <a:ext cx="346962" cy="342209"/>
              </a:xfrm>
              <a:prstGeom prst="rect">
                <a:avLst/>
              </a:prstGeom>
            </p:spPr>
          </p:pic>
          <p:pic>
            <p:nvPicPr>
              <p:cNvPr id="70" name="Picture 69"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736441"/>
                <a:ext cx="346962" cy="342209"/>
              </a:xfrm>
              <a:prstGeom prst="rect">
                <a:avLst/>
              </a:prstGeom>
            </p:spPr>
          </p:pic>
          <p:pic>
            <p:nvPicPr>
              <p:cNvPr id="71" name="Picture 70"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195647"/>
                <a:ext cx="346962" cy="342209"/>
              </a:xfrm>
              <a:prstGeom prst="rect">
                <a:avLst/>
              </a:prstGeom>
            </p:spPr>
          </p:pic>
          <p:pic>
            <p:nvPicPr>
              <p:cNvPr id="72" name="Picture 71"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4244600"/>
                <a:ext cx="346962" cy="342209"/>
              </a:xfrm>
              <a:prstGeom prst="rect">
                <a:avLst/>
              </a:prstGeom>
            </p:spPr>
          </p:pic>
          <p:pic>
            <p:nvPicPr>
              <p:cNvPr id="73" name="Picture 72"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703806"/>
                <a:ext cx="346962" cy="342209"/>
              </a:xfrm>
              <a:prstGeom prst="rect">
                <a:avLst/>
              </a:prstGeom>
            </p:spPr>
          </p:pic>
        </p:grpSp>
        <p:grpSp>
          <p:nvGrpSpPr>
            <p:cNvPr id="27" name="Group 26"/>
            <p:cNvGrpSpPr/>
            <p:nvPr/>
          </p:nvGrpSpPr>
          <p:grpSpPr>
            <a:xfrm>
              <a:off x="2914999" y="3630463"/>
              <a:ext cx="125059" cy="1222307"/>
              <a:chOff x="9708269" y="1195647"/>
              <a:chExt cx="346962" cy="3391162"/>
            </a:xfrm>
          </p:grpSpPr>
          <p:pic>
            <p:nvPicPr>
              <p:cNvPr id="60" name="Picture 59"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211965"/>
                <a:ext cx="346962" cy="342209"/>
              </a:xfrm>
              <a:prstGeom prst="rect">
                <a:avLst/>
              </a:prstGeom>
            </p:spPr>
          </p:pic>
          <p:pic>
            <p:nvPicPr>
              <p:cNvPr id="61" name="Picture 60"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720123"/>
                <a:ext cx="346962" cy="342209"/>
              </a:xfrm>
              <a:prstGeom prst="rect">
                <a:avLst/>
              </a:prstGeom>
            </p:spPr>
          </p:pic>
          <p:pic>
            <p:nvPicPr>
              <p:cNvPr id="62" name="Picture 61"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228282"/>
                <a:ext cx="346962" cy="342209"/>
              </a:xfrm>
              <a:prstGeom prst="rect">
                <a:avLst/>
              </a:prstGeom>
            </p:spPr>
          </p:pic>
          <p:pic>
            <p:nvPicPr>
              <p:cNvPr id="63" name="Picture 62"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736441"/>
                <a:ext cx="346962" cy="342209"/>
              </a:xfrm>
              <a:prstGeom prst="rect">
                <a:avLst/>
              </a:prstGeom>
            </p:spPr>
          </p:pic>
          <p:pic>
            <p:nvPicPr>
              <p:cNvPr id="64" name="Picture 63"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195647"/>
                <a:ext cx="346962" cy="342209"/>
              </a:xfrm>
              <a:prstGeom prst="rect">
                <a:avLst/>
              </a:prstGeom>
            </p:spPr>
          </p:pic>
          <p:pic>
            <p:nvPicPr>
              <p:cNvPr id="65" name="Picture 64"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4244600"/>
                <a:ext cx="346962" cy="342209"/>
              </a:xfrm>
              <a:prstGeom prst="rect">
                <a:avLst/>
              </a:prstGeom>
            </p:spPr>
          </p:pic>
          <p:pic>
            <p:nvPicPr>
              <p:cNvPr id="66" name="Picture 65"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703806"/>
                <a:ext cx="346962" cy="342209"/>
              </a:xfrm>
              <a:prstGeom prst="rect">
                <a:avLst/>
              </a:prstGeom>
            </p:spPr>
          </p:pic>
        </p:grpSp>
        <p:grpSp>
          <p:nvGrpSpPr>
            <p:cNvPr id="28" name="Group 27"/>
            <p:cNvGrpSpPr/>
            <p:nvPr/>
          </p:nvGrpSpPr>
          <p:grpSpPr>
            <a:xfrm>
              <a:off x="3053467" y="3630463"/>
              <a:ext cx="125059" cy="1222307"/>
              <a:chOff x="9708269" y="1195647"/>
              <a:chExt cx="346962" cy="3391162"/>
            </a:xfrm>
          </p:grpSpPr>
          <p:pic>
            <p:nvPicPr>
              <p:cNvPr id="53" name="Picture 52"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211965"/>
                <a:ext cx="346962" cy="342209"/>
              </a:xfrm>
              <a:prstGeom prst="rect">
                <a:avLst/>
              </a:prstGeom>
            </p:spPr>
          </p:pic>
          <p:pic>
            <p:nvPicPr>
              <p:cNvPr id="54" name="Picture 53"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720123"/>
                <a:ext cx="346962" cy="342209"/>
              </a:xfrm>
              <a:prstGeom prst="rect">
                <a:avLst/>
              </a:prstGeom>
            </p:spPr>
          </p:pic>
          <p:pic>
            <p:nvPicPr>
              <p:cNvPr id="55" name="Picture 54"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228282"/>
                <a:ext cx="346962" cy="342209"/>
              </a:xfrm>
              <a:prstGeom prst="rect">
                <a:avLst/>
              </a:prstGeom>
            </p:spPr>
          </p:pic>
          <p:pic>
            <p:nvPicPr>
              <p:cNvPr id="56" name="Picture 55"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736441"/>
                <a:ext cx="346962" cy="342209"/>
              </a:xfrm>
              <a:prstGeom prst="rect">
                <a:avLst/>
              </a:prstGeom>
            </p:spPr>
          </p:pic>
          <p:pic>
            <p:nvPicPr>
              <p:cNvPr id="57" name="Picture 56"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195647"/>
                <a:ext cx="346962" cy="342209"/>
              </a:xfrm>
              <a:prstGeom prst="rect">
                <a:avLst/>
              </a:prstGeom>
            </p:spPr>
          </p:pic>
          <p:pic>
            <p:nvPicPr>
              <p:cNvPr id="58" name="Picture 57"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4244600"/>
                <a:ext cx="346962" cy="342209"/>
              </a:xfrm>
              <a:prstGeom prst="rect">
                <a:avLst/>
              </a:prstGeom>
            </p:spPr>
          </p:pic>
          <p:pic>
            <p:nvPicPr>
              <p:cNvPr id="59" name="Picture 58"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703806"/>
                <a:ext cx="346962" cy="342209"/>
              </a:xfrm>
              <a:prstGeom prst="rect">
                <a:avLst/>
              </a:prstGeom>
            </p:spPr>
          </p:pic>
        </p:grpSp>
        <p:grpSp>
          <p:nvGrpSpPr>
            <p:cNvPr id="29" name="Group 28"/>
            <p:cNvGrpSpPr/>
            <p:nvPr/>
          </p:nvGrpSpPr>
          <p:grpSpPr>
            <a:xfrm>
              <a:off x="3191935" y="3630463"/>
              <a:ext cx="125059" cy="1222307"/>
              <a:chOff x="9708269" y="1195647"/>
              <a:chExt cx="346962" cy="3391162"/>
            </a:xfrm>
          </p:grpSpPr>
          <p:pic>
            <p:nvPicPr>
              <p:cNvPr id="46" name="Picture 45"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211965"/>
                <a:ext cx="346962" cy="342209"/>
              </a:xfrm>
              <a:prstGeom prst="rect">
                <a:avLst/>
              </a:prstGeom>
            </p:spPr>
          </p:pic>
          <p:pic>
            <p:nvPicPr>
              <p:cNvPr id="47" name="Picture 46"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720124"/>
                <a:ext cx="346962" cy="342208"/>
              </a:xfrm>
              <a:prstGeom prst="rect">
                <a:avLst/>
              </a:prstGeom>
            </p:spPr>
          </p:pic>
          <p:pic>
            <p:nvPicPr>
              <p:cNvPr id="48" name="Picture 47"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228282"/>
                <a:ext cx="346962" cy="342209"/>
              </a:xfrm>
              <a:prstGeom prst="rect">
                <a:avLst/>
              </a:prstGeom>
            </p:spPr>
          </p:pic>
          <p:pic>
            <p:nvPicPr>
              <p:cNvPr id="49" name="Picture 48"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736441"/>
                <a:ext cx="346962" cy="342209"/>
              </a:xfrm>
              <a:prstGeom prst="rect">
                <a:avLst/>
              </a:prstGeom>
            </p:spPr>
          </p:pic>
          <p:pic>
            <p:nvPicPr>
              <p:cNvPr id="50" name="Picture 49"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195647"/>
                <a:ext cx="346962" cy="342209"/>
              </a:xfrm>
              <a:prstGeom prst="rect">
                <a:avLst/>
              </a:prstGeom>
            </p:spPr>
          </p:pic>
          <p:pic>
            <p:nvPicPr>
              <p:cNvPr id="51" name="Picture 50"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4244600"/>
                <a:ext cx="346962" cy="342209"/>
              </a:xfrm>
              <a:prstGeom prst="rect">
                <a:avLst/>
              </a:prstGeom>
            </p:spPr>
          </p:pic>
          <p:pic>
            <p:nvPicPr>
              <p:cNvPr id="52" name="Picture 51"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703806"/>
                <a:ext cx="346962" cy="342209"/>
              </a:xfrm>
              <a:prstGeom prst="rect">
                <a:avLst/>
              </a:prstGeom>
            </p:spPr>
          </p:pic>
        </p:grpSp>
        <p:grpSp>
          <p:nvGrpSpPr>
            <p:cNvPr id="30" name="Group 29"/>
            <p:cNvGrpSpPr/>
            <p:nvPr/>
          </p:nvGrpSpPr>
          <p:grpSpPr>
            <a:xfrm>
              <a:off x="3330404" y="3630463"/>
              <a:ext cx="125059" cy="1222307"/>
              <a:chOff x="9708269" y="1195647"/>
              <a:chExt cx="346962" cy="3391162"/>
            </a:xfrm>
          </p:grpSpPr>
          <p:pic>
            <p:nvPicPr>
              <p:cNvPr id="39" name="Picture 38"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211965"/>
                <a:ext cx="346962" cy="342209"/>
              </a:xfrm>
              <a:prstGeom prst="rect">
                <a:avLst/>
              </a:prstGeom>
            </p:spPr>
          </p:pic>
          <p:pic>
            <p:nvPicPr>
              <p:cNvPr id="40" name="Picture 39"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720123"/>
                <a:ext cx="346962" cy="342209"/>
              </a:xfrm>
              <a:prstGeom prst="rect">
                <a:avLst/>
              </a:prstGeom>
            </p:spPr>
          </p:pic>
          <p:pic>
            <p:nvPicPr>
              <p:cNvPr id="41" name="Picture 40"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228282"/>
                <a:ext cx="346962" cy="342209"/>
              </a:xfrm>
              <a:prstGeom prst="rect">
                <a:avLst/>
              </a:prstGeom>
            </p:spPr>
          </p:pic>
          <p:pic>
            <p:nvPicPr>
              <p:cNvPr id="42" name="Picture 41"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736441"/>
                <a:ext cx="346962" cy="342209"/>
              </a:xfrm>
              <a:prstGeom prst="rect">
                <a:avLst/>
              </a:prstGeom>
            </p:spPr>
          </p:pic>
          <p:pic>
            <p:nvPicPr>
              <p:cNvPr id="43" name="Picture 42"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195647"/>
                <a:ext cx="346962" cy="342209"/>
              </a:xfrm>
              <a:prstGeom prst="rect">
                <a:avLst/>
              </a:prstGeom>
            </p:spPr>
          </p:pic>
          <p:pic>
            <p:nvPicPr>
              <p:cNvPr id="44" name="Picture 43"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4244600"/>
                <a:ext cx="346962" cy="342209"/>
              </a:xfrm>
              <a:prstGeom prst="rect">
                <a:avLst/>
              </a:prstGeom>
            </p:spPr>
          </p:pic>
          <p:pic>
            <p:nvPicPr>
              <p:cNvPr id="45" name="Picture 44"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703806"/>
                <a:ext cx="346962" cy="342209"/>
              </a:xfrm>
              <a:prstGeom prst="rect">
                <a:avLst/>
              </a:prstGeom>
            </p:spPr>
          </p:pic>
        </p:grpSp>
        <p:grpSp>
          <p:nvGrpSpPr>
            <p:cNvPr id="31" name="Group 30"/>
            <p:cNvGrpSpPr/>
            <p:nvPr/>
          </p:nvGrpSpPr>
          <p:grpSpPr>
            <a:xfrm>
              <a:off x="3468872" y="3630463"/>
              <a:ext cx="125059" cy="1222307"/>
              <a:chOff x="9708269" y="1195647"/>
              <a:chExt cx="346962" cy="3391162"/>
            </a:xfrm>
          </p:grpSpPr>
          <p:pic>
            <p:nvPicPr>
              <p:cNvPr id="32" name="Picture 31"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211965"/>
                <a:ext cx="346962" cy="342209"/>
              </a:xfrm>
              <a:prstGeom prst="rect">
                <a:avLst/>
              </a:prstGeom>
            </p:spPr>
          </p:pic>
          <p:pic>
            <p:nvPicPr>
              <p:cNvPr id="33" name="Picture 32"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2720123"/>
                <a:ext cx="346962" cy="342209"/>
              </a:xfrm>
              <a:prstGeom prst="rect">
                <a:avLst/>
              </a:prstGeom>
            </p:spPr>
          </p:pic>
          <p:pic>
            <p:nvPicPr>
              <p:cNvPr id="34" name="Picture 33"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228282"/>
                <a:ext cx="346962" cy="342209"/>
              </a:xfrm>
              <a:prstGeom prst="rect">
                <a:avLst/>
              </a:prstGeom>
            </p:spPr>
          </p:pic>
          <p:pic>
            <p:nvPicPr>
              <p:cNvPr id="35" name="Picture 34"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3736441"/>
                <a:ext cx="346962" cy="342209"/>
              </a:xfrm>
              <a:prstGeom prst="rect">
                <a:avLst/>
              </a:prstGeom>
            </p:spPr>
          </p:pic>
          <p:pic>
            <p:nvPicPr>
              <p:cNvPr id="36" name="Picture 35"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195647"/>
                <a:ext cx="346962" cy="342209"/>
              </a:xfrm>
              <a:prstGeom prst="rect">
                <a:avLst/>
              </a:prstGeom>
            </p:spPr>
          </p:pic>
          <p:pic>
            <p:nvPicPr>
              <p:cNvPr id="37" name="Picture 36"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4244600"/>
                <a:ext cx="346962" cy="342209"/>
              </a:xfrm>
              <a:prstGeom prst="rect">
                <a:avLst/>
              </a:prstGeom>
            </p:spPr>
          </p:pic>
          <p:pic>
            <p:nvPicPr>
              <p:cNvPr id="38" name="Picture 37" descr="Hous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8269" y="1703806"/>
                <a:ext cx="346962" cy="342209"/>
              </a:xfrm>
              <a:prstGeom prst="rect">
                <a:avLst/>
              </a:prstGeom>
            </p:spPr>
          </p:pic>
        </p:grpSp>
      </p:grpSp>
      <p:sp>
        <p:nvSpPr>
          <p:cNvPr id="12" name="TextBox 11"/>
          <p:cNvSpPr txBox="1"/>
          <p:nvPr/>
        </p:nvSpPr>
        <p:spPr>
          <a:xfrm>
            <a:off x="620095" y="1958096"/>
            <a:ext cx="1309975" cy="341632"/>
          </a:xfrm>
          <a:prstGeom prst="rect">
            <a:avLst/>
          </a:prstGeom>
          <a:noFill/>
        </p:spPr>
        <p:txBody>
          <a:bodyPr wrap="none" rtlCol="0">
            <a:spAutoFit/>
          </a:bodyPr>
          <a:lstStyle/>
          <a:p>
            <a:pPr algn="ctr">
              <a:lnSpc>
                <a:spcPct val="90000"/>
              </a:lnSpc>
            </a:pPr>
            <a:r>
              <a:rPr lang="en-US" b="1" dirty="0">
                <a:latin typeface="Trebuchet MS" pitchFamily="34" charset="0"/>
              </a:rPr>
              <a:t>2.3 </a:t>
            </a:r>
            <a:r>
              <a:rPr lang="en-US" b="1" dirty="0" err="1">
                <a:latin typeface="Trebuchet MS" pitchFamily="34" charset="0"/>
              </a:rPr>
              <a:t>PFlops</a:t>
            </a:r>
            <a:endParaRPr lang="en-US" b="1" dirty="0">
              <a:latin typeface="Trebuchet MS" pitchFamily="34" charset="0"/>
            </a:endParaRPr>
          </a:p>
        </p:txBody>
      </p:sp>
      <p:sp>
        <p:nvSpPr>
          <p:cNvPr id="103" name="TextBox 102"/>
          <p:cNvSpPr txBox="1"/>
          <p:nvPr/>
        </p:nvSpPr>
        <p:spPr>
          <a:xfrm>
            <a:off x="2416563" y="1958096"/>
            <a:ext cx="1489510" cy="341632"/>
          </a:xfrm>
          <a:prstGeom prst="rect">
            <a:avLst/>
          </a:prstGeom>
          <a:noFill/>
        </p:spPr>
        <p:txBody>
          <a:bodyPr wrap="none" rtlCol="0">
            <a:spAutoFit/>
          </a:bodyPr>
          <a:lstStyle/>
          <a:p>
            <a:pPr algn="ctr">
              <a:lnSpc>
                <a:spcPct val="90000"/>
              </a:lnSpc>
            </a:pPr>
            <a:r>
              <a:rPr lang="en-US" b="1" dirty="0">
                <a:latin typeface="Trebuchet MS" pitchFamily="34" charset="0"/>
              </a:rPr>
              <a:t>7000 homes</a:t>
            </a:r>
          </a:p>
        </p:txBody>
      </p:sp>
      <p:sp>
        <p:nvSpPr>
          <p:cNvPr id="13" name="Rectangle 12"/>
          <p:cNvSpPr/>
          <p:nvPr/>
        </p:nvSpPr>
        <p:spPr>
          <a:xfrm>
            <a:off x="620095" y="4634983"/>
            <a:ext cx="1309974" cy="590931"/>
          </a:xfrm>
          <a:prstGeom prst="rect">
            <a:avLst/>
          </a:prstGeom>
        </p:spPr>
        <p:txBody>
          <a:bodyPr wrap="square">
            <a:spAutoFit/>
          </a:bodyPr>
          <a:lstStyle/>
          <a:p>
            <a:pPr algn="ctr">
              <a:lnSpc>
                <a:spcPct val="90000"/>
              </a:lnSpc>
            </a:pPr>
            <a:r>
              <a:rPr lang="en-US" b="1" dirty="0">
                <a:latin typeface="Trebuchet MS" pitchFamily="34" charset="0"/>
              </a:rPr>
              <a:t>7.0 </a:t>
            </a:r>
            <a:r>
              <a:rPr lang="en-US" b="1" dirty="0" smtClean="0">
                <a:latin typeface="Trebuchet MS" pitchFamily="34" charset="0"/>
              </a:rPr>
              <a:t>Megawatts</a:t>
            </a:r>
            <a:endParaRPr lang="en-US" b="1" dirty="0">
              <a:latin typeface="Trebuchet MS" pitchFamily="34" charset="0"/>
            </a:endParaRPr>
          </a:p>
        </p:txBody>
      </p:sp>
      <p:sp>
        <p:nvSpPr>
          <p:cNvPr id="104" name="Rectangle 103"/>
          <p:cNvSpPr/>
          <p:nvPr/>
        </p:nvSpPr>
        <p:spPr>
          <a:xfrm>
            <a:off x="2358025" y="4634983"/>
            <a:ext cx="1466790" cy="590931"/>
          </a:xfrm>
          <a:prstGeom prst="rect">
            <a:avLst/>
          </a:prstGeom>
        </p:spPr>
        <p:txBody>
          <a:bodyPr wrap="square">
            <a:spAutoFit/>
          </a:bodyPr>
          <a:lstStyle/>
          <a:p>
            <a:pPr algn="ctr">
              <a:lnSpc>
                <a:spcPct val="90000"/>
              </a:lnSpc>
            </a:pPr>
            <a:r>
              <a:rPr lang="en-US" b="1" dirty="0">
                <a:latin typeface="Trebuchet MS" pitchFamily="34" charset="0"/>
              </a:rPr>
              <a:t>7.0 </a:t>
            </a:r>
            <a:r>
              <a:rPr lang="en-US" b="1" dirty="0" smtClean="0">
                <a:latin typeface="Trebuchet MS" pitchFamily="34" charset="0"/>
              </a:rPr>
              <a:t>Megawatts</a:t>
            </a:r>
            <a:endParaRPr lang="en-US" b="1" dirty="0">
              <a:latin typeface="Trebuchet MS" pitchFamily="34" charset="0"/>
            </a:endParaRPr>
          </a:p>
        </p:txBody>
      </p:sp>
      <p:sp>
        <p:nvSpPr>
          <p:cNvPr id="401" name="Rounded Rectangle 400"/>
          <p:cNvSpPr/>
          <p:nvPr/>
        </p:nvSpPr>
        <p:spPr>
          <a:xfrm>
            <a:off x="4871646" y="1386820"/>
            <a:ext cx="4053071" cy="4118941"/>
          </a:xfrm>
          <a:prstGeom prst="roundRect">
            <a:avLst>
              <a:gd name="adj" fmla="val 84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p:cNvGrpSpPr/>
          <p:nvPr/>
        </p:nvGrpSpPr>
        <p:grpSpPr>
          <a:xfrm>
            <a:off x="5077070" y="2619547"/>
            <a:ext cx="1095495" cy="1507823"/>
            <a:chOff x="2913547" y="2500538"/>
            <a:chExt cx="1688442" cy="2233981"/>
          </a:xfrm>
          <a:effectLst>
            <a:outerShdw blurRad="50800" dist="38100" dir="2700000" algn="tl" rotWithShape="0">
              <a:prstClr val="black">
                <a:alpha val="40000"/>
              </a:prstClr>
            </a:outerShdw>
          </a:effectLst>
        </p:grpSpPr>
        <p:pic>
          <p:nvPicPr>
            <p:cNvPr id="107" name="Picture 106" descr="thinner_intel_chi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bwMode="auto">
            <a:xfrm>
              <a:off x="2913547" y="2500538"/>
              <a:ext cx="1688442" cy="2233981"/>
            </a:xfrm>
            <a:prstGeom prst="rect">
              <a:avLst/>
            </a:prstGeom>
            <a:noFill/>
            <a:ln w="9525">
              <a:noFill/>
              <a:miter lim="800000"/>
              <a:headEnd/>
              <a:tailEnd/>
            </a:ln>
          </p:spPr>
        </p:pic>
        <p:sp>
          <p:nvSpPr>
            <p:cNvPr id="108" name="Rectangle 107"/>
            <p:cNvSpPr/>
            <p:nvPr/>
          </p:nvSpPr>
          <p:spPr bwMode="auto">
            <a:xfrm rot="5400000">
              <a:off x="3332090" y="3461190"/>
              <a:ext cx="867310" cy="1400909"/>
            </a:xfrm>
            <a:prstGeom prst="rect">
              <a:avLst/>
            </a:prstGeom>
            <a:blipFill dpi="0" rotWithShape="1">
              <a:blip r:embed="rId5" cstate="print">
                <a:alphaModFix amt="32000"/>
                <a:lum bright="-59000" contrast="65000"/>
                <a:extLst>
                  <a:ext uri="{28A0092B-C50C-407E-A947-70E740481C1C}">
                    <a14:useLocalDpi xmlns:a14="http://schemas.microsoft.com/office/drawing/2010/main"/>
                  </a:ext>
                </a:extLst>
              </a:blip>
              <a:srcRect/>
              <a:tile tx="0" ty="0" sx="100000" sy="100000" flip="none" algn="ctr"/>
            </a:blipFill>
            <a:ln w="9525" cap="flat" cmpd="sng" algn="ctr">
              <a:noFill/>
              <a:prstDash val="solid"/>
              <a:round/>
              <a:headEnd type="none" w="med" len="med"/>
              <a:tailEnd type="none" w="med" len="med"/>
            </a:ln>
            <a:effectLst/>
            <a:scene3d>
              <a:camera prst="orthographicFront"/>
              <a:lightRig rig="threePt" dir="t">
                <a:rot lat="0" lon="0" rev="20400000"/>
              </a:lightRig>
            </a:scene3d>
            <a:sp3d extrusionH="76200" prstMaterial="plastic"/>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dirty="0" smtClean="0">
                <a:solidFill>
                  <a:srgbClr val="FFFFFF"/>
                </a:solidFill>
                <a:latin typeface="Arial"/>
              </a:endParaRPr>
            </a:p>
          </p:txBody>
        </p:sp>
        <p:grpSp>
          <p:nvGrpSpPr>
            <p:cNvPr id="109" name="Group 108"/>
            <p:cNvGrpSpPr/>
            <p:nvPr/>
          </p:nvGrpSpPr>
          <p:grpSpPr>
            <a:xfrm>
              <a:off x="3098538" y="2782108"/>
              <a:ext cx="1309870" cy="359725"/>
              <a:chOff x="3098538" y="2782108"/>
              <a:chExt cx="1309870" cy="359725"/>
            </a:xfrm>
          </p:grpSpPr>
          <p:sp>
            <p:nvSpPr>
              <p:cNvPr id="114" name="Rounded Rectangle 113"/>
              <p:cNvSpPr/>
              <p:nvPr/>
            </p:nvSpPr>
            <p:spPr bwMode="auto">
              <a:xfrm rot="5400000">
                <a:off x="3577905" y="2777067"/>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dirty="0" smtClean="0">
                  <a:solidFill>
                    <a:srgbClr val="FFFFFF"/>
                  </a:solidFill>
                  <a:latin typeface="Arial"/>
                </a:endParaRPr>
              </a:p>
            </p:txBody>
          </p:sp>
          <p:sp>
            <p:nvSpPr>
              <p:cNvPr id="115" name="Rounded Rectangle 114"/>
              <p:cNvSpPr/>
              <p:nvPr/>
            </p:nvSpPr>
            <p:spPr bwMode="auto">
              <a:xfrm rot="5400000">
                <a:off x="4043641" y="2777067"/>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dirty="0" smtClean="0">
                  <a:solidFill>
                    <a:srgbClr val="FFFFFF"/>
                  </a:solidFill>
                  <a:latin typeface="Arial"/>
                </a:endParaRPr>
              </a:p>
            </p:txBody>
          </p:sp>
          <p:sp>
            <p:nvSpPr>
              <p:cNvPr id="116" name="Rounded Rectangle 115"/>
              <p:cNvSpPr/>
              <p:nvPr/>
            </p:nvSpPr>
            <p:spPr bwMode="auto">
              <a:xfrm rot="5400000">
                <a:off x="3103579" y="2777067"/>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dirty="0" smtClean="0">
                  <a:solidFill>
                    <a:srgbClr val="FFFFFF"/>
                  </a:solidFill>
                  <a:latin typeface="Arial"/>
                </a:endParaRPr>
              </a:p>
            </p:txBody>
          </p:sp>
        </p:grpSp>
        <p:grpSp>
          <p:nvGrpSpPr>
            <p:cNvPr id="110" name="Group 109"/>
            <p:cNvGrpSpPr/>
            <p:nvPr/>
          </p:nvGrpSpPr>
          <p:grpSpPr>
            <a:xfrm>
              <a:off x="3098538" y="3261623"/>
              <a:ext cx="1309870" cy="359725"/>
              <a:chOff x="3106515" y="3261623"/>
              <a:chExt cx="1309870" cy="359725"/>
            </a:xfrm>
          </p:grpSpPr>
          <p:sp>
            <p:nvSpPr>
              <p:cNvPr id="111" name="Rounded Rectangle 110"/>
              <p:cNvSpPr/>
              <p:nvPr/>
            </p:nvSpPr>
            <p:spPr bwMode="auto">
              <a:xfrm rot="5400000">
                <a:off x="3585882" y="3256582"/>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dirty="0" smtClean="0">
                  <a:solidFill>
                    <a:srgbClr val="FFFFFF"/>
                  </a:solidFill>
                  <a:latin typeface="Arial"/>
                </a:endParaRPr>
              </a:p>
            </p:txBody>
          </p:sp>
          <p:sp>
            <p:nvSpPr>
              <p:cNvPr id="112" name="Rounded Rectangle 111"/>
              <p:cNvSpPr/>
              <p:nvPr/>
            </p:nvSpPr>
            <p:spPr bwMode="auto">
              <a:xfrm rot="5400000">
                <a:off x="4051618" y="3256582"/>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dirty="0" smtClean="0">
                  <a:solidFill>
                    <a:srgbClr val="FFFFFF"/>
                  </a:solidFill>
                  <a:latin typeface="Arial"/>
                </a:endParaRPr>
              </a:p>
            </p:txBody>
          </p:sp>
          <p:sp>
            <p:nvSpPr>
              <p:cNvPr id="113" name="Rounded Rectangle 112"/>
              <p:cNvSpPr/>
              <p:nvPr/>
            </p:nvSpPr>
            <p:spPr bwMode="auto">
              <a:xfrm rot="5400000">
                <a:off x="3111556" y="3256582"/>
                <a:ext cx="359725" cy="369808"/>
              </a:xfrm>
              <a:prstGeom prst="roundRect">
                <a:avLst>
                  <a:gd name="adj" fmla="val 5203"/>
                </a:avLst>
              </a:prstGeom>
              <a:gradFill>
                <a:gsLst>
                  <a:gs pos="0">
                    <a:srgbClr val="003DB8"/>
                  </a:gs>
                  <a:gs pos="68000">
                    <a:srgbClr val="002164"/>
                  </a:gs>
                  <a:gs pos="100000">
                    <a:srgbClr val="00297A"/>
                  </a:gs>
                </a:gsLst>
                <a:lin ang="5400000" scaled="1"/>
              </a:gradFill>
              <a:ln w="9525" cap="flat" cmpd="sng" algn="ctr">
                <a:noFill/>
                <a:prstDash val="solid"/>
                <a:round/>
                <a:headEnd type="none" w="med" len="med"/>
                <a:tailEnd type="none" w="med" len="med"/>
              </a:ln>
              <a:effectLst/>
              <a:scene3d>
                <a:camera prst="orthographicFront"/>
                <a:lightRig rig="brightRoom" dir="t"/>
              </a:scene3d>
              <a:sp3d extrusionH="76200" prstMaterial="powder">
                <a:bevelT w="25400" h="1270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dirty="0" smtClean="0">
                  <a:solidFill>
                    <a:srgbClr val="FFFFFF"/>
                  </a:solidFill>
                  <a:latin typeface="Arial"/>
                </a:endParaRPr>
              </a:p>
            </p:txBody>
          </p:sp>
        </p:grpSp>
      </p:grpSp>
      <p:sp>
        <p:nvSpPr>
          <p:cNvPr id="390" name="Rectangle 389"/>
          <p:cNvSpPr/>
          <p:nvPr/>
        </p:nvSpPr>
        <p:spPr>
          <a:xfrm>
            <a:off x="4815812" y="1714704"/>
            <a:ext cx="1618010" cy="904843"/>
          </a:xfrm>
          <a:prstGeom prst="rect">
            <a:avLst/>
          </a:prstGeom>
        </p:spPr>
        <p:txBody>
          <a:bodyPr wrap="square" lIns="91422" tIns="45710" rIns="91422" bIns="45710">
            <a:spAutoFit/>
          </a:bodyPr>
          <a:lstStyle/>
          <a:p>
            <a:pPr algn="ctr"/>
            <a:r>
              <a:rPr lang="en-US" sz="2400" b="1" dirty="0" smtClean="0">
                <a:solidFill>
                  <a:srgbClr val="00B0F0"/>
                </a:solidFill>
                <a:effectLst>
                  <a:outerShdw blurRad="38100" dist="38100" dir="2700000" algn="tl">
                    <a:srgbClr val="000000">
                      <a:alpha val="43137"/>
                    </a:srgbClr>
                  </a:outerShdw>
                </a:effectLst>
                <a:latin typeface="Trebuchet MS" pitchFamily="34" charset="0"/>
              </a:rPr>
              <a:t>CPU</a:t>
            </a:r>
          </a:p>
          <a:p>
            <a:pPr algn="ctr">
              <a:lnSpc>
                <a:spcPct val="90000"/>
              </a:lnSpc>
            </a:pPr>
            <a:r>
              <a:rPr lang="en-US" sz="1600" dirty="0" smtClean="0">
                <a:latin typeface="Trebuchet MS" pitchFamily="34" charset="0"/>
              </a:rPr>
              <a:t>Optimized for </a:t>
            </a:r>
          </a:p>
          <a:p>
            <a:pPr algn="ctr">
              <a:lnSpc>
                <a:spcPct val="90000"/>
              </a:lnSpc>
            </a:pPr>
            <a:r>
              <a:rPr lang="en-US" sz="1600" dirty="0" smtClean="0">
                <a:latin typeface="Trebuchet MS" pitchFamily="34" charset="0"/>
              </a:rPr>
              <a:t>Serial Tasks</a:t>
            </a:r>
            <a:endParaRPr lang="en-US" sz="1600" dirty="0">
              <a:latin typeface="Trebuchet MS" pitchFamily="34" charset="0"/>
            </a:endParaRPr>
          </a:p>
        </p:txBody>
      </p:sp>
      <p:sp>
        <p:nvSpPr>
          <p:cNvPr id="391" name="Rectangle 390"/>
          <p:cNvSpPr/>
          <p:nvPr/>
        </p:nvSpPr>
        <p:spPr>
          <a:xfrm>
            <a:off x="6552608" y="1634115"/>
            <a:ext cx="2317024" cy="843288"/>
          </a:xfrm>
          <a:prstGeom prst="rect">
            <a:avLst/>
          </a:prstGeom>
        </p:spPr>
        <p:txBody>
          <a:bodyPr wrap="square" lIns="91422" tIns="45710" rIns="91422" bIns="45710">
            <a:spAutoFit/>
          </a:bodyPr>
          <a:lstStyle/>
          <a:p>
            <a:pPr algn="ctr"/>
            <a:r>
              <a:rPr lang="en-US" sz="2000" b="1" dirty="0" smtClean="0">
                <a:solidFill>
                  <a:srgbClr val="73B900"/>
                </a:solidFill>
                <a:latin typeface="Trebuchet MS" pitchFamily="34" charset="0"/>
              </a:rPr>
              <a:t>GPU Accelerator</a:t>
            </a:r>
            <a:endParaRPr lang="en-US" sz="2000" b="1" dirty="0">
              <a:solidFill>
                <a:srgbClr val="73B900"/>
              </a:solidFill>
              <a:latin typeface="Trebuchet MS" pitchFamily="34" charset="0"/>
            </a:endParaRPr>
          </a:p>
          <a:p>
            <a:pPr algn="ctr">
              <a:lnSpc>
                <a:spcPct val="90000"/>
              </a:lnSpc>
            </a:pPr>
            <a:r>
              <a:rPr lang="en-US" sz="1600" dirty="0">
                <a:latin typeface="Trebuchet MS" pitchFamily="34" charset="0"/>
              </a:rPr>
              <a:t>Optimized </a:t>
            </a:r>
            <a:r>
              <a:rPr lang="en-US" sz="1600" dirty="0" smtClean="0">
                <a:latin typeface="Trebuchet MS" pitchFamily="34" charset="0"/>
              </a:rPr>
              <a:t>for Many </a:t>
            </a:r>
          </a:p>
          <a:p>
            <a:pPr algn="ctr">
              <a:lnSpc>
                <a:spcPct val="90000"/>
              </a:lnSpc>
            </a:pPr>
            <a:r>
              <a:rPr lang="en-US" sz="1600" dirty="0" smtClean="0">
                <a:latin typeface="Trebuchet MS" pitchFamily="34" charset="0"/>
              </a:rPr>
              <a:t>Parallel Tasks</a:t>
            </a:r>
            <a:endParaRPr lang="en-US" sz="1600" dirty="0">
              <a:latin typeface="Trebuchet MS" pitchFamily="34" charset="0"/>
            </a:endParaRPr>
          </a:p>
        </p:txBody>
      </p:sp>
      <p:sp>
        <p:nvSpPr>
          <p:cNvPr id="395" name="TextBox 394"/>
          <p:cNvSpPr txBox="1"/>
          <p:nvPr/>
        </p:nvSpPr>
        <p:spPr>
          <a:xfrm>
            <a:off x="6569609" y="4332552"/>
            <a:ext cx="2290698" cy="307777"/>
          </a:xfrm>
          <a:prstGeom prst="rect">
            <a:avLst/>
          </a:prstGeom>
          <a:noFill/>
        </p:spPr>
        <p:txBody>
          <a:bodyPr wrap="square" rtlCol="0">
            <a:spAutoFit/>
          </a:bodyPr>
          <a:lstStyle/>
          <a:p>
            <a:pPr algn="ctr"/>
            <a:r>
              <a:rPr lang="en-US" sz="1400" b="1" dirty="0" smtClean="0">
                <a:solidFill>
                  <a:srgbClr val="76B900"/>
                </a:solidFill>
                <a:latin typeface="Trebuchet MS" pitchFamily="34" charset="0"/>
              </a:rPr>
              <a:t>10x performance/socket</a:t>
            </a:r>
          </a:p>
        </p:txBody>
      </p:sp>
      <p:sp>
        <p:nvSpPr>
          <p:cNvPr id="396" name="TextBox 395"/>
          <p:cNvSpPr txBox="1"/>
          <p:nvPr/>
        </p:nvSpPr>
        <p:spPr>
          <a:xfrm>
            <a:off x="6477257" y="4640329"/>
            <a:ext cx="2541504" cy="307777"/>
          </a:xfrm>
          <a:prstGeom prst="rect">
            <a:avLst/>
          </a:prstGeom>
          <a:noFill/>
        </p:spPr>
        <p:txBody>
          <a:bodyPr wrap="square" rtlCol="0">
            <a:spAutoFit/>
          </a:bodyPr>
          <a:lstStyle/>
          <a:p>
            <a:pPr algn="ctr"/>
            <a:r>
              <a:rPr lang="en-US" sz="1400" b="1" dirty="0">
                <a:solidFill>
                  <a:srgbClr val="76B900"/>
                </a:solidFill>
                <a:latin typeface="Trebuchet MS" pitchFamily="34" charset="0"/>
              </a:rPr>
              <a:t>&gt; 5x </a:t>
            </a:r>
            <a:r>
              <a:rPr lang="en-US" sz="1400" b="1" dirty="0" smtClean="0">
                <a:solidFill>
                  <a:srgbClr val="76B900"/>
                </a:solidFill>
                <a:latin typeface="Trebuchet MS" pitchFamily="34" charset="0"/>
              </a:rPr>
              <a:t>energy  </a:t>
            </a:r>
            <a:r>
              <a:rPr lang="en-US" sz="1400" b="1" dirty="0">
                <a:solidFill>
                  <a:srgbClr val="76B900"/>
                </a:solidFill>
                <a:latin typeface="Trebuchet MS" pitchFamily="34" charset="0"/>
              </a:rPr>
              <a:t>efficiency</a:t>
            </a:r>
          </a:p>
        </p:txBody>
      </p:sp>
      <p:sp>
        <p:nvSpPr>
          <p:cNvPr id="399" name="Rectangle 398"/>
          <p:cNvSpPr/>
          <p:nvPr/>
        </p:nvSpPr>
        <p:spPr>
          <a:xfrm>
            <a:off x="4737328" y="5696600"/>
            <a:ext cx="4302078" cy="7571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lgn="ctr">
              <a:lnSpc>
                <a:spcPct val="90000"/>
              </a:lnSpc>
            </a:pPr>
            <a:r>
              <a:rPr lang="en-US" sz="2400" b="1" dirty="0" smtClean="0">
                <a:solidFill>
                  <a:srgbClr val="73B900"/>
                </a:solidFill>
                <a:latin typeface="Trebuchet MS" pitchFamily="34" charset="0"/>
                <a:ea typeface="+mj-ea"/>
                <a:cs typeface="+mj-cs"/>
              </a:rPr>
              <a:t>Era of GPU-accelerated  computing </a:t>
            </a:r>
            <a:r>
              <a:rPr lang="en-US" sz="2400" b="1" dirty="0">
                <a:solidFill>
                  <a:srgbClr val="73B900"/>
                </a:solidFill>
                <a:latin typeface="Trebuchet MS" pitchFamily="34" charset="0"/>
                <a:ea typeface="+mj-ea"/>
                <a:cs typeface="+mj-cs"/>
              </a:rPr>
              <a:t>is </a:t>
            </a:r>
            <a:r>
              <a:rPr lang="en-US" sz="2400" b="1" dirty="0" smtClean="0">
                <a:solidFill>
                  <a:srgbClr val="73B900"/>
                </a:solidFill>
                <a:latin typeface="Trebuchet MS" pitchFamily="34" charset="0"/>
                <a:ea typeface="+mj-ea"/>
                <a:cs typeface="+mj-cs"/>
              </a:rPr>
              <a:t>here</a:t>
            </a:r>
            <a:endParaRPr lang="en-US" sz="2400" b="1" dirty="0">
              <a:solidFill>
                <a:srgbClr val="73B900"/>
              </a:solidFill>
              <a:latin typeface="Trebuchet MS" pitchFamily="34" charset="0"/>
              <a:ea typeface="+mj-ea"/>
              <a:cs typeface="+mj-cs"/>
            </a:endParaRPr>
          </a:p>
        </p:txBody>
      </p:sp>
      <p:sp>
        <p:nvSpPr>
          <p:cNvPr id="393" name="Cross 392"/>
          <p:cNvSpPr/>
          <p:nvPr/>
        </p:nvSpPr>
        <p:spPr>
          <a:xfrm>
            <a:off x="6412766" y="3158301"/>
            <a:ext cx="291652" cy="288980"/>
          </a:xfrm>
          <a:prstGeom prst="plus">
            <a:avLst>
              <a:gd name="adj" fmla="val 33404"/>
            </a:avLst>
          </a:prstGeom>
          <a:solidFill>
            <a:schemeClr val="tx1"/>
          </a:solidFill>
          <a:ln w="25400" cap="flat" cmpd="sng" algn="ctr">
            <a:noFill/>
            <a:prstDash val="solid"/>
          </a:ln>
          <a:effectLst>
            <a:outerShdw blurRad="50800" dist="38100" dir="2700000" algn="tl" rotWithShape="0">
              <a:prstClr val="black">
                <a:alpha val="40000"/>
              </a:prstClr>
            </a:outerShdw>
          </a:effectLst>
        </p:spPr>
        <p:txBody>
          <a:bodyPr lIns="91422" tIns="45710" rIns="91422" bIns="45710" rtlCol="0" anchor="ctr"/>
          <a:lstStyle/>
          <a:p>
            <a:pPr algn="ctr" defTabSz="914220" fontAlgn="auto">
              <a:spcBef>
                <a:spcPts val="0"/>
              </a:spcBef>
              <a:spcAft>
                <a:spcPts val="0"/>
              </a:spcAft>
              <a:defRPr/>
            </a:pPr>
            <a:endParaRPr lang="en-US" kern="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endParaRPr>
          </a:p>
        </p:txBody>
      </p:sp>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61491" y="2476433"/>
            <a:ext cx="1617105" cy="180652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2" name="Picture 671" descr="http://revolution52.net/wp-content/uploads/2010/06/jaguar-1_0.jpg"/>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476588" y="2671897"/>
            <a:ext cx="1577815" cy="1399620"/>
          </a:xfrm>
          <a:prstGeom prst="roundRect">
            <a:avLst>
              <a:gd name="adj" fmla="val 6331"/>
            </a:avLst>
          </a:prstGeom>
          <a:solidFill>
            <a:srgbClr val="FFFFFF">
              <a:shade val="85000"/>
            </a:srgbClr>
          </a:solidFill>
          <a:ln w="9525">
            <a:solidFill>
              <a:schemeClr val="bg2">
                <a:lumMod val="50000"/>
              </a:schemeClr>
            </a:solidFill>
            <a:miter lim="800000"/>
            <a:headEnd/>
            <a:tailEnd/>
          </a:ln>
          <a:effectLst>
            <a:outerShdw blurRad="50800" dist="38100" dir="2700000" algn="tl" rotWithShape="0">
              <a:prstClr val="black">
                <a:alpha val="40000"/>
              </a:prstClr>
            </a:outerShdw>
          </a:effectLst>
          <a:extLst/>
        </p:spPr>
      </p:pic>
      <p:sp>
        <p:nvSpPr>
          <p:cNvPr id="3" name="Footer Placeholder 2"/>
          <p:cNvSpPr>
            <a:spLocks noGrp="1"/>
          </p:cNvSpPr>
          <p:nvPr>
            <p:ph type="ftr" sz="quarter" idx="11"/>
          </p:nvPr>
        </p:nvSpPr>
        <p:spPr/>
        <p:txBody>
          <a:bodyPr/>
          <a:lstStyle/>
          <a:p>
            <a:r>
              <a:rPr lang="en-US" dirty="0" smtClean="0"/>
              <a:t>© NVIDIA 2013</a:t>
            </a:r>
            <a:endParaRPr lang="en-US" dirty="0"/>
          </a:p>
        </p:txBody>
      </p:sp>
    </p:spTree>
    <p:extLst>
      <p:ext uri="{BB962C8B-B14F-4D97-AF65-F5344CB8AC3E}">
        <p14:creationId xmlns:p14="http://schemas.microsoft.com/office/powerpoint/2010/main" val="1771301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4"/>
          <p:cNvSpPr>
            <a:spLocks noChangeArrowheads="1"/>
          </p:cNvSpPr>
          <p:nvPr/>
        </p:nvSpPr>
        <p:spPr bwMode="auto">
          <a:xfrm rot="10800000">
            <a:off x="5803608" y="1596570"/>
            <a:ext cx="3074582" cy="4859263"/>
          </a:xfrm>
          <a:prstGeom prst="roundRect">
            <a:avLst>
              <a:gd name="adj" fmla="val 2485"/>
            </a:avLst>
          </a:prstGeom>
          <a:solidFill>
            <a:schemeClr val="bg1"/>
          </a:solidFill>
          <a:ln w="9525" algn="ctr">
            <a:noFill/>
            <a:miter lim="800000"/>
            <a:headEnd/>
            <a:tailEnd/>
          </a:ln>
          <a:effectLst>
            <a:outerShdw blurRad="63500" dist="38100" dir="2700000" algn="tl" rotWithShape="0">
              <a:prstClr val="black">
                <a:alpha val="72000"/>
              </a:prstClr>
            </a:outerShdw>
          </a:effectLst>
          <a:scene3d>
            <a:camera prst="orthographicFront"/>
            <a:lightRig rig="threePt" dir="t">
              <a:rot lat="0" lon="0" rev="3000000"/>
            </a:lightRig>
          </a:scene3d>
          <a:sp3d>
            <a:bevelT w="12700" h="6350"/>
            <a:contourClr>
              <a:srgbClr val="808080">
                <a:lumMod val="75000"/>
              </a:srgbClr>
            </a:contourClr>
          </a:sp3d>
        </p:spPr>
        <p:txBody>
          <a:bodyPr wrap="none" lIns="91436" tIns="45718" rIns="91436" bIns="45718" anchor="ctr"/>
          <a:lstStyle/>
          <a:p>
            <a:pPr algn="ctr" defTabSz="914364" fontAlgn="auto">
              <a:spcBef>
                <a:spcPts val="0"/>
              </a:spcBef>
              <a:spcAft>
                <a:spcPts val="0"/>
              </a:spcAft>
              <a:defRPr/>
            </a:pPr>
            <a:endParaRPr lang="en-US" sz="1000" b="1" kern="0" dirty="0">
              <a:solidFill>
                <a:srgbClr val="000000"/>
              </a:solidFill>
              <a:ea typeface="MS PGothic" pitchFamily="34" charset="-128"/>
            </a:endParaRPr>
          </a:p>
        </p:txBody>
      </p:sp>
      <p:sp>
        <p:nvSpPr>
          <p:cNvPr id="2" name="Title 1"/>
          <p:cNvSpPr>
            <a:spLocks noGrp="1"/>
          </p:cNvSpPr>
          <p:nvPr>
            <p:ph type="title"/>
          </p:nvPr>
        </p:nvSpPr>
        <p:spPr>
          <a:xfrm>
            <a:off x="200527" y="348185"/>
            <a:ext cx="9143999" cy="656590"/>
          </a:xfrm>
        </p:spPr>
        <p:txBody>
          <a:bodyPr/>
          <a:lstStyle/>
          <a:p>
            <a:r>
              <a:rPr lang="en-US" sz="3200" dirty="0" smtClean="0"/>
              <a:t>World’s Fastest, Most Energy Efficient Accelerator</a:t>
            </a:r>
            <a:endParaRPr lang="en-US" sz="3200" dirty="0"/>
          </a:p>
        </p:txBody>
      </p:sp>
      <p:graphicFrame>
        <p:nvGraphicFramePr>
          <p:cNvPr id="4" name="Chart 3"/>
          <p:cNvGraphicFramePr>
            <a:graphicFrameLocks/>
          </p:cNvGraphicFramePr>
          <p:nvPr>
            <p:extLst>
              <p:ext uri="{D42A27DB-BD31-4B8C-83A1-F6EECF244321}">
                <p14:modId xmlns:p14="http://schemas.microsoft.com/office/powerpoint/2010/main" val="1025666785"/>
              </p:ext>
            </p:extLst>
          </p:nvPr>
        </p:nvGraphicFramePr>
        <p:xfrm>
          <a:off x="158566" y="1145754"/>
          <a:ext cx="5349868" cy="5563518"/>
        </p:xfrm>
        <a:graphic>
          <a:graphicData uri="http://schemas.openxmlformats.org/drawingml/2006/chart">
            <c:chart xmlns:c="http://schemas.openxmlformats.org/drawingml/2006/chart" xmlns:r="http://schemas.openxmlformats.org/officeDocument/2006/relationships" r:id="rId3"/>
          </a:graphicData>
        </a:graphic>
      </p:graphicFrame>
      <p:sp>
        <p:nvSpPr>
          <p:cNvPr id="36" name="Oval 35"/>
          <p:cNvSpPr/>
          <p:nvPr/>
        </p:nvSpPr>
        <p:spPr>
          <a:xfrm>
            <a:off x="1297815" y="5284074"/>
            <a:ext cx="295301" cy="29946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latin typeface="Trebuchet MS" pitchFamily="34" charset="0"/>
            </a:endParaRPr>
          </a:p>
        </p:txBody>
      </p:sp>
      <p:sp>
        <p:nvSpPr>
          <p:cNvPr id="12" name="Oval 11"/>
          <p:cNvSpPr>
            <a:spLocks noChangeAspect="1"/>
          </p:cNvSpPr>
          <p:nvPr/>
        </p:nvSpPr>
        <p:spPr>
          <a:xfrm>
            <a:off x="3003618" y="3887041"/>
            <a:ext cx="295301" cy="3186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latin typeface="Trebuchet MS" pitchFamily="34" charset="0"/>
            </a:endParaRPr>
          </a:p>
        </p:txBody>
      </p:sp>
      <p:sp>
        <p:nvSpPr>
          <p:cNvPr id="19" name="Content Placeholder 2"/>
          <p:cNvSpPr txBox="1">
            <a:spLocks/>
          </p:cNvSpPr>
          <p:nvPr/>
        </p:nvSpPr>
        <p:spPr>
          <a:xfrm>
            <a:off x="5882479" y="1636569"/>
            <a:ext cx="2893556" cy="4248486"/>
          </a:xfrm>
          <a:prstGeom prst="rect">
            <a:avLst/>
          </a:prstGeom>
        </p:spPr>
        <p:txBody>
          <a:bodyPr/>
          <a:lstStyle>
            <a:lvl1pPr marL="342900" indent="-342900" algn="l" rtl="0" fontAlgn="base">
              <a:spcBef>
                <a:spcPct val="20000"/>
              </a:spcBef>
              <a:spcAft>
                <a:spcPct val="0"/>
              </a:spcAft>
              <a:buSzPct val="100000"/>
              <a:buBlip>
                <a:blip r:embed="rId4"/>
              </a:buBlip>
              <a:defRPr sz="2400" b="1">
                <a:solidFill>
                  <a:schemeClr val="tx1"/>
                </a:solidFill>
                <a:latin typeface="Trebuchet MS" pitchFamily="34" charset="0"/>
                <a:ea typeface="+mn-ea"/>
                <a:cs typeface="+mn-cs"/>
              </a:defRPr>
            </a:lvl1pPr>
            <a:lvl2pPr marL="914400" indent="-342900" algn="l" rtl="0" fontAlgn="base">
              <a:spcBef>
                <a:spcPct val="20000"/>
              </a:spcBef>
              <a:spcAft>
                <a:spcPct val="0"/>
              </a:spcAft>
              <a:buSzPct val="100000"/>
              <a:buBlip>
                <a:blip r:embed="rId4"/>
              </a:buBlip>
              <a:defRPr sz="2000" b="1">
                <a:solidFill>
                  <a:schemeClr val="tx1"/>
                </a:solidFill>
                <a:latin typeface="Trebuchet MS" pitchFamily="34" charset="0"/>
              </a:defRPr>
            </a:lvl2pPr>
            <a:lvl3pPr marL="1371600" indent="-282575" algn="l" rtl="0" fontAlgn="base">
              <a:spcBef>
                <a:spcPct val="20000"/>
              </a:spcBef>
              <a:spcAft>
                <a:spcPct val="0"/>
              </a:spcAft>
              <a:buSzPct val="100000"/>
              <a:buBlip>
                <a:blip r:embed="rId4"/>
              </a:buBlip>
              <a:defRPr sz="2400" b="1">
                <a:solidFill>
                  <a:schemeClr val="tx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a:lstStyle>
          <a:p>
            <a:pPr marL="0" indent="0" algn="ctr">
              <a:lnSpc>
                <a:spcPct val="150000"/>
              </a:lnSpc>
              <a:buFontTx/>
              <a:buNone/>
            </a:pPr>
            <a:r>
              <a:rPr lang="en-US" sz="2000" b="0" dirty="0" smtClean="0"/>
              <a:t>Tesla K20X </a:t>
            </a:r>
            <a:r>
              <a:rPr lang="en-US" sz="2000" b="0" dirty="0" err="1" smtClean="0"/>
              <a:t>vs</a:t>
            </a:r>
            <a:r>
              <a:rPr lang="en-US" sz="2000" b="0" dirty="0" smtClean="0"/>
              <a:t> Xeon CPU</a:t>
            </a:r>
          </a:p>
          <a:p>
            <a:pPr marL="0" indent="0" algn="ctr">
              <a:lnSpc>
                <a:spcPct val="150000"/>
              </a:lnSpc>
              <a:buFontTx/>
              <a:buNone/>
            </a:pPr>
            <a:r>
              <a:rPr lang="en-US" b="0" dirty="0">
                <a:solidFill>
                  <a:srgbClr val="73B900"/>
                </a:solidFill>
              </a:rPr>
              <a:t>8x Faster SGEMM</a:t>
            </a:r>
          </a:p>
          <a:p>
            <a:pPr marL="0" indent="0" algn="ctr">
              <a:lnSpc>
                <a:spcPct val="150000"/>
              </a:lnSpc>
              <a:buFontTx/>
              <a:buNone/>
            </a:pPr>
            <a:r>
              <a:rPr lang="en-US" b="0" dirty="0">
                <a:solidFill>
                  <a:srgbClr val="73B900"/>
                </a:solidFill>
              </a:rPr>
              <a:t>6x Faster DGEMM</a:t>
            </a:r>
          </a:p>
          <a:p>
            <a:pPr marL="0" indent="0" algn="ctr">
              <a:lnSpc>
                <a:spcPct val="150000"/>
              </a:lnSpc>
              <a:buFontTx/>
              <a:buNone/>
            </a:pPr>
            <a:endParaRPr lang="en-US" sz="1100" b="0" dirty="0" smtClean="0"/>
          </a:p>
          <a:p>
            <a:pPr marL="0" indent="0" algn="ctr">
              <a:lnSpc>
                <a:spcPct val="150000"/>
              </a:lnSpc>
              <a:buFontTx/>
              <a:buNone/>
            </a:pPr>
            <a:r>
              <a:rPr lang="en-US" sz="2000" b="0" dirty="0" smtClean="0"/>
              <a:t>Tesla K20X </a:t>
            </a:r>
            <a:r>
              <a:rPr lang="en-US" sz="2000" b="0" dirty="0" err="1" smtClean="0"/>
              <a:t>vs</a:t>
            </a:r>
            <a:r>
              <a:rPr lang="en-US" sz="2000" b="0" dirty="0" smtClean="0"/>
              <a:t> Xeon Phi</a:t>
            </a:r>
          </a:p>
          <a:p>
            <a:pPr marL="0" indent="0" algn="ctr">
              <a:lnSpc>
                <a:spcPct val="150000"/>
              </a:lnSpc>
              <a:buFontTx/>
              <a:buNone/>
            </a:pPr>
            <a:r>
              <a:rPr lang="en-US" b="0" dirty="0">
                <a:solidFill>
                  <a:srgbClr val="73B900"/>
                </a:solidFill>
              </a:rPr>
              <a:t>90% Faster SGEMM</a:t>
            </a:r>
          </a:p>
          <a:p>
            <a:pPr marL="0" indent="0" algn="ctr">
              <a:lnSpc>
                <a:spcPct val="150000"/>
              </a:lnSpc>
              <a:buFontTx/>
              <a:buNone/>
            </a:pPr>
            <a:r>
              <a:rPr lang="en-US" b="0" dirty="0">
                <a:solidFill>
                  <a:srgbClr val="73B900"/>
                </a:solidFill>
              </a:rPr>
              <a:t>60% Faster DGEMM</a:t>
            </a:r>
          </a:p>
        </p:txBody>
      </p:sp>
      <p:cxnSp>
        <p:nvCxnSpPr>
          <p:cNvPr id="10" name="Straight Connector 9"/>
          <p:cNvCxnSpPr/>
          <p:nvPr/>
        </p:nvCxnSpPr>
        <p:spPr>
          <a:xfrm flipH="1">
            <a:off x="5635224" y="3863927"/>
            <a:ext cx="3411348" cy="0"/>
          </a:xfrm>
          <a:prstGeom prst="line">
            <a:avLst/>
          </a:prstGeom>
          <a:ln w="12700">
            <a:gradFill flip="none" rotWithShape="1">
              <a:gsLst>
                <a:gs pos="0">
                  <a:schemeClr val="bg2">
                    <a:alpha val="0"/>
                  </a:schemeClr>
                </a:gs>
                <a:gs pos="50000">
                  <a:schemeClr val="bg2"/>
                </a:gs>
                <a:gs pos="100000">
                  <a:schemeClr val="bg2">
                    <a:alpha val="0"/>
                  </a:schemeClr>
                </a:gs>
              </a:gsLst>
              <a:lin ang="0" scaled="1"/>
              <a:tileRect/>
            </a:gradFill>
            <a:prstDash val="sysDot"/>
          </a:ln>
        </p:spPr>
        <p:style>
          <a:lnRef idx="1">
            <a:schemeClr val="accent1"/>
          </a:lnRef>
          <a:fillRef idx="0">
            <a:schemeClr val="accent1"/>
          </a:fillRef>
          <a:effectRef idx="0">
            <a:schemeClr val="accent1"/>
          </a:effectRef>
          <a:fontRef idx="minor">
            <a:schemeClr val="tx1"/>
          </a:fontRef>
        </p:style>
      </p:cxnSp>
      <p:pic>
        <p:nvPicPr>
          <p:cNvPr id="1026" name="Picture 2" descr="\\Netapp-hq06\prodmktg\Tesla_K-Series\Final\Product_Shots\K20X\Tesla_K20X_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0245" y="2367071"/>
            <a:ext cx="1158061" cy="77050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Netapp-hq06\prodmktg\Tesla_K-Series\Final\Product_Shots\K20X\Tesla_K20X_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48939" y="1879280"/>
            <a:ext cx="1158061" cy="77050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 NVIDIA 2013</a:t>
            </a:r>
            <a:endParaRPr lang="en-US" dirty="0"/>
          </a:p>
        </p:txBody>
      </p:sp>
    </p:spTree>
    <p:extLst>
      <p:ext uri="{BB962C8B-B14F-4D97-AF65-F5344CB8AC3E}">
        <p14:creationId xmlns:p14="http://schemas.microsoft.com/office/powerpoint/2010/main" val="1829067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NVIDIA_Developer_Curriculum_4x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FAE50FE4E83134C8518AD921FB0A4A5" ma:contentTypeVersion="0" ma:contentTypeDescription="Create a new document." ma:contentTypeScope="" ma:versionID="5e4399a53672ba32467c4ab61950bd1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726A744-1E86-42BC-A79E-578CF11B6BDE}">
  <ds:schemaRefs>
    <ds:schemaRef ds:uri="http://schemas.microsoft.com/sharepoint/v3/contenttype/forms"/>
  </ds:schemaRefs>
</ds:datastoreItem>
</file>

<file path=customXml/itemProps2.xml><?xml version="1.0" encoding="utf-8"?>
<ds:datastoreItem xmlns:ds="http://schemas.openxmlformats.org/officeDocument/2006/customXml" ds:itemID="{58113282-4329-4E05-9A68-E4DC3E5E8E7E}">
  <ds:schemaRef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132F7B26-630F-421F-B6DC-C34BDA3822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PPT_Temp_Corp_16x9_BLK_2007</Template>
  <TotalTime>51769</TotalTime>
  <Words>910</Words>
  <Application>Microsoft Office PowerPoint</Application>
  <PresentationFormat>On-screen Show (4:3)</PresentationFormat>
  <Paragraphs>103</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NVIDIA_Developer_Curriculum_4x3_Theme</vt:lpstr>
      <vt:lpstr>Why GPU Computing</vt:lpstr>
      <vt:lpstr>PowerPoint Presentation</vt:lpstr>
      <vt:lpstr>Small Changes, Big Speed-up</vt:lpstr>
      <vt:lpstr>Fastest Performance on Scientific Applications</vt:lpstr>
      <vt:lpstr>Why Computing Perf/Watt Matters?</vt:lpstr>
      <vt:lpstr>World’s Fastest, Most Energy Efficient Accelerator</vt:lpstr>
    </vt:vector>
  </TitlesOfParts>
  <Company>NVIDIA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GPU Computing</dc:title>
  <dc:creator>NVIDIA;WRamey@nvidia.com;MHarris@nvidia.com</dc:creator>
  <cp:lastModifiedBy>Windows User</cp:lastModifiedBy>
  <cp:revision>2249</cp:revision>
  <cp:lastPrinted>2011-11-22T01:30:43Z</cp:lastPrinted>
  <dcterms:created xsi:type="dcterms:W3CDTF">2008-05-14T22:22:45Z</dcterms:created>
  <dcterms:modified xsi:type="dcterms:W3CDTF">2013-03-05T04:12:33Z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-1254327155</vt:i4>
  </property>
  <property fmtid="{D5CDD505-2E9C-101B-9397-08002B2CF9AE}" pid="4" name="_EmailSubject">
    <vt:lpwstr>revised approaches 120306</vt:lpwstr>
  </property>
  <property fmtid="{D5CDD505-2E9C-101B-9397-08002B2CF9AE}" pid="5" name="_AuthorEmail">
    <vt:lpwstr>rcornew@nvidia.com</vt:lpwstr>
  </property>
  <property fmtid="{D5CDD505-2E9C-101B-9397-08002B2CF9AE}" pid="6" name="_AuthorEmailDisplayName">
    <vt:lpwstr>Rosalie Cornew</vt:lpwstr>
  </property>
  <property fmtid="{D5CDD505-2E9C-101B-9397-08002B2CF9AE}" pid="7" name="_PreviousAdHocReviewCycleID">
    <vt:i4>-512131116</vt:i4>
  </property>
  <property fmtid="{D5CDD505-2E9C-101B-9397-08002B2CF9AE}" pid="8" name="ContentTypeId">
    <vt:lpwstr>0x0101003FAE50FE4E83134C8518AD921FB0A4A5</vt:lpwstr>
  </property>
</Properties>
</file>