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65" r:id="rId3"/>
    <p:sldId id="298" r:id="rId4"/>
    <p:sldId id="286" r:id="rId5"/>
    <p:sldId id="306" r:id="rId6"/>
    <p:sldId id="307" r:id="rId7"/>
    <p:sldId id="299" r:id="rId8"/>
    <p:sldId id="272" r:id="rId9"/>
    <p:sldId id="292" r:id="rId10"/>
    <p:sldId id="302" r:id="rId11"/>
    <p:sldId id="293" r:id="rId12"/>
    <p:sldId id="303" r:id="rId13"/>
    <p:sldId id="288" r:id="rId14"/>
    <p:sldId id="271" r:id="rId15"/>
    <p:sldId id="313" r:id="rId16"/>
    <p:sldId id="31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79757" autoAdjust="0"/>
  </p:normalViewPr>
  <p:slideViewPr>
    <p:cSldViewPr snapToGrid="0">
      <p:cViewPr varScale="1">
        <p:scale>
          <a:sx n="53" d="100"/>
          <a:sy n="53" d="100"/>
        </p:scale>
        <p:origin x="12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53226-5758-4E8F-BFEE-9908AD732478}" type="doc">
      <dgm:prSet loTypeId="urn:microsoft.com/office/officeart/2008/layout/RadialCluster" loCatId="relationship" qsTypeId="urn:microsoft.com/office/officeart/2005/8/quickstyle/simple1" qsCatId="simple" csTypeId="urn:microsoft.com/office/officeart/2005/8/colors/accent6_5" csCatId="accent6" phldr="1"/>
      <dgm:spPr/>
      <dgm:t>
        <a:bodyPr/>
        <a:lstStyle/>
        <a:p>
          <a:endParaRPr lang="en-GB"/>
        </a:p>
      </dgm:t>
    </dgm:pt>
    <dgm:pt modelId="{84329AF0-2485-463E-9BED-808018C95F7F}">
      <dgm:prSet phldrT="[Text]"/>
      <dgm:spPr/>
      <dgm:t>
        <a:bodyPr/>
        <a:lstStyle/>
        <a:p>
          <a:r>
            <a:rPr lang="en-GB" b="1" dirty="0"/>
            <a:t>Gain of expression</a:t>
          </a:r>
        </a:p>
      </dgm:t>
    </dgm:pt>
    <dgm:pt modelId="{C3FA38BA-32A9-4B71-9803-0B2B4B66A7AC}" type="parTrans" cxnId="{3487A3F0-A08B-419C-82AD-90DC049BF706}">
      <dgm:prSet/>
      <dgm:spPr/>
      <dgm:t>
        <a:bodyPr/>
        <a:lstStyle/>
        <a:p>
          <a:endParaRPr lang="en-GB"/>
        </a:p>
      </dgm:t>
    </dgm:pt>
    <dgm:pt modelId="{2E2FA45E-058F-47B6-B69E-59B5E6BCF36A}" type="sibTrans" cxnId="{3487A3F0-A08B-419C-82AD-90DC049BF706}">
      <dgm:prSet/>
      <dgm:spPr/>
      <dgm:t>
        <a:bodyPr/>
        <a:lstStyle/>
        <a:p>
          <a:endParaRPr lang="en-GB"/>
        </a:p>
      </dgm:t>
    </dgm:pt>
    <dgm:pt modelId="{2B539109-7B23-41F5-9DE6-BB033958C071}">
      <dgm:prSet phldrT="[Text]" custT="1"/>
      <dgm:spPr/>
      <dgm:t>
        <a:bodyPr/>
        <a:lstStyle/>
        <a:p>
          <a:r>
            <a:rPr lang="en-GB" sz="1800" b="1" dirty="0"/>
            <a:t>TMIGD1</a:t>
          </a:r>
        </a:p>
      </dgm:t>
    </dgm:pt>
    <dgm:pt modelId="{5219EF01-2986-4462-9FCD-D3704B8DD807}" type="parTrans" cxnId="{9D8B5F44-CCBB-4DCA-8488-939337BDF0D0}">
      <dgm:prSet/>
      <dgm:spPr/>
      <dgm:t>
        <a:bodyPr/>
        <a:lstStyle/>
        <a:p>
          <a:endParaRPr lang="en-GB"/>
        </a:p>
      </dgm:t>
    </dgm:pt>
    <dgm:pt modelId="{D5AAF673-B4D0-43D6-A135-BB71D18968CF}" type="sibTrans" cxnId="{9D8B5F44-CCBB-4DCA-8488-939337BDF0D0}">
      <dgm:prSet/>
      <dgm:spPr/>
      <dgm:t>
        <a:bodyPr/>
        <a:lstStyle/>
        <a:p>
          <a:endParaRPr lang="en-GB"/>
        </a:p>
      </dgm:t>
    </dgm:pt>
    <dgm:pt modelId="{92D572AC-1A58-48F2-8EFA-C5863041CAE1}">
      <dgm:prSet phldrT="[Text]" custT="1"/>
      <dgm:spPr/>
      <dgm:t>
        <a:bodyPr/>
        <a:lstStyle/>
        <a:p>
          <a:r>
            <a:rPr lang="en-GB" sz="1800" b="1" dirty="0"/>
            <a:t>SLC47A1</a:t>
          </a:r>
        </a:p>
      </dgm:t>
    </dgm:pt>
    <dgm:pt modelId="{FF208B41-386E-4716-94D3-684870CD646A}" type="parTrans" cxnId="{90B64EB1-D128-444B-A2EB-25D46E2D4D16}">
      <dgm:prSet/>
      <dgm:spPr/>
      <dgm:t>
        <a:bodyPr/>
        <a:lstStyle/>
        <a:p>
          <a:endParaRPr lang="en-GB"/>
        </a:p>
      </dgm:t>
    </dgm:pt>
    <dgm:pt modelId="{3058758C-D37A-4ECD-84D8-303E4B706F4C}" type="sibTrans" cxnId="{90B64EB1-D128-444B-A2EB-25D46E2D4D16}">
      <dgm:prSet/>
      <dgm:spPr/>
      <dgm:t>
        <a:bodyPr/>
        <a:lstStyle/>
        <a:p>
          <a:endParaRPr lang="en-GB"/>
        </a:p>
      </dgm:t>
    </dgm:pt>
    <dgm:pt modelId="{94FF3693-C8F4-4CBA-A84C-A7B63FE035B5}">
      <dgm:prSet phldrT="[Text]" custT="1"/>
      <dgm:spPr/>
      <dgm:t>
        <a:bodyPr/>
        <a:lstStyle/>
        <a:p>
          <a:r>
            <a:rPr lang="en-GB" sz="1800" b="1" dirty="0"/>
            <a:t>ACE</a:t>
          </a:r>
        </a:p>
      </dgm:t>
    </dgm:pt>
    <dgm:pt modelId="{E413CD3F-5EC2-40A1-823A-0F3FDFAC84A3}" type="parTrans" cxnId="{7EF2A2B8-0C95-4E72-ACC6-C46FE3E0274F}">
      <dgm:prSet/>
      <dgm:spPr/>
      <dgm:t>
        <a:bodyPr/>
        <a:lstStyle/>
        <a:p>
          <a:endParaRPr lang="en-GB"/>
        </a:p>
      </dgm:t>
    </dgm:pt>
    <dgm:pt modelId="{13D94A3F-D8BE-4BAD-8101-B65381C342D3}" type="sibTrans" cxnId="{7EF2A2B8-0C95-4E72-ACC6-C46FE3E0274F}">
      <dgm:prSet/>
      <dgm:spPr/>
      <dgm:t>
        <a:bodyPr/>
        <a:lstStyle/>
        <a:p>
          <a:endParaRPr lang="en-GB"/>
        </a:p>
      </dgm:t>
    </dgm:pt>
    <dgm:pt modelId="{6DE3A015-37FC-42FB-A460-6A0D402C1E3E}">
      <dgm:prSet phldrT="[Text]" custT="1"/>
      <dgm:spPr/>
      <dgm:t>
        <a:bodyPr/>
        <a:lstStyle/>
        <a:p>
          <a:r>
            <a:rPr lang="en-GB" sz="1800" b="1" dirty="0"/>
            <a:t>SLC16A3</a:t>
          </a:r>
        </a:p>
      </dgm:t>
    </dgm:pt>
    <dgm:pt modelId="{02D4075E-0F84-4970-BE1E-6E2C8D4BE898}" type="parTrans" cxnId="{9AB7FAB2-BE4C-42EB-A57D-3DC092484FD2}">
      <dgm:prSet/>
      <dgm:spPr/>
      <dgm:t>
        <a:bodyPr/>
        <a:lstStyle/>
        <a:p>
          <a:endParaRPr lang="en-GB"/>
        </a:p>
      </dgm:t>
    </dgm:pt>
    <dgm:pt modelId="{68910053-C478-439E-B1C8-38C76C9EE83F}" type="sibTrans" cxnId="{9AB7FAB2-BE4C-42EB-A57D-3DC092484FD2}">
      <dgm:prSet/>
      <dgm:spPr/>
      <dgm:t>
        <a:bodyPr/>
        <a:lstStyle/>
        <a:p>
          <a:endParaRPr lang="en-GB"/>
        </a:p>
      </dgm:t>
    </dgm:pt>
    <dgm:pt modelId="{1567FBC4-01E8-4BA6-847F-423F2B3A7FCA}">
      <dgm:prSet phldrT="[Text]" custT="1"/>
      <dgm:spPr/>
      <dgm:t>
        <a:bodyPr/>
        <a:lstStyle/>
        <a:p>
          <a:r>
            <a:rPr lang="en-GB" sz="1800" b="1" dirty="0"/>
            <a:t>ASPA</a:t>
          </a:r>
          <a:endParaRPr lang="en-GB" sz="1400" b="1" dirty="0"/>
        </a:p>
      </dgm:t>
    </dgm:pt>
    <dgm:pt modelId="{48F56B53-FDE9-416C-A957-461719B96792}" type="parTrans" cxnId="{6DE25FD5-9ACD-4FC7-82CF-1403F3924663}">
      <dgm:prSet/>
      <dgm:spPr/>
      <dgm:t>
        <a:bodyPr/>
        <a:lstStyle/>
        <a:p>
          <a:endParaRPr lang="en-GB"/>
        </a:p>
      </dgm:t>
    </dgm:pt>
    <dgm:pt modelId="{156FAFE2-B60F-4BE6-882D-1E272203FBEC}" type="sibTrans" cxnId="{6DE25FD5-9ACD-4FC7-82CF-1403F3924663}">
      <dgm:prSet/>
      <dgm:spPr/>
      <dgm:t>
        <a:bodyPr/>
        <a:lstStyle/>
        <a:p>
          <a:endParaRPr lang="en-GB"/>
        </a:p>
      </dgm:t>
    </dgm:pt>
    <dgm:pt modelId="{FCAF2953-2093-4641-9CC8-4E359663B4C8}">
      <dgm:prSet phldrT="[Text]"/>
      <dgm:spPr/>
      <dgm:t>
        <a:bodyPr/>
        <a:lstStyle/>
        <a:p>
          <a:endParaRPr lang="en-GB" dirty="0"/>
        </a:p>
      </dgm:t>
    </dgm:pt>
    <dgm:pt modelId="{AD2DF700-4336-43A0-9C22-FFD3761DD85D}" type="parTrans" cxnId="{323C5661-9F6A-4864-BD41-96CF3E77EFF6}">
      <dgm:prSet/>
      <dgm:spPr/>
      <dgm:t>
        <a:bodyPr/>
        <a:lstStyle/>
        <a:p>
          <a:endParaRPr lang="en-GB"/>
        </a:p>
      </dgm:t>
    </dgm:pt>
    <dgm:pt modelId="{7DE1D9B8-AAFF-45B8-97F9-BF8586031A25}" type="sibTrans" cxnId="{323C5661-9F6A-4864-BD41-96CF3E77EFF6}">
      <dgm:prSet/>
      <dgm:spPr/>
      <dgm:t>
        <a:bodyPr/>
        <a:lstStyle/>
        <a:p>
          <a:endParaRPr lang="en-GB"/>
        </a:p>
      </dgm:t>
    </dgm:pt>
    <dgm:pt modelId="{222DA0D8-6E3E-4AC0-8CFB-141E1A5C7245}" type="pres">
      <dgm:prSet presAssocID="{53B53226-5758-4E8F-BFEE-9908AD732478}" presName="Name0" presStyleCnt="0">
        <dgm:presLayoutVars>
          <dgm:chMax val="1"/>
          <dgm:chPref val="1"/>
          <dgm:dir/>
          <dgm:animOne val="branch"/>
          <dgm:animLvl val="lvl"/>
        </dgm:presLayoutVars>
      </dgm:prSet>
      <dgm:spPr/>
    </dgm:pt>
    <dgm:pt modelId="{C830F1C3-F707-4A2D-A4B9-040EC26BA7C2}" type="pres">
      <dgm:prSet presAssocID="{84329AF0-2485-463E-9BED-808018C95F7F}" presName="singleCycle" presStyleCnt="0"/>
      <dgm:spPr/>
    </dgm:pt>
    <dgm:pt modelId="{AF1851B9-C9E9-4779-B322-F66684DE5010}" type="pres">
      <dgm:prSet presAssocID="{84329AF0-2485-463E-9BED-808018C95F7F}" presName="singleCenter" presStyleLbl="node1" presStyleIdx="0" presStyleCnt="6">
        <dgm:presLayoutVars>
          <dgm:chMax val="7"/>
          <dgm:chPref val="7"/>
        </dgm:presLayoutVars>
      </dgm:prSet>
      <dgm:spPr/>
    </dgm:pt>
    <dgm:pt modelId="{E70A6944-D058-4F45-95AF-45A9B79722E5}" type="pres">
      <dgm:prSet presAssocID="{5219EF01-2986-4462-9FCD-D3704B8DD807}" presName="Name56" presStyleLbl="parChTrans1D2" presStyleIdx="0" presStyleCnt="5"/>
      <dgm:spPr/>
    </dgm:pt>
    <dgm:pt modelId="{EAF67A06-BCB9-41F7-B25D-2DE2F860396E}" type="pres">
      <dgm:prSet presAssocID="{2B539109-7B23-41F5-9DE6-BB033958C071}" presName="text0" presStyleLbl="node1" presStyleIdx="1" presStyleCnt="6" custScaleX="131344" custScaleY="131344">
        <dgm:presLayoutVars>
          <dgm:bulletEnabled val="1"/>
        </dgm:presLayoutVars>
      </dgm:prSet>
      <dgm:spPr/>
    </dgm:pt>
    <dgm:pt modelId="{27BAD1B5-64BA-408F-8918-DA4B08649CAB}" type="pres">
      <dgm:prSet presAssocID="{FF208B41-386E-4716-94D3-684870CD646A}" presName="Name56" presStyleLbl="parChTrans1D2" presStyleIdx="1" presStyleCnt="5"/>
      <dgm:spPr/>
    </dgm:pt>
    <dgm:pt modelId="{4CFABC85-30DB-41AF-BBA1-400EDF7DB204}" type="pres">
      <dgm:prSet presAssocID="{92D572AC-1A58-48F2-8EFA-C5863041CAE1}" presName="text0" presStyleLbl="node1" presStyleIdx="2" presStyleCnt="6" custScaleX="131344" custScaleY="131344">
        <dgm:presLayoutVars>
          <dgm:bulletEnabled val="1"/>
        </dgm:presLayoutVars>
      </dgm:prSet>
      <dgm:spPr/>
    </dgm:pt>
    <dgm:pt modelId="{5B1B2F25-ABCF-4EE4-A5F1-E1A5C1BD93E3}" type="pres">
      <dgm:prSet presAssocID="{E413CD3F-5EC2-40A1-823A-0F3FDFAC84A3}" presName="Name56" presStyleLbl="parChTrans1D2" presStyleIdx="2" presStyleCnt="5"/>
      <dgm:spPr/>
    </dgm:pt>
    <dgm:pt modelId="{D3CC8DDE-EF3C-4D80-B339-1B577E546C5A}" type="pres">
      <dgm:prSet presAssocID="{94FF3693-C8F4-4CBA-A84C-A7B63FE035B5}" presName="text0" presStyleLbl="node1" presStyleIdx="3" presStyleCnt="6" custScaleX="131344" custScaleY="131344">
        <dgm:presLayoutVars>
          <dgm:bulletEnabled val="1"/>
        </dgm:presLayoutVars>
      </dgm:prSet>
      <dgm:spPr/>
    </dgm:pt>
    <dgm:pt modelId="{0333CB58-6758-468F-96D0-60C53C56C5FA}" type="pres">
      <dgm:prSet presAssocID="{02D4075E-0F84-4970-BE1E-6E2C8D4BE898}" presName="Name56" presStyleLbl="parChTrans1D2" presStyleIdx="3" presStyleCnt="5"/>
      <dgm:spPr/>
    </dgm:pt>
    <dgm:pt modelId="{49EA336E-5A13-409B-8820-84F7FD98E714}" type="pres">
      <dgm:prSet presAssocID="{6DE3A015-37FC-42FB-A460-6A0D402C1E3E}" presName="text0" presStyleLbl="node1" presStyleIdx="4" presStyleCnt="6" custScaleX="131344" custScaleY="131344">
        <dgm:presLayoutVars>
          <dgm:bulletEnabled val="1"/>
        </dgm:presLayoutVars>
      </dgm:prSet>
      <dgm:spPr/>
    </dgm:pt>
    <dgm:pt modelId="{7EF2AB08-BF03-4C88-BDFC-142C0DABED1C}" type="pres">
      <dgm:prSet presAssocID="{48F56B53-FDE9-416C-A957-461719B96792}" presName="Name56" presStyleLbl="parChTrans1D2" presStyleIdx="4" presStyleCnt="5"/>
      <dgm:spPr/>
    </dgm:pt>
    <dgm:pt modelId="{AEA995C7-2AAF-4C22-9611-166ACD010333}" type="pres">
      <dgm:prSet presAssocID="{1567FBC4-01E8-4BA6-847F-423F2B3A7FCA}" presName="text0" presStyleLbl="node1" presStyleIdx="5" presStyleCnt="6" custScaleX="131344" custScaleY="131344">
        <dgm:presLayoutVars>
          <dgm:bulletEnabled val="1"/>
        </dgm:presLayoutVars>
      </dgm:prSet>
      <dgm:spPr/>
    </dgm:pt>
  </dgm:ptLst>
  <dgm:cxnLst>
    <dgm:cxn modelId="{A5641E01-07DB-439C-8897-B1A1AB34B659}" type="presOf" srcId="{92D572AC-1A58-48F2-8EFA-C5863041CAE1}" destId="{4CFABC85-30DB-41AF-BBA1-400EDF7DB204}" srcOrd="0" destOrd="0" presId="urn:microsoft.com/office/officeart/2008/layout/RadialCluster"/>
    <dgm:cxn modelId="{195EB20B-0FE9-47A1-8AC3-7C3EEB1DED8F}" type="presOf" srcId="{1567FBC4-01E8-4BA6-847F-423F2B3A7FCA}" destId="{AEA995C7-2AAF-4C22-9611-166ACD010333}" srcOrd="0" destOrd="0" presId="urn:microsoft.com/office/officeart/2008/layout/RadialCluster"/>
    <dgm:cxn modelId="{4782A10E-ABD4-4C02-BDB8-268D7AFB0528}" type="presOf" srcId="{2B539109-7B23-41F5-9DE6-BB033958C071}" destId="{EAF67A06-BCB9-41F7-B25D-2DE2F860396E}" srcOrd="0" destOrd="0" presId="urn:microsoft.com/office/officeart/2008/layout/RadialCluster"/>
    <dgm:cxn modelId="{7814C533-2A49-4FD9-BD9F-84BC3B4590DF}" type="presOf" srcId="{53B53226-5758-4E8F-BFEE-9908AD732478}" destId="{222DA0D8-6E3E-4AC0-8CFB-141E1A5C7245}" srcOrd="0" destOrd="0" presId="urn:microsoft.com/office/officeart/2008/layout/RadialCluster"/>
    <dgm:cxn modelId="{CAFB7E39-5900-4967-92F4-8EBD2F1234EA}" type="presOf" srcId="{5219EF01-2986-4462-9FCD-D3704B8DD807}" destId="{E70A6944-D058-4F45-95AF-45A9B79722E5}" srcOrd="0" destOrd="0" presId="urn:microsoft.com/office/officeart/2008/layout/RadialCluster"/>
    <dgm:cxn modelId="{B833725E-5040-402B-B97C-9B758FF0BF4F}" type="presOf" srcId="{48F56B53-FDE9-416C-A957-461719B96792}" destId="{7EF2AB08-BF03-4C88-BDFC-142C0DABED1C}" srcOrd="0" destOrd="0" presId="urn:microsoft.com/office/officeart/2008/layout/RadialCluster"/>
    <dgm:cxn modelId="{323C5661-9F6A-4864-BD41-96CF3E77EFF6}" srcId="{53B53226-5758-4E8F-BFEE-9908AD732478}" destId="{FCAF2953-2093-4641-9CC8-4E359663B4C8}" srcOrd="1" destOrd="0" parTransId="{AD2DF700-4336-43A0-9C22-FFD3761DD85D}" sibTransId="{7DE1D9B8-AAFF-45B8-97F9-BF8586031A25}"/>
    <dgm:cxn modelId="{9D8B5F44-CCBB-4DCA-8488-939337BDF0D0}" srcId="{84329AF0-2485-463E-9BED-808018C95F7F}" destId="{2B539109-7B23-41F5-9DE6-BB033958C071}" srcOrd="0" destOrd="0" parTransId="{5219EF01-2986-4462-9FCD-D3704B8DD807}" sibTransId="{D5AAF673-B4D0-43D6-A135-BB71D18968CF}"/>
    <dgm:cxn modelId="{FDDAB96B-221F-40D3-9271-89E07DCB61E0}" type="presOf" srcId="{02D4075E-0F84-4970-BE1E-6E2C8D4BE898}" destId="{0333CB58-6758-468F-96D0-60C53C56C5FA}" srcOrd="0" destOrd="0" presId="urn:microsoft.com/office/officeart/2008/layout/RadialCluster"/>
    <dgm:cxn modelId="{457C8255-3CC5-4E25-BAA4-E9B8E3B38A20}" type="presOf" srcId="{94FF3693-C8F4-4CBA-A84C-A7B63FE035B5}" destId="{D3CC8DDE-EF3C-4D80-B339-1B577E546C5A}" srcOrd="0" destOrd="0" presId="urn:microsoft.com/office/officeart/2008/layout/RadialCluster"/>
    <dgm:cxn modelId="{9F84B179-CEB7-4BC1-9915-2FFA9E648686}" type="presOf" srcId="{FF208B41-386E-4716-94D3-684870CD646A}" destId="{27BAD1B5-64BA-408F-8918-DA4B08649CAB}" srcOrd="0" destOrd="0" presId="urn:microsoft.com/office/officeart/2008/layout/RadialCluster"/>
    <dgm:cxn modelId="{90B64EB1-D128-444B-A2EB-25D46E2D4D16}" srcId="{84329AF0-2485-463E-9BED-808018C95F7F}" destId="{92D572AC-1A58-48F2-8EFA-C5863041CAE1}" srcOrd="1" destOrd="0" parTransId="{FF208B41-386E-4716-94D3-684870CD646A}" sibTransId="{3058758C-D37A-4ECD-84D8-303E4B706F4C}"/>
    <dgm:cxn modelId="{9AB7FAB2-BE4C-42EB-A57D-3DC092484FD2}" srcId="{84329AF0-2485-463E-9BED-808018C95F7F}" destId="{6DE3A015-37FC-42FB-A460-6A0D402C1E3E}" srcOrd="3" destOrd="0" parTransId="{02D4075E-0F84-4970-BE1E-6E2C8D4BE898}" sibTransId="{68910053-C478-439E-B1C8-38C76C9EE83F}"/>
    <dgm:cxn modelId="{7EF2A2B8-0C95-4E72-ACC6-C46FE3E0274F}" srcId="{84329AF0-2485-463E-9BED-808018C95F7F}" destId="{94FF3693-C8F4-4CBA-A84C-A7B63FE035B5}" srcOrd="2" destOrd="0" parTransId="{E413CD3F-5EC2-40A1-823A-0F3FDFAC84A3}" sibTransId="{13D94A3F-D8BE-4BAD-8101-B65381C342D3}"/>
    <dgm:cxn modelId="{B4899ABF-4D4A-4DC5-BB9B-A69B17D29503}" type="presOf" srcId="{6DE3A015-37FC-42FB-A460-6A0D402C1E3E}" destId="{49EA336E-5A13-409B-8820-84F7FD98E714}" srcOrd="0" destOrd="0" presId="urn:microsoft.com/office/officeart/2008/layout/RadialCluster"/>
    <dgm:cxn modelId="{6DE25FD5-9ACD-4FC7-82CF-1403F3924663}" srcId="{84329AF0-2485-463E-9BED-808018C95F7F}" destId="{1567FBC4-01E8-4BA6-847F-423F2B3A7FCA}" srcOrd="4" destOrd="0" parTransId="{48F56B53-FDE9-416C-A957-461719B96792}" sibTransId="{156FAFE2-B60F-4BE6-882D-1E272203FBEC}"/>
    <dgm:cxn modelId="{FE507DE4-E2A9-498F-BDCA-2F107894BB6E}" type="presOf" srcId="{E413CD3F-5EC2-40A1-823A-0F3FDFAC84A3}" destId="{5B1B2F25-ABCF-4EE4-A5F1-E1A5C1BD93E3}" srcOrd="0" destOrd="0" presId="urn:microsoft.com/office/officeart/2008/layout/RadialCluster"/>
    <dgm:cxn modelId="{3487A3F0-A08B-419C-82AD-90DC049BF706}" srcId="{53B53226-5758-4E8F-BFEE-9908AD732478}" destId="{84329AF0-2485-463E-9BED-808018C95F7F}" srcOrd="0" destOrd="0" parTransId="{C3FA38BA-32A9-4B71-9803-0B2B4B66A7AC}" sibTransId="{2E2FA45E-058F-47B6-B69E-59B5E6BCF36A}"/>
    <dgm:cxn modelId="{851FCCF7-12C1-4B42-AD3C-ACDCA3B9EE28}" type="presOf" srcId="{84329AF0-2485-463E-9BED-808018C95F7F}" destId="{AF1851B9-C9E9-4779-B322-F66684DE5010}" srcOrd="0" destOrd="0" presId="urn:microsoft.com/office/officeart/2008/layout/RadialCluster"/>
    <dgm:cxn modelId="{A9B7AAD5-3D53-43A1-B28B-3B44607179BC}" type="presParOf" srcId="{222DA0D8-6E3E-4AC0-8CFB-141E1A5C7245}" destId="{C830F1C3-F707-4A2D-A4B9-040EC26BA7C2}" srcOrd="0" destOrd="0" presId="urn:microsoft.com/office/officeart/2008/layout/RadialCluster"/>
    <dgm:cxn modelId="{AE0802D1-B6C6-4AB4-BA46-3466AD09229E}" type="presParOf" srcId="{C830F1C3-F707-4A2D-A4B9-040EC26BA7C2}" destId="{AF1851B9-C9E9-4779-B322-F66684DE5010}" srcOrd="0" destOrd="0" presId="urn:microsoft.com/office/officeart/2008/layout/RadialCluster"/>
    <dgm:cxn modelId="{3E994BDB-6054-4393-9366-D8E748BAA553}" type="presParOf" srcId="{C830F1C3-F707-4A2D-A4B9-040EC26BA7C2}" destId="{E70A6944-D058-4F45-95AF-45A9B79722E5}" srcOrd="1" destOrd="0" presId="urn:microsoft.com/office/officeart/2008/layout/RadialCluster"/>
    <dgm:cxn modelId="{9510EA7B-D84F-473E-A6D9-C7FFF4CF6973}" type="presParOf" srcId="{C830F1C3-F707-4A2D-A4B9-040EC26BA7C2}" destId="{EAF67A06-BCB9-41F7-B25D-2DE2F860396E}" srcOrd="2" destOrd="0" presId="urn:microsoft.com/office/officeart/2008/layout/RadialCluster"/>
    <dgm:cxn modelId="{81C5D37C-BD26-49FD-BAB2-BB78BA1071A9}" type="presParOf" srcId="{C830F1C3-F707-4A2D-A4B9-040EC26BA7C2}" destId="{27BAD1B5-64BA-408F-8918-DA4B08649CAB}" srcOrd="3" destOrd="0" presId="urn:microsoft.com/office/officeart/2008/layout/RadialCluster"/>
    <dgm:cxn modelId="{9E4D0EB2-E7F6-4C24-8F81-91D4916DE22B}" type="presParOf" srcId="{C830F1C3-F707-4A2D-A4B9-040EC26BA7C2}" destId="{4CFABC85-30DB-41AF-BBA1-400EDF7DB204}" srcOrd="4" destOrd="0" presId="urn:microsoft.com/office/officeart/2008/layout/RadialCluster"/>
    <dgm:cxn modelId="{C3813D55-D943-4885-97C3-3F04D9D53C4D}" type="presParOf" srcId="{C830F1C3-F707-4A2D-A4B9-040EC26BA7C2}" destId="{5B1B2F25-ABCF-4EE4-A5F1-E1A5C1BD93E3}" srcOrd="5" destOrd="0" presId="urn:microsoft.com/office/officeart/2008/layout/RadialCluster"/>
    <dgm:cxn modelId="{B35BCC09-8197-40FF-83E3-E8EC4D0EF887}" type="presParOf" srcId="{C830F1C3-F707-4A2D-A4B9-040EC26BA7C2}" destId="{D3CC8DDE-EF3C-4D80-B339-1B577E546C5A}" srcOrd="6" destOrd="0" presId="urn:microsoft.com/office/officeart/2008/layout/RadialCluster"/>
    <dgm:cxn modelId="{E807AB70-371E-422C-98F1-4EFD379343FC}" type="presParOf" srcId="{C830F1C3-F707-4A2D-A4B9-040EC26BA7C2}" destId="{0333CB58-6758-468F-96D0-60C53C56C5FA}" srcOrd="7" destOrd="0" presId="urn:microsoft.com/office/officeart/2008/layout/RadialCluster"/>
    <dgm:cxn modelId="{80D3F9AE-61DE-4F99-8DBD-44C39E553E55}" type="presParOf" srcId="{C830F1C3-F707-4A2D-A4B9-040EC26BA7C2}" destId="{49EA336E-5A13-409B-8820-84F7FD98E714}" srcOrd="8" destOrd="0" presId="urn:microsoft.com/office/officeart/2008/layout/RadialCluster"/>
    <dgm:cxn modelId="{E9A95921-B948-43A5-8A69-8461011C8957}" type="presParOf" srcId="{C830F1C3-F707-4A2D-A4B9-040EC26BA7C2}" destId="{7EF2AB08-BF03-4C88-BDFC-142C0DABED1C}" srcOrd="9" destOrd="0" presId="urn:microsoft.com/office/officeart/2008/layout/RadialCluster"/>
    <dgm:cxn modelId="{C4D912A1-439A-4AB1-9267-7FD476A3E4FD}" type="presParOf" srcId="{C830F1C3-F707-4A2D-A4B9-040EC26BA7C2}" destId="{AEA995C7-2AAF-4C22-9611-166ACD010333}" srcOrd="10"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B53226-5758-4E8F-BFEE-9908AD732478}" type="doc">
      <dgm:prSet loTypeId="urn:microsoft.com/office/officeart/2008/layout/RadialCluster" loCatId="relationship" qsTypeId="urn:microsoft.com/office/officeart/2005/8/quickstyle/simple1" qsCatId="simple" csTypeId="urn:microsoft.com/office/officeart/2005/8/colors/accent5_5" csCatId="accent5" phldr="1"/>
      <dgm:spPr/>
      <dgm:t>
        <a:bodyPr/>
        <a:lstStyle/>
        <a:p>
          <a:endParaRPr lang="en-GB"/>
        </a:p>
      </dgm:t>
    </dgm:pt>
    <dgm:pt modelId="{84329AF0-2485-463E-9BED-808018C95F7F}">
      <dgm:prSet phldrT="[Text]"/>
      <dgm:spPr/>
      <dgm:t>
        <a:bodyPr/>
        <a:lstStyle/>
        <a:p>
          <a:r>
            <a:rPr lang="en-GB" b="1" dirty="0"/>
            <a:t>Reduced expression</a:t>
          </a:r>
        </a:p>
      </dgm:t>
    </dgm:pt>
    <dgm:pt modelId="{C3FA38BA-32A9-4B71-9803-0B2B4B66A7AC}" type="parTrans" cxnId="{3487A3F0-A08B-419C-82AD-90DC049BF706}">
      <dgm:prSet/>
      <dgm:spPr/>
      <dgm:t>
        <a:bodyPr/>
        <a:lstStyle/>
        <a:p>
          <a:endParaRPr lang="en-GB"/>
        </a:p>
      </dgm:t>
    </dgm:pt>
    <dgm:pt modelId="{2E2FA45E-058F-47B6-B69E-59B5E6BCF36A}" type="sibTrans" cxnId="{3487A3F0-A08B-419C-82AD-90DC049BF706}">
      <dgm:prSet/>
      <dgm:spPr/>
      <dgm:t>
        <a:bodyPr/>
        <a:lstStyle/>
        <a:p>
          <a:endParaRPr lang="en-GB"/>
        </a:p>
      </dgm:t>
    </dgm:pt>
    <dgm:pt modelId="{2B539109-7B23-41F5-9DE6-BB033958C071}">
      <dgm:prSet phldrT="[Text]" custT="1"/>
      <dgm:spPr/>
      <dgm:t>
        <a:bodyPr/>
        <a:lstStyle/>
        <a:p>
          <a:r>
            <a:rPr lang="en-GB" sz="1800" b="1" dirty="0"/>
            <a:t>KIF18B</a:t>
          </a:r>
        </a:p>
      </dgm:t>
    </dgm:pt>
    <dgm:pt modelId="{5219EF01-2986-4462-9FCD-D3704B8DD807}" type="parTrans" cxnId="{9D8B5F44-CCBB-4DCA-8488-939337BDF0D0}">
      <dgm:prSet/>
      <dgm:spPr/>
      <dgm:t>
        <a:bodyPr/>
        <a:lstStyle/>
        <a:p>
          <a:endParaRPr lang="en-GB"/>
        </a:p>
      </dgm:t>
    </dgm:pt>
    <dgm:pt modelId="{D5AAF673-B4D0-43D6-A135-BB71D18968CF}" type="sibTrans" cxnId="{9D8B5F44-CCBB-4DCA-8488-939337BDF0D0}">
      <dgm:prSet/>
      <dgm:spPr/>
      <dgm:t>
        <a:bodyPr/>
        <a:lstStyle/>
        <a:p>
          <a:endParaRPr lang="en-GB"/>
        </a:p>
      </dgm:t>
    </dgm:pt>
    <dgm:pt modelId="{92D572AC-1A58-48F2-8EFA-C5863041CAE1}">
      <dgm:prSet phldrT="[Text]" custT="1"/>
      <dgm:spPr/>
      <dgm:t>
        <a:bodyPr/>
        <a:lstStyle/>
        <a:p>
          <a:r>
            <a:rPr lang="en-GB" sz="1800" b="1" dirty="0"/>
            <a:t>RPA1</a:t>
          </a:r>
        </a:p>
      </dgm:t>
    </dgm:pt>
    <dgm:pt modelId="{FF208B41-386E-4716-94D3-684870CD646A}" type="parTrans" cxnId="{90B64EB1-D128-444B-A2EB-25D46E2D4D16}">
      <dgm:prSet/>
      <dgm:spPr/>
      <dgm:t>
        <a:bodyPr/>
        <a:lstStyle/>
        <a:p>
          <a:endParaRPr lang="en-GB"/>
        </a:p>
      </dgm:t>
    </dgm:pt>
    <dgm:pt modelId="{3058758C-D37A-4ECD-84D8-303E4B706F4C}" type="sibTrans" cxnId="{90B64EB1-D128-444B-A2EB-25D46E2D4D16}">
      <dgm:prSet/>
      <dgm:spPr/>
      <dgm:t>
        <a:bodyPr/>
        <a:lstStyle/>
        <a:p>
          <a:endParaRPr lang="en-GB"/>
        </a:p>
      </dgm:t>
    </dgm:pt>
    <dgm:pt modelId="{94FF3693-C8F4-4CBA-A84C-A7B63FE035B5}">
      <dgm:prSet phldrT="[Text]" custT="1"/>
      <dgm:spPr/>
      <dgm:t>
        <a:bodyPr/>
        <a:lstStyle/>
        <a:p>
          <a:r>
            <a:rPr lang="en-GB" sz="1800" b="1" dirty="0"/>
            <a:t>TK1</a:t>
          </a:r>
        </a:p>
      </dgm:t>
    </dgm:pt>
    <dgm:pt modelId="{E413CD3F-5EC2-40A1-823A-0F3FDFAC84A3}" type="parTrans" cxnId="{7EF2A2B8-0C95-4E72-ACC6-C46FE3E0274F}">
      <dgm:prSet/>
      <dgm:spPr/>
      <dgm:t>
        <a:bodyPr/>
        <a:lstStyle/>
        <a:p>
          <a:endParaRPr lang="en-GB"/>
        </a:p>
      </dgm:t>
    </dgm:pt>
    <dgm:pt modelId="{13D94A3F-D8BE-4BAD-8101-B65381C342D3}" type="sibTrans" cxnId="{7EF2A2B8-0C95-4E72-ACC6-C46FE3E0274F}">
      <dgm:prSet/>
      <dgm:spPr/>
      <dgm:t>
        <a:bodyPr/>
        <a:lstStyle/>
        <a:p>
          <a:endParaRPr lang="en-GB"/>
        </a:p>
      </dgm:t>
    </dgm:pt>
    <dgm:pt modelId="{6DE3A015-37FC-42FB-A460-6A0D402C1E3E}">
      <dgm:prSet phldrT="[Text]" custT="1"/>
      <dgm:spPr/>
      <dgm:t>
        <a:bodyPr/>
        <a:lstStyle/>
        <a:p>
          <a:r>
            <a:rPr lang="en-GB" sz="1800" b="1" dirty="0"/>
            <a:t>NUP85</a:t>
          </a:r>
        </a:p>
      </dgm:t>
    </dgm:pt>
    <dgm:pt modelId="{02D4075E-0F84-4970-BE1E-6E2C8D4BE898}" type="parTrans" cxnId="{9AB7FAB2-BE4C-42EB-A57D-3DC092484FD2}">
      <dgm:prSet/>
      <dgm:spPr/>
      <dgm:t>
        <a:bodyPr/>
        <a:lstStyle/>
        <a:p>
          <a:endParaRPr lang="en-GB"/>
        </a:p>
      </dgm:t>
    </dgm:pt>
    <dgm:pt modelId="{68910053-C478-439E-B1C8-38C76C9EE83F}" type="sibTrans" cxnId="{9AB7FAB2-BE4C-42EB-A57D-3DC092484FD2}">
      <dgm:prSet/>
      <dgm:spPr/>
      <dgm:t>
        <a:bodyPr/>
        <a:lstStyle/>
        <a:p>
          <a:endParaRPr lang="en-GB"/>
        </a:p>
      </dgm:t>
    </dgm:pt>
    <dgm:pt modelId="{1567FBC4-01E8-4BA6-847F-423F2B3A7FCA}">
      <dgm:prSet phldrT="[Text]" custT="1"/>
      <dgm:spPr/>
      <dgm:t>
        <a:bodyPr/>
        <a:lstStyle/>
        <a:p>
          <a:r>
            <a:rPr lang="en-GB" sz="1800" b="1" dirty="0"/>
            <a:t>PELP1</a:t>
          </a:r>
          <a:endParaRPr lang="en-GB" sz="1400" b="1" dirty="0"/>
        </a:p>
      </dgm:t>
    </dgm:pt>
    <dgm:pt modelId="{48F56B53-FDE9-416C-A957-461719B96792}" type="parTrans" cxnId="{6DE25FD5-9ACD-4FC7-82CF-1403F3924663}">
      <dgm:prSet/>
      <dgm:spPr/>
      <dgm:t>
        <a:bodyPr/>
        <a:lstStyle/>
        <a:p>
          <a:endParaRPr lang="en-GB"/>
        </a:p>
      </dgm:t>
    </dgm:pt>
    <dgm:pt modelId="{156FAFE2-B60F-4BE6-882D-1E272203FBEC}" type="sibTrans" cxnId="{6DE25FD5-9ACD-4FC7-82CF-1403F3924663}">
      <dgm:prSet/>
      <dgm:spPr/>
      <dgm:t>
        <a:bodyPr/>
        <a:lstStyle/>
        <a:p>
          <a:endParaRPr lang="en-GB"/>
        </a:p>
      </dgm:t>
    </dgm:pt>
    <dgm:pt modelId="{FCAF2953-2093-4641-9CC8-4E359663B4C8}">
      <dgm:prSet phldrT="[Text]"/>
      <dgm:spPr/>
      <dgm:t>
        <a:bodyPr/>
        <a:lstStyle/>
        <a:p>
          <a:endParaRPr lang="en-GB" dirty="0"/>
        </a:p>
      </dgm:t>
    </dgm:pt>
    <dgm:pt modelId="{AD2DF700-4336-43A0-9C22-FFD3761DD85D}" type="parTrans" cxnId="{323C5661-9F6A-4864-BD41-96CF3E77EFF6}">
      <dgm:prSet/>
      <dgm:spPr/>
      <dgm:t>
        <a:bodyPr/>
        <a:lstStyle/>
        <a:p>
          <a:endParaRPr lang="en-GB"/>
        </a:p>
      </dgm:t>
    </dgm:pt>
    <dgm:pt modelId="{7DE1D9B8-AAFF-45B8-97F9-BF8586031A25}" type="sibTrans" cxnId="{323C5661-9F6A-4864-BD41-96CF3E77EFF6}">
      <dgm:prSet/>
      <dgm:spPr/>
      <dgm:t>
        <a:bodyPr/>
        <a:lstStyle/>
        <a:p>
          <a:endParaRPr lang="en-GB"/>
        </a:p>
      </dgm:t>
    </dgm:pt>
    <dgm:pt modelId="{222DA0D8-6E3E-4AC0-8CFB-141E1A5C7245}" type="pres">
      <dgm:prSet presAssocID="{53B53226-5758-4E8F-BFEE-9908AD732478}" presName="Name0" presStyleCnt="0">
        <dgm:presLayoutVars>
          <dgm:chMax val="1"/>
          <dgm:chPref val="1"/>
          <dgm:dir/>
          <dgm:animOne val="branch"/>
          <dgm:animLvl val="lvl"/>
        </dgm:presLayoutVars>
      </dgm:prSet>
      <dgm:spPr/>
    </dgm:pt>
    <dgm:pt modelId="{C830F1C3-F707-4A2D-A4B9-040EC26BA7C2}" type="pres">
      <dgm:prSet presAssocID="{84329AF0-2485-463E-9BED-808018C95F7F}" presName="singleCycle" presStyleCnt="0"/>
      <dgm:spPr/>
    </dgm:pt>
    <dgm:pt modelId="{AF1851B9-C9E9-4779-B322-F66684DE5010}" type="pres">
      <dgm:prSet presAssocID="{84329AF0-2485-463E-9BED-808018C95F7F}" presName="singleCenter" presStyleLbl="node1" presStyleIdx="0" presStyleCnt="6">
        <dgm:presLayoutVars>
          <dgm:chMax val="7"/>
          <dgm:chPref val="7"/>
        </dgm:presLayoutVars>
      </dgm:prSet>
      <dgm:spPr/>
    </dgm:pt>
    <dgm:pt modelId="{E70A6944-D058-4F45-95AF-45A9B79722E5}" type="pres">
      <dgm:prSet presAssocID="{5219EF01-2986-4462-9FCD-D3704B8DD807}" presName="Name56" presStyleLbl="parChTrans1D2" presStyleIdx="0" presStyleCnt="5"/>
      <dgm:spPr/>
    </dgm:pt>
    <dgm:pt modelId="{EAF67A06-BCB9-41F7-B25D-2DE2F860396E}" type="pres">
      <dgm:prSet presAssocID="{2B539109-7B23-41F5-9DE6-BB033958C071}" presName="text0" presStyleLbl="node1" presStyleIdx="1" presStyleCnt="6" custScaleX="131344" custScaleY="131344">
        <dgm:presLayoutVars>
          <dgm:bulletEnabled val="1"/>
        </dgm:presLayoutVars>
      </dgm:prSet>
      <dgm:spPr/>
    </dgm:pt>
    <dgm:pt modelId="{27BAD1B5-64BA-408F-8918-DA4B08649CAB}" type="pres">
      <dgm:prSet presAssocID="{FF208B41-386E-4716-94D3-684870CD646A}" presName="Name56" presStyleLbl="parChTrans1D2" presStyleIdx="1" presStyleCnt="5"/>
      <dgm:spPr/>
    </dgm:pt>
    <dgm:pt modelId="{4CFABC85-30DB-41AF-BBA1-400EDF7DB204}" type="pres">
      <dgm:prSet presAssocID="{92D572AC-1A58-48F2-8EFA-C5863041CAE1}" presName="text0" presStyleLbl="node1" presStyleIdx="2" presStyleCnt="6" custScaleX="131344" custScaleY="131344">
        <dgm:presLayoutVars>
          <dgm:bulletEnabled val="1"/>
        </dgm:presLayoutVars>
      </dgm:prSet>
      <dgm:spPr/>
    </dgm:pt>
    <dgm:pt modelId="{5B1B2F25-ABCF-4EE4-A5F1-E1A5C1BD93E3}" type="pres">
      <dgm:prSet presAssocID="{E413CD3F-5EC2-40A1-823A-0F3FDFAC84A3}" presName="Name56" presStyleLbl="parChTrans1D2" presStyleIdx="2" presStyleCnt="5"/>
      <dgm:spPr/>
    </dgm:pt>
    <dgm:pt modelId="{D3CC8DDE-EF3C-4D80-B339-1B577E546C5A}" type="pres">
      <dgm:prSet presAssocID="{94FF3693-C8F4-4CBA-A84C-A7B63FE035B5}" presName="text0" presStyleLbl="node1" presStyleIdx="3" presStyleCnt="6" custScaleX="131344" custScaleY="131344">
        <dgm:presLayoutVars>
          <dgm:bulletEnabled val="1"/>
        </dgm:presLayoutVars>
      </dgm:prSet>
      <dgm:spPr/>
    </dgm:pt>
    <dgm:pt modelId="{0333CB58-6758-468F-96D0-60C53C56C5FA}" type="pres">
      <dgm:prSet presAssocID="{02D4075E-0F84-4970-BE1E-6E2C8D4BE898}" presName="Name56" presStyleLbl="parChTrans1D2" presStyleIdx="3" presStyleCnt="5"/>
      <dgm:spPr/>
    </dgm:pt>
    <dgm:pt modelId="{49EA336E-5A13-409B-8820-84F7FD98E714}" type="pres">
      <dgm:prSet presAssocID="{6DE3A015-37FC-42FB-A460-6A0D402C1E3E}" presName="text0" presStyleLbl="node1" presStyleIdx="4" presStyleCnt="6" custScaleX="131344" custScaleY="131344">
        <dgm:presLayoutVars>
          <dgm:bulletEnabled val="1"/>
        </dgm:presLayoutVars>
      </dgm:prSet>
      <dgm:spPr/>
    </dgm:pt>
    <dgm:pt modelId="{7EF2AB08-BF03-4C88-BDFC-142C0DABED1C}" type="pres">
      <dgm:prSet presAssocID="{48F56B53-FDE9-416C-A957-461719B96792}" presName="Name56" presStyleLbl="parChTrans1D2" presStyleIdx="4" presStyleCnt="5"/>
      <dgm:spPr/>
    </dgm:pt>
    <dgm:pt modelId="{AEA995C7-2AAF-4C22-9611-166ACD010333}" type="pres">
      <dgm:prSet presAssocID="{1567FBC4-01E8-4BA6-847F-423F2B3A7FCA}" presName="text0" presStyleLbl="node1" presStyleIdx="5" presStyleCnt="6" custScaleX="131344" custScaleY="131344">
        <dgm:presLayoutVars>
          <dgm:bulletEnabled val="1"/>
        </dgm:presLayoutVars>
      </dgm:prSet>
      <dgm:spPr/>
    </dgm:pt>
  </dgm:ptLst>
  <dgm:cxnLst>
    <dgm:cxn modelId="{A5641E01-07DB-439C-8897-B1A1AB34B659}" type="presOf" srcId="{92D572AC-1A58-48F2-8EFA-C5863041CAE1}" destId="{4CFABC85-30DB-41AF-BBA1-400EDF7DB204}" srcOrd="0" destOrd="0" presId="urn:microsoft.com/office/officeart/2008/layout/RadialCluster"/>
    <dgm:cxn modelId="{195EB20B-0FE9-47A1-8AC3-7C3EEB1DED8F}" type="presOf" srcId="{1567FBC4-01E8-4BA6-847F-423F2B3A7FCA}" destId="{AEA995C7-2AAF-4C22-9611-166ACD010333}" srcOrd="0" destOrd="0" presId="urn:microsoft.com/office/officeart/2008/layout/RadialCluster"/>
    <dgm:cxn modelId="{4782A10E-ABD4-4C02-BDB8-268D7AFB0528}" type="presOf" srcId="{2B539109-7B23-41F5-9DE6-BB033958C071}" destId="{EAF67A06-BCB9-41F7-B25D-2DE2F860396E}" srcOrd="0" destOrd="0" presId="urn:microsoft.com/office/officeart/2008/layout/RadialCluster"/>
    <dgm:cxn modelId="{7814C533-2A49-4FD9-BD9F-84BC3B4590DF}" type="presOf" srcId="{53B53226-5758-4E8F-BFEE-9908AD732478}" destId="{222DA0D8-6E3E-4AC0-8CFB-141E1A5C7245}" srcOrd="0" destOrd="0" presId="urn:microsoft.com/office/officeart/2008/layout/RadialCluster"/>
    <dgm:cxn modelId="{CAFB7E39-5900-4967-92F4-8EBD2F1234EA}" type="presOf" srcId="{5219EF01-2986-4462-9FCD-D3704B8DD807}" destId="{E70A6944-D058-4F45-95AF-45A9B79722E5}" srcOrd="0" destOrd="0" presId="urn:microsoft.com/office/officeart/2008/layout/RadialCluster"/>
    <dgm:cxn modelId="{B833725E-5040-402B-B97C-9B758FF0BF4F}" type="presOf" srcId="{48F56B53-FDE9-416C-A957-461719B96792}" destId="{7EF2AB08-BF03-4C88-BDFC-142C0DABED1C}" srcOrd="0" destOrd="0" presId="urn:microsoft.com/office/officeart/2008/layout/RadialCluster"/>
    <dgm:cxn modelId="{323C5661-9F6A-4864-BD41-96CF3E77EFF6}" srcId="{53B53226-5758-4E8F-BFEE-9908AD732478}" destId="{FCAF2953-2093-4641-9CC8-4E359663B4C8}" srcOrd="1" destOrd="0" parTransId="{AD2DF700-4336-43A0-9C22-FFD3761DD85D}" sibTransId="{7DE1D9B8-AAFF-45B8-97F9-BF8586031A25}"/>
    <dgm:cxn modelId="{9D8B5F44-CCBB-4DCA-8488-939337BDF0D0}" srcId="{84329AF0-2485-463E-9BED-808018C95F7F}" destId="{2B539109-7B23-41F5-9DE6-BB033958C071}" srcOrd="0" destOrd="0" parTransId="{5219EF01-2986-4462-9FCD-D3704B8DD807}" sibTransId="{D5AAF673-B4D0-43D6-A135-BB71D18968CF}"/>
    <dgm:cxn modelId="{FDDAB96B-221F-40D3-9271-89E07DCB61E0}" type="presOf" srcId="{02D4075E-0F84-4970-BE1E-6E2C8D4BE898}" destId="{0333CB58-6758-468F-96D0-60C53C56C5FA}" srcOrd="0" destOrd="0" presId="urn:microsoft.com/office/officeart/2008/layout/RadialCluster"/>
    <dgm:cxn modelId="{457C8255-3CC5-4E25-BAA4-E9B8E3B38A20}" type="presOf" srcId="{94FF3693-C8F4-4CBA-A84C-A7B63FE035B5}" destId="{D3CC8DDE-EF3C-4D80-B339-1B577E546C5A}" srcOrd="0" destOrd="0" presId="urn:microsoft.com/office/officeart/2008/layout/RadialCluster"/>
    <dgm:cxn modelId="{9F84B179-CEB7-4BC1-9915-2FFA9E648686}" type="presOf" srcId="{FF208B41-386E-4716-94D3-684870CD646A}" destId="{27BAD1B5-64BA-408F-8918-DA4B08649CAB}" srcOrd="0" destOrd="0" presId="urn:microsoft.com/office/officeart/2008/layout/RadialCluster"/>
    <dgm:cxn modelId="{90B64EB1-D128-444B-A2EB-25D46E2D4D16}" srcId="{84329AF0-2485-463E-9BED-808018C95F7F}" destId="{92D572AC-1A58-48F2-8EFA-C5863041CAE1}" srcOrd="1" destOrd="0" parTransId="{FF208B41-386E-4716-94D3-684870CD646A}" sibTransId="{3058758C-D37A-4ECD-84D8-303E4B706F4C}"/>
    <dgm:cxn modelId="{9AB7FAB2-BE4C-42EB-A57D-3DC092484FD2}" srcId="{84329AF0-2485-463E-9BED-808018C95F7F}" destId="{6DE3A015-37FC-42FB-A460-6A0D402C1E3E}" srcOrd="3" destOrd="0" parTransId="{02D4075E-0F84-4970-BE1E-6E2C8D4BE898}" sibTransId="{68910053-C478-439E-B1C8-38C76C9EE83F}"/>
    <dgm:cxn modelId="{7EF2A2B8-0C95-4E72-ACC6-C46FE3E0274F}" srcId="{84329AF0-2485-463E-9BED-808018C95F7F}" destId="{94FF3693-C8F4-4CBA-A84C-A7B63FE035B5}" srcOrd="2" destOrd="0" parTransId="{E413CD3F-5EC2-40A1-823A-0F3FDFAC84A3}" sibTransId="{13D94A3F-D8BE-4BAD-8101-B65381C342D3}"/>
    <dgm:cxn modelId="{B4899ABF-4D4A-4DC5-BB9B-A69B17D29503}" type="presOf" srcId="{6DE3A015-37FC-42FB-A460-6A0D402C1E3E}" destId="{49EA336E-5A13-409B-8820-84F7FD98E714}" srcOrd="0" destOrd="0" presId="urn:microsoft.com/office/officeart/2008/layout/RadialCluster"/>
    <dgm:cxn modelId="{6DE25FD5-9ACD-4FC7-82CF-1403F3924663}" srcId="{84329AF0-2485-463E-9BED-808018C95F7F}" destId="{1567FBC4-01E8-4BA6-847F-423F2B3A7FCA}" srcOrd="4" destOrd="0" parTransId="{48F56B53-FDE9-416C-A957-461719B96792}" sibTransId="{156FAFE2-B60F-4BE6-882D-1E272203FBEC}"/>
    <dgm:cxn modelId="{FE507DE4-E2A9-498F-BDCA-2F107894BB6E}" type="presOf" srcId="{E413CD3F-5EC2-40A1-823A-0F3FDFAC84A3}" destId="{5B1B2F25-ABCF-4EE4-A5F1-E1A5C1BD93E3}" srcOrd="0" destOrd="0" presId="urn:microsoft.com/office/officeart/2008/layout/RadialCluster"/>
    <dgm:cxn modelId="{3487A3F0-A08B-419C-82AD-90DC049BF706}" srcId="{53B53226-5758-4E8F-BFEE-9908AD732478}" destId="{84329AF0-2485-463E-9BED-808018C95F7F}" srcOrd="0" destOrd="0" parTransId="{C3FA38BA-32A9-4B71-9803-0B2B4B66A7AC}" sibTransId="{2E2FA45E-058F-47B6-B69E-59B5E6BCF36A}"/>
    <dgm:cxn modelId="{851FCCF7-12C1-4B42-AD3C-ACDCA3B9EE28}" type="presOf" srcId="{84329AF0-2485-463E-9BED-808018C95F7F}" destId="{AF1851B9-C9E9-4779-B322-F66684DE5010}" srcOrd="0" destOrd="0" presId="urn:microsoft.com/office/officeart/2008/layout/RadialCluster"/>
    <dgm:cxn modelId="{A9B7AAD5-3D53-43A1-B28B-3B44607179BC}" type="presParOf" srcId="{222DA0D8-6E3E-4AC0-8CFB-141E1A5C7245}" destId="{C830F1C3-F707-4A2D-A4B9-040EC26BA7C2}" srcOrd="0" destOrd="0" presId="urn:microsoft.com/office/officeart/2008/layout/RadialCluster"/>
    <dgm:cxn modelId="{AE0802D1-B6C6-4AB4-BA46-3466AD09229E}" type="presParOf" srcId="{C830F1C3-F707-4A2D-A4B9-040EC26BA7C2}" destId="{AF1851B9-C9E9-4779-B322-F66684DE5010}" srcOrd="0" destOrd="0" presId="urn:microsoft.com/office/officeart/2008/layout/RadialCluster"/>
    <dgm:cxn modelId="{3E994BDB-6054-4393-9366-D8E748BAA553}" type="presParOf" srcId="{C830F1C3-F707-4A2D-A4B9-040EC26BA7C2}" destId="{E70A6944-D058-4F45-95AF-45A9B79722E5}" srcOrd="1" destOrd="0" presId="urn:microsoft.com/office/officeart/2008/layout/RadialCluster"/>
    <dgm:cxn modelId="{9510EA7B-D84F-473E-A6D9-C7FFF4CF6973}" type="presParOf" srcId="{C830F1C3-F707-4A2D-A4B9-040EC26BA7C2}" destId="{EAF67A06-BCB9-41F7-B25D-2DE2F860396E}" srcOrd="2" destOrd="0" presId="urn:microsoft.com/office/officeart/2008/layout/RadialCluster"/>
    <dgm:cxn modelId="{81C5D37C-BD26-49FD-BAB2-BB78BA1071A9}" type="presParOf" srcId="{C830F1C3-F707-4A2D-A4B9-040EC26BA7C2}" destId="{27BAD1B5-64BA-408F-8918-DA4B08649CAB}" srcOrd="3" destOrd="0" presId="urn:microsoft.com/office/officeart/2008/layout/RadialCluster"/>
    <dgm:cxn modelId="{9E4D0EB2-E7F6-4C24-8F81-91D4916DE22B}" type="presParOf" srcId="{C830F1C3-F707-4A2D-A4B9-040EC26BA7C2}" destId="{4CFABC85-30DB-41AF-BBA1-400EDF7DB204}" srcOrd="4" destOrd="0" presId="urn:microsoft.com/office/officeart/2008/layout/RadialCluster"/>
    <dgm:cxn modelId="{C3813D55-D943-4885-97C3-3F04D9D53C4D}" type="presParOf" srcId="{C830F1C3-F707-4A2D-A4B9-040EC26BA7C2}" destId="{5B1B2F25-ABCF-4EE4-A5F1-E1A5C1BD93E3}" srcOrd="5" destOrd="0" presId="urn:microsoft.com/office/officeart/2008/layout/RadialCluster"/>
    <dgm:cxn modelId="{B35BCC09-8197-40FF-83E3-E8EC4D0EF887}" type="presParOf" srcId="{C830F1C3-F707-4A2D-A4B9-040EC26BA7C2}" destId="{D3CC8DDE-EF3C-4D80-B339-1B577E546C5A}" srcOrd="6" destOrd="0" presId="urn:microsoft.com/office/officeart/2008/layout/RadialCluster"/>
    <dgm:cxn modelId="{E807AB70-371E-422C-98F1-4EFD379343FC}" type="presParOf" srcId="{C830F1C3-F707-4A2D-A4B9-040EC26BA7C2}" destId="{0333CB58-6758-468F-96D0-60C53C56C5FA}" srcOrd="7" destOrd="0" presId="urn:microsoft.com/office/officeart/2008/layout/RadialCluster"/>
    <dgm:cxn modelId="{80D3F9AE-61DE-4F99-8DBD-44C39E553E55}" type="presParOf" srcId="{C830F1C3-F707-4A2D-A4B9-040EC26BA7C2}" destId="{49EA336E-5A13-409B-8820-84F7FD98E714}" srcOrd="8" destOrd="0" presId="urn:microsoft.com/office/officeart/2008/layout/RadialCluster"/>
    <dgm:cxn modelId="{E9A95921-B948-43A5-8A69-8461011C8957}" type="presParOf" srcId="{C830F1C3-F707-4A2D-A4B9-040EC26BA7C2}" destId="{7EF2AB08-BF03-4C88-BDFC-142C0DABED1C}" srcOrd="9" destOrd="0" presId="urn:microsoft.com/office/officeart/2008/layout/RadialCluster"/>
    <dgm:cxn modelId="{C4D912A1-439A-4AB1-9267-7FD476A3E4FD}" type="presParOf" srcId="{C830F1C3-F707-4A2D-A4B9-040EC26BA7C2}" destId="{AEA995C7-2AAF-4C22-9611-166ACD010333}" srcOrd="10"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851B9-C9E9-4779-B322-F66684DE5010}">
      <dsp:nvSpPr>
        <dsp:cNvPr id="0" name=""/>
        <dsp:cNvSpPr/>
      </dsp:nvSpPr>
      <dsp:spPr>
        <a:xfrm>
          <a:off x="4601765" y="1861827"/>
          <a:ext cx="1431811" cy="1431811"/>
        </a:xfrm>
        <a:prstGeom prst="roundRect">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GB" sz="2000" b="1" kern="1200" dirty="0"/>
            <a:t>Gain of expression</a:t>
          </a:r>
        </a:p>
      </dsp:txBody>
      <dsp:txXfrm>
        <a:off x="4671660" y="1931722"/>
        <a:ext cx="1292021" cy="1292021"/>
      </dsp:txXfrm>
    </dsp:sp>
    <dsp:sp modelId="{E70A6944-D058-4F45-95AF-45A9B79722E5}">
      <dsp:nvSpPr>
        <dsp:cNvPr id="0" name=""/>
        <dsp:cNvSpPr/>
      </dsp:nvSpPr>
      <dsp:spPr>
        <a:xfrm rot="16200000">
          <a:off x="4988543" y="1532698"/>
          <a:ext cx="658256" cy="0"/>
        </a:xfrm>
        <a:custGeom>
          <a:avLst/>
          <a:gdLst/>
          <a:ahLst/>
          <a:cxnLst/>
          <a:rect l="0" t="0" r="0" b="0"/>
          <a:pathLst>
            <a:path>
              <a:moveTo>
                <a:pt x="0" y="0"/>
              </a:moveTo>
              <a:lnTo>
                <a:pt x="658256" y="0"/>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F67A06-BCB9-41F7-B25D-2DE2F860396E}">
      <dsp:nvSpPr>
        <dsp:cNvPr id="0" name=""/>
        <dsp:cNvSpPr/>
      </dsp:nvSpPr>
      <dsp:spPr>
        <a:xfrm>
          <a:off x="4687671" y="-56430"/>
          <a:ext cx="1260000" cy="1260000"/>
        </a:xfrm>
        <a:prstGeom prst="roundRect">
          <a:avLst/>
        </a:prstGeom>
        <a:solidFill>
          <a:schemeClr val="accent6">
            <a:alpha val="90000"/>
            <a:hueOff val="0"/>
            <a:satOff val="0"/>
            <a:lumOff val="0"/>
            <a:alphaOff val="-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GB" sz="1800" b="1" kern="1200" dirty="0"/>
            <a:t>TMIGD1</a:t>
          </a:r>
        </a:p>
      </dsp:txBody>
      <dsp:txXfrm>
        <a:off x="4749179" y="5078"/>
        <a:ext cx="1136984" cy="1136984"/>
      </dsp:txXfrm>
    </dsp:sp>
    <dsp:sp modelId="{27BAD1B5-64BA-408F-8918-DA4B08649CAB}">
      <dsp:nvSpPr>
        <dsp:cNvPr id="0" name=""/>
        <dsp:cNvSpPr/>
      </dsp:nvSpPr>
      <dsp:spPr>
        <a:xfrm rot="20520000">
          <a:off x="6019163" y="2254116"/>
          <a:ext cx="588993" cy="0"/>
        </a:xfrm>
        <a:custGeom>
          <a:avLst/>
          <a:gdLst/>
          <a:ahLst/>
          <a:cxnLst/>
          <a:rect l="0" t="0" r="0" b="0"/>
          <a:pathLst>
            <a:path>
              <a:moveTo>
                <a:pt x="0" y="0"/>
              </a:moveTo>
              <a:lnTo>
                <a:pt x="588993" y="0"/>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FABC85-30DB-41AF-BBA1-400EDF7DB204}">
      <dsp:nvSpPr>
        <dsp:cNvPr id="0" name=""/>
        <dsp:cNvSpPr/>
      </dsp:nvSpPr>
      <dsp:spPr>
        <a:xfrm>
          <a:off x="6593743" y="1328412"/>
          <a:ext cx="1260000" cy="1260000"/>
        </a:xfrm>
        <a:prstGeom prst="roundRect">
          <a:avLst/>
        </a:prstGeom>
        <a:solidFill>
          <a:schemeClr val="accent6">
            <a:alpha val="90000"/>
            <a:hueOff val="0"/>
            <a:satOff val="0"/>
            <a:lumOff val="0"/>
            <a:alphaOff val="-1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GB" sz="1800" b="1" kern="1200" dirty="0"/>
            <a:t>SLC47A1</a:t>
          </a:r>
        </a:p>
      </dsp:txBody>
      <dsp:txXfrm>
        <a:off x="6655251" y="1389920"/>
        <a:ext cx="1136984" cy="1136984"/>
      </dsp:txXfrm>
    </dsp:sp>
    <dsp:sp modelId="{5B1B2F25-ABCF-4EE4-A5F1-E1A5C1BD93E3}">
      <dsp:nvSpPr>
        <dsp:cNvPr id="0" name=""/>
        <dsp:cNvSpPr/>
      </dsp:nvSpPr>
      <dsp:spPr>
        <a:xfrm rot="3240000">
          <a:off x="5767621" y="3431386"/>
          <a:ext cx="340531" cy="0"/>
        </a:xfrm>
        <a:custGeom>
          <a:avLst/>
          <a:gdLst/>
          <a:ahLst/>
          <a:cxnLst/>
          <a:rect l="0" t="0" r="0" b="0"/>
          <a:pathLst>
            <a:path>
              <a:moveTo>
                <a:pt x="0" y="0"/>
              </a:moveTo>
              <a:lnTo>
                <a:pt x="340531" y="0"/>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CC8DDE-EF3C-4D80-B339-1B577E546C5A}">
      <dsp:nvSpPr>
        <dsp:cNvPr id="0" name=""/>
        <dsp:cNvSpPr/>
      </dsp:nvSpPr>
      <dsp:spPr>
        <a:xfrm>
          <a:off x="5865688" y="3569134"/>
          <a:ext cx="1260000" cy="1260000"/>
        </a:xfrm>
        <a:prstGeom prst="roundRect">
          <a:avLst/>
        </a:prstGeom>
        <a:solidFill>
          <a:schemeClr val="accent6">
            <a:alpha val="90000"/>
            <a:hueOff val="0"/>
            <a:satOff val="0"/>
            <a:lumOff val="0"/>
            <a:alphaOff val="-24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GB" sz="1800" b="1" kern="1200" dirty="0"/>
            <a:t>ACE</a:t>
          </a:r>
        </a:p>
      </dsp:txBody>
      <dsp:txXfrm>
        <a:off x="5927196" y="3630642"/>
        <a:ext cx="1136984" cy="1136984"/>
      </dsp:txXfrm>
    </dsp:sp>
    <dsp:sp modelId="{0333CB58-6758-468F-96D0-60C53C56C5FA}">
      <dsp:nvSpPr>
        <dsp:cNvPr id="0" name=""/>
        <dsp:cNvSpPr/>
      </dsp:nvSpPr>
      <dsp:spPr>
        <a:xfrm rot="7560000">
          <a:off x="4527189" y="3431386"/>
          <a:ext cx="340531" cy="0"/>
        </a:xfrm>
        <a:custGeom>
          <a:avLst/>
          <a:gdLst/>
          <a:ahLst/>
          <a:cxnLst/>
          <a:rect l="0" t="0" r="0" b="0"/>
          <a:pathLst>
            <a:path>
              <a:moveTo>
                <a:pt x="0" y="0"/>
              </a:moveTo>
              <a:lnTo>
                <a:pt x="340531" y="0"/>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EA336E-5A13-409B-8820-84F7FD98E714}">
      <dsp:nvSpPr>
        <dsp:cNvPr id="0" name=""/>
        <dsp:cNvSpPr/>
      </dsp:nvSpPr>
      <dsp:spPr>
        <a:xfrm>
          <a:off x="3509653" y="3569134"/>
          <a:ext cx="1260000" cy="1260000"/>
        </a:xfrm>
        <a:prstGeom prst="roundRect">
          <a:avLst/>
        </a:prstGeom>
        <a:solidFill>
          <a:schemeClr val="accent6">
            <a:alpha val="90000"/>
            <a:hueOff val="0"/>
            <a:satOff val="0"/>
            <a:lumOff val="0"/>
            <a:alphaOff val="-3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GB" sz="1800" b="1" kern="1200" dirty="0"/>
            <a:t>SLC16A3</a:t>
          </a:r>
        </a:p>
      </dsp:txBody>
      <dsp:txXfrm>
        <a:off x="3571161" y="3630642"/>
        <a:ext cx="1136984" cy="1136984"/>
      </dsp:txXfrm>
    </dsp:sp>
    <dsp:sp modelId="{7EF2AB08-BF03-4C88-BDFC-142C0DABED1C}">
      <dsp:nvSpPr>
        <dsp:cNvPr id="0" name=""/>
        <dsp:cNvSpPr/>
      </dsp:nvSpPr>
      <dsp:spPr>
        <a:xfrm rot="11880000">
          <a:off x="4027185" y="2254116"/>
          <a:ext cx="588993" cy="0"/>
        </a:xfrm>
        <a:custGeom>
          <a:avLst/>
          <a:gdLst/>
          <a:ahLst/>
          <a:cxnLst/>
          <a:rect l="0" t="0" r="0" b="0"/>
          <a:pathLst>
            <a:path>
              <a:moveTo>
                <a:pt x="0" y="0"/>
              </a:moveTo>
              <a:lnTo>
                <a:pt x="588993" y="0"/>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A995C7-2AAF-4C22-9611-166ACD010333}">
      <dsp:nvSpPr>
        <dsp:cNvPr id="0" name=""/>
        <dsp:cNvSpPr/>
      </dsp:nvSpPr>
      <dsp:spPr>
        <a:xfrm>
          <a:off x="2781598" y="1328412"/>
          <a:ext cx="1260000" cy="1260000"/>
        </a:xfrm>
        <a:prstGeom prst="roundRect">
          <a:avLst/>
        </a:prstGeom>
        <a:solidFill>
          <a:schemeClr val="accent6">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GB" sz="1800" b="1" kern="1200" dirty="0"/>
            <a:t>ASPA</a:t>
          </a:r>
          <a:endParaRPr lang="en-GB" sz="1400" b="1" kern="1200" dirty="0"/>
        </a:p>
      </dsp:txBody>
      <dsp:txXfrm>
        <a:off x="2843106" y="1389920"/>
        <a:ext cx="1136984" cy="11369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851B9-C9E9-4779-B322-F66684DE5010}">
      <dsp:nvSpPr>
        <dsp:cNvPr id="0" name=""/>
        <dsp:cNvSpPr/>
      </dsp:nvSpPr>
      <dsp:spPr>
        <a:xfrm>
          <a:off x="4601765" y="1861827"/>
          <a:ext cx="1431811" cy="1431811"/>
        </a:xfrm>
        <a:prstGeom prst="roundRect">
          <a:avLst/>
        </a:prstGeom>
        <a:solidFill>
          <a:schemeClr val="accent5">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GB" sz="2000" b="1" kern="1200" dirty="0"/>
            <a:t>Reduced expression</a:t>
          </a:r>
        </a:p>
      </dsp:txBody>
      <dsp:txXfrm>
        <a:off x="4671660" y="1931722"/>
        <a:ext cx="1292021" cy="1292021"/>
      </dsp:txXfrm>
    </dsp:sp>
    <dsp:sp modelId="{E70A6944-D058-4F45-95AF-45A9B79722E5}">
      <dsp:nvSpPr>
        <dsp:cNvPr id="0" name=""/>
        <dsp:cNvSpPr/>
      </dsp:nvSpPr>
      <dsp:spPr>
        <a:xfrm rot="16200000">
          <a:off x="4988543" y="1532698"/>
          <a:ext cx="658256" cy="0"/>
        </a:xfrm>
        <a:custGeom>
          <a:avLst/>
          <a:gdLst/>
          <a:ahLst/>
          <a:cxnLst/>
          <a:rect l="0" t="0" r="0" b="0"/>
          <a:pathLst>
            <a:path>
              <a:moveTo>
                <a:pt x="0" y="0"/>
              </a:moveTo>
              <a:lnTo>
                <a:pt x="658256" y="0"/>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F67A06-BCB9-41F7-B25D-2DE2F860396E}">
      <dsp:nvSpPr>
        <dsp:cNvPr id="0" name=""/>
        <dsp:cNvSpPr/>
      </dsp:nvSpPr>
      <dsp:spPr>
        <a:xfrm>
          <a:off x="4687671" y="-56430"/>
          <a:ext cx="1260000" cy="1260000"/>
        </a:xfrm>
        <a:prstGeom prst="roundRect">
          <a:avLst/>
        </a:prstGeom>
        <a:solidFill>
          <a:schemeClr val="accent5">
            <a:alpha val="90000"/>
            <a:hueOff val="0"/>
            <a:satOff val="0"/>
            <a:lumOff val="0"/>
            <a:alphaOff val="-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GB" sz="1800" b="1" kern="1200" dirty="0"/>
            <a:t>KIF18B</a:t>
          </a:r>
        </a:p>
      </dsp:txBody>
      <dsp:txXfrm>
        <a:off x="4749179" y="5078"/>
        <a:ext cx="1136984" cy="1136984"/>
      </dsp:txXfrm>
    </dsp:sp>
    <dsp:sp modelId="{27BAD1B5-64BA-408F-8918-DA4B08649CAB}">
      <dsp:nvSpPr>
        <dsp:cNvPr id="0" name=""/>
        <dsp:cNvSpPr/>
      </dsp:nvSpPr>
      <dsp:spPr>
        <a:xfrm rot="20520000">
          <a:off x="6019163" y="2254116"/>
          <a:ext cx="588993" cy="0"/>
        </a:xfrm>
        <a:custGeom>
          <a:avLst/>
          <a:gdLst/>
          <a:ahLst/>
          <a:cxnLst/>
          <a:rect l="0" t="0" r="0" b="0"/>
          <a:pathLst>
            <a:path>
              <a:moveTo>
                <a:pt x="0" y="0"/>
              </a:moveTo>
              <a:lnTo>
                <a:pt x="588993" y="0"/>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FABC85-30DB-41AF-BBA1-400EDF7DB204}">
      <dsp:nvSpPr>
        <dsp:cNvPr id="0" name=""/>
        <dsp:cNvSpPr/>
      </dsp:nvSpPr>
      <dsp:spPr>
        <a:xfrm>
          <a:off x="6593743" y="1328412"/>
          <a:ext cx="1260000" cy="1260000"/>
        </a:xfrm>
        <a:prstGeom prst="roundRect">
          <a:avLst/>
        </a:prstGeom>
        <a:solidFill>
          <a:schemeClr val="accent5">
            <a:alpha val="90000"/>
            <a:hueOff val="0"/>
            <a:satOff val="0"/>
            <a:lumOff val="0"/>
            <a:alphaOff val="-1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GB" sz="1800" b="1" kern="1200" dirty="0"/>
            <a:t>RPA1</a:t>
          </a:r>
        </a:p>
      </dsp:txBody>
      <dsp:txXfrm>
        <a:off x="6655251" y="1389920"/>
        <a:ext cx="1136984" cy="1136984"/>
      </dsp:txXfrm>
    </dsp:sp>
    <dsp:sp modelId="{5B1B2F25-ABCF-4EE4-A5F1-E1A5C1BD93E3}">
      <dsp:nvSpPr>
        <dsp:cNvPr id="0" name=""/>
        <dsp:cNvSpPr/>
      </dsp:nvSpPr>
      <dsp:spPr>
        <a:xfrm rot="3240000">
          <a:off x="5767621" y="3431386"/>
          <a:ext cx="340531" cy="0"/>
        </a:xfrm>
        <a:custGeom>
          <a:avLst/>
          <a:gdLst/>
          <a:ahLst/>
          <a:cxnLst/>
          <a:rect l="0" t="0" r="0" b="0"/>
          <a:pathLst>
            <a:path>
              <a:moveTo>
                <a:pt x="0" y="0"/>
              </a:moveTo>
              <a:lnTo>
                <a:pt x="340531" y="0"/>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CC8DDE-EF3C-4D80-B339-1B577E546C5A}">
      <dsp:nvSpPr>
        <dsp:cNvPr id="0" name=""/>
        <dsp:cNvSpPr/>
      </dsp:nvSpPr>
      <dsp:spPr>
        <a:xfrm>
          <a:off x="5865688" y="3569134"/>
          <a:ext cx="1260000" cy="1260000"/>
        </a:xfrm>
        <a:prstGeom prst="roundRect">
          <a:avLst/>
        </a:prstGeom>
        <a:solidFill>
          <a:schemeClr val="accent5">
            <a:alpha val="90000"/>
            <a:hueOff val="0"/>
            <a:satOff val="0"/>
            <a:lumOff val="0"/>
            <a:alphaOff val="-24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GB" sz="1800" b="1" kern="1200" dirty="0"/>
            <a:t>TK1</a:t>
          </a:r>
        </a:p>
      </dsp:txBody>
      <dsp:txXfrm>
        <a:off x="5927196" y="3630642"/>
        <a:ext cx="1136984" cy="1136984"/>
      </dsp:txXfrm>
    </dsp:sp>
    <dsp:sp modelId="{0333CB58-6758-468F-96D0-60C53C56C5FA}">
      <dsp:nvSpPr>
        <dsp:cNvPr id="0" name=""/>
        <dsp:cNvSpPr/>
      </dsp:nvSpPr>
      <dsp:spPr>
        <a:xfrm rot="7560000">
          <a:off x="4527189" y="3431386"/>
          <a:ext cx="340531" cy="0"/>
        </a:xfrm>
        <a:custGeom>
          <a:avLst/>
          <a:gdLst/>
          <a:ahLst/>
          <a:cxnLst/>
          <a:rect l="0" t="0" r="0" b="0"/>
          <a:pathLst>
            <a:path>
              <a:moveTo>
                <a:pt x="0" y="0"/>
              </a:moveTo>
              <a:lnTo>
                <a:pt x="340531" y="0"/>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EA336E-5A13-409B-8820-84F7FD98E714}">
      <dsp:nvSpPr>
        <dsp:cNvPr id="0" name=""/>
        <dsp:cNvSpPr/>
      </dsp:nvSpPr>
      <dsp:spPr>
        <a:xfrm>
          <a:off x="3509653" y="3569134"/>
          <a:ext cx="1260000" cy="1260000"/>
        </a:xfrm>
        <a:prstGeom prst="roundRect">
          <a:avLst/>
        </a:prstGeom>
        <a:solidFill>
          <a:schemeClr val="accent5">
            <a:alpha val="90000"/>
            <a:hueOff val="0"/>
            <a:satOff val="0"/>
            <a:lumOff val="0"/>
            <a:alphaOff val="-3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GB" sz="1800" b="1" kern="1200" dirty="0"/>
            <a:t>NUP85</a:t>
          </a:r>
        </a:p>
      </dsp:txBody>
      <dsp:txXfrm>
        <a:off x="3571161" y="3630642"/>
        <a:ext cx="1136984" cy="1136984"/>
      </dsp:txXfrm>
    </dsp:sp>
    <dsp:sp modelId="{7EF2AB08-BF03-4C88-BDFC-142C0DABED1C}">
      <dsp:nvSpPr>
        <dsp:cNvPr id="0" name=""/>
        <dsp:cNvSpPr/>
      </dsp:nvSpPr>
      <dsp:spPr>
        <a:xfrm rot="11880000">
          <a:off x="4027185" y="2254116"/>
          <a:ext cx="588993" cy="0"/>
        </a:xfrm>
        <a:custGeom>
          <a:avLst/>
          <a:gdLst/>
          <a:ahLst/>
          <a:cxnLst/>
          <a:rect l="0" t="0" r="0" b="0"/>
          <a:pathLst>
            <a:path>
              <a:moveTo>
                <a:pt x="0" y="0"/>
              </a:moveTo>
              <a:lnTo>
                <a:pt x="588993" y="0"/>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A995C7-2AAF-4C22-9611-166ACD010333}">
      <dsp:nvSpPr>
        <dsp:cNvPr id="0" name=""/>
        <dsp:cNvSpPr/>
      </dsp:nvSpPr>
      <dsp:spPr>
        <a:xfrm>
          <a:off x="2781598" y="1328412"/>
          <a:ext cx="1260000" cy="1260000"/>
        </a:xfrm>
        <a:prstGeom prst="roundRect">
          <a:avLst/>
        </a:prstGeom>
        <a:solidFill>
          <a:schemeClr val="accent5">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GB" sz="1800" b="1" kern="1200" dirty="0"/>
            <a:t>PELP1</a:t>
          </a:r>
          <a:endParaRPr lang="en-GB" sz="1400" b="1" kern="1200" dirty="0"/>
        </a:p>
      </dsp:txBody>
      <dsp:txXfrm>
        <a:off x="2843106" y="1389920"/>
        <a:ext cx="1136984" cy="1136984"/>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54066-76BC-4E1C-9483-CCA36223355D}" type="datetimeFigureOut">
              <a:rPr lang="en-GB" smtClean="0"/>
              <a:t>30/12/2020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AA411-E147-4D1E-8D30-251D644A30C9}" type="slidenum">
              <a:rPr lang="en-GB" smtClean="0"/>
              <a:t>‹#›</a:t>
            </a:fld>
            <a:endParaRPr lang="en-GB"/>
          </a:p>
        </p:txBody>
      </p:sp>
    </p:spTree>
    <p:extLst>
      <p:ext uri="{BB962C8B-B14F-4D97-AF65-F5344CB8AC3E}">
        <p14:creationId xmlns:p14="http://schemas.microsoft.com/office/powerpoint/2010/main" val="2828841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ubmed.ncbi.nlm.nih.gov/30808711/"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pubmed.ncbi.nlm.nih.gov/31203648/"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pubmed.ncbi.nlm.nih.gov/18483182/"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pubmed.ncbi.nlm.nih.gov/29636620/"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pubmed.ncbi.nlm.nih.gov/9275178/" TargetMode="External"/><Relationship Id="rId4" Type="http://schemas.openxmlformats.org/officeDocument/2006/relationships/hyperlink" Target="https://pubmed.ncbi.nlm.nih.gov/32587775/"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Comparative RNA-sequencing analysis of gene activity during mouse intestinal differentiation as a model for adult stem cell differentiation</a:t>
            </a:r>
            <a:endParaRPr lang="en-GB" dirty="0"/>
          </a:p>
        </p:txBody>
      </p:sp>
      <p:sp>
        <p:nvSpPr>
          <p:cNvPr id="4" name="Slide Number Placeholder 3"/>
          <p:cNvSpPr>
            <a:spLocks noGrp="1"/>
          </p:cNvSpPr>
          <p:nvPr>
            <p:ph type="sldNum" sz="quarter" idx="5"/>
          </p:nvPr>
        </p:nvSpPr>
        <p:spPr/>
        <p:txBody>
          <a:bodyPr/>
          <a:lstStyle/>
          <a:p>
            <a:fld id="{EB7AA411-E147-4D1E-8D30-251D644A30C9}" type="slidenum">
              <a:rPr lang="en-GB" smtClean="0"/>
              <a:t>1</a:t>
            </a:fld>
            <a:endParaRPr lang="en-GB"/>
          </a:p>
        </p:txBody>
      </p:sp>
    </p:spTree>
    <p:extLst>
      <p:ext uri="{BB962C8B-B14F-4D97-AF65-F5344CB8AC3E}">
        <p14:creationId xmlns:p14="http://schemas.microsoft.com/office/powerpoint/2010/main" val="1712372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Damage recognition cooperatively by: XPC, RPA, and XPA and proofreading by TFIIH. XPF and XPG incise either side of the lesion. DNA pol delta/epsilon resynthesises the excised fragment and DNA ligase I seals the 3’ nick.</a:t>
            </a:r>
          </a:p>
          <a:p>
            <a:r>
              <a:rPr lang="en-GB" dirty="0">
                <a:hlinkClick r:id="rId3"/>
              </a:rPr>
              <a:t>Nucleotide excision repair capacity increases during differentiation of human embryonic carcinoma cells into neurons and muscle cells - PubMed (nih.gov)</a:t>
            </a:r>
            <a:endParaRPr lang="en-GB" dirty="0"/>
          </a:p>
        </p:txBody>
      </p:sp>
      <p:sp>
        <p:nvSpPr>
          <p:cNvPr id="4" name="Slide Number Placeholder 3"/>
          <p:cNvSpPr>
            <a:spLocks noGrp="1"/>
          </p:cNvSpPr>
          <p:nvPr>
            <p:ph type="sldNum" sz="quarter" idx="5"/>
          </p:nvPr>
        </p:nvSpPr>
        <p:spPr/>
        <p:txBody>
          <a:bodyPr/>
          <a:lstStyle/>
          <a:p>
            <a:fld id="{EB7AA411-E147-4D1E-8D30-251D644A30C9}" type="slidenum">
              <a:rPr lang="en-GB" smtClean="0"/>
              <a:t>12</a:t>
            </a:fld>
            <a:endParaRPr lang="en-GB"/>
          </a:p>
        </p:txBody>
      </p:sp>
    </p:spTree>
    <p:extLst>
      <p:ext uri="{BB962C8B-B14F-4D97-AF65-F5344CB8AC3E}">
        <p14:creationId xmlns:p14="http://schemas.microsoft.com/office/powerpoint/2010/main" val="2059822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DGEList</a:t>
            </a:r>
            <a:r>
              <a:rPr lang="en-GB" dirty="0"/>
              <a:t> contains genes that were significantly DE (up or down) and genes that had no significant change.</a:t>
            </a:r>
          </a:p>
          <a:p>
            <a:endParaRPr lang="en-GB" dirty="0"/>
          </a:p>
          <a:p>
            <a:endParaRPr lang="en-GB" dirty="0"/>
          </a:p>
        </p:txBody>
      </p:sp>
      <p:sp>
        <p:nvSpPr>
          <p:cNvPr id="4" name="Slide Number Placeholder 3"/>
          <p:cNvSpPr>
            <a:spLocks noGrp="1"/>
          </p:cNvSpPr>
          <p:nvPr>
            <p:ph type="sldNum" sz="quarter" idx="5"/>
          </p:nvPr>
        </p:nvSpPr>
        <p:spPr/>
        <p:txBody>
          <a:bodyPr/>
          <a:lstStyle/>
          <a:p>
            <a:fld id="{EB7AA411-E147-4D1E-8D30-251D644A30C9}" type="slidenum">
              <a:rPr lang="en-GB" smtClean="0"/>
              <a:t>13</a:t>
            </a:fld>
            <a:endParaRPr lang="en-GB"/>
          </a:p>
        </p:txBody>
      </p:sp>
    </p:spTree>
    <p:extLst>
      <p:ext uri="{BB962C8B-B14F-4D97-AF65-F5344CB8AC3E}">
        <p14:creationId xmlns:p14="http://schemas.microsoft.com/office/powerpoint/2010/main" val="3213526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I’ve included this plot again to represent the results from the DGE list, which were used for the GO analysis in R. The gene list submitted into DAVID analysis contained the significantly up and down regulated genes (red and blue dots).</a:t>
            </a:r>
          </a:p>
          <a:p>
            <a:endParaRPr lang="en-GB" dirty="0"/>
          </a:p>
          <a:p>
            <a:r>
              <a:rPr lang="en-GB" dirty="0"/>
              <a:t>I created a mean difference plot to show the distribution of genes that were significantly up or down regulated and those that showed little change or did changed but not significantly.</a:t>
            </a:r>
          </a:p>
          <a:p>
            <a:r>
              <a:rPr lang="en-GB" dirty="0"/>
              <a:t>Of the 1304 differentially expressed genes 699 genes were expressed higher in CD24Mid samples and 605 were expressed higher in CD24Neg samples.</a:t>
            </a:r>
          </a:p>
          <a:p>
            <a:r>
              <a:rPr lang="en-GB" dirty="0"/>
              <a:t>Of the genes that were significantly differentially expressed, 423 were up regulated, 468 were downregulated and 413 were not significant (shown by dots on the MD plot).</a:t>
            </a:r>
          </a:p>
          <a:p>
            <a:endParaRPr lang="en-GB" dirty="0"/>
          </a:p>
        </p:txBody>
      </p:sp>
      <p:sp>
        <p:nvSpPr>
          <p:cNvPr id="4" name="Slide Number Placeholder 3"/>
          <p:cNvSpPr>
            <a:spLocks noGrp="1"/>
          </p:cNvSpPr>
          <p:nvPr>
            <p:ph type="sldNum" sz="quarter" idx="5"/>
          </p:nvPr>
        </p:nvSpPr>
        <p:spPr/>
        <p:txBody>
          <a:bodyPr/>
          <a:lstStyle/>
          <a:p>
            <a:fld id="{EB7AA411-E147-4D1E-8D30-251D644A30C9}" type="slidenum">
              <a:rPr lang="en-GB" smtClean="0"/>
              <a:t>14</a:t>
            </a:fld>
            <a:endParaRPr lang="en-GB"/>
          </a:p>
        </p:txBody>
      </p:sp>
    </p:spTree>
    <p:extLst>
      <p:ext uri="{BB962C8B-B14F-4D97-AF65-F5344CB8AC3E}">
        <p14:creationId xmlns:p14="http://schemas.microsoft.com/office/powerpoint/2010/main" val="3568096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BAM formatted files were converted to bigwig. format so that the coverage track of mapped reads to chromosome 11 of the mm10 mouse genome could be visualised.</a:t>
            </a:r>
          </a:p>
          <a:p>
            <a:r>
              <a:rPr lang="en-GB" dirty="0"/>
              <a:t>Shown here again because I wanted to show the most significant up and down regulated genes.</a:t>
            </a:r>
          </a:p>
        </p:txBody>
      </p:sp>
      <p:sp>
        <p:nvSpPr>
          <p:cNvPr id="4" name="Slide Number Placeholder 3"/>
          <p:cNvSpPr>
            <a:spLocks noGrp="1"/>
          </p:cNvSpPr>
          <p:nvPr>
            <p:ph type="sldNum" sz="quarter" idx="5"/>
          </p:nvPr>
        </p:nvSpPr>
        <p:spPr/>
        <p:txBody>
          <a:bodyPr/>
          <a:lstStyle/>
          <a:p>
            <a:fld id="{EB7AA411-E147-4D1E-8D30-251D644A30C9}" type="slidenum">
              <a:rPr lang="en-GB" smtClean="0"/>
              <a:t>2</a:t>
            </a:fld>
            <a:endParaRPr lang="en-GB"/>
          </a:p>
        </p:txBody>
      </p:sp>
    </p:spTree>
    <p:extLst>
      <p:ext uri="{BB962C8B-B14F-4D97-AF65-F5344CB8AC3E}">
        <p14:creationId xmlns:p14="http://schemas.microsoft.com/office/powerpoint/2010/main" val="81255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represented here. These genes displayed the greatest differential expression between the sample groups.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Red: higher expression of TMIGD1 (transmembrane and immunoglobulin domain-containing protein 1) in differentiated cells.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Blue: higher expression of KIF18B (kinesin family motor protein) in the undifferentiated cells</a:t>
            </a:r>
          </a:p>
          <a:p>
            <a:endParaRPr lang="en-GB" dirty="0"/>
          </a:p>
        </p:txBody>
      </p:sp>
      <p:sp>
        <p:nvSpPr>
          <p:cNvPr id="4" name="Slide Number Placeholder 3"/>
          <p:cNvSpPr>
            <a:spLocks noGrp="1"/>
          </p:cNvSpPr>
          <p:nvPr>
            <p:ph type="sldNum" sz="quarter" idx="5"/>
          </p:nvPr>
        </p:nvSpPr>
        <p:spPr/>
        <p:txBody>
          <a:bodyPr/>
          <a:lstStyle/>
          <a:p>
            <a:fld id="{EB7AA411-E147-4D1E-8D30-251D644A30C9}" type="slidenum">
              <a:rPr lang="en-GB" smtClean="0"/>
              <a:t>3</a:t>
            </a:fld>
            <a:endParaRPr lang="en-GB"/>
          </a:p>
        </p:txBody>
      </p:sp>
    </p:spTree>
    <p:extLst>
      <p:ext uri="{BB962C8B-B14F-4D97-AF65-F5344CB8AC3E}">
        <p14:creationId xmlns:p14="http://schemas.microsoft.com/office/powerpoint/2010/main" val="931024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7AA411-E147-4D1E-8D30-251D644A30C9}" type="slidenum">
              <a:rPr lang="en-GB" smtClean="0"/>
              <a:t>5</a:t>
            </a:fld>
            <a:endParaRPr lang="en-GB"/>
          </a:p>
        </p:txBody>
      </p:sp>
    </p:spTree>
    <p:extLst>
      <p:ext uri="{BB962C8B-B14F-4D97-AF65-F5344CB8AC3E}">
        <p14:creationId xmlns:p14="http://schemas.microsoft.com/office/powerpoint/2010/main" val="383777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7AA411-E147-4D1E-8D30-251D644A30C9}" type="slidenum">
              <a:rPr lang="en-GB" smtClean="0"/>
              <a:t>6</a:t>
            </a:fld>
            <a:endParaRPr lang="en-GB"/>
          </a:p>
        </p:txBody>
      </p:sp>
    </p:spTree>
    <p:extLst>
      <p:ext uri="{BB962C8B-B14F-4D97-AF65-F5344CB8AC3E}">
        <p14:creationId xmlns:p14="http://schemas.microsoft.com/office/powerpoint/2010/main" val="3087820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7AA411-E147-4D1E-8D30-251D644A30C9}" type="slidenum">
              <a:rPr lang="en-GB" smtClean="0"/>
              <a:t>7</a:t>
            </a:fld>
            <a:endParaRPr lang="en-GB"/>
          </a:p>
        </p:txBody>
      </p:sp>
    </p:spTree>
    <p:extLst>
      <p:ext uri="{BB962C8B-B14F-4D97-AF65-F5344CB8AC3E}">
        <p14:creationId xmlns:p14="http://schemas.microsoft.com/office/powerpoint/2010/main" val="2340622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 shows top 10 most significantly DE genes with increased </a:t>
            </a:r>
            <a:r>
              <a:rPr lang="en-GB" dirty="0" err="1"/>
              <a:t>logFC</a:t>
            </a:r>
            <a:r>
              <a:rPr lang="en-GB" dirty="0"/>
              <a:t>.</a:t>
            </a:r>
          </a:p>
        </p:txBody>
      </p:sp>
      <p:sp>
        <p:nvSpPr>
          <p:cNvPr id="4" name="Slide Number Placeholder 3"/>
          <p:cNvSpPr>
            <a:spLocks noGrp="1"/>
          </p:cNvSpPr>
          <p:nvPr>
            <p:ph type="sldNum" sz="quarter" idx="5"/>
          </p:nvPr>
        </p:nvSpPr>
        <p:spPr/>
        <p:txBody>
          <a:bodyPr/>
          <a:lstStyle/>
          <a:p>
            <a:fld id="{EB7AA411-E147-4D1E-8D30-251D644A30C9}" type="slidenum">
              <a:rPr lang="en-GB" smtClean="0"/>
              <a:t>8</a:t>
            </a:fld>
            <a:endParaRPr lang="en-GB"/>
          </a:p>
        </p:txBody>
      </p:sp>
    </p:spTree>
    <p:extLst>
      <p:ext uri="{BB962C8B-B14F-4D97-AF65-F5344CB8AC3E}">
        <p14:creationId xmlns:p14="http://schemas.microsoft.com/office/powerpoint/2010/main" val="1612558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Angiotensin I-converting enzyme gene plays a crucial role in the pathology of carcinomas in colorectal cancer - PubMed (nih.gov)</a:t>
            </a:r>
            <a:endParaRPr lang="en-GB" dirty="0"/>
          </a:p>
          <a:p>
            <a:r>
              <a:rPr lang="en-GB" dirty="0">
                <a:hlinkClick r:id="rId4"/>
              </a:rPr>
              <a:t>Modulation of mouse intestinal epithelial cell turnover in the absence of angiotensin converting enzyme - PubMed (nih.gov)</a:t>
            </a:r>
            <a:endParaRPr lang="en-GB" dirty="0"/>
          </a:p>
          <a:p>
            <a:r>
              <a:rPr lang="en-GB" dirty="0"/>
              <a:t>Marked decline in enterocyte apoptosis was associated with decreased gene expression of TNF-alpha.</a:t>
            </a:r>
          </a:p>
          <a:p>
            <a:r>
              <a:rPr lang="en-GB" dirty="0"/>
              <a:t>Could it be important for maintaining turnover of small intestine?</a:t>
            </a:r>
          </a:p>
        </p:txBody>
      </p:sp>
      <p:sp>
        <p:nvSpPr>
          <p:cNvPr id="4" name="Slide Number Placeholder 3"/>
          <p:cNvSpPr>
            <a:spLocks noGrp="1"/>
          </p:cNvSpPr>
          <p:nvPr>
            <p:ph type="sldNum" sz="quarter" idx="5"/>
          </p:nvPr>
        </p:nvSpPr>
        <p:spPr/>
        <p:txBody>
          <a:bodyPr/>
          <a:lstStyle/>
          <a:p>
            <a:fld id="{EB7AA411-E147-4D1E-8D30-251D644A30C9}" type="slidenum">
              <a:rPr lang="en-GB" smtClean="0"/>
              <a:t>9</a:t>
            </a:fld>
            <a:endParaRPr lang="en-GB"/>
          </a:p>
        </p:txBody>
      </p:sp>
    </p:spTree>
    <p:extLst>
      <p:ext uri="{BB962C8B-B14F-4D97-AF65-F5344CB8AC3E}">
        <p14:creationId xmlns:p14="http://schemas.microsoft.com/office/powerpoint/2010/main" val="2514849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Overexpression promotes proliferation, migration and invasion of cervical cancer cells.</a:t>
            </a:r>
          </a:p>
          <a:p>
            <a:r>
              <a:rPr lang="en-GB" dirty="0"/>
              <a:t>KIF18B is closely related to the pairing and separation of chromosomes in mitosis. Involved in controlling MT length and </a:t>
            </a:r>
            <a:r>
              <a:rPr lang="en-GB" dirty="0" err="1"/>
              <a:t>centering</a:t>
            </a:r>
            <a:r>
              <a:rPr lang="en-GB" dirty="0"/>
              <a:t> the mitotic spindle at metaphase.</a:t>
            </a:r>
          </a:p>
          <a:p>
            <a:r>
              <a:rPr lang="en-GB" dirty="0"/>
              <a:t>Study found enrichment of the cell cycle pathway was found for most of the genes co-expressed with KIF18B.</a:t>
            </a:r>
          </a:p>
          <a:p>
            <a:r>
              <a:rPr lang="en-GB" dirty="0"/>
              <a:t>Second study showed that KIF18B controls b-catenin expression at the transcript level. May contribute to regulation of b-catenin expression by transporting ATF2 into the nucleus (ATF2 binding site in promoter region of b-catenin)</a:t>
            </a:r>
          </a:p>
          <a:p>
            <a:r>
              <a:rPr lang="en-GB" dirty="0">
                <a:hlinkClick r:id="rId3"/>
              </a:rPr>
              <a:t>KIF18B promotes </a:t>
            </a:r>
            <a:r>
              <a:rPr lang="en-GB" dirty="0" err="1">
                <a:hlinkClick r:id="rId3"/>
              </a:rPr>
              <a:t>tumor</a:t>
            </a:r>
            <a:r>
              <a:rPr lang="en-GB" dirty="0">
                <a:hlinkClick r:id="rId3"/>
              </a:rPr>
              <a:t> progression through activating the </a:t>
            </a:r>
            <a:r>
              <a:rPr lang="en-GB" dirty="0" err="1">
                <a:hlinkClick r:id="rId3"/>
              </a:rPr>
              <a:t>Wnt</a:t>
            </a:r>
            <a:r>
              <a:rPr lang="en-GB" dirty="0">
                <a:hlinkClick r:id="rId3"/>
              </a:rPr>
              <a:t>/β-catenin pathway in cervical cancer - PubMed (nih.gov)</a:t>
            </a:r>
            <a:endParaRPr lang="en-GB" dirty="0"/>
          </a:p>
          <a:p>
            <a:r>
              <a:rPr lang="en-GB" dirty="0">
                <a:hlinkClick r:id="rId4"/>
              </a:rPr>
              <a:t>KIF18B promotes </a:t>
            </a:r>
            <a:r>
              <a:rPr lang="en-GB" dirty="0" err="1">
                <a:hlinkClick r:id="rId4"/>
              </a:rPr>
              <a:t>tumor</a:t>
            </a:r>
            <a:r>
              <a:rPr lang="en-GB" dirty="0">
                <a:hlinkClick r:id="rId4"/>
              </a:rPr>
              <a:t> progression in osteosarcoma by activating </a:t>
            </a:r>
            <a:r>
              <a:rPr lang="el-GR" dirty="0">
                <a:hlinkClick r:id="rId4"/>
              </a:rPr>
              <a:t>β-</a:t>
            </a:r>
            <a:r>
              <a:rPr lang="en-GB" dirty="0">
                <a:hlinkClick r:id="rId4"/>
              </a:rPr>
              <a:t>catenin - PubMed (nih.gov)</a:t>
            </a:r>
            <a:endParaRPr lang="en-GB" dirty="0"/>
          </a:p>
          <a:p>
            <a:r>
              <a:rPr lang="en-GB" dirty="0">
                <a:hlinkClick r:id="rId5"/>
              </a:rPr>
              <a:t>Identification and classification of 16 new kinesin superfamily (KIF) proteins in mouse genome - PubMed (nih.gov)</a:t>
            </a:r>
            <a:endParaRPr lang="en-GB" dirty="0"/>
          </a:p>
        </p:txBody>
      </p:sp>
      <p:sp>
        <p:nvSpPr>
          <p:cNvPr id="4" name="Slide Number Placeholder 3"/>
          <p:cNvSpPr>
            <a:spLocks noGrp="1"/>
          </p:cNvSpPr>
          <p:nvPr>
            <p:ph type="sldNum" sz="quarter" idx="5"/>
          </p:nvPr>
        </p:nvSpPr>
        <p:spPr/>
        <p:txBody>
          <a:bodyPr/>
          <a:lstStyle/>
          <a:p>
            <a:fld id="{EB7AA411-E147-4D1E-8D30-251D644A30C9}" type="slidenum">
              <a:rPr lang="en-GB" smtClean="0"/>
              <a:t>11</a:t>
            </a:fld>
            <a:endParaRPr lang="en-GB"/>
          </a:p>
        </p:txBody>
      </p:sp>
    </p:spTree>
    <p:extLst>
      <p:ext uri="{BB962C8B-B14F-4D97-AF65-F5344CB8AC3E}">
        <p14:creationId xmlns:p14="http://schemas.microsoft.com/office/powerpoint/2010/main" val="3150255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5114BE-BD3F-4ACC-846F-9C7F862526C1}" type="datetimeFigureOut">
              <a:rPr lang="en-GB" smtClean="0"/>
              <a:t>30/12/2020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73FD52-CF1A-4F60-B5EC-E11A29F543C7}" type="slidenum">
              <a:rPr lang="en-GB" smtClean="0"/>
              <a:t>‹#›</a:t>
            </a:fld>
            <a:endParaRPr lang="en-GB"/>
          </a:p>
        </p:txBody>
      </p:sp>
    </p:spTree>
    <p:extLst>
      <p:ext uri="{BB962C8B-B14F-4D97-AF65-F5344CB8AC3E}">
        <p14:creationId xmlns:p14="http://schemas.microsoft.com/office/powerpoint/2010/main" val="38313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114BE-BD3F-4ACC-846F-9C7F862526C1}" type="datetimeFigureOut">
              <a:rPr lang="en-GB" smtClean="0"/>
              <a:t>30/12/2020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73FD52-CF1A-4F60-B5EC-E11A29F543C7}" type="slidenum">
              <a:rPr lang="en-GB" smtClean="0"/>
              <a:t>‹#›</a:t>
            </a:fld>
            <a:endParaRPr lang="en-GB"/>
          </a:p>
        </p:txBody>
      </p:sp>
    </p:spTree>
    <p:extLst>
      <p:ext uri="{BB962C8B-B14F-4D97-AF65-F5344CB8AC3E}">
        <p14:creationId xmlns:p14="http://schemas.microsoft.com/office/powerpoint/2010/main" val="1832233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114BE-BD3F-4ACC-846F-9C7F862526C1}" type="datetimeFigureOut">
              <a:rPr lang="en-GB" smtClean="0"/>
              <a:t>30/12/2020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73FD52-CF1A-4F60-B5EC-E11A29F543C7}" type="slidenum">
              <a:rPr lang="en-GB" smtClean="0"/>
              <a:t>‹#›</a:t>
            </a:fld>
            <a:endParaRPr lang="en-GB"/>
          </a:p>
        </p:txBody>
      </p:sp>
    </p:spTree>
    <p:extLst>
      <p:ext uri="{BB962C8B-B14F-4D97-AF65-F5344CB8AC3E}">
        <p14:creationId xmlns:p14="http://schemas.microsoft.com/office/powerpoint/2010/main" val="2350172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114BE-BD3F-4ACC-846F-9C7F862526C1}" type="datetimeFigureOut">
              <a:rPr lang="en-GB" smtClean="0"/>
              <a:t>30/12/2020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73FD52-CF1A-4F60-B5EC-E11A29F543C7}" type="slidenum">
              <a:rPr lang="en-GB" smtClean="0"/>
              <a:t>‹#›</a:t>
            </a:fld>
            <a:endParaRPr lang="en-GB"/>
          </a:p>
        </p:txBody>
      </p:sp>
    </p:spTree>
    <p:extLst>
      <p:ext uri="{BB962C8B-B14F-4D97-AF65-F5344CB8AC3E}">
        <p14:creationId xmlns:p14="http://schemas.microsoft.com/office/powerpoint/2010/main" val="142619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114BE-BD3F-4ACC-846F-9C7F862526C1}" type="datetimeFigureOut">
              <a:rPr lang="en-GB" smtClean="0"/>
              <a:t>30/12/2020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73FD52-CF1A-4F60-B5EC-E11A29F543C7}" type="slidenum">
              <a:rPr lang="en-GB" smtClean="0"/>
              <a:t>‹#›</a:t>
            </a:fld>
            <a:endParaRPr lang="en-GB"/>
          </a:p>
        </p:txBody>
      </p:sp>
    </p:spTree>
    <p:extLst>
      <p:ext uri="{BB962C8B-B14F-4D97-AF65-F5344CB8AC3E}">
        <p14:creationId xmlns:p14="http://schemas.microsoft.com/office/powerpoint/2010/main" val="369464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5114BE-BD3F-4ACC-846F-9C7F862526C1}" type="datetimeFigureOut">
              <a:rPr lang="en-GB" smtClean="0"/>
              <a:t>30/12/2020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73FD52-CF1A-4F60-B5EC-E11A29F543C7}" type="slidenum">
              <a:rPr lang="en-GB" smtClean="0"/>
              <a:t>‹#›</a:t>
            </a:fld>
            <a:endParaRPr lang="en-GB"/>
          </a:p>
        </p:txBody>
      </p:sp>
    </p:spTree>
    <p:extLst>
      <p:ext uri="{BB962C8B-B14F-4D97-AF65-F5344CB8AC3E}">
        <p14:creationId xmlns:p14="http://schemas.microsoft.com/office/powerpoint/2010/main" val="234314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5114BE-BD3F-4ACC-846F-9C7F862526C1}" type="datetimeFigureOut">
              <a:rPr lang="en-GB" smtClean="0"/>
              <a:t>30/12/2020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873FD52-CF1A-4F60-B5EC-E11A29F543C7}" type="slidenum">
              <a:rPr lang="en-GB" smtClean="0"/>
              <a:t>‹#›</a:t>
            </a:fld>
            <a:endParaRPr lang="en-GB"/>
          </a:p>
        </p:txBody>
      </p:sp>
    </p:spTree>
    <p:extLst>
      <p:ext uri="{BB962C8B-B14F-4D97-AF65-F5344CB8AC3E}">
        <p14:creationId xmlns:p14="http://schemas.microsoft.com/office/powerpoint/2010/main" val="2876655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5114BE-BD3F-4ACC-846F-9C7F862526C1}" type="datetimeFigureOut">
              <a:rPr lang="en-GB" smtClean="0"/>
              <a:t>30/12/2020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873FD52-CF1A-4F60-B5EC-E11A29F543C7}" type="slidenum">
              <a:rPr lang="en-GB" smtClean="0"/>
              <a:t>‹#›</a:t>
            </a:fld>
            <a:endParaRPr lang="en-GB"/>
          </a:p>
        </p:txBody>
      </p:sp>
    </p:spTree>
    <p:extLst>
      <p:ext uri="{BB962C8B-B14F-4D97-AF65-F5344CB8AC3E}">
        <p14:creationId xmlns:p14="http://schemas.microsoft.com/office/powerpoint/2010/main" val="800732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114BE-BD3F-4ACC-846F-9C7F862526C1}" type="datetimeFigureOut">
              <a:rPr lang="en-GB" smtClean="0"/>
              <a:t>30/12/2020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873FD52-CF1A-4F60-B5EC-E11A29F543C7}" type="slidenum">
              <a:rPr lang="en-GB" smtClean="0"/>
              <a:t>‹#›</a:t>
            </a:fld>
            <a:endParaRPr lang="en-GB"/>
          </a:p>
        </p:txBody>
      </p:sp>
    </p:spTree>
    <p:extLst>
      <p:ext uri="{BB962C8B-B14F-4D97-AF65-F5344CB8AC3E}">
        <p14:creationId xmlns:p14="http://schemas.microsoft.com/office/powerpoint/2010/main" val="3299042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5114BE-BD3F-4ACC-846F-9C7F862526C1}" type="datetimeFigureOut">
              <a:rPr lang="en-GB" smtClean="0"/>
              <a:t>30/12/2020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73FD52-CF1A-4F60-B5EC-E11A29F543C7}" type="slidenum">
              <a:rPr lang="en-GB" smtClean="0"/>
              <a:t>‹#›</a:t>
            </a:fld>
            <a:endParaRPr lang="en-GB"/>
          </a:p>
        </p:txBody>
      </p:sp>
    </p:spTree>
    <p:extLst>
      <p:ext uri="{BB962C8B-B14F-4D97-AF65-F5344CB8AC3E}">
        <p14:creationId xmlns:p14="http://schemas.microsoft.com/office/powerpoint/2010/main" val="1056519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5114BE-BD3F-4ACC-846F-9C7F862526C1}" type="datetimeFigureOut">
              <a:rPr lang="en-GB" smtClean="0"/>
              <a:t>30/12/2020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73FD52-CF1A-4F60-B5EC-E11A29F543C7}" type="slidenum">
              <a:rPr lang="en-GB" smtClean="0"/>
              <a:t>‹#›</a:t>
            </a:fld>
            <a:endParaRPr lang="en-GB"/>
          </a:p>
        </p:txBody>
      </p:sp>
    </p:spTree>
    <p:extLst>
      <p:ext uri="{BB962C8B-B14F-4D97-AF65-F5344CB8AC3E}">
        <p14:creationId xmlns:p14="http://schemas.microsoft.com/office/powerpoint/2010/main" val="2947146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114BE-BD3F-4ACC-846F-9C7F862526C1}" type="datetimeFigureOut">
              <a:rPr lang="en-GB" smtClean="0"/>
              <a:t>30/12/2020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73FD52-CF1A-4F60-B5EC-E11A29F543C7}" type="slidenum">
              <a:rPr lang="en-GB" smtClean="0"/>
              <a:t>‹#›</a:t>
            </a:fld>
            <a:endParaRPr lang="en-GB"/>
          </a:p>
        </p:txBody>
      </p:sp>
    </p:spTree>
    <p:extLst>
      <p:ext uri="{BB962C8B-B14F-4D97-AF65-F5344CB8AC3E}">
        <p14:creationId xmlns:p14="http://schemas.microsoft.com/office/powerpoint/2010/main" val="23834468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A546-ACE1-442C-8069-88F27DDB3250}"/>
              </a:ext>
            </a:extLst>
          </p:cNvPr>
          <p:cNvSpPr>
            <a:spLocks noGrp="1"/>
          </p:cNvSpPr>
          <p:nvPr>
            <p:ph type="ctrTitle"/>
          </p:nvPr>
        </p:nvSpPr>
        <p:spPr>
          <a:xfrm>
            <a:off x="1900237" y="1064711"/>
            <a:ext cx="8391525" cy="3059613"/>
          </a:xfrm>
        </p:spPr>
        <p:txBody>
          <a:bodyPr>
            <a:normAutofit/>
          </a:bodyPr>
          <a:lstStyle/>
          <a:p>
            <a:r>
              <a:rPr lang="en-GB" sz="5400" dirty="0">
                <a:effectLst/>
                <a:latin typeface="Calibri" panose="020F0502020204030204" pitchFamily="34" charset="0"/>
                <a:ea typeface="Calibri" panose="020F0502020204030204" pitchFamily="34" charset="0"/>
                <a:cs typeface="Times New Roman" panose="02020603050405020304" pitchFamily="18" charset="0"/>
              </a:rPr>
              <a:t>FYP Meeting:</a:t>
            </a:r>
            <a:br>
              <a:rPr lang="en-GB" sz="5400" dirty="0">
                <a:effectLst/>
                <a:latin typeface="Calibri" panose="020F0502020204030204" pitchFamily="34" charset="0"/>
                <a:ea typeface="Calibri" panose="020F0502020204030204" pitchFamily="34" charset="0"/>
                <a:cs typeface="Times New Roman" panose="02020603050405020304" pitchFamily="18" charset="0"/>
              </a:rPr>
            </a:br>
            <a:r>
              <a:rPr lang="en-GB" sz="5400" dirty="0">
                <a:effectLst/>
                <a:latin typeface="Calibri" panose="020F0502020204030204" pitchFamily="34" charset="0"/>
                <a:ea typeface="Calibri" panose="020F0502020204030204" pitchFamily="34" charset="0"/>
                <a:cs typeface="Times New Roman" panose="02020603050405020304" pitchFamily="18" charset="0"/>
              </a:rPr>
              <a:t>Results and discussion</a:t>
            </a:r>
            <a:endParaRPr lang="en-GB" sz="19900" dirty="0"/>
          </a:p>
        </p:txBody>
      </p:sp>
      <p:sp>
        <p:nvSpPr>
          <p:cNvPr id="3" name="Subtitle 2">
            <a:extLst>
              <a:ext uri="{FF2B5EF4-FFF2-40B4-BE49-F238E27FC236}">
                <a16:creationId xmlns:a16="http://schemas.microsoft.com/office/drawing/2014/main" id="{9AEE9C7D-56E9-4C82-B613-D9CAACAFAC69}"/>
              </a:ext>
            </a:extLst>
          </p:cNvPr>
          <p:cNvSpPr>
            <a:spLocks noGrp="1"/>
          </p:cNvSpPr>
          <p:nvPr>
            <p:ph type="subTitle" idx="1"/>
          </p:nvPr>
        </p:nvSpPr>
        <p:spPr>
          <a:xfrm>
            <a:off x="1524000" y="4800918"/>
            <a:ext cx="9144000" cy="1655762"/>
          </a:xfrm>
        </p:spPr>
        <p:txBody>
          <a:bodyPr/>
          <a:lstStyle/>
          <a:p>
            <a:r>
              <a:rPr lang="en-GB" dirty="0"/>
              <a:t>Anna Bakewell</a:t>
            </a:r>
          </a:p>
          <a:p>
            <a:r>
              <a:rPr lang="en-GB" dirty="0"/>
              <a:t>09/12/2020</a:t>
            </a:r>
          </a:p>
        </p:txBody>
      </p:sp>
    </p:spTree>
    <p:extLst>
      <p:ext uri="{BB962C8B-B14F-4D97-AF65-F5344CB8AC3E}">
        <p14:creationId xmlns:p14="http://schemas.microsoft.com/office/powerpoint/2010/main" val="398517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4CE8-F99E-42A3-B9BF-44C193ED78AC}"/>
              </a:ext>
            </a:extLst>
          </p:cNvPr>
          <p:cNvSpPr>
            <a:spLocks noGrp="1"/>
          </p:cNvSpPr>
          <p:nvPr>
            <p:ph type="title"/>
          </p:nvPr>
        </p:nvSpPr>
        <p:spPr>
          <a:xfrm>
            <a:off x="838201" y="223610"/>
            <a:ext cx="10515600" cy="1325563"/>
          </a:xfrm>
        </p:spPr>
        <p:txBody>
          <a:bodyPr/>
          <a:lstStyle/>
          <a:p>
            <a:r>
              <a:rPr lang="en-GB" b="1" dirty="0"/>
              <a:t>DGE:</a:t>
            </a:r>
            <a:r>
              <a:rPr lang="en-GB" dirty="0"/>
              <a:t> reduced expression in CD24Neg samples</a:t>
            </a:r>
          </a:p>
        </p:txBody>
      </p:sp>
      <p:graphicFrame>
        <p:nvGraphicFramePr>
          <p:cNvPr id="4" name="Content Placeholder 3">
            <a:extLst>
              <a:ext uri="{FF2B5EF4-FFF2-40B4-BE49-F238E27FC236}">
                <a16:creationId xmlns:a16="http://schemas.microsoft.com/office/drawing/2014/main" id="{F4F18BFD-2FEB-4E44-A27E-6168E85BE5FC}"/>
              </a:ext>
            </a:extLst>
          </p:cNvPr>
          <p:cNvGraphicFramePr>
            <a:graphicFrameLocks noGrp="1"/>
          </p:cNvGraphicFramePr>
          <p:nvPr>
            <p:ph idx="1"/>
            <p:extLst>
              <p:ext uri="{D42A27DB-BD31-4B8C-83A1-F6EECF244321}">
                <p14:modId xmlns:p14="http://schemas.microsoft.com/office/powerpoint/2010/main" val="1965679548"/>
              </p:ext>
            </p:extLst>
          </p:nvPr>
        </p:nvGraphicFramePr>
        <p:xfrm>
          <a:off x="778328" y="1447800"/>
          <a:ext cx="10635343" cy="47727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8452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379F-A171-4D99-9E44-12B7C8C3444B}"/>
              </a:ext>
            </a:extLst>
          </p:cNvPr>
          <p:cNvSpPr>
            <a:spLocks noGrp="1"/>
          </p:cNvSpPr>
          <p:nvPr>
            <p:ph type="title"/>
          </p:nvPr>
        </p:nvSpPr>
        <p:spPr/>
        <p:txBody>
          <a:bodyPr/>
          <a:lstStyle/>
          <a:p>
            <a:r>
              <a:rPr lang="en-GB" b="1" dirty="0"/>
              <a:t>KIF18B</a:t>
            </a:r>
          </a:p>
        </p:txBody>
      </p:sp>
      <p:sp>
        <p:nvSpPr>
          <p:cNvPr id="8" name="TextBox 7">
            <a:extLst>
              <a:ext uri="{FF2B5EF4-FFF2-40B4-BE49-F238E27FC236}">
                <a16:creationId xmlns:a16="http://schemas.microsoft.com/office/drawing/2014/main" id="{8704493B-DB4D-4A58-B9D1-A88755E7559C}"/>
              </a:ext>
            </a:extLst>
          </p:cNvPr>
          <p:cNvSpPr txBox="1"/>
          <p:nvPr/>
        </p:nvSpPr>
        <p:spPr>
          <a:xfrm>
            <a:off x="838200" y="1414129"/>
            <a:ext cx="10864702" cy="486043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GB" sz="2600" dirty="0"/>
              <a:t>Loss of expression</a:t>
            </a:r>
          </a:p>
          <a:p>
            <a:pPr marL="742950" lvl="1" indent="-285750">
              <a:lnSpc>
                <a:spcPct val="200000"/>
              </a:lnSpc>
              <a:buFont typeface="Wingdings" panose="05000000000000000000" pitchFamily="2" charset="2"/>
              <a:buChar char="Ø"/>
            </a:pPr>
            <a:r>
              <a:rPr lang="en-GB" sz="2200" dirty="0"/>
              <a:t>KIF18B is a member of the kinesin family of motor proteins</a:t>
            </a:r>
          </a:p>
          <a:p>
            <a:pPr marL="742950" lvl="1" indent="-285750">
              <a:lnSpc>
                <a:spcPct val="200000"/>
              </a:lnSpc>
              <a:buFont typeface="Wingdings" panose="05000000000000000000" pitchFamily="2" charset="2"/>
              <a:buChar char="Ø"/>
            </a:pPr>
            <a:r>
              <a:rPr lang="en-GB" sz="2200" dirty="0"/>
              <a:t>Activates the </a:t>
            </a:r>
            <a:r>
              <a:rPr lang="en-GB" sz="2200" dirty="0" err="1"/>
              <a:t>Wnt</a:t>
            </a:r>
            <a:r>
              <a:rPr lang="en-GB" sz="2200" dirty="0"/>
              <a:t>/β-catenin signalling pathway</a:t>
            </a:r>
          </a:p>
          <a:p>
            <a:pPr marL="742950" lvl="1" indent="-285750">
              <a:lnSpc>
                <a:spcPct val="200000"/>
              </a:lnSpc>
              <a:buFont typeface="Wingdings" panose="05000000000000000000" pitchFamily="2" charset="2"/>
              <a:buChar char="Ø"/>
            </a:pPr>
            <a:r>
              <a:rPr lang="en-GB" sz="2200" dirty="0"/>
              <a:t>Silencing reduces expression of Cyclin D1, β-catenin, C-</a:t>
            </a:r>
            <a:r>
              <a:rPr lang="en-GB" sz="2200" dirty="0" err="1"/>
              <a:t>myc</a:t>
            </a:r>
            <a:r>
              <a:rPr lang="en-GB" sz="2200" dirty="0"/>
              <a:t> and reduced phosphorylation of GSK3β</a:t>
            </a:r>
          </a:p>
          <a:p>
            <a:pPr marL="742950" lvl="1" indent="-285750">
              <a:lnSpc>
                <a:spcPct val="200000"/>
              </a:lnSpc>
              <a:buFont typeface="Wingdings" panose="05000000000000000000" pitchFamily="2" charset="2"/>
              <a:buChar char="Ø"/>
            </a:pPr>
            <a:r>
              <a:rPr lang="en-GB" sz="2200" dirty="0"/>
              <a:t>KD induces cell cycle G1-phase arrest and inhibits proliferation, migration and invasion of cervical cancer cells</a:t>
            </a:r>
          </a:p>
        </p:txBody>
      </p:sp>
    </p:spTree>
    <p:extLst>
      <p:ext uri="{BB962C8B-B14F-4D97-AF65-F5344CB8AC3E}">
        <p14:creationId xmlns:p14="http://schemas.microsoft.com/office/powerpoint/2010/main" val="331451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4B8D-0F31-41C5-8567-6181785A65DF}"/>
              </a:ext>
            </a:extLst>
          </p:cNvPr>
          <p:cNvSpPr>
            <a:spLocks noGrp="1"/>
          </p:cNvSpPr>
          <p:nvPr>
            <p:ph type="title"/>
          </p:nvPr>
        </p:nvSpPr>
        <p:spPr/>
        <p:txBody>
          <a:bodyPr/>
          <a:lstStyle/>
          <a:p>
            <a:r>
              <a:rPr lang="en-GB" b="1" dirty="0"/>
              <a:t>RPA1</a:t>
            </a:r>
          </a:p>
        </p:txBody>
      </p:sp>
      <p:sp>
        <p:nvSpPr>
          <p:cNvPr id="3" name="Content Placeholder 2">
            <a:extLst>
              <a:ext uri="{FF2B5EF4-FFF2-40B4-BE49-F238E27FC236}">
                <a16:creationId xmlns:a16="http://schemas.microsoft.com/office/drawing/2014/main" id="{3C883427-493D-4C6C-B3CA-7C4B8B76DDB3}"/>
              </a:ext>
            </a:extLst>
          </p:cNvPr>
          <p:cNvSpPr>
            <a:spLocks noGrp="1"/>
          </p:cNvSpPr>
          <p:nvPr>
            <p:ph idx="1"/>
          </p:nvPr>
        </p:nvSpPr>
        <p:spPr>
          <a:xfrm>
            <a:off x="838200" y="1499054"/>
            <a:ext cx="10515600" cy="4787446"/>
          </a:xfrm>
        </p:spPr>
        <p:txBody>
          <a:bodyPr>
            <a:normAutofit fontScale="92500" lnSpcReduction="10000"/>
          </a:bodyPr>
          <a:lstStyle/>
          <a:p>
            <a:pPr marL="285750" indent="-285750">
              <a:lnSpc>
                <a:spcPct val="200000"/>
              </a:lnSpc>
            </a:pPr>
            <a:r>
              <a:rPr lang="en-GB" dirty="0"/>
              <a:t>Loss of expression</a:t>
            </a:r>
          </a:p>
          <a:p>
            <a:pPr marL="742950" lvl="1" indent="-285750">
              <a:lnSpc>
                <a:spcPct val="200000"/>
              </a:lnSpc>
              <a:buFont typeface="Wingdings" panose="05000000000000000000" pitchFamily="2" charset="2"/>
              <a:buChar char="Ø"/>
            </a:pPr>
            <a:r>
              <a:rPr lang="en-GB" dirty="0"/>
              <a:t>Replication protein A</a:t>
            </a:r>
          </a:p>
          <a:p>
            <a:pPr marL="742950" lvl="1" indent="-285750">
              <a:lnSpc>
                <a:spcPct val="200000"/>
              </a:lnSpc>
              <a:buFont typeface="Wingdings" panose="05000000000000000000" pitchFamily="2" charset="2"/>
              <a:buChar char="Ø"/>
            </a:pPr>
            <a:r>
              <a:rPr lang="en-GB" dirty="0"/>
              <a:t>Stem cells employ mechanisms to preserve the integrity of their genomes following DNA damage</a:t>
            </a:r>
          </a:p>
          <a:p>
            <a:pPr marL="742950" lvl="1" indent="-285750">
              <a:lnSpc>
                <a:spcPct val="200000"/>
              </a:lnSpc>
              <a:buFont typeface="Wingdings" panose="05000000000000000000" pitchFamily="2" charset="2"/>
              <a:buChar char="Ø"/>
            </a:pPr>
            <a:r>
              <a:rPr lang="en-GB" dirty="0"/>
              <a:t>Studies have shown that an increased capacity for nucleotide excision repair (NER) is associated with cell differentiation (study carried out in human embryonic carcinoma cell lines differentiating into neurons and muscle cells).</a:t>
            </a:r>
          </a:p>
        </p:txBody>
      </p:sp>
    </p:spTree>
    <p:extLst>
      <p:ext uri="{BB962C8B-B14F-4D97-AF65-F5344CB8AC3E}">
        <p14:creationId xmlns:p14="http://schemas.microsoft.com/office/powerpoint/2010/main" val="26716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379F-A171-4D99-9E44-12B7C8C3444B}"/>
              </a:ext>
            </a:extLst>
          </p:cNvPr>
          <p:cNvSpPr>
            <a:spLocks noGrp="1"/>
          </p:cNvSpPr>
          <p:nvPr>
            <p:ph type="title"/>
          </p:nvPr>
        </p:nvSpPr>
        <p:spPr>
          <a:xfrm>
            <a:off x="537633" y="348191"/>
            <a:ext cx="11116733" cy="1325563"/>
          </a:xfrm>
        </p:spPr>
        <p:txBody>
          <a:bodyPr/>
          <a:lstStyle/>
          <a:p>
            <a:r>
              <a:rPr lang="en-GB" b="1" dirty="0"/>
              <a:t>GO term and KEGG pathway enrichment analysis</a:t>
            </a:r>
          </a:p>
        </p:txBody>
      </p:sp>
      <p:sp>
        <p:nvSpPr>
          <p:cNvPr id="8" name="TextBox 7">
            <a:extLst>
              <a:ext uri="{FF2B5EF4-FFF2-40B4-BE49-F238E27FC236}">
                <a16:creationId xmlns:a16="http://schemas.microsoft.com/office/drawing/2014/main" id="{8704493B-DB4D-4A58-B9D1-A88755E7559C}"/>
              </a:ext>
            </a:extLst>
          </p:cNvPr>
          <p:cNvSpPr txBox="1"/>
          <p:nvPr/>
        </p:nvSpPr>
        <p:spPr>
          <a:xfrm>
            <a:off x="987862" y="1482633"/>
            <a:ext cx="9222938" cy="406021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GB" sz="2200" dirty="0"/>
              <a:t>Carried out using </a:t>
            </a:r>
            <a:r>
              <a:rPr lang="en-GB" sz="2200" dirty="0" err="1"/>
              <a:t>edgeR</a:t>
            </a:r>
            <a:r>
              <a:rPr lang="en-GB" sz="2200" dirty="0"/>
              <a:t> to find which GO terms and KEGG pathways were over- or under-represented in the </a:t>
            </a:r>
            <a:r>
              <a:rPr lang="en-GB" sz="2200" dirty="0" err="1"/>
              <a:t>DGEList</a:t>
            </a:r>
            <a:r>
              <a:rPr lang="en-GB" sz="2200" dirty="0"/>
              <a:t> containing significantly DE genes and genes that were DE but not significantly</a:t>
            </a:r>
          </a:p>
          <a:p>
            <a:pPr>
              <a:lnSpc>
                <a:spcPct val="200000"/>
              </a:lnSpc>
            </a:pPr>
            <a:endParaRPr lang="en-GB" sz="2200" dirty="0"/>
          </a:p>
          <a:p>
            <a:pPr marL="285750" indent="-285750">
              <a:lnSpc>
                <a:spcPct val="200000"/>
              </a:lnSpc>
              <a:buFont typeface="Arial" panose="020B0604020202020204" pitchFamily="34" charset="0"/>
              <a:buChar char="•"/>
            </a:pPr>
            <a:r>
              <a:rPr lang="en-GB" sz="2200" dirty="0"/>
              <a:t>To investigate GO terms and KEGG pathways enriched in the significantly DE genes, the up and down gene lists were submitted into DAVID analysis</a:t>
            </a:r>
          </a:p>
        </p:txBody>
      </p:sp>
    </p:spTree>
    <p:extLst>
      <p:ext uri="{BB962C8B-B14F-4D97-AF65-F5344CB8AC3E}">
        <p14:creationId xmlns:p14="http://schemas.microsoft.com/office/powerpoint/2010/main" val="2889652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7F310-5919-43D1-8F17-81E87C825FA0}"/>
              </a:ext>
            </a:extLst>
          </p:cNvPr>
          <p:cNvSpPr>
            <a:spLocks noGrp="1"/>
          </p:cNvSpPr>
          <p:nvPr>
            <p:ph type="title"/>
          </p:nvPr>
        </p:nvSpPr>
        <p:spPr/>
        <p:txBody>
          <a:bodyPr/>
          <a:lstStyle/>
          <a:p>
            <a:r>
              <a:rPr lang="en-GB" b="1" dirty="0"/>
              <a:t>DGE:</a:t>
            </a:r>
            <a:r>
              <a:rPr lang="en-GB" dirty="0"/>
              <a:t> Mean difference (MD) plot</a:t>
            </a:r>
            <a:endParaRPr lang="en-GB" b="1" dirty="0"/>
          </a:p>
        </p:txBody>
      </p:sp>
      <p:pic>
        <p:nvPicPr>
          <p:cNvPr id="5" name="Picture 4">
            <a:extLst>
              <a:ext uri="{FF2B5EF4-FFF2-40B4-BE49-F238E27FC236}">
                <a16:creationId xmlns:a16="http://schemas.microsoft.com/office/drawing/2014/main" id="{6DDE5B83-9B81-418C-B803-2620FCA3C6E2}"/>
              </a:ext>
            </a:extLst>
          </p:cNvPr>
          <p:cNvPicPr>
            <a:picLocks noChangeAspect="1"/>
          </p:cNvPicPr>
          <p:nvPr/>
        </p:nvPicPr>
        <p:blipFill>
          <a:blip r:embed="rId3"/>
          <a:stretch>
            <a:fillRect/>
          </a:stretch>
        </p:blipFill>
        <p:spPr>
          <a:xfrm>
            <a:off x="111442" y="1915477"/>
            <a:ext cx="6696075" cy="4124325"/>
          </a:xfrm>
          <a:prstGeom prst="rect">
            <a:avLst/>
          </a:prstGeom>
        </p:spPr>
      </p:pic>
      <p:sp>
        <p:nvSpPr>
          <p:cNvPr id="6" name="TextBox 5">
            <a:extLst>
              <a:ext uri="{FF2B5EF4-FFF2-40B4-BE49-F238E27FC236}">
                <a16:creationId xmlns:a16="http://schemas.microsoft.com/office/drawing/2014/main" id="{239F2AD4-EE2A-40D3-B285-0972DE007C46}"/>
              </a:ext>
            </a:extLst>
          </p:cNvPr>
          <p:cNvSpPr txBox="1"/>
          <p:nvPr/>
        </p:nvSpPr>
        <p:spPr>
          <a:xfrm>
            <a:off x="7345681" y="2584996"/>
            <a:ext cx="4008119" cy="2308324"/>
          </a:xfrm>
          <a:prstGeom prst="rect">
            <a:avLst/>
          </a:prstGeom>
          <a:noFill/>
        </p:spPr>
        <p:txBody>
          <a:bodyPr wrap="square" rtlCol="0">
            <a:spAutoFit/>
          </a:bodyPr>
          <a:lstStyle/>
          <a:p>
            <a:pPr marL="285750" indent="-285750">
              <a:buFont typeface="Arial" panose="020B0604020202020204" pitchFamily="34" charset="0"/>
              <a:buChar char="•"/>
            </a:pPr>
            <a:r>
              <a:rPr lang="en-GB" sz="2400" dirty="0"/>
              <a:t>Results from </a:t>
            </a:r>
            <a:r>
              <a:rPr lang="en-GB" sz="2400" dirty="0" err="1"/>
              <a:t>exactTest</a:t>
            </a:r>
            <a:r>
              <a:rPr lang="en-GB" sz="2400" dirty="0"/>
              <a:t> of the </a:t>
            </a:r>
            <a:r>
              <a:rPr lang="en-GB" sz="2400" dirty="0" err="1"/>
              <a:t>DGEList</a:t>
            </a:r>
            <a:r>
              <a:rPr lang="en-GB" sz="2400" dirty="0"/>
              <a:t> portrayed in MD plot</a:t>
            </a:r>
          </a:p>
          <a:p>
            <a:pPr marL="800100" lvl="1" indent="-342900">
              <a:buFont typeface="Wingdings" panose="05000000000000000000" pitchFamily="2" charset="2"/>
              <a:buChar char="Ø"/>
            </a:pPr>
            <a:r>
              <a:rPr lang="en-GB" sz="2400" dirty="0"/>
              <a:t>423 up</a:t>
            </a:r>
          </a:p>
          <a:p>
            <a:pPr marL="800100" lvl="1" indent="-342900">
              <a:buFont typeface="Wingdings" panose="05000000000000000000" pitchFamily="2" charset="2"/>
              <a:buChar char="Ø"/>
            </a:pPr>
            <a:r>
              <a:rPr lang="en-GB" sz="2400" dirty="0"/>
              <a:t>468 down</a:t>
            </a:r>
          </a:p>
          <a:p>
            <a:pPr marL="800100" lvl="1" indent="-342900">
              <a:buFont typeface="Wingdings" panose="05000000000000000000" pitchFamily="2" charset="2"/>
              <a:buChar char="Ø"/>
            </a:pPr>
            <a:r>
              <a:rPr lang="en-GB" sz="2400" dirty="0"/>
              <a:t>413 not significant</a:t>
            </a:r>
          </a:p>
        </p:txBody>
      </p:sp>
    </p:spTree>
    <p:extLst>
      <p:ext uri="{BB962C8B-B14F-4D97-AF65-F5344CB8AC3E}">
        <p14:creationId xmlns:p14="http://schemas.microsoft.com/office/powerpoint/2010/main" val="2042117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BB44-635E-4393-AC86-6A93201A3394}"/>
              </a:ext>
            </a:extLst>
          </p:cNvPr>
          <p:cNvSpPr>
            <a:spLocks noGrp="1"/>
          </p:cNvSpPr>
          <p:nvPr>
            <p:ph type="title"/>
          </p:nvPr>
        </p:nvSpPr>
        <p:spPr/>
        <p:txBody>
          <a:bodyPr/>
          <a:lstStyle/>
          <a:p>
            <a:r>
              <a:rPr lang="en-GB" b="1" dirty="0"/>
              <a:t>Examples</a:t>
            </a:r>
          </a:p>
        </p:txBody>
      </p:sp>
      <p:sp>
        <p:nvSpPr>
          <p:cNvPr id="3" name="Content Placeholder 2">
            <a:extLst>
              <a:ext uri="{FF2B5EF4-FFF2-40B4-BE49-F238E27FC236}">
                <a16:creationId xmlns:a16="http://schemas.microsoft.com/office/drawing/2014/main" id="{381C0D15-ADA3-4BB0-B761-FA52F10B8DD6}"/>
              </a:ext>
            </a:extLst>
          </p:cNvPr>
          <p:cNvSpPr>
            <a:spLocks noGrp="1"/>
          </p:cNvSpPr>
          <p:nvPr>
            <p:ph idx="1"/>
          </p:nvPr>
        </p:nvSpPr>
        <p:spPr/>
        <p:txBody>
          <a:bodyPr>
            <a:normAutofit/>
          </a:bodyPr>
          <a:lstStyle/>
          <a:p>
            <a:pPr marL="285750" indent="-285750">
              <a:lnSpc>
                <a:spcPct val="150000"/>
              </a:lnSpc>
            </a:pPr>
            <a:r>
              <a:rPr lang="en-GB" sz="2000" b="1" dirty="0"/>
              <a:t>GO:0016020 CC – Membrane </a:t>
            </a:r>
            <a:r>
              <a:rPr lang="en-GB" sz="2000" dirty="0"/>
              <a:t>- many of the top DE genes are linked to membrane components </a:t>
            </a:r>
          </a:p>
          <a:p>
            <a:pPr marL="742950" lvl="1" indent="-285750">
              <a:lnSpc>
                <a:spcPct val="150000"/>
              </a:lnSpc>
              <a:buFont typeface="Wingdings" panose="05000000000000000000" pitchFamily="2" charset="2"/>
              <a:buChar char="Ø"/>
            </a:pPr>
            <a:r>
              <a:rPr lang="en-GB" sz="2000" dirty="0"/>
              <a:t>Up: TMIGD1; SLC47A1; ACE; SLC16A3; RAB11FIP4; SLC22A4</a:t>
            </a:r>
          </a:p>
          <a:p>
            <a:pPr marL="742950" lvl="1" indent="-285750">
              <a:lnSpc>
                <a:spcPct val="150000"/>
              </a:lnSpc>
              <a:buFont typeface="Wingdings" panose="05000000000000000000" pitchFamily="2" charset="2"/>
              <a:buChar char="Ø"/>
            </a:pPr>
            <a:r>
              <a:rPr lang="en-GB" sz="2000" dirty="0"/>
              <a:t>Down: NUP85; MYBP1A; NPM1</a:t>
            </a:r>
          </a:p>
          <a:p>
            <a:pPr>
              <a:lnSpc>
                <a:spcPct val="150000"/>
              </a:lnSpc>
            </a:pPr>
            <a:r>
              <a:rPr lang="en-GB" sz="2000" b="1" dirty="0"/>
              <a:t>MMU:03460 Fanconi </a:t>
            </a:r>
            <a:r>
              <a:rPr lang="en-GB" sz="2000" b="1" dirty="0" err="1"/>
              <a:t>anemia</a:t>
            </a:r>
            <a:r>
              <a:rPr lang="en-GB" sz="2000" b="1" dirty="0"/>
              <a:t> pathway</a:t>
            </a:r>
            <a:r>
              <a:rPr lang="en-GB" sz="2000" dirty="0"/>
              <a:t> – pathway enriched for down regulated genes</a:t>
            </a:r>
          </a:p>
          <a:p>
            <a:pPr lvl="1">
              <a:lnSpc>
                <a:spcPct val="150000"/>
              </a:lnSpc>
              <a:buFont typeface="Wingdings" panose="05000000000000000000" pitchFamily="2" charset="2"/>
              <a:buChar char="Ø"/>
            </a:pPr>
            <a:r>
              <a:rPr lang="en-GB" sz="2200" dirty="0"/>
              <a:t>Pathway required for efficient repair of damaged DNA (ICLs) </a:t>
            </a:r>
          </a:p>
          <a:p>
            <a:pPr lvl="1">
              <a:lnSpc>
                <a:spcPct val="150000"/>
              </a:lnSpc>
              <a:buFont typeface="Wingdings" panose="05000000000000000000" pitchFamily="2" charset="2"/>
              <a:buChar char="Ø"/>
            </a:pPr>
            <a:r>
              <a:rPr lang="en-GB" sz="2200" dirty="0"/>
              <a:t>Could reflect higher DNA damage repair capacity in stem cells to maintain their ability to self-renew</a:t>
            </a:r>
          </a:p>
          <a:p>
            <a:pPr>
              <a:lnSpc>
                <a:spcPct val="150000"/>
              </a:lnSpc>
              <a:buFont typeface="Wingdings" panose="05000000000000000000" pitchFamily="2" charset="2"/>
              <a:buChar char="Ø"/>
            </a:pPr>
            <a:endParaRPr lang="en-GB" sz="2000" dirty="0"/>
          </a:p>
          <a:p>
            <a:pPr>
              <a:lnSpc>
                <a:spcPct val="150000"/>
              </a:lnSpc>
            </a:pPr>
            <a:endParaRPr lang="en-GB" sz="2400" dirty="0"/>
          </a:p>
          <a:p>
            <a:endParaRPr lang="en-GB" dirty="0"/>
          </a:p>
        </p:txBody>
      </p:sp>
    </p:spTree>
    <p:extLst>
      <p:ext uri="{BB962C8B-B14F-4D97-AF65-F5344CB8AC3E}">
        <p14:creationId xmlns:p14="http://schemas.microsoft.com/office/powerpoint/2010/main" val="386658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34C5-D242-45EF-B3E7-7728609C88ED}"/>
              </a:ext>
            </a:extLst>
          </p:cNvPr>
          <p:cNvSpPr>
            <a:spLocks noGrp="1"/>
          </p:cNvSpPr>
          <p:nvPr>
            <p:ph type="title"/>
          </p:nvPr>
        </p:nvSpPr>
        <p:spPr/>
        <p:txBody>
          <a:bodyPr/>
          <a:lstStyle/>
          <a:p>
            <a:r>
              <a:rPr lang="en-GB" b="1" dirty="0"/>
              <a:t>Conclusion</a:t>
            </a:r>
          </a:p>
        </p:txBody>
      </p:sp>
      <p:sp>
        <p:nvSpPr>
          <p:cNvPr id="3" name="Content Placeholder 2">
            <a:extLst>
              <a:ext uri="{FF2B5EF4-FFF2-40B4-BE49-F238E27FC236}">
                <a16:creationId xmlns:a16="http://schemas.microsoft.com/office/drawing/2014/main" id="{E709F86F-8BEE-4EDB-A7D1-5C07A055ECD2}"/>
              </a:ext>
            </a:extLst>
          </p:cNvPr>
          <p:cNvSpPr>
            <a:spLocks noGrp="1"/>
          </p:cNvSpPr>
          <p:nvPr>
            <p:ph idx="1"/>
          </p:nvPr>
        </p:nvSpPr>
        <p:spPr>
          <a:xfrm>
            <a:off x="838200" y="1584660"/>
            <a:ext cx="10515600" cy="4687804"/>
          </a:xfrm>
        </p:spPr>
        <p:txBody>
          <a:bodyPr>
            <a:normAutofit fontScale="92500"/>
          </a:bodyPr>
          <a:lstStyle/>
          <a:p>
            <a:pPr>
              <a:lnSpc>
                <a:spcPct val="150000"/>
              </a:lnSpc>
            </a:pPr>
            <a:r>
              <a:rPr lang="en-GB" dirty="0"/>
              <a:t>Continue researching GO and KEGG terms</a:t>
            </a:r>
          </a:p>
          <a:p>
            <a:pPr>
              <a:lnSpc>
                <a:spcPct val="150000"/>
              </a:lnSpc>
            </a:pPr>
            <a:r>
              <a:rPr lang="en-GB" dirty="0"/>
              <a:t>Further investigate involvement of </a:t>
            </a:r>
            <a:r>
              <a:rPr lang="en-GB" dirty="0" err="1"/>
              <a:t>Wnt</a:t>
            </a:r>
            <a:r>
              <a:rPr lang="en-GB" dirty="0"/>
              <a:t>/</a:t>
            </a:r>
            <a:r>
              <a:rPr lang="el-GR" dirty="0"/>
              <a:t>β</a:t>
            </a:r>
            <a:r>
              <a:rPr lang="en-GB" dirty="0"/>
              <a:t>-catenin signalling pathway</a:t>
            </a:r>
          </a:p>
          <a:p>
            <a:pPr>
              <a:lnSpc>
                <a:spcPct val="150000"/>
              </a:lnSpc>
            </a:pPr>
            <a:r>
              <a:rPr lang="en-GB" dirty="0"/>
              <a:t>Investigate other pathways </a:t>
            </a:r>
          </a:p>
          <a:p>
            <a:pPr lvl="1">
              <a:lnSpc>
                <a:spcPct val="150000"/>
              </a:lnSpc>
              <a:buFont typeface="Wingdings" panose="05000000000000000000" pitchFamily="2" charset="2"/>
              <a:buChar char="Ø"/>
            </a:pPr>
            <a:r>
              <a:rPr lang="en-GB" dirty="0"/>
              <a:t>PPAR, HIF-1, Hippo, apelin</a:t>
            </a:r>
          </a:p>
          <a:p>
            <a:pPr>
              <a:lnSpc>
                <a:spcPct val="150000"/>
              </a:lnSpc>
            </a:pPr>
            <a:r>
              <a:rPr lang="en-GB" dirty="0"/>
              <a:t>Title suggestion:</a:t>
            </a:r>
            <a:br>
              <a:rPr lang="en-GB" dirty="0"/>
            </a:br>
            <a:r>
              <a:rPr lang="en-GB" dirty="0"/>
              <a:t>‘</a:t>
            </a:r>
            <a:r>
              <a:rPr lang="en-GB" b="1">
                <a:latin typeface="Calibri" panose="020F0502020204030204" pitchFamily="34" charset="0"/>
                <a:ea typeface="Calibri" panose="020F0502020204030204" pitchFamily="34" charset="0"/>
                <a:cs typeface="Times New Roman" panose="02020603050405020304" pitchFamily="18" charset="0"/>
              </a:rPr>
              <a:t>Comparative RNA-sequencing </a:t>
            </a:r>
            <a:r>
              <a:rPr lang="en-GB" b="1" dirty="0">
                <a:latin typeface="Calibri" panose="020F0502020204030204" pitchFamily="34" charset="0"/>
                <a:ea typeface="Calibri" panose="020F0502020204030204" pitchFamily="34" charset="0"/>
                <a:cs typeface="Times New Roman" panose="02020603050405020304" pitchFamily="18" charset="0"/>
              </a:rPr>
              <a:t>analysis of gene activity during mouse intestinal differentiation as a model for adult stem cell differentiation’</a:t>
            </a:r>
            <a:endParaRPr lang="en-GB" b="1" dirty="0"/>
          </a:p>
          <a:p>
            <a:pPr marL="0" indent="0">
              <a:buNone/>
            </a:pPr>
            <a:endParaRPr lang="en-GB" dirty="0"/>
          </a:p>
        </p:txBody>
      </p:sp>
    </p:spTree>
    <p:extLst>
      <p:ext uri="{BB962C8B-B14F-4D97-AF65-F5344CB8AC3E}">
        <p14:creationId xmlns:p14="http://schemas.microsoft.com/office/powerpoint/2010/main" val="4260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0254D-590F-444C-BC23-88EC7A5861F3}"/>
              </a:ext>
            </a:extLst>
          </p:cNvPr>
          <p:cNvSpPr>
            <a:spLocks noGrp="1"/>
          </p:cNvSpPr>
          <p:nvPr>
            <p:ph type="title"/>
          </p:nvPr>
        </p:nvSpPr>
        <p:spPr/>
        <p:txBody>
          <a:bodyPr/>
          <a:lstStyle/>
          <a:p>
            <a:r>
              <a:rPr lang="en-GB" b="1" dirty="0"/>
              <a:t>Data visualisation and exploration: </a:t>
            </a:r>
            <a:r>
              <a:rPr lang="en-GB" dirty="0"/>
              <a:t>IGV plot</a:t>
            </a:r>
            <a:endParaRPr lang="en-GB" b="1" dirty="0"/>
          </a:p>
        </p:txBody>
      </p:sp>
      <p:sp>
        <p:nvSpPr>
          <p:cNvPr id="5" name="TextBox 4">
            <a:extLst>
              <a:ext uri="{FF2B5EF4-FFF2-40B4-BE49-F238E27FC236}">
                <a16:creationId xmlns:a16="http://schemas.microsoft.com/office/drawing/2014/main" id="{447FC0F3-30EC-43D8-A59B-306C5E6C05E2}"/>
              </a:ext>
            </a:extLst>
          </p:cNvPr>
          <p:cNvSpPr txBox="1"/>
          <p:nvPr/>
        </p:nvSpPr>
        <p:spPr>
          <a:xfrm>
            <a:off x="838200" y="5963476"/>
            <a:ext cx="9357360" cy="461665"/>
          </a:xfrm>
          <a:prstGeom prst="rect">
            <a:avLst/>
          </a:prstGeom>
          <a:noFill/>
        </p:spPr>
        <p:txBody>
          <a:bodyPr wrap="square" rtlCol="0">
            <a:spAutoFit/>
          </a:bodyPr>
          <a:lstStyle/>
          <a:p>
            <a:pPr marL="285750" indent="-285750">
              <a:buFont typeface="Arial" panose="020B0604020202020204" pitchFamily="34" charset="0"/>
              <a:buChar char="•"/>
            </a:pPr>
            <a:r>
              <a:rPr lang="en-GB" sz="2400" dirty="0"/>
              <a:t>Coverage track of mapped reads to mm10 chromosome 11</a:t>
            </a:r>
          </a:p>
        </p:txBody>
      </p:sp>
      <p:pic>
        <p:nvPicPr>
          <p:cNvPr id="3" name="Picture 2">
            <a:extLst>
              <a:ext uri="{FF2B5EF4-FFF2-40B4-BE49-F238E27FC236}">
                <a16:creationId xmlns:a16="http://schemas.microsoft.com/office/drawing/2014/main" id="{B7CD2344-3FAC-4C7E-B4FD-2250756B5C63}"/>
              </a:ext>
            </a:extLst>
          </p:cNvPr>
          <p:cNvPicPr>
            <a:picLocks noChangeAspect="1"/>
          </p:cNvPicPr>
          <p:nvPr/>
        </p:nvPicPr>
        <p:blipFill>
          <a:blip r:embed="rId3"/>
          <a:stretch>
            <a:fillRect/>
          </a:stretch>
        </p:blipFill>
        <p:spPr>
          <a:xfrm>
            <a:off x="1082565" y="1512296"/>
            <a:ext cx="10026869" cy="4451180"/>
          </a:xfrm>
          <a:prstGeom prst="rect">
            <a:avLst/>
          </a:prstGeom>
        </p:spPr>
      </p:pic>
    </p:spTree>
    <p:extLst>
      <p:ext uri="{BB962C8B-B14F-4D97-AF65-F5344CB8AC3E}">
        <p14:creationId xmlns:p14="http://schemas.microsoft.com/office/powerpoint/2010/main" val="305482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86524F-7F42-41B6-BA7C-E7433FB2CFB4}"/>
              </a:ext>
            </a:extLst>
          </p:cNvPr>
          <p:cNvPicPr>
            <a:picLocks noChangeAspect="1"/>
          </p:cNvPicPr>
          <p:nvPr/>
        </p:nvPicPr>
        <p:blipFill rotWithShape="1">
          <a:blip r:embed="rId3"/>
          <a:srcRect l="18542" t="26667" r="21146" b="11296"/>
          <a:stretch/>
        </p:blipFill>
        <p:spPr>
          <a:xfrm>
            <a:off x="639057" y="271701"/>
            <a:ext cx="10913885" cy="6314597"/>
          </a:xfrm>
          <a:prstGeom prst="rect">
            <a:avLst/>
          </a:prstGeom>
        </p:spPr>
      </p:pic>
    </p:spTree>
    <p:extLst>
      <p:ext uri="{BB962C8B-B14F-4D97-AF65-F5344CB8AC3E}">
        <p14:creationId xmlns:p14="http://schemas.microsoft.com/office/powerpoint/2010/main" val="60658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590B-2A2B-4B95-B1C3-C0B68AD9E1E6}"/>
              </a:ext>
            </a:extLst>
          </p:cNvPr>
          <p:cNvSpPr>
            <a:spLocks noGrp="1"/>
          </p:cNvSpPr>
          <p:nvPr>
            <p:ph type="ctrTitle"/>
          </p:nvPr>
        </p:nvSpPr>
        <p:spPr/>
        <p:txBody>
          <a:bodyPr/>
          <a:lstStyle/>
          <a:p>
            <a:r>
              <a:rPr lang="en-GB" dirty="0"/>
              <a:t>Differential Gene Expression</a:t>
            </a:r>
          </a:p>
        </p:txBody>
      </p:sp>
    </p:spTree>
    <p:extLst>
      <p:ext uri="{BB962C8B-B14F-4D97-AF65-F5344CB8AC3E}">
        <p14:creationId xmlns:p14="http://schemas.microsoft.com/office/powerpoint/2010/main" val="203238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24DF5-55E3-465F-9E2D-23EDF873762A}"/>
              </a:ext>
            </a:extLst>
          </p:cNvPr>
          <p:cNvSpPr>
            <a:spLocks noGrp="1"/>
          </p:cNvSpPr>
          <p:nvPr>
            <p:ph type="title"/>
          </p:nvPr>
        </p:nvSpPr>
        <p:spPr/>
        <p:txBody>
          <a:bodyPr/>
          <a:lstStyle/>
          <a:p>
            <a:r>
              <a:rPr lang="en-GB" b="1" dirty="0"/>
              <a:t>Summary</a:t>
            </a:r>
          </a:p>
        </p:txBody>
      </p:sp>
      <p:sp>
        <p:nvSpPr>
          <p:cNvPr id="3" name="Content Placeholder 2">
            <a:extLst>
              <a:ext uri="{FF2B5EF4-FFF2-40B4-BE49-F238E27FC236}">
                <a16:creationId xmlns:a16="http://schemas.microsoft.com/office/drawing/2014/main" id="{248B0BD0-1900-4789-AD78-13025769CCE3}"/>
              </a:ext>
            </a:extLst>
          </p:cNvPr>
          <p:cNvSpPr>
            <a:spLocks noGrp="1"/>
          </p:cNvSpPr>
          <p:nvPr>
            <p:ph idx="1"/>
          </p:nvPr>
        </p:nvSpPr>
        <p:spPr>
          <a:xfrm>
            <a:off x="838200" y="1590676"/>
            <a:ext cx="10515600" cy="4351338"/>
          </a:xfrm>
        </p:spPr>
        <p:txBody>
          <a:bodyPr>
            <a:normAutofit lnSpcReduction="10000"/>
          </a:bodyPr>
          <a:lstStyle/>
          <a:p>
            <a:pPr>
              <a:lnSpc>
                <a:spcPct val="150000"/>
              </a:lnSpc>
            </a:pPr>
            <a:r>
              <a:rPr lang="en-GB" dirty="0"/>
              <a:t>Are the genes that are up/down regulated related to cell differentiation?</a:t>
            </a:r>
          </a:p>
          <a:p>
            <a:pPr>
              <a:lnSpc>
                <a:spcPct val="150000"/>
              </a:lnSpc>
            </a:pPr>
            <a:r>
              <a:rPr lang="en-GB" dirty="0"/>
              <a:t>If there are no reports of direct relation to differentiation does the gene have a potential influence on characteristics of undifferentiated small intestinal (SI) stem cells vs differentiated cells</a:t>
            </a:r>
          </a:p>
          <a:p>
            <a:pPr lvl="1">
              <a:lnSpc>
                <a:spcPct val="150000"/>
              </a:lnSpc>
              <a:buFont typeface="Wingdings" panose="05000000000000000000" pitchFamily="2" charset="2"/>
              <a:buChar char="Ø"/>
            </a:pPr>
            <a:r>
              <a:rPr lang="en-GB" dirty="0"/>
              <a:t>Examples: Maintaining cell growth, mitotic processes, transport</a:t>
            </a:r>
          </a:p>
          <a:p>
            <a:pPr lvl="1">
              <a:lnSpc>
                <a:spcPct val="150000"/>
              </a:lnSpc>
              <a:buFont typeface="Wingdings" panose="05000000000000000000" pitchFamily="2" charset="2"/>
              <a:buChar char="Ø"/>
            </a:pPr>
            <a:r>
              <a:rPr lang="en-GB" dirty="0"/>
              <a:t>Examples: TSG, suppression of genes associated with cell proliferation </a:t>
            </a:r>
          </a:p>
        </p:txBody>
      </p:sp>
    </p:spTree>
    <p:extLst>
      <p:ext uri="{BB962C8B-B14F-4D97-AF65-F5344CB8AC3E}">
        <p14:creationId xmlns:p14="http://schemas.microsoft.com/office/powerpoint/2010/main" val="222429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24DF5-55E3-465F-9E2D-23EDF873762A}"/>
              </a:ext>
            </a:extLst>
          </p:cNvPr>
          <p:cNvSpPr>
            <a:spLocks noGrp="1"/>
          </p:cNvSpPr>
          <p:nvPr>
            <p:ph type="title"/>
          </p:nvPr>
        </p:nvSpPr>
        <p:spPr/>
        <p:txBody>
          <a:bodyPr/>
          <a:lstStyle/>
          <a:p>
            <a:r>
              <a:rPr lang="en-GB" b="1" dirty="0"/>
              <a:t>Summary</a:t>
            </a:r>
          </a:p>
        </p:txBody>
      </p:sp>
      <p:sp>
        <p:nvSpPr>
          <p:cNvPr id="3" name="Content Placeholder 2">
            <a:extLst>
              <a:ext uri="{FF2B5EF4-FFF2-40B4-BE49-F238E27FC236}">
                <a16:creationId xmlns:a16="http://schemas.microsoft.com/office/drawing/2014/main" id="{248B0BD0-1900-4789-AD78-13025769CCE3}"/>
              </a:ext>
            </a:extLst>
          </p:cNvPr>
          <p:cNvSpPr>
            <a:spLocks noGrp="1"/>
          </p:cNvSpPr>
          <p:nvPr>
            <p:ph idx="1"/>
          </p:nvPr>
        </p:nvSpPr>
        <p:spPr>
          <a:xfrm>
            <a:off x="838200" y="1590676"/>
            <a:ext cx="10515600" cy="4351338"/>
          </a:xfrm>
        </p:spPr>
        <p:txBody>
          <a:bodyPr>
            <a:normAutofit lnSpcReduction="10000"/>
          </a:bodyPr>
          <a:lstStyle/>
          <a:p>
            <a:pPr>
              <a:lnSpc>
                <a:spcPct val="150000"/>
              </a:lnSpc>
            </a:pPr>
            <a:r>
              <a:rPr lang="en-GB" dirty="0"/>
              <a:t>Can the roles of the highest DE genes in regeneration of the small intestine be further investigated?</a:t>
            </a:r>
          </a:p>
          <a:p>
            <a:pPr lvl="1">
              <a:lnSpc>
                <a:spcPct val="150000"/>
              </a:lnSpc>
              <a:buFont typeface="Wingdings" panose="05000000000000000000" pitchFamily="2" charset="2"/>
              <a:buChar char="Ø"/>
            </a:pPr>
            <a:r>
              <a:rPr lang="en-GB" dirty="0"/>
              <a:t>KD/KO studies</a:t>
            </a:r>
          </a:p>
          <a:p>
            <a:pPr lvl="1">
              <a:lnSpc>
                <a:spcPct val="150000"/>
              </a:lnSpc>
              <a:buFont typeface="Wingdings" panose="05000000000000000000" pitchFamily="2" charset="2"/>
              <a:buChar char="Ø"/>
            </a:pPr>
            <a:r>
              <a:rPr lang="en-GB" dirty="0"/>
              <a:t>Pathway inhibition (where commercially available inhibitor compounds exist)</a:t>
            </a:r>
          </a:p>
          <a:p>
            <a:pPr lvl="1">
              <a:lnSpc>
                <a:spcPct val="150000"/>
              </a:lnSpc>
              <a:buFont typeface="Wingdings" panose="05000000000000000000" pitchFamily="2" charset="2"/>
              <a:buChar char="Ø"/>
            </a:pPr>
            <a:r>
              <a:rPr lang="en-GB" dirty="0"/>
              <a:t>Investigate which genes could be reactivated/silenced to improve reprogramming of differentiated SI cells back to progenitors </a:t>
            </a:r>
          </a:p>
          <a:p>
            <a:pPr>
              <a:lnSpc>
                <a:spcPct val="150000"/>
              </a:lnSpc>
            </a:pPr>
            <a:r>
              <a:rPr lang="en-GB" dirty="0"/>
              <a:t>5’-hmC expression data</a:t>
            </a:r>
          </a:p>
        </p:txBody>
      </p:sp>
    </p:spTree>
    <p:extLst>
      <p:ext uri="{BB962C8B-B14F-4D97-AF65-F5344CB8AC3E}">
        <p14:creationId xmlns:p14="http://schemas.microsoft.com/office/powerpoint/2010/main" val="35194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4CE8-F99E-42A3-B9BF-44C193ED78AC}"/>
              </a:ext>
            </a:extLst>
          </p:cNvPr>
          <p:cNvSpPr>
            <a:spLocks noGrp="1"/>
          </p:cNvSpPr>
          <p:nvPr>
            <p:ph type="title"/>
          </p:nvPr>
        </p:nvSpPr>
        <p:spPr>
          <a:xfrm>
            <a:off x="838201" y="223610"/>
            <a:ext cx="10515600" cy="1325563"/>
          </a:xfrm>
        </p:spPr>
        <p:txBody>
          <a:bodyPr/>
          <a:lstStyle/>
          <a:p>
            <a:r>
              <a:rPr lang="en-GB" b="1" dirty="0"/>
              <a:t>DGE:</a:t>
            </a:r>
            <a:r>
              <a:rPr lang="en-GB" dirty="0"/>
              <a:t> higher expression in CD24Neg samples</a:t>
            </a:r>
          </a:p>
        </p:txBody>
      </p:sp>
      <p:graphicFrame>
        <p:nvGraphicFramePr>
          <p:cNvPr id="8" name="Content Placeholder 3">
            <a:extLst>
              <a:ext uri="{FF2B5EF4-FFF2-40B4-BE49-F238E27FC236}">
                <a16:creationId xmlns:a16="http://schemas.microsoft.com/office/drawing/2014/main" id="{69D81205-B28F-4F81-A76F-77AC7DBB271F}"/>
              </a:ext>
            </a:extLst>
          </p:cNvPr>
          <p:cNvGraphicFramePr>
            <a:graphicFrameLocks noGrp="1"/>
          </p:cNvGraphicFramePr>
          <p:nvPr>
            <p:ph idx="1"/>
            <p:extLst>
              <p:ext uri="{D42A27DB-BD31-4B8C-83A1-F6EECF244321}">
                <p14:modId xmlns:p14="http://schemas.microsoft.com/office/powerpoint/2010/main" val="2357969225"/>
              </p:ext>
            </p:extLst>
          </p:nvPr>
        </p:nvGraphicFramePr>
        <p:xfrm>
          <a:off x="778328" y="1458685"/>
          <a:ext cx="10635343" cy="47727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7831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379F-A171-4D99-9E44-12B7C8C3444B}"/>
              </a:ext>
            </a:extLst>
          </p:cNvPr>
          <p:cNvSpPr>
            <a:spLocks noGrp="1"/>
          </p:cNvSpPr>
          <p:nvPr>
            <p:ph type="title"/>
          </p:nvPr>
        </p:nvSpPr>
        <p:spPr/>
        <p:txBody>
          <a:bodyPr/>
          <a:lstStyle/>
          <a:p>
            <a:r>
              <a:rPr lang="en-GB" b="1" dirty="0"/>
              <a:t>Tmigd1</a:t>
            </a:r>
          </a:p>
        </p:txBody>
      </p:sp>
      <p:sp>
        <p:nvSpPr>
          <p:cNvPr id="8" name="TextBox 7">
            <a:extLst>
              <a:ext uri="{FF2B5EF4-FFF2-40B4-BE49-F238E27FC236}">
                <a16:creationId xmlns:a16="http://schemas.microsoft.com/office/drawing/2014/main" id="{8704493B-DB4D-4A58-B9D1-A88755E7559C}"/>
              </a:ext>
            </a:extLst>
          </p:cNvPr>
          <p:cNvSpPr txBox="1"/>
          <p:nvPr/>
        </p:nvSpPr>
        <p:spPr>
          <a:xfrm>
            <a:off x="489098" y="1414130"/>
            <a:ext cx="8601739" cy="389273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GB" dirty="0"/>
              <a:t>Gain of expression</a:t>
            </a:r>
          </a:p>
          <a:p>
            <a:pPr marL="742950" lvl="1" indent="-285750">
              <a:lnSpc>
                <a:spcPct val="200000"/>
              </a:lnSpc>
              <a:buFont typeface="Wingdings" panose="05000000000000000000" pitchFamily="2" charset="2"/>
              <a:buChar char="Ø"/>
            </a:pPr>
            <a:r>
              <a:rPr lang="en-GB" dirty="0"/>
              <a:t>Tmigd1 = transmembrane and immunoglobulin domain-containing protein 1</a:t>
            </a:r>
          </a:p>
          <a:p>
            <a:pPr marL="742950" lvl="1" indent="-285750">
              <a:lnSpc>
                <a:spcPct val="200000"/>
              </a:lnSpc>
              <a:buFont typeface="Wingdings" panose="05000000000000000000" pitchFamily="2" charset="2"/>
              <a:buChar char="Ø"/>
            </a:pPr>
            <a:r>
              <a:rPr lang="en-GB" dirty="0"/>
              <a:t>Cell adhesion molecule predominantly expressed by epithelial cells of the intestine and kidney</a:t>
            </a:r>
          </a:p>
          <a:p>
            <a:pPr marL="742950" lvl="1" indent="-285750">
              <a:lnSpc>
                <a:spcPct val="200000"/>
              </a:lnSpc>
              <a:buFont typeface="Wingdings" panose="05000000000000000000" pitchFamily="2" charset="2"/>
              <a:buChar char="Ø"/>
            </a:pPr>
            <a:r>
              <a:rPr lang="en-GB" dirty="0"/>
              <a:t>Expression downregulated in colon and renal cancers suggesting TS activity</a:t>
            </a:r>
          </a:p>
          <a:p>
            <a:pPr marL="742950" lvl="1" indent="-285750">
              <a:lnSpc>
                <a:spcPct val="200000"/>
              </a:lnSpc>
              <a:buFont typeface="Wingdings" panose="05000000000000000000" pitchFamily="2" charset="2"/>
              <a:buChar char="Ø"/>
            </a:pPr>
            <a:r>
              <a:rPr lang="en-GB" dirty="0"/>
              <a:t>Induces G2-M cell cycle checkpoint arrest in colon cancer cells</a:t>
            </a:r>
          </a:p>
          <a:p>
            <a:pPr marL="742950" lvl="1" indent="-285750">
              <a:lnSpc>
                <a:spcPct val="200000"/>
              </a:lnSpc>
              <a:buFont typeface="Wingdings" panose="05000000000000000000" pitchFamily="2" charset="2"/>
              <a:buChar char="Ø"/>
            </a:pPr>
            <a:r>
              <a:rPr lang="en-GB" dirty="0"/>
              <a:t>KO leads to development of adenomas in small intestine and colon</a:t>
            </a:r>
          </a:p>
        </p:txBody>
      </p:sp>
    </p:spTree>
    <p:extLst>
      <p:ext uri="{BB962C8B-B14F-4D97-AF65-F5344CB8AC3E}">
        <p14:creationId xmlns:p14="http://schemas.microsoft.com/office/powerpoint/2010/main" val="1562019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379F-A171-4D99-9E44-12B7C8C3444B}"/>
              </a:ext>
            </a:extLst>
          </p:cNvPr>
          <p:cNvSpPr>
            <a:spLocks noGrp="1"/>
          </p:cNvSpPr>
          <p:nvPr>
            <p:ph type="title"/>
          </p:nvPr>
        </p:nvSpPr>
        <p:spPr/>
        <p:txBody>
          <a:bodyPr/>
          <a:lstStyle/>
          <a:p>
            <a:r>
              <a:rPr lang="en-GB" b="1" dirty="0"/>
              <a:t>ACE</a:t>
            </a:r>
          </a:p>
        </p:txBody>
      </p:sp>
      <p:sp>
        <p:nvSpPr>
          <p:cNvPr id="8" name="TextBox 7">
            <a:extLst>
              <a:ext uri="{FF2B5EF4-FFF2-40B4-BE49-F238E27FC236}">
                <a16:creationId xmlns:a16="http://schemas.microsoft.com/office/drawing/2014/main" id="{8704493B-DB4D-4A58-B9D1-A88755E7559C}"/>
              </a:ext>
            </a:extLst>
          </p:cNvPr>
          <p:cNvSpPr txBox="1"/>
          <p:nvPr/>
        </p:nvSpPr>
        <p:spPr>
          <a:xfrm>
            <a:off x="489098" y="1414130"/>
            <a:ext cx="8601739" cy="500072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GB" dirty="0"/>
              <a:t>Gain of expression</a:t>
            </a:r>
          </a:p>
          <a:p>
            <a:pPr marL="742950" lvl="1" indent="-285750">
              <a:lnSpc>
                <a:spcPct val="200000"/>
              </a:lnSpc>
              <a:buFont typeface="Wingdings" panose="05000000000000000000" pitchFamily="2" charset="2"/>
              <a:buChar char="Ø"/>
            </a:pPr>
            <a:r>
              <a:rPr lang="en-GB" dirty="0"/>
              <a:t>ACE = angiotensin-converting enzyme (aka CD143)</a:t>
            </a:r>
          </a:p>
          <a:p>
            <a:pPr marL="742950" lvl="1" indent="-285750">
              <a:lnSpc>
                <a:spcPct val="200000"/>
              </a:lnSpc>
              <a:buFont typeface="Wingdings" panose="05000000000000000000" pitchFamily="2" charset="2"/>
              <a:buChar char="Ø"/>
            </a:pPr>
            <a:r>
              <a:rPr lang="en-GB" dirty="0"/>
              <a:t>Cleaves angiotensin I to angiotensin II</a:t>
            </a:r>
          </a:p>
          <a:p>
            <a:pPr marL="742950" lvl="1" indent="-285750">
              <a:lnSpc>
                <a:spcPct val="200000"/>
              </a:lnSpc>
              <a:buFont typeface="Wingdings" panose="05000000000000000000" pitchFamily="2" charset="2"/>
              <a:buChar char="Ø"/>
            </a:pPr>
            <a:r>
              <a:rPr lang="en-GB" dirty="0"/>
              <a:t>Member of intestinal brush-border membrane enzymes</a:t>
            </a:r>
          </a:p>
          <a:p>
            <a:pPr marL="742950" lvl="1" indent="-285750">
              <a:lnSpc>
                <a:spcPct val="200000"/>
              </a:lnSpc>
              <a:buFont typeface="Wingdings" panose="05000000000000000000" pitchFamily="2" charset="2"/>
              <a:buChar char="Ø"/>
            </a:pPr>
            <a:r>
              <a:rPr lang="en-GB" dirty="0"/>
              <a:t>Angiotensin signalling </a:t>
            </a:r>
            <a:r>
              <a:rPr lang="en-GB" dirty="0">
                <a:sym typeface="Wingdings" panose="05000000000000000000" pitchFamily="2" charset="2"/>
              </a:rPr>
              <a:t> tumorigenesis, tumour proliferation and metastasis</a:t>
            </a:r>
          </a:p>
          <a:p>
            <a:pPr marL="742950" lvl="1" indent="-285750">
              <a:lnSpc>
                <a:spcPct val="200000"/>
              </a:lnSpc>
              <a:buFont typeface="Wingdings" panose="05000000000000000000" pitchFamily="2" charset="2"/>
              <a:buChar char="Ø"/>
            </a:pPr>
            <a:r>
              <a:rPr lang="en-GB" dirty="0">
                <a:sym typeface="Wingdings" panose="05000000000000000000" pitchFamily="2" charset="2"/>
              </a:rPr>
              <a:t>May be involved in modulation of intestinal epithelial cell apoptosis </a:t>
            </a:r>
          </a:p>
          <a:p>
            <a:pPr marL="742950" lvl="1" indent="-285750">
              <a:lnSpc>
                <a:spcPct val="200000"/>
              </a:lnSpc>
              <a:buFont typeface="Wingdings" panose="05000000000000000000" pitchFamily="2" charset="2"/>
              <a:buChar char="Ø"/>
            </a:pPr>
            <a:r>
              <a:rPr lang="en-GB" dirty="0">
                <a:sym typeface="Wingdings" panose="05000000000000000000" pitchFamily="2" charset="2"/>
              </a:rPr>
              <a:t>Study showed higher proliferation rates in ACE KO mice and absence of ACE leads to marked increased expression of GFRs</a:t>
            </a:r>
            <a:endParaRPr lang="en-GB" dirty="0"/>
          </a:p>
          <a:p>
            <a:pPr marL="742950" lvl="1" indent="-285750">
              <a:lnSpc>
                <a:spcPct val="200000"/>
              </a:lnSpc>
              <a:buFont typeface="Wingdings" panose="05000000000000000000" pitchFamily="2" charset="2"/>
              <a:buChar char="Ø"/>
            </a:pPr>
            <a:endParaRPr lang="en-GB" dirty="0"/>
          </a:p>
        </p:txBody>
      </p:sp>
    </p:spTree>
    <p:extLst>
      <p:ext uri="{BB962C8B-B14F-4D97-AF65-F5344CB8AC3E}">
        <p14:creationId xmlns:p14="http://schemas.microsoft.com/office/powerpoint/2010/main" val="2560181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1696</TotalTime>
  <Words>1212</Words>
  <Application>Microsoft Office PowerPoint</Application>
  <PresentationFormat>Widescreen</PresentationFormat>
  <Paragraphs>118</Paragraphs>
  <Slides>16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FYP Meeting: Results and discussion</vt:lpstr>
      <vt:lpstr>Data visualisation and exploration: IGV plot</vt:lpstr>
      <vt:lpstr>PowerPoint Presentation</vt:lpstr>
      <vt:lpstr>Differential Gene Expression</vt:lpstr>
      <vt:lpstr>Summary</vt:lpstr>
      <vt:lpstr>Summary</vt:lpstr>
      <vt:lpstr>DGE: higher expression in CD24Neg samples</vt:lpstr>
      <vt:lpstr>Tmigd1</vt:lpstr>
      <vt:lpstr>ACE</vt:lpstr>
      <vt:lpstr>DGE: reduced expression in CD24Neg samples</vt:lpstr>
      <vt:lpstr>KIF18B</vt:lpstr>
      <vt:lpstr>RPA1</vt:lpstr>
      <vt:lpstr>GO term and KEGG pathway enrichment analysis</vt:lpstr>
      <vt:lpstr>DGE: Mean difference (MD) plot</vt:lpstr>
      <vt:lpstr>Examples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Meeting: Results and discussion</dc:title>
  <dc:creator>Anna Bakewell</dc:creator>
  <cp:lastModifiedBy>Anna Bakewell</cp:lastModifiedBy>
  <cp:revision>118</cp:revision>
  <dcterms:created xsi:type="dcterms:W3CDTF">2020-12-06T09:22:09Z</dcterms:created>
  <dcterms:modified xsi:type="dcterms:W3CDTF">2020-12-30T13:10:24Z</dcterms:modified>
</cp:coreProperties>
</file>