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1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6" r:id="rId24"/>
    <p:sldId id="279" r:id="rId25"/>
    <p:sldId id="278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2272" autoAdjust="0"/>
  </p:normalViewPr>
  <p:slideViewPr>
    <p:cSldViewPr snapToGrid="0">
      <p:cViewPr varScale="1">
        <p:scale>
          <a:sx n="61" d="100"/>
          <a:sy n="61" d="100"/>
        </p:scale>
        <p:origin x="8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82B9AA-946C-44F5-B933-7B8CBEC0B8E1}" type="doc">
      <dgm:prSet loTypeId="urn:microsoft.com/office/officeart/2005/8/layout/bProcess4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GB"/>
        </a:p>
      </dgm:t>
    </dgm:pt>
    <dgm:pt modelId="{4B6251B6-1A03-4E82-A8BB-4A37A297C100}">
      <dgm:prSet phldrT="[Text]"/>
      <dgm:spPr/>
      <dgm:t>
        <a:bodyPr/>
        <a:lstStyle/>
        <a:p>
          <a:r>
            <a:rPr lang="en-GB" b="1"/>
            <a:t>Quality control</a:t>
          </a:r>
        </a:p>
      </dgm:t>
    </dgm:pt>
    <dgm:pt modelId="{9F8398DA-858A-458B-9987-EB7035503CEB}" type="parTrans" cxnId="{8CB19C68-0AE5-44BF-A5E2-8C34B7EC097E}">
      <dgm:prSet/>
      <dgm:spPr/>
      <dgm:t>
        <a:bodyPr/>
        <a:lstStyle/>
        <a:p>
          <a:endParaRPr lang="en-GB"/>
        </a:p>
      </dgm:t>
    </dgm:pt>
    <dgm:pt modelId="{3B7E28BF-7DC0-4E4B-A26C-78B4A5F5B535}" type="sibTrans" cxnId="{8CB19C68-0AE5-44BF-A5E2-8C34B7EC097E}">
      <dgm:prSet/>
      <dgm:spPr/>
      <dgm:t>
        <a:bodyPr/>
        <a:lstStyle/>
        <a:p>
          <a:endParaRPr lang="en-GB"/>
        </a:p>
      </dgm:t>
    </dgm:pt>
    <dgm:pt modelId="{E13C63B1-3F09-409A-8228-8BB52AB59E77}">
      <dgm:prSet phldrT="[Text]"/>
      <dgm:spPr/>
      <dgm:t>
        <a:bodyPr/>
        <a:lstStyle/>
        <a:p>
          <a:r>
            <a:rPr lang="en-GB" b="1"/>
            <a:t>Adaptor trimming</a:t>
          </a:r>
        </a:p>
      </dgm:t>
    </dgm:pt>
    <dgm:pt modelId="{66E9ECAF-5A7F-4E2D-89DC-02B7707A782D}" type="parTrans" cxnId="{4C863B73-ED63-4F85-ADEB-6783A83740CA}">
      <dgm:prSet/>
      <dgm:spPr/>
      <dgm:t>
        <a:bodyPr/>
        <a:lstStyle/>
        <a:p>
          <a:endParaRPr lang="en-GB"/>
        </a:p>
      </dgm:t>
    </dgm:pt>
    <dgm:pt modelId="{B8F2522B-CEB5-4788-A0AA-CCA40D6A7423}" type="sibTrans" cxnId="{4C863B73-ED63-4F85-ADEB-6783A83740CA}">
      <dgm:prSet/>
      <dgm:spPr/>
      <dgm:t>
        <a:bodyPr/>
        <a:lstStyle/>
        <a:p>
          <a:endParaRPr lang="en-GB"/>
        </a:p>
      </dgm:t>
    </dgm:pt>
    <dgm:pt modelId="{FFAC6F1B-6B3D-4721-9C52-477B5E390AD7}">
      <dgm:prSet phldrT="[Text]"/>
      <dgm:spPr/>
      <dgm:t>
        <a:bodyPr/>
        <a:lstStyle/>
        <a:p>
          <a:r>
            <a:rPr lang="en-GB" b="1"/>
            <a:t>Genome</a:t>
          </a:r>
          <a:r>
            <a:rPr lang="en-GB"/>
            <a:t> </a:t>
          </a:r>
          <a:r>
            <a:rPr lang="en-GB" b="1"/>
            <a:t>mapping</a:t>
          </a:r>
        </a:p>
      </dgm:t>
    </dgm:pt>
    <dgm:pt modelId="{1DF2F684-8393-42CE-B95F-6ABE57D0B677}" type="parTrans" cxnId="{9B86ABAE-6366-4CE3-B97B-3CE08145F71F}">
      <dgm:prSet/>
      <dgm:spPr/>
      <dgm:t>
        <a:bodyPr/>
        <a:lstStyle/>
        <a:p>
          <a:endParaRPr lang="en-GB"/>
        </a:p>
      </dgm:t>
    </dgm:pt>
    <dgm:pt modelId="{6AACD6E2-40FD-4122-81A6-3B2ED74CD981}" type="sibTrans" cxnId="{9B86ABAE-6366-4CE3-B97B-3CE08145F71F}">
      <dgm:prSet/>
      <dgm:spPr/>
      <dgm:t>
        <a:bodyPr/>
        <a:lstStyle/>
        <a:p>
          <a:endParaRPr lang="en-GB"/>
        </a:p>
      </dgm:t>
    </dgm:pt>
    <dgm:pt modelId="{A9F9E3E5-DE57-4175-AC6E-94FE70847A54}">
      <dgm:prSet phldrT="[Text]"/>
      <dgm:spPr/>
      <dgm:t>
        <a:bodyPr/>
        <a:lstStyle/>
        <a:p>
          <a:r>
            <a:rPr lang="en-GB" b="1"/>
            <a:t>Filtering blacklist</a:t>
          </a:r>
        </a:p>
      </dgm:t>
    </dgm:pt>
    <dgm:pt modelId="{88A24B24-4BAF-4FC7-A78F-D64B2484E87D}" type="parTrans" cxnId="{0294FB5B-D722-422C-BACA-CD2323FBC402}">
      <dgm:prSet/>
      <dgm:spPr/>
      <dgm:t>
        <a:bodyPr/>
        <a:lstStyle/>
        <a:p>
          <a:endParaRPr lang="en-GB"/>
        </a:p>
      </dgm:t>
    </dgm:pt>
    <dgm:pt modelId="{1B9F7765-367E-46B4-97F0-A96E4C50D467}" type="sibTrans" cxnId="{0294FB5B-D722-422C-BACA-CD2323FBC402}">
      <dgm:prSet/>
      <dgm:spPr/>
      <dgm:t>
        <a:bodyPr/>
        <a:lstStyle/>
        <a:p>
          <a:endParaRPr lang="en-GB"/>
        </a:p>
      </dgm:t>
    </dgm:pt>
    <dgm:pt modelId="{DC4AF498-3F0A-418F-99AC-382AF8F8B788}">
      <dgm:prSet phldrT="[Text]"/>
      <dgm:spPr/>
      <dgm:t>
        <a:bodyPr/>
        <a:lstStyle/>
        <a:p>
          <a:r>
            <a:rPr lang="en-GB" b="1"/>
            <a:t>Sorting and indexing BAM files</a:t>
          </a:r>
        </a:p>
      </dgm:t>
    </dgm:pt>
    <dgm:pt modelId="{0FB8217E-51EE-42C2-B273-155B58748199}" type="parTrans" cxnId="{9DF492C5-BAC1-472A-AADF-62F79908AE84}">
      <dgm:prSet/>
      <dgm:spPr/>
      <dgm:t>
        <a:bodyPr/>
        <a:lstStyle/>
        <a:p>
          <a:endParaRPr lang="en-GB"/>
        </a:p>
      </dgm:t>
    </dgm:pt>
    <dgm:pt modelId="{7139C864-D046-4CB9-B490-537B8AB09840}" type="sibTrans" cxnId="{9DF492C5-BAC1-472A-AADF-62F79908AE84}">
      <dgm:prSet/>
      <dgm:spPr/>
      <dgm:t>
        <a:bodyPr/>
        <a:lstStyle/>
        <a:p>
          <a:endParaRPr lang="en-GB"/>
        </a:p>
      </dgm:t>
    </dgm:pt>
    <dgm:pt modelId="{59B0B688-2CB5-4905-8E94-87D0C60126AB}">
      <dgm:prSet phldrT="[Text]"/>
      <dgm:spPr/>
      <dgm:t>
        <a:bodyPr/>
        <a:lstStyle/>
        <a:p>
          <a:r>
            <a:rPr lang="en-GB" b="1"/>
            <a:t>Converting BAM files to '.bigwig' format</a:t>
          </a:r>
        </a:p>
      </dgm:t>
    </dgm:pt>
    <dgm:pt modelId="{D1F795C2-8F9D-43C2-8C7C-41D80A189071}" type="parTrans" cxnId="{223C161D-B55A-44B7-A723-2D1073548659}">
      <dgm:prSet/>
      <dgm:spPr/>
      <dgm:t>
        <a:bodyPr/>
        <a:lstStyle/>
        <a:p>
          <a:endParaRPr lang="en-GB"/>
        </a:p>
      </dgm:t>
    </dgm:pt>
    <dgm:pt modelId="{F8FACFB1-C276-425D-9F36-0B42B558F871}" type="sibTrans" cxnId="{223C161D-B55A-44B7-A723-2D1073548659}">
      <dgm:prSet/>
      <dgm:spPr/>
      <dgm:t>
        <a:bodyPr/>
        <a:lstStyle/>
        <a:p>
          <a:endParaRPr lang="en-GB"/>
        </a:p>
      </dgm:t>
    </dgm:pt>
    <dgm:pt modelId="{7A425EE2-39DF-4C9F-ADD4-24FF8A53FCF7}">
      <dgm:prSet phldrT="[Text]"/>
      <dgm:spPr/>
      <dgm:t>
        <a:bodyPr/>
        <a:lstStyle/>
        <a:p>
          <a:r>
            <a:rPr lang="en-GB" b="1"/>
            <a:t>Visualisation of mapped reads </a:t>
          </a:r>
        </a:p>
      </dgm:t>
    </dgm:pt>
    <dgm:pt modelId="{8CF2F041-237F-4957-9534-8C2F9F3736A6}" type="parTrans" cxnId="{77EF0DAF-7F18-418C-9DC3-5FAB1486C664}">
      <dgm:prSet/>
      <dgm:spPr/>
      <dgm:t>
        <a:bodyPr/>
        <a:lstStyle/>
        <a:p>
          <a:endParaRPr lang="en-GB"/>
        </a:p>
      </dgm:t>
    </dgm:pt>
    <dgm:pt modelId="{88760FB9-E7F4-4E21-8191-A2C170AB93C7}" type="sibTrans" cxnId="{77EF0DAF-7F18-418C-9DC3-5FAB1486C664}">
      <dgm:prSet/>
      <dgm:spPr/>
      <dgm:t>
        <a:bodyPr/>
        <a:lstStyle/>
        <a:p>
          <a:endParaRPr lang="en-GB"/>
        </a:p>
      </dgm:t>
    </dgm:pt>
    <dgm:pt modelId="{DC0BFA6F-3626-46B3-8B53-319863C7E8C3}">
      <dgm:prSet phldrT="[Text]"/>
      <dgm:spPr/>
      <dgm:t>
        <a:bodyPr/>
        <a:lstStyle/>
        <a:p>
          <a:r>
            <a:rPr lang="en-GB" b="1"/>
            <a:t>Counting by gene</a:t>
          </a:r>
        </a:p>
      </dgm:t>
    </dgm:pt>
    <dgm:pt modelId="{BBD5B23C-87D3-4979-A216-C70C4D8E675B}" type="parTrans" cxnId="{B30B6EC4-B9C0-48FA-A1DF-2620AE62F6D4}">
      <dgm:prSet/>
      <dgm:spPr/>
      <dgm:t>
        <a:bodyPr/>
        <a:lstStyle/>
        <a:p>
          <a:endParaRPr lang="en-GB"/>
        </a:p>
      </dgm:t>
    </dgm:pt>
    <dgm:pt modelId="{7BA1A9A0-E5F9-4BA6-B3EA-ED7287F47DFC}" type="sibTrans" cxnId="{B30B6EC4-B9C0-48FA-A1DF-2620AE62F6D4}">
      <dgm:prSet/>
      <dgm:spPr/>
      <dgm:t>
        <a:bodyPr/>
        <a:lstStyle/>
        <a:p>
          <a:endParaRPr lang="en-GB"/>
        </a:p>
      </dgm:t>
    </dgm:pt>
    <dgm:pt modelId="{AAC90CD3-E775-46C4-90C0-2B1F9709813F}">
      <dgm:prSet phldrT="[Text]"/>
      <dgm:spPr/>
      <dgm:t>
        <a:bodyPr/>
        <a:lstStyle/>
        <a:p>
          <a:r>
            <a:rPr lang="en-GB" b="1"/>
            <a:t>Generating DGEList of gene counts</a:t>
          </a:r>
        </a:p>
      </dgm:t>
    </dgm:pt>
    <dgm:pt modelId="{9C33A6C4-5059-494D-888E-6ABE1707CE92}" type="parTrans" cxnId="{A4F13777-9007-481F-AD43-ED893BD41F18}">
      <dgm:prSet/>
      <dgm:spPr/>
      <dgm:t>
        <a:bodyPr/>
        <a:lstStyle/>
        <a:p>
          <a:endParaRPr lang="en-GB"/>
        </a:p>
      </dgm:t>
    </dgm:pt>
    <dgm:pt modelId="{0E01BB1A-97D0-4BAC-918C-CA2C138B8B8E}" type="sibTrans" cxnId="{A4F13777-9007-481F-AD43-ED893BD41F18}">
      <dgm:prSet/>
      <dgm:spPr/>
      <dgm:t>
        <a:bodyPr/>
        <a:lstStyle/>
        <a:p>
          <a:endParaRPr lang="en-GB"/>
        </a:p>
      </dgm:t>
    </dgm:pt>
    <dgm:pt modelId="{46350815-7B74-4020-B634-8068D0E01300}">
      <dgm:prSet phldrT="[Text]"/>
      <dgm:spPr/>
      <dgm:t>
        <a:bodyPr/>
        <a:lstStyle/>
        <a:p>
          <a:r>
            <a:rPr lang="en-GB" b="1"/>
            <a:t>Filtering and normalising gene counts</a:t>
          </a:r>
        </a:p>
      </dgm:t>
    </dgm:pt>
    <dgm:pt modelId="{F4CA47D5-1812-46B9-858B-45B1CB35FA6F}" type="parTrans" cxnId="{0F1A6617-4768-4B14-A72D-2F4755D41AA2}">
      <dgm:prSet/>
      <dgm:spPr/>
      <dgm:t>
        <a:bodyPr/>
        <a:lstStyle/>
        <a:p>
          <a:endParaRPr lang="en-GB"/>
        </a:p>
      </dgm:t>
    </dgm:pt>
    <dgm:pt modelId="{5AE35AAE-7A10-4611-BFD6-C95444F67669}" type="sibTrans" cxnId="{0F1A6617-4768-4B14-A72D-2F4755D41AA2}">
      <dgm:prSet/>
      <dgm:spPr/>
      <dgm:t>
        <a:bodyPr/>
        <a:lstStyle/>
        <a:p>
          <a:endParaRPr lang="en-GB"/>
        </a:p>
      </dgm:t>
    </dgm:pt>
    <dgm:pt modelId="{E7443529-4243-48E3-B4EE-09343DAD7827}">
      <dgm:prSet phldrT="[Text]"/>
      <dgm:spPr/>
      <dgm:t>
        <a:bodyPr/>
        <a:lstStyle/>
        <a:p>
          <a:r>
            <a:rPr lang="en-GB" b="1"/>
            <a:t>MultiBamSummary of read counts</a:t>
          </a:r>
        </a:p>
      </dgm:t>
    </dgm:pt>
    <dgm:pt modelId="{472E7283-C3E3-4056-9046-52E524DE962E}" type="parTrans" cxnId="{290D29DD-2CD1-46B8-8D41-46E465226DC6}">
      <dgm:prSet/>
      <dgm:spPr/>
      <dgm:t>
        <a:bodyPr/>
        <a:lstStyle/>
        <a:p>
          <a:endParaRPr lang="en-GB"/>
        </a:p>
      </dgm:t>
    </dgm:pt>
    <dgm:pt modelId="{7A8ADCC0-8E55-40B5-9AC4-063D1D4D8104}" type="sibTrans" cxnId="{290D29DD-2CD1-46B8-8D41-46E465226DC6}">
      <dgm:prSet/>
      <dgm:spPr/>
      <dgm:t>
        <a:bodyPr/>
        <a:lstStyle/>
        <a:p>
          <a:endParaRPr lang="en-GB"/>
        </a:p>
      </dgm:t>
    </dgm:pt>
    <dgm:pt modelId="{E9EAD118-17F0-4485-ACD4-D6C67F2F08B4}">
      <dgm:prSet phldrT="[Text]"/>
      <dgm:spPr/>
      <dgm:t>
        <a:bodyPr/>
        <a:lstStyle/>
        <a:p>
          <a:r>
            <a:rPr lang="en-GB" b="1"/>
            <a:t>Data visualisation and exploration</a:t>
          </a:r>
        </a:p>
      </dgm:t>
    </dgm:pt>
    <dgm:pt modelId="{67166AA2-9CD5-400B-B50E-9083BD7499BE}" type="parTrans" cxnId="{EF6556DA-EDF2-416E-94D1-BC0372CF4109}">
      <dgm:prSet/>
      <dgm:spPr/>
      <dgm:t>
        <a:bodyPr/>
        <a:lstStyle/>
        <a:p>
          <a:endParaRPr lang="en-GB"/>
        </a:p>
      </dgm:t>
    </dgm:pt>
    <dgm:pt modelId="{B1446F02-7E76-4410-92CA-38050ED09C30}" type="sibTrans" cxnId="{EF6556DA-EDF2-416E-94D1-BC0372CF4109}">
      <dgm:prSet/>
      <dgm:spPr/>
      <dgm:t>
        <a:bodyPr/>
        <a:lstStyle/>
        <a:p>
          <a:endParaRPr lang="en-GB"/>
        </a:p>
      </dgm:t>
    </dgm:pt>
    <dgm:pt modelId="{BB7A85FB-59BA-44E4-945E-C3537B22EA5D}">
      <dgm:prSet phldrT="[Text]"/>
      <dgm:spPr/>
      <dgm:t>
        <a:bodyPr/>
        <a:lstStyle/>
        <a:p>
          <a:r>
            <a:rPr lang="en-GB" b="1"/>
            <a:t>Estimating common dispersion</a:t>
          </a:r>
        </a:p>
      </dgm:t>
    </dgm:pt>
    <dgm:pt modelId="{05D37499-1FA7-47CD-9F50-CDED75C167B7}" type="parTrans" cxnId="{B3B87D61-9399-4D2B-A1C0-6441EF3CB6E2}">
      <dgm:prSet/>
      <dgm:spPr/>
      <dgm:t>
        <a:bodyPr/>
        <a:lstStyle/>
        <a:p>
          <a:endParaRPr lang="en-GB"/>
        </a:p>
      </dgm:t>
    </dgm:pt>
    <dgm:pt modelId="{A8E4791E-D81D-4EAE-A389-953250B6DCFC}" type="sibTrans" cxnId="{B3B87D61-9399-4D2B-A1C0-6441EF3CB6E2}">
      <dgm:prSet/>
      <dgm:spPr/>
      <dgm:t>
        <a:bodyPr/>
        <a:lstStyle/>
        <a:p>
          <a:endParaRPr lang="en-GB"/>
        </a:p>
      </dgm:t>
    </dgm:pt>
    <dgm:pt modelId="{A5A41AFF-93D0-41A7-95B9-16D9A599C301}">
      <dgm:prSet phldrT="[Text]"/>
      <dgm:spPr/>
      <dgm:t>
        <a:bodyPr/>
        <a:lstStyle/>
        <a:p>
          <a:r>
            <a:rPr lang="en-GB" b="1" dirty="0"/>
            <a:t>GO and KEGG pathway analyses</a:t>
          </a:r>
        </a:p>
      </dgm:t>
    </dgm:pt>
    <dgm:pt modelId="{05B69E83-90E7-495C-BC4F-1E3CA12447E3}" type="parTrans" cxnId="{D1F98ABB-7EEF-4B9A-8AAE-1B6F3E2DB3B3}">
      <dgm:prSet/>
      <dgm:spPr/>
      <dgm:t>
        <a:bodyPr/>
        <a:lstStyle/>
        <a:p>
          <a:endParaRPr lang="en-GB"/>
        </a:p>
      </dgm:t>
    </dgm:pt>
    <dgm:pt modelId="{5643757C-2892-4F8A-BE1C-815CDC9A5A37}" type="sibTrans" cxnId="{D1F98ABB-7EEF-4B9A-8AAE-1B6F3E2DB3B3}">
      <dgm:prSet/>
      <dgm:spPr/>
      <dgm:t>
        <a:bodyPr/>
        <a:lstStyle/>
        <a:p>
          <a:endParaRPr lang="en-GB"/>
        </a:p>
      </dgm:t>
    </dgm:pt>
    <dgm:pt modelId="{55AAA797-0AE1-4BF6-B70C-23B0A147D85D}">
      <dgm:prSet phldrT="[Text]"/>
      <dgm:spPr/>
      <dgm:t>
        <a:bodyPr/>
        <a:lstStyle/>
        <a:p>
          <a:r>
            <a:rPr lang="en-GB" b="1"/>
            <a:t>Exact test of DGEList</a:t>
          </a:r>
        </a:p>
      </dgm:t>
    </dgm:pt>
    <dgm:pt modelId="{C6B1B7C6-ED39-45AB-AB16-BD525965371C}" type="parTrans" cxnId="{B27FCA22-96C3-4F01-897C-56F384E672C9}">
      <dgm:prSet/>
      <dgm:spPr/>
      <dgm:t>
        <a:bodyPr/>
        <a:lstStyle/>
        <a:p>
          <a:endParaRPr lang="en-GB"/>
        </a:p>
      </dgm:t>
    </dgm:pt>
    <dgm:pt modelId="{C2008D31-7591-4EA5-9C01-2681B9FC0FD2}" type="sibTrans" cxnId="{B27FCA22-96C3-4F01-897C-56F384E672C9}">
      <dgm:prSet/>
      <dgm:spPr/>
      <dgm:t>
        <a:bodyPr/>
        <a:lstStyle/>
        <a:p>
          <a:endParaRPr lang="en-GB"/>
        </a:p>
      </dgm:t>
    </dgm:pt>
    <dgm:pt modelId="{84C18A92-600A-41C8-BAC5-18540595105F}">
      <dgm:prSet phldrT="[Text]"/>
      <dgm:spPr/>
      <dgm:t>
        <a:bodyPr/>
        <a:lstStyle/>
        <a:p>
          <a:r>
            <a:rPr lang="en-GB" b="1"/>
            <a:t>Generating lists of significantly up- and down-regulated genes</a:t>
          </a:r>
        </a:p>
      </dgm:t>
    </dgm:pt>
    <dgm:pt modelId="{91E61219-9957-4FB2-8433-E33A84AC3A55}" type="parTrans" cxnId="{20EE6C1C-793E-44F2-9F99-FF3CF18B2469}">
      <dgm:prSet/>
      <dgm:spPr/>
      <dgm:t>
        <a:bodyPr/>
        <a:lstStyle/>
        <a:p>
          <a:endParaRPr lang="en-GB"/>
        </a:p>
      </dgm:t>
    </dgm:pt>
    <dgm:pt modelId="{CCCBF32A-F197-4272-8419-31C32459E6C7}" type="sibTrans" cxnId="{20EE6C1C-793E-44F2-9F99-FF3CF18B2469}">
      <dgm:prSet/>
      <dgm:spPr/>
      <dgm:t>
        <a:bodyPr/>
        <a:lstStyle/>
        <a:p>
          <a:endParaRPr lang="en-GB"/>
        </a:p>
      </dgm:t>
    </dgm:pt>
    <dgm:pt modelId="{ACFD01C1-0CFC-4603-858B-54B634138299}" type="pres">
      <dgm:prSet presAssocID="{1682B9AA-946C-44F5-B933-7B8CBEC0B8E1}" presName="Name0" presStyleCnt="0">
        <dgm:presLayoutVars>
          <dgm:dir/>
          <dgm:resizeHandles/>
        </dgm:presLayoutVars>
      </dgm:prSet>
      <dgm:spPr/>
    </dgm:pt>
    <dgm:pt modelId="{AFCD98AB-D31C-4AF1-999B-6EBAB3CB7F1F}" type="pres">
      <dgm:prSet presAssocID="{4B6251B6-1A03-4E82-A8BB-4A37A297C100}" presName="compNode" presStyleCnt="0"/>
      <dgm:spPr/>
    </dgm:pt>
    <dgm:pt modelId="{F8DC94C0-5F7C-4781-9817-EF0B3DD7B23D}" type="pres">
      <dgm:prSet presAssocID="{4B6251B6-1A03-4E82-A8BB-4A37A297C100}" presName="dummyConnPt" presStyleCnt="0"/>
      <dgm:spPr/>
    </dgm:pt>
    <dgm:pt modelId="{A03E63B4-CEA8-4272-BF94-57B17910AB1E}" type="pres">
      <dgm:prSet presAssocID="{4B6251B6-1A03-4E82-A8BB-4A37A297C100}" presName="node" presStyleLbl="node1" presStyleIdx="0" presStyleCnt="16">
        <dgm:presLayoutVars>
          <dgm:bulletEnabled val="1"/>
        </dgm:presLayoutVars>
      </dgm:prSet>
      <dgm:spPr/>
    </dgm:pt>
    <dgm:pt modelId="{D004C692-45C7-46B8-8C07-3F86D3202FDC}" type="pres">
      <dgm:prSet presAssocID="{3B7E28BF-7DC0-4E4B-A26C-78B4A5F5B535}" presName="sibTrans" presStyleLbl="bgSibTrans2D1" presStyleIdx="0" presStyleCnt="15"/>
      <dgm:spPr/>
    </dgm:pt>
    <dgm:pt modelId="{0650811E-2B40-4C83-909B-6C4B3BE1A309}" type="pres">
      <dgm:prSet presAssocID="{E13C63B1-3F09-409A-8228-8BB52AB59E77}" presName="compNode" presStyleCnt="0"/>
      <dgm:spPr/>
    </dgm:pt>
    <dgm:pt modelId="{E020E5D7-19C7-4A53-9DBD-E0059C5CCBD4}" type="pres">
      <dgm:prSet presAssocID="{E13C63B1-3F09-409A-8228-8BB52AB59E77}" presName="dummyConnPt" presStyleCnt="0"/>
      <dgm:spPr/>
    </dgm:pt>
    <dgm:pt modelId="{595DBA3D-E3B2-41E5-BFE7-FE92551D96B0}" type="pres">
      <dgm:prSet presAssocID="{E13C63B1-3F09-409A-8228-8BB52AB59E77}" presName="node" presStyleLbl="node1" presStyleIdx="1" presStyleCnt="16">
        <dgm:presLayoutVars>
          <dgm:bulletEnabled val="1"/>
        </dgm:presLayoutVars>
      </dgm:prSet>
      <dgm:spPr/>
    </dgm:pt>
    <dgm:pt modelId="{176EE682-8732-464A-8F89-D6F06A2FFA5E}" type="pres">
      <dgm:prSet presAssocID="{B8F2522B-CEB5-4788-A0AA-CCA40D6A7423}" presName="sibTrans" presStyleLbl="bgSibTrans2D1" presStyleIdx="1" presStyleCnt="15"/>
      <dgm:spPr/>
    </dgm:pt>
    <dgm:pt modelId="{69C55A7A-B02D-4768-839D-3AEBC1E05EF3}" type="pres">
      <dgm:prSet presAssocID="{FFAC6F1B-6B3D-4721-9C52-477B5E390AD7}" presName="compNode" presStyleCnt="0"/>
      <dgm:spPr/>
    </dgm:pt>
    <dgm:pt modelId="{731F57D0-5B40-463F-BBDE-458AED5929A2}" type="pres">
      <dgm:prSet presAssocID="{FFAC6F1B-6B3D-4721-9C52-477B5E390AD7}" presName="dummyConnPt" presStyleCnt="0"/>
      <dgm:spPr/>
    </dgm:pt>
    <dgm:pt modelId="{D7E11D32-99C2-44AF-A4DD-2380C28826E3}" type="pres">
      <dgm:prSet presAssocID="{FFAC6F1B-6B3D-4721-9C52-477B5E390AD7}" presName="node" presStyleLbl="node1" presStyleIdx="2" presStyleCnt="16">
        <dgm:presLayoutVars>
          <dgm:bulletEnabled val="1"/>
        </dgm:presLayoutVars>
      </dgm:prSet>
      <dgm:spPr/>
    </dgm:pt>
    <dgm:pt modelId="{B4475B2F-1498-4AEF-B560-A0559BCF0D5B}" type="pres">
      <dgm:prSet presAssocID="{6AACD6E2-40FD-4122-81A6-3B2ED74CD981}" presName="sibTrans" presStyleLbl="bgSibTrans2D1" presStyleIdx="2" presStyleCnt="15"/>
      <dgm:spPr/>
    </dgm:pt>
    <dgm:pt modelId="{B52BBDEB-92C1-4C69-A538-F43C3769D992}" type="pres">
      <dgm:prSet presAssocID="{A9F9E3E5-DE57-4175-AC6E-94FE70847A54}" presName="compNode" presStyleCnt="0"/>
      <dgm:spPr/>
    </dgm:pt>
    <dgm:pt modelId="{F7E8E251-08DD-4351-BE1A-FFC206406E26}" type="pres">
      <dgm:prSet presAssocID="{A9F9E3E5-DE57-4175-AC6E-94FE70847A54}" presName="dummyConnPt" presStyleCnt="0"/>
      <dgm:spPr/>
    </dgm:pt>
    <dgm:pt modelId="{C183619C-A182-4DC8-A474-1FC5504EE33B}" type="pres">
      <dgm:prSet presAssocID="{A9F9E3E5-DE57-4175-AC6E-94FE70847A54}" presName="node" presStyleLbl="node1" presStyleIdx="3" presStyleCnt="16">
        <dgm:presLayoutVars>
          <dgm:bulletEnabled val="1"/>
        </dgm:presLayoutVars>
      </dgm:prSet>
      <dgm:spPr/>
    </dgm:pt>
    <dgm:pt modelId="{A91BC5A4-FC00-4BE8-92E2-7E0F3F9D46F5}" type="pres">
      <dgm:prSet presAssocID="{1B9F7765-367E-46B4-97F0-A96E4C50D467}" presName="sibTrans" presStyleLbl="bgSibTrans2D1" presStyleIdx="3" presStyleCnt="15"/>
      <dgm:spPr/>
    </dgm:pt>
    <dgm:pt modelId="{CBF0C5F0-3BB1-4700-A17B-E9B1A8ECBACA}" type="pres">
      <dgm:prSet presAssocID="{DC4AF498-3F0A-418F-99AC-382AF8F8B788}" presName="compNode" presStyleCnt="0"/>
      <dgm:spPr/>
    </dgm:pt>
    <dgm:pt modelId="{EEEEB2B8-4051-4BA4-8532-47BFE8754947}" type="pres">
      <dgm:prSet presAssocID="{DC4AF498-3F0A-418F-99AC-382AF8F8B788}" presName="dummyConnPt" presStyleCnt="0"/>
      <dgm:spPr/>
    </dgm:pt>
    <dgm:pt modelId="{52766747-016E-463C-AF36-BD13F4DB21F8}" type="pres">
      <dgm:prSet presAssocID="{DC4AF498-3F0A-418F-99AC-382AF8F8B788}" presName="node" presStyleLbl="node1" presStyleIdx="4" presStyleCnt="16">
        <dgm:presLayoutVars>
          <dgm:bulletEnabled val="1"/>
        </dgm:presLayoutVars>
      </dgm:prSet>
      <dgm:spPr/>
    </dgm:pt>
    <dgm:pt modelId="{B38AF250-72BE-4428-A18C-8677F7831EB1}" type="pres">
      <dgm:prSet presAssocID="{7139C864-D046-4CB9-B490-537B8AB09840}" presName="sibTrans" presStyleLbl="bgSibTrans2D1" presStyleIdx="4" presStyleCnt="15"/>
      <dgm:spPr/>
    </dgm:pt>
    <dgm:pt modelId="{B56DFE5F-A76E-489F-9BA8-C253774BB152}" type="pres">
      <dgm:prSet presAssocID="{59B0B688-2CB5-4905-8E94-87D0C60126AB}" presName="compNode" presStyleCnt="0"/>
      <dgm:spPr/>
    </dgm:pt>
    <dgm:pt modelId="{E1475943-A92D-4682-8200-704383B2FE88}" type="pres">
      <dgm:prSet presAssocID="{59B0B688-2CB5-4905-8E94-87D0C60126AB}" presName="dummyConnPt" presStyleCnt="0"/>
      <dgm:spPr/>
    </dgm:pt>
    <dgm:pt modelId="{706D89A4-0B07-4A9A-8761-4789F39F8BC9}" type="pres">
      <dgm:prSet presAssocID="{59B0B688-2CB5-4905-8E94-87D0C60126AB}" presName="node" presStyleLbl="node1" presStyleIdx="5" presStyleCnt="16">
        <dgm:presLayoutVars>
          <dgm:bulletEnabled val="1"/>
        </dgm:presLayoutVars>
      </dgm:prSet>
      <dgm:spPr/>
    </dgm:pt>
    <dgm:pt modelId="{B9090BDE-3EFC-45E2-9440-911AC60A1C73}" type="pres">
      <dgm:prSet presAssocID="{F8FACFB1-C276-425D-9F36-0B42B558F871}" presName="sibTrans" presStyleLbl="bgSibTrans2D1" presStyleIdx="5" presStyleCnt="15"/>
      <dgm:spPr/>
    </dgm:pt>
    <dgm:pt modelId="{E8CAD21D-7745-4F25-AF0D-D0E518BAD065}" type="pres">
      <dgm:prSet presAssocID="{7A425EE2-39DF-4C9F-ADD4-24FF8A53FCF7}" presName="compNode" presStyleCnt="0"/>
      <dgm:spPr/>
    </dgm:pt>
    <dgm:pt modelId="{AE854966-F37F-4E2F-BD3D-5B22F7E2AC7C}" type="pres">
      <dgm:prSet presAssocID="{7A425EE2-39DF-4C9F-ADD4-24FF8A53FCF7}" presName="dummyConnPt" presStyleCnt="0"/>
      <dgm:spPr/>
    </dgm:pt>
    <dgm:pt modelId="{42A58083-411D-444A-91C3-C06CFD26BE42}" type="pres">
      <dgm:prSet presAssocID="{7A425EE2-39DF-4C9F-ADD4-24FF8A53FCF7}" presName="node" presStyleLbl="node1" presStyleIdx="6" presStyleCnt="16">
        <dgm:presLayoutVars>
          <dgm:bulletEnabled val="1"/>
        </dgm:presLayoutVars>
      </dgm:prSet>
      <dgm:spPr/>
    </dgm:pt>
    <dgm:pt modelId="{CD75627E-30D2-49E2-84D6-5C0C7F92B0F2}" type="pres">
      <dgm:prSet presAssocID="{88760FB9-E7F4-4E21-8191-A2C170AB93C7}" presName="sibTrans" presStyleLbl="bgSibTrans2D1" presStyleIdx="6" presStyleCnt="15"/>
      <dgm:spPr/>
    </dgm:pt>
    <dgm:pt modelId="{0395A964-90D6-4972-ACDE-F84A9027990E}" type="pres">
      <dgm:prSet presAssocID="{E7443529-4243-48E3-B4EE-09343DAD7827}" presName="compNode" presStyleCnt="0"/>
      <dgm:spPr/>
    </dgm:pt>
    <dgm:pt modelId="{DD617731-F5AF-4083-A63F-20C53D563EBB}" type="pres">
      <dgm:prSet presAssocID="{E7443529-4243-48E3-B4EE-09343DAD7827}" presName="dummyConnPt" presStyleCnt="0"/>
      <dgm:spPr/>
    </dgm:pt>
    <dgm:pt modelId="{A454B28A-2FC5-4BFE-9342-901A9A856D71}" type="pres">
      <dgm:prSet presAssocID="{E7443529-4243-48E3-B4EE-09343DAD7827}" presName="node" presStyleLbl="node1" presStyleIdx="7" presStyleCnt="16">
        <dgm:presLayoutVars>
          <dgm:bulletEnabled val="1"/>
        </dgm:presLayoutVars>
      </dgm:prSet>
      <dgm:spPr/>
    </dgm:pt>
    <dgm:pt modelId="{72B512F5-24B6-4A1E-9E5B-E0AFD811E681}" type="pres">
      <dgm:prSet presAssocID="{7A8ADCC0-8E55-40B5-9AC4-063D1D4D8104}" presName="sibTrans" presStyleLbl="bgSibTrans2D1" presStyleIdx="7" presStyleCnt="15"/>
      <dgm:spPr/>
    </dgm:pt>
    <dgm:pt modelId="{6C3CF278-9E86-4443-A1C9-E7507CD3ADF9}" type="pres">
      <dgm:prSet presAssocID="{E9EAD118-17F0-4485-ACD4-D6C67F2F08B4}" presName="compNode" presStyleCnt="0"/>
      <dgm:spPr/>
    </dgm:pt>
    <dgm:pt modelId="{DD86C903-610F-4E3D-A565-17ED83508AF3}" type="pres">
      <dgm:prSet presAssocID="{E9EAD118-17F0-4485-ACD4-D6C67F2F08B4}" presName="dummyConnPt" presStyleCnt="0"/>
      <dgm:spPr/>
    </dgm:pt>
    <dgm:pt modelId="{D2756D0C-A240-4363-95F3-22E66AC7537A}" type="pres">
      <dgm:prSet presAssocID="{E9EAD118-17F0-4485-ACD4-D6C67F2F08B4}" presName="node" presStyleLbl="node1" presStyleIdx="8" presStyleCnt="16">
        <dgm:presLayoutVars>
          <dgm:bulletEnabled val="1"/>
        </dgm:presLayoutVars>
      </dgm:prSet>
      <dgm:spPr/>
    </dgm:pt>
    <dgm:pt modelId="{9E983DAD-0BA1-41DC-873F-DDE83B3D242D}" type="pres">
      <dgm:prSet presAssocID="{B1446F02-7E76-4410-92CA-38050ED09C30}" presName="sibTrans" presStyleLbl="bgSibTrans2D1" presStyleIdx="8" presStyleCnt="15"/>
      <dgm:spPr/>
    </dgm:pt>
    <dgm:pt modelId="{54E21C3F-A2AF-4403-93EB-87BCB20DE7F4}" type="pres">
      <dgm:prSet presAssocID="{DC0BFA6F-3626-46B3-8B53-319863C7E8C3}" presName="compNode" presStyleCnt="0"/>
      <dgm:spPr/>
    </dgm:pt>
    <dgm:pt modelId="{F3F65C38-918E-4349-B147-110FE5186C36}" type="pres">
      <dgm:prSet presAssocID="{DC0BFA6F-3626-46B3-8B53-319863C7E8C3}" presName="dummyConnPt" presStyleCnt="0"/>
      <dgm:spPr/>
    </dgm:pt>
    <dgm:pt modelId="{5E6F6D1A-C579-4CBC-9F1E-B6DD82B38360}" type="pres">
      <dgm:prSet presAssocID="{DC0BFA6F-3626-46B3-8B53-319863C7E8C3}" presName="node" presStyleLbl="node1" presStyleIdx="9" presStyleCnt="16">
        <dgm:presLayoutVars>
          <dgm:bulletEnabled val="1"/>
        </dgm:presLayoutVars>
      </dgm:prSet>
      <dgm:spPr/>
    </dgm:pt>
    <dgm:pt modelId="{20DEA790-1355-40CF-964D-CDB03A9F3365}" type="pres">
      <dgm:prSet presAssocID="{7BA1A9A0-E5F9-4BA6-B3EA-ED7287F47DFC}" presName="sibTrans" presStyleLbl="bgSibTrans2D1" presStyleIdx="9" presStyleCnt="15"/>
      <dgm:spPr/>
    </dgm:pt>
    <dgm:pt modelId="{8919DB34-F067-41AE-9260-3535D6C9C7F5}" type="pres">
      <dgm:prSet presAssocID="{AAC90CD3-E775-46C4-90C0-2B1F9709813F}" presName="compNode" presStyleCnt="0"/>
      <dgm:spPr/>
    </dgm:pt>
    <dgm:pt modelId="{1886D917-BE81-4580-8A8A-FC9DA2021970}" type="pres">
      <dgm:prSet presAssocID="{AAC90CD3-E775-46C4-90C0-2B1F9709813F}" presName="dummyConnPt" presStyleCnt="0"/>
      <dgm:spPr/>
    </dgm:pt>
    <dgm:pt modelId="{FD3775C7-0E5D-4908-B5CD-BDF904E63CF9}" type="pres">
      <dgm:prSet presAssocID="{AAC90CD3-E775-46C4-90C0-2B1F9709813F}" presName="node" presStyleLbl="node1" presStyleIdx="10" presStyleCnt="16">
        <dgm:presLayoutVars>
          <dgm:bulletEnabled val="1"/>
        </dgm:presLayoutVars>
      </dgm:prSet>
      <dgm:spPr/>
    </dgm:pt>
    <dgm:pt modelId="{4AE37F77-A11D-4195-9931-583862D1CC85}" type="pres">
      <dgm:prSet presAssocID="{0E01BB1A-97D0-4BAC-918C-CA2C138B8B8E}" presName="sibTrans" presStyleLbl="bgSibTrans2D1" presStyleIdx="10" presStyleCnt="15"/>
      <dgm:spPr/>
    </dgm:pt>
    <dgm:pt modelId="{3BBFEE38-DFB3-4598-BAC3-2A4310725800}" type="pres">
      <dgm:prSet presAssocID="{46350815-7B74-4020-B634-8068D0E01300}" presName="compNode" presStyleCnt="0"/>
      <dgm:spPr/>
    </dgm:pt>
    <dgm:pt modelId="{B3205228-2F53-4E55-BD7A-CE4165790156}" type="pres">
      <dgm:prSet presAssocID="{46350815-7B74-4020-B634-8068D0E01300}" presName="dummyConnPt" presStyleCnt="0"/>
      <dgm:spPr/>
    </dgm:pt>
    <dgm:pt modelId="{E3717AF9-8A2D-4F62-A5A3-D1F036E513D7}" type="pres">
      <dgm:prSet presAssocID="{46350815-7B74-4020-B634-8068D0E01300}" presName="node" presStyleLbl="node1" presStyleIdx="11" presStyleCnt="16">
        <dgm:presLayoutVars>
          <dgm:bulletEnabled val="1"/>
        </dgm:presLayoutVars>
      </dgm:prSet>
      <dgm:spPr/>
    </dgm:pt>
    <dgm:pt modelId="{FFD29DFD-CD67-4295-9075-DA6B78AEFC25}" type="pres">
      <dgm:prSet presAssocID="{5AE35AAE-7A10-4611-BFD6-C95444F67669}" presName="sibTrans" presStyleLbl="bgSibTrans2D1" presStyleIdx="11" presStyleCnt="15"/>
      <dgm:spPr/>
    </dgm:pt>
    <dgm:pt modelId="{8424B6EE-7350-4407-A52E-721FA3B15A64}" type="pres">
      <dgm:prSet presAssocID="{BB7A85FB-59BA-44E4-945E-C3537B22EA5D}" presName="compNode" presStyleCnt="0"/>
      <dgm:spPr/>
    </dgm:pt>
    <dgm:pt modelId="{81992584-CE29-4FC2-BD29-C6FA702D4028}" type="pres">
      <dgm:prSet presAssocID="{BB7A85FB-59BA-44E4-945E-C3537B22EA5D}" presName="dummyConnPt" presStyleCnt="0"/>
      <dgm:spPr/>
    </dgm:pt>
    <dgm:pt modelId="{5F9E1535-F78D-4EE6-9E01-5EA1AB248E78}" type="pres">
      <dgm:prSet presAssocID="{BB7A85FB-59BA-44E4-945E-C3537B22EA5D}" presName="node" presStyleLbl="node1" presStyleIdx="12" presStyleCnt="16">
        <dgm:presLayoutVars>
          <dgm:bulletEnabled val="1"/>
        </dgm:presLayoutVars>
      </dgm:prSet>
      <dgm:spPr/>
    </dgm:pt>
    <dgm:pt modelId="{7D13F63A-9DD0-4EF2-AF1D-51BFC2113B3E}" type="pres">
      <dgm:prSet presAssocID="{A8E4791E-D81D-4EAE-A389-953250B6DCFC}" presName="sibTrans" presStyleLbl="bgSibTrans2D1" presStyleIdx="12" presStyleCnt="15"/>
      <dgm:spPr/>
    </dgm:pt>
    <dgm:pt modelId="{E78917EC-AC04-40EE-AE4B-D759A10F5AD6}" type="pres">
      <dgm:prSet presAssocID="{55AAA797-0AE1-4BF6-B70C-23B0A147D85D}" presName="compNode" presStyleCnt="0"/>
      <dgm:spPr/>
    </dgm:pt>
    <dgm:pt modelId="{86E3596B-540E-464F-B129-615F250FC20B}" type="pres">
      <dgm:prSet presAssocID="{55AAA797-0AE1-4BF6-B70C-23B0A147D85D}" presName="dummyConnPt" presStyleCnt="0"/>
      <dgm:spPr/>
    </dgm:pt>
    <dgm:pt modelId="{2EEBC5C3-AAA2-4948-8AA4-76A388921643}" type="pres">
      <dgm:prSet presAssocID="{55AAA797-0AE1-4BF6-B70C-23B0A147D85D}" presName="node" presStyleLbl="node1" presStyleIdx="13" presStyleCnt="16">
        <dgm:presLayoutVars>
          <dgm:bulletEnabled val="1"/>
        </dgm:presLayoutVars>
      </dgm:prSet>
      <dgm:spPr/>
    </dgm:pt>
    <dgm:pt modelId="{9689707D-3F3A-4093-BF1F-548BBD3DA29F}" type="pres">
      <dgm:prSet presAssocID="{C2008D31-7591-4EA5-9C01-2681B9FC0FD2}" presName="sibTrans" presStyleLbl="bgSibTrans2D1" presStyleIdx="13" presStyleCnt="15"/>
      <dgm:spPr/>
    </dgm:pt>
    <dgm:pt modelId="{FA06D44F-BAA6-478B-9F86-D046141E71EC}" type="pres">
      <dgm:prSet presAssocID="{84C18A92-600A-41C8-BAC5-18540595105F}" presName="compNode" presStyleCnt="0"/>
      <dgm:spPr/>
    </dgm:pt>
    <dgm:pt modelId="{A1DAEE93-EFB6-4C6D-9978-68B2E86B0977}" type="pres">
      <dgm:prSet presAssocID="{84C18A92-600A-41C8-BAC5-18540595105F}" presName="dummyConnPt" presStyleCnt="0"/>
      <dgm:spPr/>
    </dgm:pt>
    <dgm:pt modelId="{96CE98F2-B3AA-4981-A4DC-C491D5A92136}" type="pres">
      <dgm:prSet presAssocID="{84C18A92-600A-41C8-BAC5-18540595105F}" presName="node" presStyleLbl="node1" presStyleIdx="14" presStyleCnt="16">
        <dgm:presLayoutVars>
          <dgm:bulletEnabled val="1"/>
        </dgm:presLayoutVars>
      </dgm:prSet>
      <dgm:spPr/>
    </dgm:pt>
    <dgm:pt modelId="{ABE542E2-AA19-4564-96A6-231754F7DCB7}" type="pres">
      <dgm:prSet presAssocID="{CCCBF32A-F197-4272-8419-31C32459E6C7}" presName="sibTrans" presStyleLbl="bgSibTrans2D1" presStyleIdx="14" presStyleCnt="15"/>
      <dgm:spPr/>
    </dgm:pt>
    <dgm:pt modelId="{44354220-850B-409D-A571-A03A809F69BF}" type="pres">
      <dgm:prSet presAssocID="{A5A41AFF-93D0-41A7-95B9-16D9A599C301}" presName="compNode" presStyleCnt="0"/>
      <dgm:spPr/>
    </dgm:pt>
    <dgm:pt modelId="{DCE56844-14FB-48BA-AB33-750A0EACEC18}" type="pres">
      <dgm:prSet presAssocID="{A5A41AFF-93D0-41A7-95B9-16D9A599C301}" presName="dummyConnPt" presStyleCnt="0"/>
      <dgm:spPr/>
    </dgm:pt>
    <dgm:pt modelId="{30BB704A-04A9-4EB2-9E10-3DD084E93E44}" type="pres">
      <dgm:prSet presAssocID="{A5A41AFF-93D0-41A7-95B9-16D9A599C301}" presName="node" presStyleLbl="node1" presStyleIdx="15" presStyleCnt="16">
        <dgm:presLayoutVars>
          <dgm:bulletEnabled val="1"/>
        </dgm:presLayoutVars>
      </dgm:prSet>
      <dgm:spPr/>
    </dgm:pt>
  </dgm:ptLst>
  <dgm:cxnLst>
    <dgm:cxn modelId="{0CB85A12-4EB1-44E6-A6B9-BCBEA3923D4C}" type="presOf" srcId="{A8E4791E-D81D-4EAE-A389-953250B6DCFC}" destId="{7D13F63A-9DD0-4EF2-AF1D-51BFC2113B3E}" srcOrd="0" destOrd="0" presId="urn:microsoft.com/office/officeart/2005/8/layout/bProcess4"/>
    <dgm:cxn modelId="{0F1A6617-4768-4B14-A72D-2F4755D41AA2}" srcId="{1682B9AA-946C-44F5-B933-7B8CBEC0B8E1}" destId="{46350815-7B74-4020-B634-8068D0E01300}" srcOrd="11" destOrd="0" parTransId="{F4CA47D5-1812-46B9-858B-45B1CB35FA6F}" sibTransId="{5AE35AAE-7A10-4611-BFD6-C95444F67669}"/>
    <dgm:cxn modelId="{20EE6C1C-793E-44F2-9F99-FF3CF18B2469}" srcId="{1682B9AA-946C-44F5-B933-7B8CBEC0B8E1}" destId="{84C18A92-600A-41C8-BAC5-18540595105F}" srcOrd="14" destOrd="0" parTransId="{91E61219-9957-4FB2-8433-E33A84AC3A55}" sibTransId="{CCCBF32A-F197-4272-8419-31C32459E6C7}"/>
    <dgm:cxn modelId="{223C161D-B55A-44B7-A723-2D1073548659}" srcId="{1682B9AA-946C-44F5-B933-7B8CBEC0B8E1}" destId="{59B0B688-2CB5-4905-8E94-87D0C60126AB}" srcOrd="5" destOrd="0" parTransId="{D1F795C2-8F9D-43C2-8C7C-41D80A189071}" sibTransId="{F8FACFB1-C276-425D-9F36-0B42B558F871}"/>
    <dgm:cxn modelId="{B27FCA22-96C3-4F01-897C-56F384E672C9}" srcId="{1682B9AA-946C-44F5-B933-7B8CBEC0B8E1}" destId="{55AAA797-0AE1-4BF6-B70C-23B0A147D85D}" srcOrd="13" destOrd="0" parTransId="{C6B1B7C6-ED39-45AB-AB16-BD525965371C}" sibTransId="{C2008D31-7591-4EA5-9C01-2681B9FC0FD2}"/>
    <dgm:cxn modelId="{B9358528-76AF-4855-BEFC-8F0F0F496108}" type="presOf" srcId="{88760FB9-E7F4-4E21-8191-A2C170AB93C7}" destId="{CD75627E-30D2-49E2-84D6-5C0C7F92B0F2}" srcOrd="0" destOrd="0" presId="urn:microsoft.com/office/officeart/2005/8/layout/bProcess4"/>
    <dgm:cxn modelId="{0294FB5B-D722-422C-BACA-CD2323FBC402}" srcId="{1682B9AA-946C-44F5-B933-7B8CBEC0B8E1}" destId="{A9F9E3E5-DE57-4175-AC6E-94FE70847A54}" srcOrd="3" destOrd="0" parTransId="{88A24B24-4BAF-4FC7-A78F-D64B2484E87D}" sibTransId="{1B9F7765-367E-46B4-97F0-A96E4C50D467}"/>
    <dgm:cxn modelId="{745D3041-D12D-447F-BD3D-95987B16C0DA}" type="presOf" srcId="{FFAC6F1B-6B3D-4721-9C52-477B5E390AD7}" destId="{D7E11D32-99C2-44AF-A4DD-2380C28826E3}" srcOrd="0" destOrd="0" presId="urn:microsoft.com/office/officeart/2005/8/layout/bProcess4"/>
    <dgm:cxn modelId="{B3B87D61-9399-4D2B-A1C0-6441EF3CB6E2}" srcId="{1682B9AA-946C-44F5-B933-7B8CBEC0B8E1}" destId="{BB7A85FB-59BA-44E4-945E-C3537B22EA5D}" srcOrd="12" destOrd="0" parTransId="{05D37499-1FA7-47CD-9F50-CDED75C167B7}" sibTransId="{A8E4791E-D81D-4EAE-A389-953250B6DCFC}"/>
    <dgm:cxn modelId="{29369646-81FB-470F-A94D-7E0E64857AF8}" type="presOf" srcId="{B1446F02-7E76-4410-92CA-38050ED09C30}" destId="{9E983DAD-0BA1-41DC-873F-DDE83B3D242D}" srcOrd="0" destOrd="0" presId="urn:microsoft.com/office/officeart/2005/8/layout/bProcess4"/>
    <dgm:cxn modelId="{8CB19C68-0AE5-44BF-A5E2-8C34B7EC097E}" srcId="{1682B9AA-946C-44F5-B933-7B8CBEC0B8E1}" destId="{4B6251B6-1A03-4E82-A8BB-4A37A297C100}" srcOrd="0" destOrd="0" parTransId="{9F8398DA-858A-458B-9987-EB7035503CEB}" sibTransId="{3B7E28BF-7DC0-4E4B-A26C-78B4A5F5B535}"/>
    <dgm:cxn modelId="{84338D6B-91EE-401B-B7A5-39F74671AAE9}" type="presOf" srcId="{7A8ADCC0-8E55-40B5-9AC4-063D1D4D8104}" destId="{72B512F5-24B6-4A1E-9E5B-E0AFD811E681}" srcOrd="0" destOrd="0" presId="urn:microsoft.com/office/officeart/2005/8/layout/bProcess4"/>
    <dgm:cxn modelId="{4C863B73-ED63-4F85-ADEB-6783A83740CA}" srcId="{1682B9AA-946C-44F5-B933-7B8CBEC0B8E1}" destId="{E13C63B1-3F09-409A-8228-8BB52AB59E77}" srcOrd="1" destOrd="0" parTransId="{66E9ECAF-5A7F-4E2D-89DC-02B7707A782D}" sibTransId="{B8F2522B-CEB5-4788-A0AA-CCA40D6A7423}"/>
    <dgm:cxn modelId="{DDFF4B74-406F-4C96-8C7B-9F3F802241DF}" type="presOf" srcId="{A9F9E3E5-DE57-4175-AC6E-94FE70847A54}" destId="{C183619C-A182-4DC8-A474-1FC5504EE33B}" srcOrd="0" destOrd="0" presId="urn:microsoft.com/office/officeart/2005/8/layout/bProcess4"/>
    <dgm:cxn modelId="{4807F155-E7F9-417C-B964-39248692053E}" type="presOf" srcId="{DC4AF498-3F0A-418F-99AC-382AF8F8B788}" destId="{52766747-016E-463C-AF36-BD13F4DB21F8}" srcOrd="0" destOrd="0" presId="urn:microsoft.com/office/officeart/2005/8/layout/bProcess4"/>
    <dgm:cxn modelId="{A4F13777-9007-481F-AD43-ED893BD41F18}" srcId="{1682B9AA-946C-44F5-B933-7B8CBEC0B8E1}" destId="{AAC90CD3-E775-46C4-90C0-2B1F9709813F}" srcOrd="10" destOrd="0" parTransId="{9C33A6C4-5059-494D-888E-6ABE1707CE92}" sibTransId="{0E01BB1A-97D0-4BAC-918C-CA2C138B8B8E}"/>
    <dgm:cxn modelId="{FC3BD478-20C6-4975-AC1D-24FF33571BFB}" type="presOf" srcId="{B8F2522B-CEB5-4788-A0AA-CCA40D6A7423}" destId="{176EE682-8732-464A-8F89-D6F06A2FFA5E}" srcOrd="0" destOrd="0" presId="urn:microsoft.com/office/officeart/2005/8/layout/bProcess4"/>
    <dgm:cxn modelId="{3DC5F681-EDE3-49A1-B4A7-ADF6AD3942BB}" type="presOf" srcId="{0E01BB1A-97D0-4BAC-918C-CA2C138B8B8E}" destId="{4AE37F77-A11D-4195-9931-583862D1CC85}" srcOrd="0" destOrd="0" presId="urn:microsoft.com/office/officeart/2005/8/layout/bProcess4"/>
    <dgm:cxn modelId="{92F41584-49A9-4336-905F-99BCFE79DF53}" type="presOf" srcId="{E9EAD118-17F0-4485-ACD4-D6C67F2F08B4}" destId="{D2756D0C-A240-4363-95F3-22E66AC7537A}" srcOrd="0" destOrd="0" presId="urn:microsoft.com/office/officeart/2005/8/layout/bProcess4"/>
    <dgm:cxn modelId="{B162AC8C-CBB3-4B3B-9824-7D03716E6770}" type="presOf" srcId="{CCCBF32A-F197-4272-8419-31C32459E6C7}" destId="{ABE542E2-AA19-4564-96A6-231754F7DCB7}" srcOrd="0" destOrd="0" presId="urn:microsoft.com/office/officeart/2005/8/layout/bProcess4"/>
    <dgm:cxn modelId="{6AC6688E-7225-491D-860A-BE2D06EF315C}" type="presOf" srcId="{DC0BFA6F-3626-46B3-8B53-319863C7E8C3}" destId="{5E6F6D1A-C579-4CBC-9F1E-B6DD82B38360}" srcOrd="0" destOrd="0" presId="urn:microsoft.com/office/officeart/2005/8/layout/bProcess4"/>
    <dgm:cxn modelId="{02F5DD9B-11E3-41EE-AC28-3C1E1AD76461}" type="presOf" srcId="{E13C63B1-3F09-409A-8228-8BB52AB59E77}" destId="{595DBA3D-E3B2-41E5-BFE7-FE92551D96B0}" srcOrd="0" destOrd="0" presId="urn:microsoft.com/office/officeart/2005/8/layout/bProcess4"/>
    <dgm:cxn modelId="{E3EA5F9E-C13D-4A6A-94CD-B650C6214BB8}" type="presOf" srcId="{AAC90CD3-E775-46C4-90C0-2B1F9709813F}" destId="{FD3775C7-0E5D-4908-B5CD-BDF904E63CF9}" srcOrd="0" destOrd="0" presId="urn:microsoft.com/office/officeart/2005/8/layout/bProcess4"/>
    <dgm:cxn modelId="{4665C7A3-FF71-401B-8C64-1AD595AE04F6}" type="presOf" srcId="{5AE35AAE-7A10-4611-BFD6-C95444F67669}" destId="{FFD29DFD-CD67-4295-9075-DA6B78AEFC25}" srcOrd="0" destOrd="0" presId="urn:microsoft.com/office/officeart/2005/8/layout/bProcess4"/>
    <dgm:cxn modelId="{9B86ABAE-6366-4CE3-B97B-3CE08145F71F}" srcId="{1682B9AA-946C-44F5-B933-7B8CBEC0B8E1}" destId="{FFAC6F1B-6B3D-4721-9C52-477B5E390AD7}" srcOrd="2" destOrd="0" parTransId="{1DF2F684-8393-42CE-B95F-6ABE57D0B677}" sibTransId="{6AACD6E2-40FD-4122-81A6-3B2ED74CD981}"/>
    <dgm:cxn modelId="{77EF0DAF-7F18-418C-9DC3-5FAB1486C664}" srcId="{1682B9AA-946C-44F5-B933-7B8CBEC0B8E1}" destId="{7A425EE2-39DF-4C9F-ADD4-24FF8A53FCF7}" srcOrd="6" destOrd="0" parTransId="{8CF2F041-237F-4957-9534-8C2F9F3736A6}" sibTransId="{88760FB9-E7F4-4E21-8191-A2C170AB93C7}"/>
    <dgm:cxn modelId="{D1F98ABB-7EEF-4B9A-8AAE-1B6F3E2DB3B3}" srcId="{1682B9AA-946C-44F5-B933-7B8CBEC0B8E1}" destId="{A5A41AFF-93D0-41A7-95B9-16D9A599C301}" srcOrd="15" destOrd="0" parTransId="{05B69E83-90E7-495C-BC4F-1E3CA12447E3}" sibTransId="{5643757C-2892-4F8A-BE1C-815CDC9A5A37}"/>
    <dgm:cxn modelId="{0FE7BCBE-1B3C-4A59-9934-27568AC5D915}" type="presOf" srcId="{1682B9AA-946C-44F5-B933-7B8CBEC0B8E1}" destId="{ACFD01C1-0CFC-4603-858B-54B634138299}" srcOrd="0" destOrd="0" presId="urn:microsoft.com/office/officeart/2005/8/layout/bProcess4"/>
    <dgm:cxn modelId="{20E4AFC1-E805-4EAA-90C2-8004BFE895A0}" type="presOf" srcId="{A5A41AFF-93D0-41A7-95B9-16D9A599C301}" destId="{30BB704A-04A9-4EB2-9E10-3DD084E93E44}" srcOrd="0" destOrd="0" presId="urn:microsoft.com/office/officeart/2005/8/layout/bProcess4"/>
    <dgm:cxn modelId="{B30B6EC4-B9C0-48FA-A1DF-2620AE62F6D4}" srcId="{1682B9AA-946C-44F5-B933-7B8CBEC0B8E1}" destId="{DC0BFA6F-3626-46B3-8B53-319863C7E8C3}" srcOrd="9" destOrd="0" parTransId="{BBD5B23C-87D3-4979-A216-C70C4D8E675B}" sibTransId="{7BA1A9A0-E5F9-4BA6-B3EA-ED7287F47DFC}"/>
    <dgm:cxn modelId="{9DF492C5-BAC1-472A-AADF-62F79908AE84}" srcId="{1682B9AA-946C-44F5-B933-7B8CBEC0B8E1}" destId="{DC4AF498-3F0A-418F-99AC-382AF8F8B788}" srcOrd="4" destOrd="0" parTransId="{0FB8217E-51EE-42C2-B273-155B58748199}" sibTransId="{7139C864-D046-4CB9-B490-537B8AB09840}"/>
    <dgm:cxn modelId="{0138ADC8-305D-4FB1-9CAE-5538FE82C64F}" type="presOf" srcId="{F8FACFB1-C276-425D-9F36-0B42B558F871}" destId="{B9090BDE-3EFC-45E2-9440-911AC60A1C73}" srcOrd="0" destOrd="0" presId="urn:microsoft.com/office/officeart/2005/8/layout/bProcess4"/>
    <dgm:cxn modelId="{496F8DD1-A13D-44A3-BB67-2B6594C9E2B8}" type="presOf" srcId="{7BA1A9A0-E5F9-4BA6-B3EA-ED7287F47DFC}" destId="{20DEA790-1355-40CF-964D-CDB03A9F3365}" srcOrd="0" destOrd="0" presId="urn:microsoft.com/office/officeart/2005/8/layout/bProcess4"/>
    <dgm:cxn modelId="{7608F6D1-02AE-43A5-8D55-108E0FEC3A0B}" type="presOf" srcId="{3B7E28BF-7DC0-4E4B-A26C-78B4A5F5B535}" destId="{D004C692-45C7-46B8-8C07-3F86D3202FDC}" srcOrd="0" destOrd="0" presId="urn:microsoft.com/office/officeart/2005/8/layout/bProcess4"/>
    <dgm:cxn modelId="{E44AABD8-C703-452A-A2D1-8CDE24D8BE01}" type="presOf" srcId="{46350815-7B74-4020-B634-8068D0E01300}" destId="{E3717AF9-8A2D-4F62-A5A3-D1F036E513D7}" srcOrd="0" destOrd="0" presId="urn:microsoft.com/office/officeart/2005/8/layout/bProcess4"/>
    <dgm:cxn modelId="{EF6556DA-EDF2-416E-94D1-BC0372CF4109}" srcId="{1682B9AA-946C-44F5-B933-7B8CBEC0B8E1}" destId="{E9EAD118-17F0-4485-ACD4-D6C67F2F08B4}" srcOrd="8" destOrd="0" parTransId="{67166AA2-9CD5-400B-B50E-9083BD7499BE}" sibTransId="{B1446F02-7E76-4410-92CA-38050ED09C30}"/>
    <dgm:cxn modelId="{EEE5DFDC-7DDF-4EFC-A962-37167DA18C53}" type="presOf" srcId="{55AAA797-0AE1-4BF6-B70C-23B0A147D85D}" destId="{2EEBC5C3-AAA2-4948-8AA4-76A388921643}" srcOrd="0" destOrd="0" presId="urn:microsoft.com/office/officeart/2005/8/layout/bProcess4"/>
    <dgm:cxn modelId="{290D29DD-2CD1-46B8-8D41-46E465226DC6}" srcId="{1682B9AA-946C-44F5-B933-7B8CBEC0B8E1}" destId="{E7443529-4243-48E3-B4EE-09343DAD7827}" srcOrd="7" destOrd="0" parTransId="{472E7283-C3E3-4056-9046-52E524DE962E}" sibTransId="{7A8ADCC0-8E55-40B5-9AC4-063D1D4D8104}"/>
    <dgm:cxn modelId="{56A6D4DE-36D4-4314-AD33-3F58E7CCC6B1}" type="presOf" srcId="{E7443529-4243-48E3-B4EE-09343DAD7827}" destId="{A454B28A-2FC5-4BFE-9342-901A9A856D71}" srcOrd="0" destOrd="0" presId="urn:microsoft.com/office/officeart/2005/8/layout/bProcess4"/>
    <dgm:cxn modelId="{17AC4FE3-F752-41A6-A4E9-9BC9C5760CD4}" type="presOf" srcId="{59B0B688-2CB5-4905-8E94-87D0C60126AB}" destId="{706D89A4-0B07-4A9A-8761-4789F39F8BC9}" srcOrd="0" destOrd="0" presId="urn:microsoft.com/office/officeart/2005/8/layout/bProcess4"/>
    <dgm:cxn modelId="{228CDBE3-E562-4925-93F3-3DAC53E61684}" type="presOf" srcId="{1B9F7765-367E-46B4-97F0-A96E4C50D467}" destId="{A91BC5A4-FC00-4BE8-92E2-7E0F3F9D46F5}" srcOrd="0" destOrd="0" presId="urn:microsoft.com/office/officeart/2005/8/layout/bProcess4"/>
    <dgm:cxn modelId="{F9B711E6-F2D5-4B2D-8435-A4D95F964FF9}" type="presOf" srcId="{7139C864-D046-4CB9-B490-537B8AB09840}" destId="{B38AF250-72BE-4428-A18C-8677F7831EB1}" srcOrd="0" destOrd="0" presId="urn:microsoft.com/office/officeart/2005/8/layout/bProcess4"/>
    <dgm:cxn modelId="{662F4BEE-1957-47C9-A721-9B60922A99A2}" type="presOf" srcId="{84C18A92-600A-41C8-BAC5-18540595105F}" destId="{96CE98F2-B3AA-4981-A4DC-C491D5A92136}" srcOrd="0" destOrd="0" presId="urn:microsoft.com/office/officeart/2005/8/layout/bProcess4"/>
    <dgm:cxn modelId="{95CF4EF1-850A-4E01-B0C7-30DD2167050B}" type="presOf" srcId="{BB7A85FB-59BA-44E4-945E-C3537B22EA5D}" destId="{5F9E1535-F78D-4EE6-9E01-5EA1AB248E78}" srcOrd="0" destOrd="0" presId="urn:microsoft.com/office/officeart/2005/8/layout/bProcess4"/>
    <dgm:cxn modelId="{453F7FF4-4473-4027-819F-A1E470ED4BD3}" type="presOf" srcId="{7A425EE2-39DF-4C9F-ADD4-24FF8A53FCF7}" destId="{42A58083-411D-444A-91C3-C06CFD26BE42}" srcOrd="0" destOrd="0" presId="urn:microsoft.com/office/officeart/2005/8/layout/bProcess4"/>
    <dgm:cxn modelId="{303254F7-164E-4F87-8636-811C94DF7F9A}" type="presOf" srcId="{4B6251B6-1A03-4E82-A8BB-4A37A297C100}" destId="{A03E63B4-CEA8-4272-BF94-57B17910AB1E}" srcOrd="0" destOrd="0" presId="urn:microsoft.com/office/officeart/2005/8/layout/bProcess4"/>
    <dgm:cxn modelId="{3EAFB1F7-03B0-4BAB-831B-897040E82570}" type="presOf" srcId="{6AACD6E2-40FD-4122-81A6-3B2ED74CD981}" destId="{B4475B2F-1498-4AEF-B560-A0559BCF0D5B}" srcOrd="0" destOrd="0" presId="urn:microsoft.com/office/officeart/2005/8/layout/bProcess4"/>
    <dgm:cxn modelId="{36D6F2F7-48B5-4D16-86B3-72F8AF506E9C}" type="presOf" srcId="{C2008D31-7591-4EA5-9C01-2681B9FC0FD2}" destId="{9689707D-3F3A-4093-BF1F-548BBD3DA29F}" srcOrd="0" destOrd="0" presId="urn:microsoft.com/office/officeart/2005/8/layout/bProcess4"/>
    <dgm:cxn modelId="{0A15DBB1-98B1-4A2C-9A46-93FBB5BD170B}" type="presParOf" srcId="{ACFD01C1-0CFC-4603-858B-54B634138299}" destId="{AFCD98AB-D31C-4AF1-999B-6EBAB3CB7F1F}" srcOrd="0" destOrd="0" presId="urn:microsoft.com/office/officeart/2005/8/layout/bProcess4"/>
    <dgm:cxn modelId="{330A37D1-6F81-47CB-B5ED-CC9E13A4CACA}" type="presParOf" srcId="{AFCD98AB-D31C-4AF1-999B-6EBAB3CB7F1F}" destId="{F8DC94C0-5F7C-4781-9817-EF0B3DD7B23D}" srcOrd="0" destOrd="0" presId="urn:microsoft.com/office/officeart/2005/8/layout/bProcess4"/>
    <dgm:cxn modelId="{682AFF56-0BDF-429B-A189-456761FD6678}" type="presParOf" srcId="{AFCD98AB-D31C-4AF1-999B-6EBAB3CB7F1F}" destId="{A03E63B4-CEA8-4272-BF94-57B17910AB1E}" srcOrd="1" destOrd="0" presId="urn:microsoft.com/office/officeart/2005/8/layout/bProcess4"/>
    <dgm:cxn modelId="{C0EC70F5-A3C6-49D5-9161-E5594D5F9337}" type="presParOf" srcId="{ACFD01C1-0CFC-4603-858B-54B634138299}" destId="{D004C692-45C7-46B8-8C07-3F86D3202FDC}" srcOrd="1" destOrd="0" presId="urn:microsoft.com/office/officeart/2005/8/layout/bProcess4"/>
    <dgm:cxn modelId="{6ADD0F9A-CFD8-4221-89B4-8445BF531B60}" type="presParOf" srcId="{ACFD01C1-0CFC-4603-858B-54B634138299}" destId="{0650811E-2B40-4C83-909B-6C4B3BE1A309}" srcOrd="2" destOrd="0" presId="urn:microsoft.com/office/officeart/2005/8/layout/bProcess4"/>
    <dgm:cxn modelId="{003568D3-9A0C-44BE-8F41-4390ECA915D5}" type="presParOf" srcId="{0650811E-2B40-4C83-909B-6C4B3BE1A309}" destId="{E020E5D7-19C7-4A53-9DBD-E0059C5CCBD4}" srcOrd="0" destOrd="0" presId="urn:microsoft.com/office/officeart/2005/8/layout/bProcess4"/>
    <dgm:cxn modelId="{DA2A9DA0-FD82-43AB-A12A-3C3E840B6FE1}" type="presParOf" srcId="{0650811E-2B40-4C83-909B-6C4B3BE1A309}" destId="{595DBA3D-E3B2-41E5-BFE7-FE92551D96B0}" srcOrd="1" destOrd="0" presId="urn:microsoft.com/office/officeart/2005/8/layout/bProcess4"/>
    <dgm:cxn modelId="{DA3F6B20-5A03-456C-8AC3-A7D068DD2B3A}" type="presParOf" srcId="{ACFD01C1-0CFC-4603-858B-54B634138299}" destId="{176EE682-8732-464A-8F89-D6F06A2FFA5E}" srcOrd="3" destOrd="0" presId="urn:microsoft.com/office/officeart/2005/8/layout/bProcess4"/>
    <dgm:cxn modelId="{C7664D4C-2139-44F8-8456-8DFBA7419011}" type="presParOf" srcId="{ACFD01C1-0CFC-4603-858B-54B634138299}" destId="{69C55A7A-B02D-4768-839D-3AEBC1E05EF3}" srcOrd="4" destOrd="0" presId="urn:microsoft.com/office/officeart/2005/8/layout/bProcess4"/>
    <dgm:cxn modelId="{28EE8736-E614-4370-B2B4-43B52EB72ECF}" type="presParOf" srcId="{69C55A7A-B02D-4768-839D-3AEBC1E05EF3}" destId="{731F57D0-5B40-463F-BBDE-458AED5929A2}" srcOrd="0" destOrd="0" presId="urn:microsoft.com/office/officeart/2005/8/layout/bProcess4"/>
    <dgm:cxn modelId="{FCB030F2-BB5F-470D-A60D-8D147804D68F}" type="presParOf" srcId="{69C55A7A-B02D-4768-839D-3AEBC1E05EF3}" destId="{D7E11D32-99C2-44AF-A4DD-2380C28826E3}" srcOrd="1" destOrd="0" presId="urn:microsoft.com/office/officeart/2005/8/layout/bProcess4"/>
    <dgm:cxn modelId="{A0F59BB2-684B-436F-9BB9-071D97F0CCFB}" type="presParOf" srcId="{ACFD01C1-0CFC-4603-858B-54B634138299}" destId="{B4475B2F-1498-4AEF-B560-A0559BCF0D5B}" srcOrd="5" destOrd="0" presId="urn:microsoft.com/office/officeart/2005/8/layout/bProcess4"/>
    <dgm:cxn modelId="{855B30F7-96F2-478A-8F2F-F840EDA2B781}" type="presParOf" srcId="{ACFD01C1-0CFC-4603-858B-54B634138299}" destId="{B52BBDEB-92C1-4C69-A538-F43C3769D992}" srcOrd="6" destOrd="0" presId="urn:microsoft.com/office/officeart/2005/8/layout/bProcess4"/>
    <dgm:cxn modelId="{67CD4EA6-598D-4C93-AE76-DFA5ED37350B}" type="presParOf" srcId="{B52BBDEB-92C1-4C69-A538-F43C3769D992}" destId="{F7E8E251-08DD-4351-BE1A-FFC206406E26}" srcOrd="0" destOrd="0" presId="urn:microsoft.com/office/officeart/2005/8/layout/bProcess4"/>
    <dgm:cxn modelId="{F65F1E84-14C6-4860-95EB-8632361AE0E1}" type="presParOf" srcId="{B52BBDEB-92C1-4C69-A538-F43C3769D992}" destId="{C183619C-A182-4DC8-A474-1FC5504EE33B}" srcOrd="1" destOrd="0" presId="urn:microsoft.com/office/officeart/2005/8/layout/bProcess4"/>
    <dgm:cxn modelId="{6F5BEEC8-FA5A-432C-8596-CD5D4AFD047A}" type="presParOf" srcId="{ACFD01C1-0CFC-4603-858B-54B634138299}" destId="{A91BC5A4-FC00-4BE8-92E2-7E0F3F9D46F5}" srcOrd="7" destOrd="0" presId="urn:microsoft.com/office/officeart/2005/8/layout/bProcess4"/>
    <dgm:cxn modelId="{A6B82190-A1E0-40F5-8AF3-2D440DF39DE9}" type="presParOf" srcId="{ACFD01C1-0CFC-4603-858B-54B634138299}" destId="{CBF0C5F0-3BB1-4700-A17B-E9B1A8ECBACA}" srcOrd="8" destOrd="0" presId="urn:microsoft.com/office/officeart/2005/8/layout/bProcess4"/>
    <dgm:cxn modelId="{AA4639A3-ADC7-4D7B-85FA-F7DBAF97BF56}" type="presParOf" srcId="{CBF0C5F0-3BB1-4700-A17B-E9B1A8ECBACA}" destId="{EEEEB2B8-4051-4BA4-8532-47BFE8754947}" srcOrd="0" destOrd="0" presId="urn:microsoft.com/office/officeart/2005/8/layout/bProcess4"/>
    <dgm:cxn modelId="{C521C10E-7EDD-4E44-BBEE-43EBB1A37358}" type="presParOf" srcId="{CBF0C5F0-3BB1-4700-A17B-E9B1A8ECBACA}" destId="{52766747-016E-463C-AF36-BD13F4DB21F8}" srcOrd="1" destOrd="0" presId="urn:microsoft.com/office/officeart/2005/8/layout/bProcess4"/>
    <dgm:cxn modelId="{1A620061-38FB-4D43-A5F9-B790757BD2AF}" type="presParOf" srcId="{ACFD01C1-0CFC-4603-858B-54B634138299}" destId="{B38AF250-72BE-4428-A18C-8677F7831EB1}" srcOrd="9" destOrd="0" presId="urn:microsoft.com/office/officeart/2005/8/layout/bProcess4"/>
    <dgm:cxn modelId="{7B379110-37C3-4437-B07E-C3AADF3ED5A1}" type="presParOf" srcId="{ACFD01C1-0CFC-4603-858B-54B634138299}" destId="{B56DFE5F-A76E-489F-9BA8-C253774BB152}" srcOrd="10" destOrd="0" presId="urn:microsoft.com/office/officeart/2005/8/layout/bProcess4"/>
    <dgm:cxn modelId="{6D66E71A-FE3E-44AF-AA49-3D562499F1FD}" type="presParOf" srcId="{B56DFE5F-A76E-489F-9BA8-C253774BB152}" destId="{E1475943-A92D-4682-8200-704383B2FE88}" srcOrd="0" destOrd="0" presId="urn:microsoft.com/office/officeart/2005/8/layout/bProcess4"/>
    <dgm:cxn modelId="{7F43DD49-0927-47E4-9F47-313183FC03C2}" type="presParOf" srcId="{B56DFE5F-A76E-489F-9BA8-C253774BB152}" destId="{706D89A4-0B07-4A9A-8761-4789F39F8BC9}" srcOrd="1" destOrd="0" presId="urn:microsoft.com/office/officeart/2005/8/layout/bProcess4"/>
    <dgm:cxn modelId="{86BF2255-9293-41CE-89DD-AD175DC6B609}" type="presParOf" srcId="{ACFD01C1-0CFC-4603-858B-54B634138299}" destId="{B9090BDE-3EFC-45E2-9440-911AC60A1C73}" srcOrd="11" destOrd="0" presId="urn:microsoft.com/office/officeart/2005/8/layout/bProcess4"/>
    <dgm:cxn modelId="{C1BE9862-EAB6-4ED0-86CA-7BF99C22227E}" type="presParOf" srcId="{ACFD01C1-0CFC-4603-858B-54B634138299}" destId="{E8CAD21D-7745-4F25-AF0D-D0E518BAD065}" srcOrd="12" destOrd="0" presId="urn:microsoft.com/office/officeart/2005/8/layout/bProcess4"/>
    <dgm:cxn modelId="{B1C325D2-2B00-4293-BDF4-B996BB2BB14E}" type="presParOf" srcId="{E8CAD21D-7745-4F25-AF0D-D0E518BAD065}" destId="{AE854966-F37F-4E2F-BD3D-5B22F7E2AC7C}" srcOrd="0" destOrd="0" presId="urn:microsoft.com/office/officeart/2005/8/layout/bProcess4"/>
    <dgm:cxn modelId="{D08C881E-B2CC-4A3A-BE81-18AB32F09034}" type="presParOf" srcId="{E8CAD21D-7745-4F25-AF0D-D0E518BAD065}" destId="{42A58083-411D-444A-91C3-C06CFD26BE42}" srcOrd="1" destOrd="0" presId="urn:microsoft.com/office/officeart/2005/8/layout/bProcess4"/>
    <dgm:cxn modelId="{CBA402A9-3C71-4626-8CE0-E0FBD4A4C618}" type="presParOf" srcId="{ACFD01C1-0CFC-4603-858B-54B634138299}" destId="{CD75627E-30D2-49E2-84D6-5C0C7F92B0F2}" srcOrd="13" destOrd="0" presId="urn:microsoft.com/office/officeart/2005/8/layout/bProcess4"/>
    <dgm:cxn modelId="{912FDC28-C588-49A9-BD18-609DDDDB0B6D}" type="presParOf" srcId="{ACFD01C1-0CFC-4603-858B-54B634138299}" destId="{0395A964-90D6-4972-ACDE-F84A9027990E}" srcOrd="14" destOrd="0" presId="urn:microsoft.com/office/officeart/2005/8/layout/bProcess4"/>
    <dgm:cxn modelId="{CBD6E0D7-ABEF-4AD6-9387-8949E67623A4}" type="presParOf" srcId="{0395A964-90D6-4972-ACDE-F84A9027990E}" destId="{DD617731-F5AF-4083-A63F-20C53D563EBB}" srcOrd="0" destOrd="0" presId="urn:microsoft.com/office/officeart/2005/8/layout/bProcess4"/>
    <dgm:cxn modelId="{F9FD725C-76A3-466B-BEC9-F2B736C605F8}" type="presParOf" srcId="{0395A964-90D6-4972-ACDE-F84A9027990E}" destId="{A454B28A-2FC5-4BFE-9342-901A9A856D71}" srcOrd="1" destOrd="0" presId="urn:microsoft.com/office/officeart/2005/8/layout/bProcess4"/>
    <dgm:cxn modelId="{E142740C-778F-42F0-8C0B-1061B83D367F}" type="presParOf" srcId="{ACFD01C1-0CFC-4603-858B-54B634138299}" destId="{72B512F5-24B6-4A1E-9E5B-E0AFD811E681}" srcOrd="15" destOrd="0" presId="urn:microsoft.com/office/officeart/2005/8/layout/bProcess4"/>
    <dgm:cxn modelId="{A946FF18-1E2C-4FF9-8FE5-610E755D6ABD}" type="presParOf" srcId="{ACFD01C1-0CFC-4603-858B-54B634138299}" destId="{6C3CF278-9E86-4443-A1C9-E7507CD3ADF9}" srcOrd="16" destOrd="0" presId="urn:microsoft.com/office/officeart/2005/8/layout/bProcess4"/>
    <dgm:cxn modelId="{D33A5E24-905D-465F-8469-A61AD4BE00C0}" type="presParOf" srcId="{6C3CF278-9E86-4443-A1C9-E7507CD3ADF9}" destId="{DD86C903-610F-4E3D-A565-17ED83508AF3}" srcOrd="0" destOrd="0" presId="urn:microsoft.com/office/officeart/2005/8/layout/bProcess4"/>
    <dgm:cxn modelId="{67DD224B-BEF2-4870-9B18-B47D643880EA}" type="presParOf" srcId="{6C3CF278-9E86-4443-A1C9-E7507CD3ADF9}" destId="{D2756D0C-A240-4363-95F3-22E66AC7537A}" srcOrd="1" destOrd="0" presId="urn:microsoft.com/office/officeart/2005/8/layout/bProcess4"/>
    <dgm:cxn modelId="{9714A401-3E59-4DA3-8DA2-DB825F20AD1F}" type="presParOf" srcId="{ACFD01C1-0CFC-4603-858B-54B634138299}" destId="{9E983DAD-0BA1-41DC-873F-DDE83B3D242D}" srcOrd="17" destOrd="0" presId="urn:microsoft.com/office/officeart/2005/8/layout/bProcess4"/>
    <dgm:cxn modelId="{FB917510-10DE-4DFB-BCCA-505A144E4DDA}" type="presParOf" srcId="{ACFD01C1-0CFC-4603-858B-54B634138299}" destId="{54E21C3F-A2AF-4403-93EB-87BCB20DE7F4}" srcOrd="18" destOrd="0" presId="urn:microsoft.com/office/officeart/2005/8/layout/bProcess4"/>
    <dgm:cxn modelId="{F892BF06-F0AD-4CFA-B9F9-A75101D1FDF2}" type="presParOf" srcId="{54E21C3F-A2AF-4403-93EB-87BCB20DE7F4}" destId="{F3F65C38-918E-4349-B147-110FE5186C36}" srcOrd="0" destOrd="0" presId="urn:microsoft.com/office/officeart/2005/8/layout/bProcess4"/>
    <dgm:cxn modelId="{39349514-E5B0-42A2-83D2-F695FA710BD7}" type="presParOf" srcId="{54E21C3F-A2AF-4403-93EB-87BCB20DE7F4}" destId="{5E6F6D1A-C579-4CBC-9F1E-B6DD82B38360}" srcOrd="1" destOrd="0" presId="urn:microsoft.com/office/officeart/2005/8/layout/bProcess4"/>
    <dgm:cxn modelId="{36076421-B7D3-432E-9B84-8EB58926757E}" type="presParOf" srcId="{ACFD01C1-0CFC-4603-858B-54B634138299}" destId="{20DEA790-1355-40CF-964D-CDB03A9F3365}" srcOrd="19" destOrd="0" presId="urn:microsoft.com/office/officeart/2005/8/layout/bProcess4"/>
    <dgm:cxn modelId="{FEC3712B-FF89-4A87-9A8D-F43E65B364E6}" type="presParOf" srcId="{ACFD01C1-0CFC-4603-858B-54B634138299}" destId="{8919DB34-F067-41AE-9260-3535D6C9C7F5}" srcOrd="20" destOrd="0" presId="urn:microsoft.com/office/officeart/2005/8/layout/bProcess4"/>
    <dgm:cxn modelId="{5D0D4BE8-6F74-4260-8E1B-99C83E1EED96}" type="presParOf" srcId="{8919DB34-F067-41AE-9260-3535D6C9C7F5}" destId="{1886D917-BE81-4580-8A8A-FC9DA2021970}" srcOrd="0" destOrd="0" presId="urn:microsoft.com/office/officeart/2005/8/layout/bProcess4"/>
    <dgm:cxn modelId="{9FC86DC9-46DD-4FB9-96D7-07F0D1E8D2BF}" type="presParOf" srcId="{8919DB34-F067-41AE-9260-3535D6C9C7F5}" destId="{FD3775C7-0E5D-4908-B5CD-BDF904E63CF9}" srcOrd="1" destOrd="0" presId="urn:microsoft.com/office/officeart/2005/8/layout/bProcess4"/>
    <dgm:cxn modelId="{2F361E52-743E-4E7C-8048-FC95108C602B}" type="presParOf" srcId="{ACFD01C1-0CFC-4603-858B-54B634138299}" destId="{4AE37F77-A11D-4195-9931-583862D1CC85}" srcOrd="21" destOrd="0" presId="urn:microsoft.com/office/officeart/2005/8/layout/bProcess4"/>
    <dgm:cxn modelId="{88CED713-8DAE-437E-A9E5-761D989D5876}" type="presParOf" srcId="{ACFD01C1-0CFC-4603-858B-54B634138299}" destId="{3BBFEE38-DFB3-4598-BAC3-2A4310725800}" srcOrd="22" destOrd="0" presId="urn:microsoft.com/office/officeart/2005/8/layout/bProcess4"/>
    <dgm:cxn modelId="{681B9CC8-0133-4408-9F35-43C419F98C60}" type="presParOf" srcId="{3BBFEE38-DFB3-4598-BAC3-2A4310725800}" destId="{B3205228-2F53-4E55-BD7A-CE4165790156}" srcOrd="0" destOrd="0" presId="urn:microsoft.com/office/officeart/2005/8/layout/bProcess4"/>
    <dgm:cxn modelId="{825D681D-F550-4C22-854B-7EC5345827F3}" type="presParOf" srcId="{3BBFEE38-DFB3-4598-BAC3-2A4310725800}" destId="{E3717AF9-8A2D-4F62-A5A3-D1F036E513D7}" srcOrd="1" destOrd="0" presId="urn:microsoft.com/office/officeart/2005/8/layout/bProcess4"/>
    <dgm:cxn modelId="{A1A51E61-CB7C-4E6D-8320-C5096675D2A5}" type="presParOf" srcId="{ACFD01C1-0CFC-4603-858B-54B634138299}" destId="{FFD29DFD-CD67-4295-9075-DA6B78AEFC25}" srcOrd="23" destOrd="0" presId="urn:microsoft.com/office/officeart/2005/8/layout/bProcess4"/>
    <dgm:cxn modelId="{135A50DF-4683-4F1C-9B83-3C73B140025E}" type="presParOf" srcId="{ACFD01C1-0CFC-4603-858B-54B634138299}" destId="{8424B6EE-7350-4407-A52E-721FA3B15A64}" srcOrd="24" destOrd="0" presId="urn:microsoft.com/office/officeart/2005/8/layout/bProcess4"/>
    <dgm:cxn modelId="{D83288EC-1D61-402B-9FF8-3C65495A963D}" type="presParOf" srcId="{8424B6EE-7350-4407-A52E-721FA3B15A64}" destId="{81992584-CE29-4FC2-BD29-C6FA702D4028}" srcOrd="0" destOrd="0" presId="urn:microsoft.com/office/officeart/2005/8/layout/bProcess4"/>
    <dgm:cxn modelId="{31720C09-B1A9-4DF2-8BC1-33388726689B}" type="presParOf" srcId="{8424B6EE-7350-4407-A52E-721FA3B15A64}" destId="{5F9E1535-F78D-4EE6-9E01-5EA1AB248E78}" srcOrd="1" destOrd="0" presId="urn:microsoft.com/office/officeart/2005/8/layout/bProcess4"/>
    <dgm:cxn modelId="{B4A7A51D-D29C-43E6-84AE-DBCCE4B5ABD6}" type="presParOf" srcId="{ACFD01C1-0CFC-4603-858B-54B634138299}" destId="{7D13F63A-9DD0-4EF2-AF1D-51BFC2113B3E}" srcOrd="25" destOrd="0" presId="urn:microsoft.com/office/officeart/2005/8/layout/bProcess4"/>
    <dgm:cxn modelId="{5130B359-D905-49E7-BA3E-7F2969F55AE4}" type="presParOf" srcId="{ACFD01C1-0CFC-4603-858B-54B634138299}" destId="{E78917EC-AC04-40EE-AE4B-D759A10F5AD6}" srcOrd="26" destOrd="0" presId="urn:microsoft.com/office/officeart/2005/8/layout/bProcess4"/>
    <dgm:cxn modelId="{8211879E-2269-4986-B147-670B441D724B}" type="presParOf" srcId="{E78917EC-AC04-40EE-AE4B-D759A10F5AD6}" destId="{86E3596B-540E-464F-B129-615F250FC20B}" srcOrd="0" destOrd="0" presId="urn:microsoft.com/office/officeart/2005/8/layout/bProcess4"/>
    <dgm:cxn modelId="{7D9098BB-D106-47B5-8BF7-3EB7911ABDAF}" type="presParOf" srcId="{E78917EC-AC04-40EE-AE4B-D759A10F5AD6}" destId="{2EEBC5C3-AAA2-4948-8AA4-76A388921643}" srcOrd="1" destOrd="0" presId="urn:microsoft.com/office/officeart/2005/8/layout/bProcess4"/>
    <dgm:cxn modelId="{4052F9D7-47A9-43DA-9746-9DB0C34FB66E}" type="presParOf" srcId="{ACFD01C1-0CFC-4603-858B-54B634138299}" destId="{9689707D-3F3A-4093-BF1F-548BBD3DA29F}" srcOrd="27" destOrd="0" presId="urn:microsoft.com/office/officeart/2005/8/layout/bProcess4"/>
    <dgm:cxn modelId="{490ECC91-98BB-4BD1-9DF8-2EC590000156}" type="presParOf" srcId="{ACFD01C1-0CFC-4603-858B-54B634138299}" destId="{FA06D44F-BAA6-478B-9F86-D046141E71EC}" srcOrd="28" destOrd="0" presId="urn:microsoft.com/office/officeart/2005/8/layout/bProcess4"/>
    <dgm:cxn modelId="{9EF81F96-FF0D-4B7E-8092-D66DBFDB35AC}" type="presParOf" srcId="{FA06D44F-BAA6-478B-9F86-D046141E71EC}" destId="{A1DAEE93-EFB6-4C6D-9978-68B2E86B0977}" srcOrd="0" destOrd="0" presId="urn:microsoft.com/office/officeart/2005/8/layout/bProcess4"/>
    <dgm:cxn modelId="{2A89857C-F35C-4456-BB6D-2AC9DE62D733}" type="presParOf" srcId="{FA06D44F-BAA6-478B-9F86-D046141E71EC}" destId="{96CE98F2-B3AA-4981-A4DC-C491D5A92136}" srcOrd="1" destOrd="0" presId="urn:microsoft.com/office/officeart/2005/8/layout/bProcess4"/>
    <dgm:cxn modelId="{A6B0875F-5549-4F86-9D29-D38C972B4B74}" type="presParOf" srcId="{ACFD01C1-0CFC-4603-858B-54B634138299}" destId="{ABE542E2-AA19-4564-96A6-231754F7DCB7}" srcOrd="29" destOrd="0" presId="urn:microsoft.com/office/officeart/2005/8/layout/bProcess4"/>
    <dgm:cxn modelId="{31FDA065-A716-45A7-A41A-22B96D7BC09D}" type="presParOf" srcId="{ACFD01C1-0CFC-4603-858B-54B634138299}" destId="{44354220-850B-409D-A571-A03A809F69BF}" srcOrd="30" destOrd="0" presId="urn:microsoft.com/office/officeart/2005/8/layout/bProcess4"/>
    <dgm:cxn modelId="{A1D83572-451A-4E22-9781-D3003C81DC3C}" type="presParOf" srcId="{44354220-850B-409D-A571-A03A809F69BF}" destId="{DCE56844-14FB-48BA-AB33-750A0EACEC18}" srcOrd="0" destOrd="0" presId="urn:microsoft.com/office/officeart/2005/8/layout/bProcess4"/>
    <dgm:cxn modelId="{EE266878-A013-4B97-B3B4-C3B07D9C9356}" type="presParOf" srcId="{44354220-850B-409D-A571-A03A809F69BF}" destId="{30BB704A-04A9-4EB2-9E10-3DD084E93E4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4C692-45C7-46B8-8C07-3F86D3202FDC}">
      <dsp:nvSpPr>
        <dsp:cNvPr id="0" name=""/>
        <dsp:cNvSpPr/>
      </dsp:nvSpPr>
      <dsp:spPr>
        <a:xfrm rot="5400000">
          <a:off x="-287084" y="963570"/>
          <a:ext cx="1272773" cy="153597"/>
        </a:xfrm>
        <a:prstGeom prst="rect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E63B4-CEA8-4272-BF94-57B17910AB1E}">
      <dsp:nvSpPr>
        <dsp:cNvPr id="0" name=""/>
        <dsp:cNvSpPr/>
      </dsp:nvSpPr>
      <dsp:spPr>
        <a:xfrm>
          <a:off x="4370" y="149313"/>
          <a:ext cx="1706640" cy="102398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Quality control</a:t>
          </a:r>
        </a:p>
      </dsp:txBody>
      <dsp:txXfrm>
        <a:off x="34361" y="179304"/>
        <a:ext cx="1646658" cy="964002"/>
      </dsp:txXfrm>
    </dsp:sp>
    <dsp:sp modelId="{176EE682-8732-464A-8F89-D6F06A2FFA5E}">
      <dsp:nvSpPr>
        <dsp:cNvPr id="0" name=""/>
        <dsp:cNvSpPr/>
      </dsp:nvSpPr>
      <dsp:spPr>
        <a:xfrm rot="5400000">
          <a:off x="-287084" y="2243550"/>
          <a:ext cx="1272773" cy="153597"/>
        </a:xfrm>
        <a:prstGeom prst="rect">
          <a:avLst/>
        </a:prstGeom>
        <a:solidFill>
          <a:schemeClr val="accent1">
            <a:shade val="90000"/>
            <a:hueOff val="24945"/>
            <a:satOff val="-427"/>
            <a:lumOff val="171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DBA3D-E3B2-41E5-BFE7-FE92551D96B0}">
      <dsp:nvSpPr>
        <dsp:cNvPr id="0" name=""/>
        <dsp:cNvSpPr/>
      </dsp:nvSpPr>
      <dsp:spPr>
        <a:xfrm>
          <a:off x="4370" y="1429293"/>
          <a:ext cx="1706640" cy="102398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23286"/>
            <a:satOff val="-417"/>
            <a:lumOff val="17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Adaptor trimming</a:t>
          </a:r>
        </a:p>
      </dsp:txBody>
      <dsp:txXfrm>
        <a:off x="34361" y="1459284"/>
        <a:ext cx="1646658" cy="964002"/>
      </dsp:txXfrm>
    </dsp:sp>
    <dsp:sp modelId="{B4475B2F-1498-4AEF-B560-A0559BCF0D5B}">
      <dsp:nvSpPr>
        <dsp:cNvPr id="0" name=""/>
        <dsp:cNvSpPr/>
      </dsp:nvSpPr>
      <dsp:spPr>
        <a:xfrm rot="5400000">
          <a:off x="-287084" y="3523531"/>
          <a:ext cx="1272773" cy="153597"/>
        </a:xfrm>
        <a:prstGeom prst="rect">
          <a:avLst/>
        </a:prstGeom>
        <a:solidFill>
          <a:schemeClr val="accent1">
            <a:shade val="90000"/>
            <a:hueOff val="49889"/>
            <a:satOff val="-854"/>
            <a:lumOff val="34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11D32-99C2-44AF-A4DD-2380C28826E3}">
      <dsp:nvSpPr>
        <dsp:cNvPr id="0" name=""/>
        <dsp:cNvSpPr/>
      </dsp:nvSpPr>
      <dsp:spPr>
        <a:xfrm>
          <a:off x="4370" y="2709273"/>
          <a:ext cx="1706640" cy="102398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46571"/>
            <a:satOff val="-834"/>
            <a:lumOff val="35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Genome</a:t>
          </a:r>
          <a:r>
            <a:rPr lang="en-GB" sz="1400" kern="1200"/>
            <a:t> </a:t>
          </a:r>
          <a:r>
            <a:rPr lang="en-GB" sz="1400" b="1" kern="1200"/>
            <a:t>mapping</a:t>
          </a:r>
        </a:p>
      </dsp:txBody>
      <dsp:txXfrm>
        <a:off x="34361" y="2739264"/>
        <a:ext cx="1646658" cy="964002"/>
      </dsp:txXfrm>
    </dsp:sp>
    <dsp:sp modelId="{A91BC5A4-FC00-4BE8-92E2-7E0F3F9D46F5}">
      <dsp:nvSpPr>
        <dsp:cNvPr id="0" name=""/>
        <dsp:cNvSpPr/>
      </dsp:nvSpPr>
      <dsp:spPr>
        <a:xfrm>
          <a:off x="352905" y="4163521"/>
          <a:ext cx="2262624" cy="153597"/>
        </a:xfrm>
        <a:prstGeom prst="rect">
          <a:avLst/>
        </a:prstGeom>
        <a:solidFill>
          <a:schemeClr val="accent1">
            <a:shade val="90000"/>
            <a:hueOff val="74834"/>
            <a:satOff val="-1282"/>
            <a:lumOff val="513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3619C-A182-4DC8-A474-1FC5504EE33B}">
      <dsp:nvSpPr>
        <dsp:cNvPr id="0" name=""/>
        <dsp:cNvSpPr/>
      </dsp:nvSpPr>
      <dsp:spPr>
        <a:xfrm>
          <a:off x="4370" y="3989253"/>
          <a:ext cx="1706640" cy="102398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69857"/>
            <a:satOff val="-1251"/>
            <a:lumOff val="53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Filtering blacklist</a:t>
          </a:r>
        </a:p>
      </dsp:txBody>
      <dsp:txXfrm>
        <a:off x="34361" y="4019244"/>
        <a:ext cx="1646658" cy="964002"/>
      </dsp:txXfrm>
    </dsp:sp>
    <dsp:sp modelId="{B38AF250-72BE-4428-A18C-8677F7831EB1}">
      <dsp:nvSpPr>
        <dsp:cNvPr id="0" name=""/>
        <dsp:cNvSpPr/>
      </dsp:nvSpPr>
      <dsp:spPr>
        <a:xfrm rot="16200000">
          <a:off x="1982747" y="3523531"/>
          <a:ext cx="1272773" cy="153597"/>
        </a:xfrm>
        <a:prstGeom prst="rect">
          <a:avLst/>
        </a:prstGeom>
        <a:solidFill>
          <a:schemeClr val="accent1">
            <a:shade val="90000"/>
            <a:hueOff val="99779"/>
            <a:satOff val="-1709"/>
            <a:lumOff val="68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66747-016E-463C-AF36-BD13F4DB21F8}">
      <dsp:nvSpPr>
        <dsp:cNvPr id="0" name=""/>
        <dsp:cNvSpPr/>
      </dsp:nvSpPr>
      <dsp:spPr>
        <a:xfrm>
          <a:off x="2274202" y="3989253"/>
          <a:ext cx="1706640" cy="102398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93142"/>
            <a:satOff val="-1668"/>
            <a:lumOff val="70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Sorting and indexing BAM files</a:t>
          </a:r>
        </a:p>
      </dsp:txBody>
      <dsp:txXfrm>
        <a:off x="2304193" y="4019244"/>
        <a:ext cx="1646658" cy="964002"/>
      </dsp:txXfrm>
    </dsp:sp>
    <dsp:sp modelId="{B9090BDE-3EFC-45E2-9440-911AC60A1C73}">
      <dsp:nvSpPr>
        <dsp:cNvPr id="0" name=""/>
        <dsp:cNvSpPr/>
      </dsp:nvSpPr>
      <dsp:spPr>
        <a:xfrm rot="16200000">
          <a:off x="1982747" y="2243550"/>
          <a:ext cx="1272773" cy="153597"/>
        </a:xfrm>
        <a:prstGeom prst="rect">
          <a:avLst/>
        </a:prstGeom>
        <a:solidFill>
          <a:schemeClr val="accent1">
            <a:shade val="90000"/>
            <a:hueOff val="124723"/>
            <a:satOff val="-2136"/>
            <a:lumOff val="85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6D89A4-0B07-4A9A-8761-4789F39F8BC9}">
      <dsp:nvSpPr>
        <dsp:cNvPr id="0" name=""/>
        <dsp:cNvSpPr/>
      </dsp:nvSpPr>
      <dsp:spPr>
        <a:xfrm>
          <a:off x="2274202" y="2709273"/>
          <a:ext cx="1706640" cy="102398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16428"/>
            <a:satOff val="-2085"/>
            <a:lumOff val="8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Converting BAM files to '.bigwig' format</a:t>
          </a:r>
        </a:p>
      </dsp:txBody>
      <dsp:txXfrm>
        <a:off x="2304193" y="2739264"/>
        <a:ext cx="1646658" cy="964002"/>
      </dsp:txXfrm>
    </dsp:sp>
    <dsp:sp modelId="{CD75627E-30D2-49E2-84D6-5C0C7F92B0F2}">
      <dsp:nvSpPr>
        <dsp:cNvPr id="0" name=""/>
        <dsp:cNvSpPr/>
      </dsp:nvSpPr>
      <dsp:spPr>
        <a:xfrm rot="16200000">
          <a:off x="1982747" y="963570"/>
          <a:ext cx="1272773" cy="153597"/>
        </a:xfrm>
        <a:prstGeom prst="rect">
          <a:avLst/>
        </a:prstGeom>
        <a:solidFill>
          <a:schemeClr val="accent1">
            <a:shade val="90000"/>
            <a:hueOff val="149668"/>
            <a:satOff val="-2563"/>
            <a:lumOff val="102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58083-411D-444A-91C3-C06CFD26BE42}">
      <dsp:nvSpPr>
        <dsp:cNvPr id="0" name=""/>
        <dsp:cNvSpPr/>
      </dsp:nvSpPr>
      <dsp:spPr>
        <a:xfrm>
          <a:off x="2274202" y="1429293"/>
          <a:ext cx="1706640" cy="102398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39713"/>
            <a:satOff val="-2502"/>
            <a:lumOff val="106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Visualisation of mapped reads </a:t>
          </a:r>
        </a:p>
      </dsp:txBody>
      <dsp:txXfrm>
        <a:off x="2304193" y="1459284"/>
        <a:ext cx="1646658" cy="964002"/>
      </dsp:txXfrm>
    </dsp:sp>
    <dsp:sp modelId="{72B512F5-24B6-4A1E-9E5B-E0AFD811E681}">
      <dsp:nvSpPr>
        <dsp:cNvPr id="0" name=""/>
        <dsp:cNvSpPr/>
      </dsp:nvSpPr>
      <dsp:spPr>
        <a:xfrm>
          <a:off x="2622737" y="323580"/>
          <a:ext cx="2262624" cy="153597"/>
        </a:xfrm>
        <a:prstGeom prst="rect">
          <a:avLst/>
        </a:prstGeom>
        <a:solidFill>
          <a:schemeClr val="accent1">
            <a:shade val="90000"/>
            <a:hueOff val="174613"/>
            <a:satOff val="-2991"/>
            <a:lumOff val="119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4B28A-2FC5-4BFE-9342-901A9A856D71}">
      <dsp:nvSpPr>
        <dsp:cNvPr id="0" name=""/>
        <dsp:cNvSpPr/>
      </dsp:nvSpPr>
      <dsp:spPr>
        <a:xfrm>
          <a:off x="2274202" y="149313"/>
          <a:ext cx="1706640" cy="102398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62999"/>
            <a:satOff val="-2919"/>
            <a:lumOff val="124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MultiBamSummary of read counts</a:t>
          </a:r>
        </a:p>
      </dsp:txBody>
      <dsp:txXfrm>
        <a:off x="2304193" y="179304"/>
        <a:ext cx="1646658" cy="964002"/>
      </dsp:txXfrm>
    </dsp:sp>
    <dsp:sp modelId="{9E983DAD-0BA1-41DC-873F-DDE83B3D242D}">
      <dsp:nvSpPr>
        <dsp:cNvPr id="0" name=""/>
        <dsp:cNvSpPr/>
      </dsp:nvSpPr>
      <dsp:spPr>
        <a:xfrm rot="5400000">
          <a:off x="4252578" y="963570"/>
          <a:ext cx="1272773" cy="153597"/>
        </a:xfrm>
        <a:prstGeom prst="rect">
          <a:avLst/>
        </a:prstGeom>
        <a:solidFill>
          <a:schemeClr val="accent1">
            <a:shade val="90000"/>
            <a:hueOff val="199557"/>
            <a:satOff val="-3418"/>
            <a:lumOff val="1369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56D0C-A240-4363-95F3-22E66AC7537A}">
      <dsp:nvSpPr>
        <dsp:cNvPr id="0" name=""/>
        <dsp:cNvSpPr/>
      </dsp:nvSpPr>
      <dsp:spPr>
        <a:xfrm>
          <a:off x="4544033" y="149313"/>
          <a:ext cx="1706640" cy="102398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86284"/>
            <a:satOff val="-3337"/>
            <a:lumOff val="141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Data visualisation and exploration</a:t>
          </a:r>
        </a:p>
      </dsp:txBody>
      <dsp:txXfrm>
        <a:off x="4574024" y="179304"/>
        <a:ext cx="1646658" cy="964002"/>
      </dsp:txXfrm>
    </dsp:sp>
    <dsp:sp modelId="{20DEA790-1355-40CF-964D-CDB03A9F3365}">
      <dsp:nvSpPr>
        <dsp:cNvPr id="0" name=""/>
        <dsp:cNvSpPr/>
      </dsp:nvSpPr>
      <dsp:spPr>
        <a:xfrm rot="5400000">
          <a:off x="4252578" y="2243550"/>
          <a:ext cx="1272773" cy="153597"/>
        </a:xfrm>
        <a:prstGeom prst="rect">
          <a:avLst/>
        </a:prstGeom>
        <a:solidFill>
          <a:schemeClr val="accent1">
            <a:shade val="90000"/>
            <a:hueOff val="224502"/>
            <a:satOff val="-3845"/>
            <a:lumOff val="154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F6D1A-C579-4CBC-9F1E-B6DD82B38360}">
      <dsp:nvSpPr>
        <dsp:cNvPr id="0" name=""/>
        <dsp:cNvSpPr/>
      </dsp:nvSpPr>
      <dsp:spPr>
        <a:xfrm>
          <a:off x="4544033" y="1429293"/>
          <a:ext cx="1706640" cy="102398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209570"/>
            <a:satOff val="-3754"/>
            <a:lumOff val="159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Counting by gene</a:t>
          </a:r>
        </a:p>
      </dsp:txBody>
      <dsp:txXfrm>
        <a:off x="4574024" y="1459284"/>
        <a:ext cx="1646658" cy="964002"/>
      </dsp:txXfrm>
    </dsp:sp>
    <dsp:sp modelId="{4AE37F77-A11D-4195-9931-583862D1CC85}">
      <dsp:nvSpPr>
        <dsp:cNvPr id="0" name=""/>
        <dsp:cNvSpPr/>
      </dsp:nvSpPr>
      <dsp:spPr>
        <a:xfrm rot="5400000">
          <a:off x="4252578" y="3523531"/>
          <a:ext cx="1272773" cy="153597"/>
        </a:xfrm>
        <a:prstGeom prst="rect">
          <a:avLst/>
        </a:prstGeom>
        <a:solidFill>
          <a:schemeClr val="accent1">
            <a:shade val="90000"/>
            <a:hueOff val="249447"/>
            <a:satOff val="-4272"/>
            <a:lumOff val="171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775C7-0E5D-4908-B5CD-BDF904E63CF9}">
      <dsp:nvSpPr>
        <dsp:cNvPr id="0" name=""/>
        <dsp:cNvSpPr/>
      </dsp:nvSpPr>
      <dsp:spPr>
        <a:xfrm>
          <a:off x="4544033" y="2709273"/>
          <a:ext cx="1706640" cy="102398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232855"/>
            <a:satOff val="-4171"/>
            <a:lumOff val="17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Generating DGEList of gene counts</a:t>
          </a:r>
        </a:p>
      </dsp:txBody>
      <dsp:txXfrm>
        <a:off x="4574024" y="2739264"/>
        <a:ext cx="1646658" cy="964002"/>
      </dsp:txXfrm>
    </dsp:sp>
    <dsp:sp modelId="{FFD29DFD-CD67-4295-9075-DA6B78AEFC25}">
      <dsp:nvSpPr>
        <dsp:cNvPr id="0" name=""/>
        <dsp:cNvSpPr/>
      </dsp:nvSpPr>
      <dsp:spPr>
        <a:xfrm>
          <a:off x="4892568" y="4163521"/>
          <a:ext cx="2262624" cy="153597"/>
        </a:xfrm>
        <a:prstGeom prst="rect">
          <a:avLst/>
        </a:prstGeom>
        <a:solidFill>
          <a:schemeClr val="accent1">
            <a:shade val="90000"/>
            <a:hueOff val="274391"/>
            <a:satOff val="-4699"/>
            <a:lumOff val="188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17AF9-8A2D-4F62-A5A3-D1F036E513D7}">
      <dsp:nvSpPr>
        <dsp:cNvPr id="0" name=""/>
        <dsp:cNvSpPr/>
      </dsp:nvSpPr>
      <dsp:spPr>
        <a:xfrm>
          <a:off x="4544033" y="3989253"/>
          <a:ext cx="1706640" cy="102398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256141"/>
            <a:satOff val="-4588"/>
            <a:lumOff val="194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Filtering and normalising gene counts</a:t>
          </a:r>
        </a:p>
      </dsp:txBody>
      <dsp:txXfrm>
        <a:off x="4574024" y="4019244"/>
        <a:ext cx="1646658" cy="964002"/>
      </dsp:txXfrm>
    </dsp:sp>
    <dsp:sp modelId="{7D13F63A-9DD0-4EF2-AF1D-51BFC2113B3E}">
      <dsp:nvSpPr>
        <dsp:cNvPr id="0" name=""/>
        <dsp:cNvSpPr/>
      </dsp:nvSpPr>
      <dsp:spPr>
        <a:xfrm rot="16200000">
          <a:off x="6522410" y="3523531"/>
          <a:ext cx="1272773" cy="153597"/>
        </a:xfrm>
        <a:prstGeom prst="rect">
          <a:avLst/>
        </a:prstGeom>
        <a:solidFill>
          <a:schemeClr val="accent1">
            <a:shade val="90000"/>
            <a:hueOff val="299336"/>
            <a:satOff val="-5127"/>
            <a:lumOff val="205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E1535-F78D-4EE6-9E01-5EA1AB248E78}">
      <dsp:nvSpPr>
        <dsp:cNvPr id="0" name=""/>
        <dsp:cNvSpPr/>
      </dsp:nvSpPr>
      <dsp:spPr>
        <a:xfrm>
          <a:off x="6813865" y="3989253"/>
          <a:ext cx="1706640" cy="102398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279426"/>
            <a:satOff val="-5005"/>
            <a:lumOff val="21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Estimating common dispersion</a:t>
          </a:r>
        </a:p>
      </dsp:txBody>
      <dsp:txXfrm>
        <a:off x="6843856" y="4019244"/>
        <a:ext cx="1646658" cy="964002"/>
      </dsp:txXfrm>
    </dsp:sp>
    <dsp:sp modelId="{9689707D-3F3A-4093-BF1F-548BBD3DA29F}">
      <dsp:nvSpPr>
        <dsp:cNvPr id="0" name=""/>
        <dsp:cNvSpPr/>
      </dsp:nvSpPr>
      <dsp:spPr>
        <a:xfrm rot="16200000">
          <a:off x="6522410" y="2243550"/>
          <a:ext cx="1272773" cy="153597"/>
        </a:xfrm>
        <a:prstGeom prst="rect">
          <a:avLst/>
        </a:prstGeom>
        <a:solidFill>
          <a:schemeClr val="accent1">
            <a:shade val="90000"/>
            <a:hueOff val="324281"/>
            <a:satOff val="-5554"/>
            <a:lumOff val="222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BC5C3-AAA2-4948-8AA4-76A388921643}">
      <dsp:nvSpPr>
        <dsp:cNvPr id="0" name=""/>
        <dsp:cNvSpPr/>
      </dsp:nvSpPr>
      <dsp:spPr>
        <a:xfrm>
          <a:off x="6813865" y="2709273"/>
          <a:ext cx="1706640" cy="102398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302712"/>
            <a:satOff val="-5422"/>
            <a:lumOff val="23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Exact test of DGEList</a:t>
          </a:r>
        </a:p>
      </dsp:txBody>
      <dsp:txXfrm>
        <a:off x="6843856" y="2739264"/>
        <a:ext cx="1646658" cy="964002"/>
      </dsp:txXfrm>
    </dsp:sp>
    <dsp:sp modelId="{ABE542E2-AA19-4564-96A6-231754F7DCB7}">
      <dsp:nvSpPr>
        <dsp:cNvPr id="0" name=""/>
        <dsp:cNvSpPr/>
      </dsp:nvSpPr>
      <dsp:spPr>
        <a:xfrm rot="16200000">
          <a:off x="6522410" y="963570"/>
          <a:ext cx="1272773" cy="153597"/>
        </a:xfrm>
        <a:prstGeom prst="rect">
          <a:avLst/>
        </a:prstGeom>
        <a:solidFill>
          <a:schemeClr val="accent1">
            <a:shade val="90000"/>
            <a:hueOff val="349225"/>
            <a:satOff val="-5981"/>
            <a:lumOff val="239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E98F2-B3AA-4981-A4DC-C491D5A92136}">
      <dsp:nvSpPr>
        <dsp:cNvPr id="0" name=""/>
        <dsp:cNvSpPr/>
      </dsp:nvSpPr>
      <dsp:spPr>
        <a:xfrm>
          <a:off x="6813865" y="1429293"/>
          <a:ext cx="1706640" cy="102398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325997"/>
            <a:satOff val="-5839"/>
            <a:lumOff val="248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Generating lists of significantly up- and down-regulated genes</a:t>
          </a:r>
        </a:p>
      </dsp:txBody>
      <dsp:txXfrm>
        <a:off x="6843856" y="1459284"/>
        <a:ext cx="1646658" cy="964002"/>
      </dsp:txXfrm>
    </dsp:sp>
    <dsp:sp modelId="{30BB704A-04A9-4EB2-9E10-3DD084E93E44}">
      <dsp:nvSpPr>
        <dsp:cNvPr id="0" name=""/>
        <dsp:cNvSpPr/>
      </dsp:nvSpPr>
      <dsp:spPr>
        <a:xfrm>
          <a:off x="6813865" y="149313"/>
          <a:ext cx="1706640" cy="102398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GO and KEGG pathway analyses</a:t>
          </a:r>
        </a:p>
      </dsp:txBody>
      <dsp:txXfrm>
        <a:off x="6843856" y="179304"/>
        <a:ext cx="1646658" cy="964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54066-76BC-4E1C-9483-CCA36223355D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AA411-E147-4D1E-8D30-251D644A3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84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Comparative bioinformatic analysis of gene activity during mouse intestinal differentiation as a model for adult stem cell differentiation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AA411-E147-4D1E-8D30-251D644A30C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372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ran </a:t>
            </a:r>
            <a:r>
              <a:rPr lang="en-GB" dirty="0" err="1"/>
              <a:t>multiBamSummary</a:t>
            </a:r>
            <a:r>
              <a:rPr lang="en-GB" dirty="0"/>
              <a:t> on the BAM files and used the </a:t>
            </a:r>
            <a:r>
              <a:rPr lang="en-GB" dirty="0" err="1"/>
              <a:t>plotCorrelation</a:t>
            </a:r>
            <a:r>
              <a:rPr lang="en-GB" dirty="0"/>
              <a:t> function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AA411-E147-4D1E-8D30-251D644A30C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035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also used the </a:t>
            </a:r>
            <a:r>
              <a:rPr lang="en-GB" dirty="0" err="1"/>
              <a:t>plotPCA</a:t>
            </a:r>
            <a:r>
              <a:rPr lang="en-GB" dirty="0"/>
              <a:t> function for the </a:t>
            </a:r>
            <a:r>
              <a:rPr lang="en-GB" dirty="0" err="1"/>
              <a:t>multiBamSummary</a:t>
            </a:r>
            <a:r>
              <a:rPr lang="en-GB" dirty="0"/>
              <a:t> to show that there was greater variability between the sample groups than between the 4 samples within each group.</a:t>
            </a:r>
          </a:p>
          <a:p>
            <a:r>
              <a:rPr lang="en-GB" dirty="0"/>
              <a:t>See very clear separation between the sample groups and clustering of the samples in the same group.</a:t>
            </a:r>
          </a:p>
          <a:p>
            <a:r>
              <a:rPr lang="en-GB" dirty="0"/>
              <a:t>Interpreting scree plot?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AA411-E147-4D1E-8D30-251D644A30C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908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using feature counts to generate my list of gene counts and generating my </a:t>
            </a:r>
            <a:r>
              <a:rPr lang="en-GB" dirty="0" err="1"/>
              <a:t>DGEList</a:t>
            </a:r>
            <a:r>
              <a:rPr lang="en-GB" dirty="0"/>
              <a:t>, I used </a:t>
            </a:r>
            <a:r>
              <a:rPr lang="en-GB" dirty="0" err="1"/>
              <a:t>pheatmap</a:t>
            </a:r>
            <a:r>
              <a:rPr lang="en-GB" dirty="0"/>
              <a:t>(</a:t>
            </a:r>
            <a:r>
              <a:rPr lang="en-GB" dirty="0" err="1"/>
              <a:t>cor</a:t>
            </a:r>
            <a:r>
              <a:rPr lang="en-GB" dirty="0"/>
              <a:t>()) function to show the correlation of the gene counts between the samples within the same 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AA411-E147-4D1E-8D30-251D644A30C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556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then filtered and normalised my gene counts and estimated the common dispersion.</a:t>
            </a:r>
          </a:p>
          <a:p>
            <a:r>
              <a:rPr lang="en-GB" dirty="0"/>
              <a:t>To compute differences between groups </a:t>
            </a:r>
            <a:r>
              <a:rPr lang="en-GB" dirty="0" err="1"/>
              <a:t>edgeR</a:t>
            </a:r>
            <a:r>
              <a:rPr lang="en-GB" dirty="0"/>
              <a:t> estimates the biological variability (between replicates). </a:t>
            </a:r>
          </a:p>
          <a:p>
            <a:r>
              <a:rPr lang="en-GB" dirty="0"/>
              <a:t>Genes with lower counts tend to have a higher variability (noise tends to remain constant so there is a lower </a:t>
            </a:r>
            <a:r>
              <a:rPr lang="en-GB" dirty="0" err="1"/>
              <a:t>signal:noise</a:t>
            </a:r>
            <a:r>
              <a:rPr lang="en-GB" dirty="0"/>
              <a:t> ratio at lower gene counts).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AA411-E147-4D1E-8D30-251D644A30C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382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Multidimensional scaling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AA411-E147-4D1E-8D30-251D644A30C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689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created a mean difference plot to show the distribution of genes that were significantly up or down regulated and those that showed little change or did changed but not significantly.</a:t>
            </a:r>
          </a:p>
          <a:p>
            <a:r>
              <a:rPr lang="en-GB" dirty="0"/>
              <a:t>Of the 1304 differentially expressed genes 699 genes were expressed higher in CD24Mid samples and 605 were expressed higher in CD24Neg samples.</a:t>
            </a:r>
          </a:p>
          <a:p>
            <a:r>
              <a:rPr lang="en-GB" dirty="0"/>
              <a:t>Of the genes that were significantly differentially expressed, 423 were up regulated, 468 were downregulated and 413 were not significant (shown by dots on the MD plot).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AA411-E147-4D1E-8D30-251D644A30C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096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Table shows top 10 most significantly DE genes with increased </a:t>
            </a:r>
            <a:r>
              <a:rPr lang="en-GB" dirty="0" err="1"/>
              <a:t>logFC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AA411-E147-4D1E-8D30-251D644A30C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5589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Table shows top 10 most significantly DE genes with decreased </a:t>
            </a:r>
            <a:r>
              <a:rPr lang="en-GB" dirty="0" err="1"/>
              <a:t>logFC</a:t>
            </a:r>
            <a:endParaRPr lang="en-GB" dirty="0"/>
          </a:p>
          <a:p>
            <a:endParaRPr lang="en-GB" dirty="0"/>
          </a:p>
          <a:p>
            <a:r>
              <a:rPr lang="en-GB" dirty="0"/>
              <a:t>I also have a table of top significant DE genes (more have +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logFC</a:t>
            </a:r>
            <a:r>
              <a:rPr lang="en-GB" dirty="0"/>
              <a:t> than –</a:t>
            </a:r>
            <a:r>
              <a:rPr lang="en-GB" dirty="0" err="1"/>
              <a:t>ve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AA411-E147-4D1E-8D30-251D644A30C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30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then performed GO analysis and this table shows the top 20 GO terms sorted by P.UP which is the p value for over-representation of a GO term in up regulated genes.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AA411-E147-4D1E-8D30-251D644A30C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812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this table shows the top 20 GO terms sorted by </a:t>
            </a:r>
            <a:r>
              <a:rPr lang="en-GB" dirty="0" err="1"/>
              <a:t>P.Down</a:t>
            </a:r>
            <a:r>
              <a:rPr lang="en-GB" dirty="0"/>
              <a:t> which is the p value for over-representation of a GO term in down regulated genes.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AA411-E147-4D1E-8D30-251D644A30C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897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Firstly, included background on where the samples came from and how the RNA-</a:t>
            </a:r>
            <a:r>
              <a:rPr lang="en-GB" dirty="0" err="1"/>
              <a:t>seq</a:t>
            </a:r>
            <a:r>
              <a:rPr lang="en-GB" dirty="0"/>
              <a:t> was carried out.</a:t>
            </a:r>
          </a:p>
          <a:p>
            <a:r>
              <a:rPr lang="en-GB" dirty="0"/>
              <a:t>Outlined the QC steps for </a:t>
            </a:r>
            <a:r>
              <a:rPr lang="en-GB" dirty="0" err="1"/>
              <a:t>fastqc</a:t>
            </a:r>
            <a:r>
              <a:rPr lang="en-GB" dirty="0"/>
              <a:t>, </a:t>
            </a:r>
            <a:r>
              <a:rPr lang="en-GB" dirty="0" err="1"/>
              <a:t>cutadapt</a:t>
            </a:r>
            <a:r>
              <a:rPr lang="en-GB" dirty="0"/>
              <a:t>, hisat2 and feature counts.</a:t>
            </a:r>
          </a:p>
          <a:p>
            <a:r>
              <a:rPr lang="en-GB" dirty="0"/>
              <a:t>Bigwig files used to visualise the mapped reads for chr11.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exactTest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assesses differential expression between two groups of count libraries and the difference in mean between two groups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AA411-E147-4D1E-8D30-251D644A30C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1358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also carried out KEGG pathway enrichment analysis. Of the top KEGG terms sorted by P-Up 13 pathways were significant.</a:t>
            </a:r>
          </a:p>
          <a:p>
            <a:r>
              <a:rPr lang="en-GB" dirty="0"/>
              <a:t>TNF signalling pathway – intestinal epithelial turnover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AA411-E147-4D1E-8D30-251D644A30C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1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15 KEGG terms were significant when sorted by </a:t>
            </a:r>
            <a:r>
              <a:rPr lang="en-GB" dirty="0" err="1"/>
              <a:t>P.down</a:t>
            </a:r>
            <a:endParaRPr lang="en-GB" dirty="0"/>
          </a:p>
          <a:p>
            <a:r>
              <a:rPr lang="en-GB" dirty="0" err="1"/>
              <a:t>Wnt</a:t>
            </a:r>
            <a:r>
              <a:rPr lang="en-GB" dirty="0"/>
              <a:t> target genes have been shown to be expressed in proliferative progenitor crypts and CRC cells </a:t>
            </a:r>
            <a:r>
              <a:rPr lang="en-GB" dirty="0">
                <a:sym typeface="Wingdings" panose="05000000000000000000" pitchFamily="2" charset="2"/>
              </a:rPr>
              <a:t> colorectal cancer associated pathways shown to be down-reg in CD24Neg</a:t>
            </a:r>
          </a:p>
          <a:p>
            <a:r>
              <a:rPr lang="en-GB" dirty="0">
                <a:sym typeface="Wingdings" panose="05000000000000000000" pitchFamily="2" charset="2"/>
              </a:rPr>
              <a:t>Hippo - </a:t>
            </a:r>
            <a:r>
              <a:rPr lang="en-GB" dirty="0"/>
              <a:t>Birc5 significantly downregulated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AA411-E147-4D1E-8D30-251D644A30C9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4400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Began to research known genes and pathways associated with intestinal epithelium renewal</a:t>
            </a:r>
          </a:p>
          <a:p>
            <a:r>
              <a:rPr lang="en-GB" dirty="0"/>
              <a:t>I will continue researching the most significant genes – if they are reported in intestinal epithelium renewal I will make speculations and suggestions for further analyses - KOs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AA411-E147-4D1E-8D30-251D644A30C9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7370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Wnt</a:t>
            </a:r>
            <a:r>
              <a:rPr lang="en-GB" dirty="0"/>
              <a:t> pathway was highlighted as a major driver of epithelial cell proliferation.</a:t>
            </a:r>
          </a:p>
          <a:p>
            <a:r>
              <a:rPr lang="en-GB" dirty="0"/>
              <a:t>I looked at genes associated with this pathway and found some gene that were significantly 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AA411-E147-4D1E-8D30-251D644A30C9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5090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These are just a few of the pathways I have begun researching from the table of </a:t>
            </a:r>
            <a:r>
              <a:rPr lang="en-GB"/>
              <a:t>KEGG pathways.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AA411-E147-4D1E-8D30-251D644A30C9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327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 I need to describe plots in methods or just in the results section?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AA411-E147-4D1E-8D30-251D644A30C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59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N.B. I will be creating a key for the sequences based on the colours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AA411-E147-4D1E-8D30-251D644A30C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865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normal random library you would expect to see a roughly normal distribution of GC content. An unusually shaped distribution could indicate a contaminated library or some other kinds of biased subset.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AA411-E147-4D1E-8D30-251D644A30C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704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Adaptors were 33 bp so why is the length trimmed below 20?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AA411-E147-4D1E-8D30-251D644A30C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47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QC results for feature counts show that greater than 75% of the mapped reads were assigned to genes across all sample groups.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AA411-E147-4D1E-8D30-251D644A30C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257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BAM formatted files were converted to bigwig. format so that the coverage track of mapped reads to chromosome 11 of the mm10 mouse genome could be visualised.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AA411-E147-4D1E-8D30-251D644A30C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559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BAM formatted files were converted to bigwig. format so that the coverage track of mapped reads to chromosome 11 of the mm10 mouse genome could be visualised.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AA411-E147-4D1E-8D30-251D644A30C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15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14BE-BD3F-4ACC-846F-9C7F862526C1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FD52-CF1A-4F60-B5EC-E11A29F543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33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14BE-BD3F-4ACC-846F-9C7F862526C1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FD52-CF1A-4F60-B5EC-E11A29F543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23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14BE-BD3F-4ACC-846F-9C7F862526C1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FD52-CF1A-4F60-B5EC-E11A29F543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17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14BE-BD3F-4ACC-846F-9C7F862526C1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FD52-CF1A-4F60-B5EC-E11A29F543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1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14BE-BD3F-4ACC-846F-9C7F862526C1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FD52-CF1A-4F60-B5EC-E11A29F543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64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14BE-BD3F-4ACC-846F-9C7F862526C1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FD52-CF1A-4F60-B5EC-E11A29F543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14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14BE-BD3F-4ACC-846F-9C7F862526C1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FD52-CF1A-4F60-B5EC-E11A29F543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65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14BE-BD3F-4ACC-846F-9C7F862526C1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FD52-CF1A-4F60-B5EC-E11A29F543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73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14BE-BD3F-4ACC-846F-9C7F862526C1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FD52-CF1A-4F60-B5EC-E11A29F543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04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14BE-BD3F-4ACC-846F-9C7F862526C1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FD52-CF1A-4F60-B5EC-E11A29F543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51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14BE-BD3F-4ACC-846F-9C7F862526C1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FD52-CF1A-4F60-B5EC-E11A29F543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14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114BE-BD3F-4ACC-846F-9C7F862526C1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3FD52-CF1A-4F60-B5EC-E11A29F543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44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A546-ACE1-442C-8069-88F27DDB3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0237" y="1064711"/>
            <a:ext cx="8391525" cy="3059613"/>
          </a:xfrm>
        </p:spPr>
        <p:txBody>
          <a:bodyPr>
            <a:normAutofit/>
          </a:bodyPr>
          <a:lstStyle/>
          <a:p>
            <a:r>
              <a:rPr lang="en-GB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FYP Meeting:</a:t>
            </a:r>
            <a:br>
              <a:rPr lang="en-GB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Materials and </a:t>
            </a:r>
            <a:r>
              <a:rPr lang="en-GB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</a:t>
            </a:r>
            <a:r>
              <a:rPr lang="en-GB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thods</a:t>
            </a:r>
            <a:br>
              <a:rPr lang="en-GB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endParaRPr lang="en-GB" sz="19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E9C7D-56E9-4C82-B613-D9CAACAFA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00918"/>
            <a:ext cx="9144000" cy="1655762"/>
          </a:xfrm>
        </p:spPr>
        <p:txBody>
          <a:bodyPr/>
          <a:lstStyle/>
          <a:p>
            <a:r>
              <a:rPr lang="en-GB" dirty="0"/>
              <a:t>Anna Bakewell</a:t>
            </a:r>
          </a:p>
        </p:txBody>
      </p:sp>
    </p:spTree>
    <p:extLst>
      <p:ext uri="{BB962C8B-B14F-4D97-AF65-F5344CB8AC3E}">
        <p14:creationId xmlns:p14="http://schemas.microsoft.com/office/powerpoint/2010/main" val="3985170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254D-590F-444C-BC23-88EC7A58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visualisation and exploration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3C39E-B9B9-46BA-9043-C6ECA5799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149840" cy="39690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7FC0F3-30EC-43D8-A59B-306C5E6C05E2}"/>
              </a:ext>
            </a:extLst>
          </p:cNvPr>
          <p:cNvSpPr txBox="1"/>
          <p:nvPr/>
        </p:nvSpPr>
        <p:spPr>
          <a:xfrm>
            <a:off x="838200" y="5711236"/>
            <a:ext cx="935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Coverage track of mapped reads to mm10 chromosome 11</a:t>
            </a:r>
          </a:p>
        </p:txBody>
      </p:sp>
    </p:spTree>
    <p:extLst>
      <p:ext uri="{BB962C8B-B14F-4D97-AF65-F5344CB8AC3E}">
        <p14:creationId xmlns:p14="http://schemas.microsoft.com/office/powerpoint/2010/main" val="305482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254D-590F-444C-BC23-88EC7A58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visualisation and exploration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3C39E-B9B9-46BA-9043-C6ECA57990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93" r="3464" b="6487"/>
          <a:stretch/>
        </p:blipFill>
        <p:spPr>
          <a:xfrm>
            <a:off x="838200" y="1944414"/>
            <a:ext cx="9798269" cy="34579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7FC0F3-30EC-43D8-A59B-306C5E6C05E2}"/>
              </a:ext>
            </a:extLst>
          </p:cNvPr>
          <p:cNvSpPr txBox="1"/>
          <p:nvPr/>
        </p:nvSpPr>
        <p:spPr>
          <a:xfrm>
            <a:off x="838200" y="5711236"/>
            <a:ext cx="935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Coverage track of mapped reads to mm10 chromosome 11</a:t>
            </a:r>
          </a:p>
        </p:txBody>
      </p:sp>
    </p:spTree>
    <p:extLst>
      <p:ext uri="{BB962C8B-B14F-4D97-AF65-F5344CB8AC3E}">
        <p14:creationId xmlns:p14="http://schemas.microsoft.com/office/powerpoint/2010/main" val="2436685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CFBC-F014-4EB0-9144-8051E3EC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visualisation and exploration: </a:t>
            </a:r>
            <a:r>
              <a:rPr lang="en-GB" dirty="0" err="1"/>
              <a:t>multiBamSummary</a:t>
            </a:r>
            <a:r>
              <a:rPr lang="en-GB" dirty="0"/>
              <a:t> - </a:t>
            </a:r>
            <a:r>
              <a:rPr lang="en-GB" dirty="0" err="1"/>
              <a:t>plotCorrelation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AFD36A-BAFA-4A32-A60F-83636B631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90688"/>
            <a:ext cx="5943600" cy="5133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E385E1-3B53-4E0B-BFB9-1E118FD35AD3}"/>
              </a:ext>
            </a:extLst>
          </p:cNvPr>
          <p:cNvSpPr txBox="1"/>
          <p:nvPr/>
        </p:nvSpPr>
        <p:spPr>
          <a:xfrm>
            <a:off x="6781801" y="2364416"/>
            <a:ext cx="400811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Overall similarity between two or more files based on read coverage within genomic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Strong positive correlation between sample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Clear separation between sample groups/clustering of samples within same group</a:t>
            </a:r>
          </a:p>
        </p:txBody>
      </p:sp>
    </p:spTree>
    <p:extLst>
      <p:ext uri="{BB962C8B-B14F-4D97-AF65-F5344CB8AC3E}">
        <p14:creationId xmlns:p14="http://schemas.microsoft.com/office/powerpoint/2010/main" val="4011053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9A20D-A0BB-4698-82BE-B8526FFE8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visualisation and exploration:</a:t>
            </a:r>
            <a:r>
              <a:rPr lang="en-GB" dirty="0"/>
              <a:t> </a:t>
            </a:r>
            <a:r>
              <a:rPr lang="en-GB" dirty="0" err="1"/>
              <a:t>multiBamSummary</a:t>
            </a:r>
            <a:r>
              <a:rPr lang="en-GB" dirty="0"/>
              <a:t> - </a:t>
            </a:r>
            <a:r>
              <a:rPr lang="en-GB" dirty="0" err="1"/>
              <a:t>plotPCA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090EE5-FC1B-489F-8C1E-CD3FFB80C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1690688"/>
            <a:ext cx="5167312" cy="5167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054728-B65F-4033-9AE4-B2FD8F02A0DD}"/>
              </a:ext>
            </a:extLst>
          </p:cNvPr>
          <p:cNvSpPr txBox="1"/>
          <p:nvPr/>
        </p:nvSpPr>
        <p:spPr>
          <a:xfrm>
            <a:off x="6781801" y="2364416"/>
            <a:ext cx="40081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Samples display greater variability between CD24Mig and CD24Neg groups than between samples in the same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21307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8C7D-632E-4F02-9981-6C944D85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Gene counts:</a:t>
            </a:r>
            <a:r>
              <a:rPr lang="en-GB" dirty="0"/>
              <a:t> </a:t>
            </a:r>
            <a:r>
              <a:rPr lang="en-GB" dirty="0" err="1"/>
              <a:t>pheatmap</a:t>
            </a:r>
            <a:endParaRPr lang="en-GB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111DF5-3169-415A-AFB9-E0FC58E68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1690688"/>
            <a:ext cx="6646469" cy="44967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CE82C0-064C-4654-A30B-47A6CE44B4BC}"/>
              </a:ext>
            </a:extLst>
          </p:cNvPr>
          <p:cNvSpPr txBox="1"/>
          <p:nvPr/>
        </p:nvSpPr>
        <p:spPr>
          <a:xfrm>
            <a:off x="7345681" y="2600236"/>
            <a:ext cx="40081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Strong positive correlation between CD24Neg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Clear separation between sample groups and clustering of samples within same group</a:t>
            </a:r>
          </a:p>
        </p:txBody>
      </p:sp>
    </p:spTree>
    <p:extLst>
      <p:ext uri="{BB962C8B-B14F-4D97-AF65-F5344CB8AC3E}">
        <p14:creationId xmlns:p14="http://schemas.microsoft.com/office/powerpoint/2010/main" val="2144286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0B61-FC6A-49DF-A044-B5946BF4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Gene counts: </a:t>
            </a:r>
            <a:r>
              <a:rPr lang="en-GB" dirty="0"/>
              <a:t>BCV plot of normalised gene counts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CA403-154E-45D3-BA5D-4AB165FE844D}"/>
              </a:ext>
            </a:extLst>
          </p:cNvPr>
          <p:cNvSpPr txBox="1"/>
          <p:nvPr/>
        </p:nvSpPr>
        <p:spPr>
          <a:xfrm>
            <a:off x="7078787" y="1257773"/>
            <a:ext cx="476028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trended dispersion shows a decreasing trend with expression level</a:t>
            </a:r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Common dispersion is just above 0.2 (0.2-0.4 is considered reasonable)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Expected trend observed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/>
              <a:t>Biological variability decreases with higher expression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/>
              <a:t>At lower counts the dispersion/variability is greater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AAF96C-0E46-4559-9919-873126DBB0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10"/>
          <a:stretch/>
        </p:blipFill>
        <p:spPr>
          <a:xfrm>
            <a:off x="213151" y="1901858"/>
            <a:ext cx="6845375" cy="421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26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12E1-A939-43BA-BC21-F400E2D5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Gene counts:</a:t>
            </a:r>
            <a:r>
              <a:rPr lang="en-GB" dirty="0"/>
              <a:t> Multidimensional Scaling (MDS) plot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FB288-D506-41CB-B59C-940397292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" y="1690688"/>
            <a:ext cx="7468052" cy="43491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E1B870-1B70-4ADE-B0E6-009CDDE13A33}"/>
              </a:ext>
            </a:extLst>
          </p:cNvPr>
          <p:cNvSpPr txBox="1"/>
          <p:nvPr/>
        </p:nvSpPr>
        <p:spPr>
          <a:xfrm>
            <a:off x="7641407" y="2508796"/>
            <a:ext cx="40081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Clear differentiation between the sample groups when the common dispersion is low (seen in BCV plot)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/>
              <a:t>Implies greater variation between groups than within then, as expected</a:t>
            </a:r>
          </a:p>
        </p:txBody>
      </p:sp>
    </p:spTree>
    <p:extLst>
      <p:ext uri="{BB962C8B-B14F-4D97-AF65-F5344CB8AC3E}">
        <p14:creationId xmlns:p14="http://schemas.microsoft.com/office/powerpoint/2010/main" val="3718376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F310-5919-43D1-8F17-81E87C82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DGE between sample groups:</a:t>
            </a:r>
            <a:r>
              <a:rPr lang="en-GB" dirty="0"/>
              <a:t> Mean difference (MD) plot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E5B83-9B81-418C-B803-2620FCA3C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" y="1915477"/>
            <a:ext cx="6696075" cy="4124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9F2AD4-EE2A-40D3-B285-0972DE007C46}"/>
              </a:ext>
            </a:extLst>
          </p:cNvPr>
          <p:cNvSpPr txBox="1"/>
          <p:nvPr/>
        </p:nvSpPr>
        <p:spPr>
          <a:xfrm>
            <a:off x="7345681" y="2584996"/>
            <a:ext cx="40081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Results from </a:t>
            </a:r>
            <a:r>
              <a:rPr lang="en-GB" sz="2400" dirty="0" err="1"/>
              <a:t>exactTest</a:t>
            </a:r>
            <a:r>
              <a:rPr lang="en-GB" sz="2400" dirty="0"/>
              <a:t> of the </a:t>
            </a:r>
            <a:r>
              <a:rPr lang="en-GB" sz="2400" dirty="0" err="1"/>
              <a:t>DGEList</a:t>
            </a:r>
            <a:r>
              <a:rPr lang="en-GB" sz="2400" dirty="0"/>
              <a:t> portrayed in MD plot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/>
              <a:t>423 up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/>
              <a:t>468 down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dirty="0"/>
              <a:t>413 not significant</a:t>
            </a:r>
          </a:p>
        </p:txBody>
      </p:sp>
    </p:spTree>
    <p:extLst>
      <p:ext uri="{BB962C8B-B14F-4D97-AF65-F5344CB8AC3E}">
        <p14:creationId xmlns:p14="http://schemas.microsoft.com/office/powerpoint/2010/main" val="2042117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379F-A171-4D99-9E44-12B7C8C3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DGE:</a:t>
            </a:r>
            <a:r>
              <a:rPr lang="en-GB" dirty="0"/>
              <a:t> List of top significantly DE genes with an increase in </a:t>
            </a:r>
            <a:r>
              <a:rPr lang="en-GB" dirty="0" err="1"/>
              <a:t>logFC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C2AC58-F8B5-4271-A82D-3BD1A6307F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86"/>
          <a:stretch/>
        </p:blipFill>
        <p:spPr>
          <a:xfrm>
            <a:off x="533945" y="1889760"/>
            <a:ext cx="1112411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19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379F-A171-4D99-9E44-12B7C8C3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DGE:</a:t>
            </a:r>
            <a:r>
              <a:rPr lang="en-GB" dirty="0"/>
              <a:t> List of top significantly DE genes with a decrease in </a:t>
            </a:r>
            <a:r>
              <a:rPr lang="en-GB" dirty="0" err="1"/>
              <a:t>logFC</a:t>
            </a: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0A804-BF76-425F-BE8D-9BD301D6C8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842"/>
          <a:stretch/>
        </p:blipFill>
        <p:spPr>
          <a:xfrm>
            <a:off x="549008" y="1935480"/>
            <a:ext cx="1109398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2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9427-B46F-46F8-8C6E-81D6A4CC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943"/>
            <a:ext cx="10515600" cy="1325563"/>
          </a:xfrm>
        </p:spPr>
        <p:txBody>
          <a:bodyPr/>
          <a:lstStyle/>
          <a:p>
            <a:r>
              <a:rPr lang="en-GB" b="1" dirty="0"/>
              <a:t>Materials and methods: </a:t>
            </a:r>
            <a:r>
              <a:rPr lang="en-GB" dirty="0"/>
              <a:t>flow chart summary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68D7D96-E5E2-4384-BEE1-63694A9ECA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1376110"/>
              </p:ext>
            </p:extLst>
          </p:nvPr>
        </p:nvGraphicFramePr>
        <p:xfrm>
          <a:off x="1833562" y="1352391"/>
          <a:ext cx="8524876" cy="5162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0621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11B6-99A4-4FA4-BC2C-853132AB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GO analysis:</a:t>
            </a:r>
            <a:r>
              <a:rPr lang="en-GB" dirty="0"/>
              <a:t> Top significant GO terms sorted by </a:t>
            </a:r>
            <a:r>
              <a:rPr lang="en-GB" dirty="0" err="1"/>
              <a:t>P.Up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51674-BFDB-4CB4-B1D6-18868735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" y="5878512"/>
            <a:ext cx="11475720" cy="614363"/>
          </a:xfrm>
        </p:spPr>
        <p:txBody>
          <a:bodyPr/>
          <a:lstStyle/>
          <a:p>
            <a:r>
              <a:rPr lang="en-GB" dirty="0" err="1"/>
              <a:t>P.Up</a:t>
            </a:r>
            <a:r>
              <a:rPr lang="en-GB" dirty="0"/>
              <a:t> is the p-value for over-representation of GO term in up regulated genes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5CFF4D-672C-4790-AA68-EDEA17BA58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797"/>
          <a:stretch/>
        </p:blipFill>
        <p:spPr>
          <a:xfrm>
            <a:off x="358140" y="1852734"/>
            <a:ext cx="5688000" cy="34583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486AF8-931A-479D-8716-C0A03EF568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203"/>
          <a:stretch/>
        </p:blipFill>
        <p:spPr>
          <a:xfrm>
            <a:off x="6145862" y="1852734"/>
            <a:ext cx="5688000" cy="419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50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0F75-C714-4831-8016-6FF08CDD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3886" cy="1325563"/>
          </a:xfrm>
        </p:spPr>
        <p:txBody>
          <a:bodyPr/>
          <a:lstStyle/>
          <a:p>
            <a:r>
              <a:rPr lang="en-GB" b="1" dirty="0"/>
              <a:t>GO analysis: </a:t>
            </a:r>
            <a:r>
              <a:rPr lang="en-GB" dirty="0"/>
              <a:t>Top significant GO terms sorted by </a:t>
            </a:r>
            <a:r>
              <a:rPr lang="en-GB" dirty="0" err="1"/>
              <a:t>P.Down</a:t>
            </a:r>
            <a:endParaRPr lang="en-GB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FEB417-6812-4AAA-B14A-9C040F621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" y="5878512"/>
            <a:ext cx="11475720" cy="614363"/>
          </a:xfrm>
        </p:spPr>
        <p:txBody>
          <a:bodyPr>
            <a:normAutofit fontScale="92500"/>
          </a:bodyPr>
          <a:lstStyle/>
          <a:p>
            <a:r>
              <a:rPr lang="en-GB" dirty="0" err="1"/>
              <a:t>P.Down</a:t>
            </a:r>
            <a:r>
              <a:rPr lang="en-GB" dirty="0"/>
              <a:t> is the p-value for over-representation of GO term in down regulated genes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0F5D0-92A8-4D8C-9924-72DA83D0AB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717"/>
          <a:stretch/>
        </p:blipFill>
        <p:spPr>
          <a:xfrm>
            <a:off x="358140" y="1840384"/>
            <a:ext cx="5688000" cy="3443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99CA83-65DF-471A-A86D-148145342B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359"/>
          <a:stretch/>
        </p:blipFill>
        <p:spPr>
          <a:xfrm>
            <a:off x="6145862" y="2037938"/>
            <a:ext cx="5688000" cy="353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66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829F-A503-4595-BBC2-AF869CE8A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KEGG analysis: </a:t>
            </a:r>
            <a:r>
              <a:rPr lang="en-GB" dirty="0"/>
              <a:t>Top significant KEGG pathways sorted by </a:t>
            </a:r>
            <a:r>
              <a:rPr lang="en-GB" dirty="0" err="1"/>
              <a:t>P.Up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6922C-5BEC-4E7F-8D8B-1ECEDFE47D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539"/>
          <a:stretch/>
        </p:blipFill>
        <p:spPr>
          <a:xfrm>
            <a:off x="2124077" y="1690688"/>
            <a:ext cx="7943846" cy="472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06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7EF0-09C5-4ECD-BD71-12C5DD2E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KEGG analysis: </a:t>
            </a:r>
            <a:r>
              <a:rPr lang="en-GB" dirty="0"/>
              <a:t>Top significant KEGG pathways sorted by </a:t>
            </a:r>
            <a:r>
              <a:rPr lang="en-GB" dirty="0" err="1"/>
              <a:t>P.Down</a:t>
            </a:r>
            <a:r>
              <a:rPr lang="en-GB" dirty="0"/>
              <a:t> 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77F8FE-2376-4715-A55F-D9AB9DCF38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231"/>
          <a:stretch/>
        </p:blipFill>
        <p:spPr>
          <a:xfrm>
            <a:off x="1992774" y="1761945"/>
            <a:ext cx="8183302" cy="463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58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0B14BB-0885-49C3-90CC-F752257FB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37" y="2766218"/>
            <a:ext cx="10515600" cy="1325563"/>
          </a:xfrm>
        </p:spPr>
        <p:txBody>
          <a:bodyPr/>
          <a:lstStyle/>
          <a:p>
            <a:r>
              <a:rPr lang="en-GB" b="1" dirty="0"/>
              <a:t>Next steps…</a:t>
            </a:r>
          </a:p>
        </p:txBody>
      </p:sp>
    </p:spTree>
    <p:extLst>
      <p:ext uri="{BB962C8B-B14F-4D97-AF65-F5344CB8AC3E}">
        <p14:creationId xmlns:p14="http://schemas.microsoft.com/office/powerpoint/2010/main" val="1822933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889A8-F2FE-495D-A799-59F4D1BB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Wnt</a:t>
            </a:r>
            <a:r>
              <a:rPr lang="en-GB" b="1" dirty="0"/>
              <a:t> signalling</a:t>
            </a:r>
            <a:r>
              <a:rPr lang="en-GB" dirty="0"/>
              <a:t>: primary driving force behind epithelial cell proliferation in the intestinal crypts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700F-B6C3-48F9-9263-43AFD600A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Wnt</a:t>
            </a:r>
            <a:r>
              <a:rPr lang="en-GB" dirty="0"/>
              <a:t> signalling often implicated in stem cell control, as a proliferative and self-renewing signal</a:t>
            </a:r>
          </a:p>
          <a:p>
            <a:r>
              <a:rPr lang="en-GB" dirty="0"/>
              <a:t>Axin2, TCF7, Wnt3 and Wnt9b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sym typeface="Wingdings" panose="05000000000000000000" pitchFamily="2" charset="2"/>
              </a:rPr>
              <a:t>Significantly 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sym typeface="Wingdings" panose="05000000000000000000" pitchFamily="2" charset="2"/>
              </a:rPr>
              <a:t>Negative </a:t>
            </a:r>
            <a:r>
              <a:rPr lang="en-GB" dirty="0" err="1">
                <a:sym typeface="Wingdings" panose="05000000000000000000" pitchFamily="2" charset="2"/>
              </a:rPr>
              <a:t>logFC</a:t>
            </a:r>
            <a:r>
              <a:rPr lang="en-GB" dirty="0">
                <a:sym typeface="Wingdings" panose="05000000000000000000" pitchFamily="2" charset="2"/>
              </a:rPr>
              <a:t> (expressed higher in CD24Mid samples)</a:t>
            </a:r>
          </a:p>
          <a:p>
            <a:r>
              <a:rPr lang="en-GB" dirty="0">
                <a:sym typeface="Wingdings" panose="05000000000000000000" pitchFamily="2" charset="2"/>
              </a:rPr>
              <a:t>Notum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sym typeface="Wingdings" panose="05000000000000000000" pitchFamily="2" charset="2"/>
              </a:rPr>
              <a:t>Significantly 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>
                <a:sym typeface="Wingdings" panose="05000000000000000000" pitchFamily="2" charset="2"/>
              </a:rPr>
              <a:t>Positive </a:t>
            </a:r>
            <a:r>
              <a:rPr lang="en-GB" dirty="0" err="1">
                <a:sym typeface="Wingdings" panose="05000000000000000000" pitchFamily="2" charset="2"/>
              </a:rPr>
              <a:t>logFC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(expressed higher in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CD24Neg samples)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4E2B97-593E-4A72-AB89-171011686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347" y="4459808"/>
            <a:ext cx="6662977" cy="144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67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7B06-DB3A-45DF-BF8F-BF5623375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Other signalling pathways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B0EA-922E-4DA2-A0FF-FC7C3ADF1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Hippo pathway </a:t>
            </a:r>
            <a:r>
              <a:rPr lang="en-GB" dirty="0"/>
              <a:t>– Birc5 significantly downregulated</a:t>
            </a:r>
          </a:p>
          <a:p>
            <a:r>
              <a:rPr lang="en-GB" b="1" dirty="0"/>
              <a:t>Colorectal cancer </a:t>
            </a:r>
            <a:r>
              <a:rPr lang="en-GB" dirty="0"/>
              <a:t>– reports of intestine specific </a:t>
            </a:r>
            <a:r>
              <a:rPr lang="en-GB" dirty="0" err="1"/>
              <a:t>Wnt</a:t>
            </a:r>
            <a:r>
              <a:rPr lang="en-GB" dirty="0"/>
              <a:t> target genes expressed in proliferative crypt progenitors and CRC cells</a:t>
            </a:r>
          </a:p>
          <a:p>
            <a:r>
              <a:rPr lang="en-GB" b="1" dirty="0"/>
              <a:t>TNF signalling </a:t>
            </a:r>
            <a:r>
              <a:rPr lang="en-GB" dirty="0"/>
              <a:t>– intestinal epithelial turnover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6485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E311A-6E3B-4497-A708-28758CDDE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80569-C50F-4653-B42E-CC0A0CEEC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QC report</a:t>
            </a:r>
          </a:p>
          <a:p>
            <a:r>
              <a:rPr lang="en-GB" sz="3200" dirty="0"/>
              <a:t>Data visualisation and exploration – IGV plot, </a:t>
            </a:r>
            <a:r>
              <a:rPr lang="en-GB" sz="3200" dirty="0" err="1"/>
              <a:t>plotCorrelation</a:t>
            </a:r>
            <a:r>
              <a:rPr lang="en-GB" sz="3200" dirty="0"/>
              <a:t>, </a:t>
            </a:r>
            <a:r>
              <a:rPr lang="en-GB" sz="3200" dirty="0" err="1"/>
              <a:t>plotPCA</a:t>
            </a:r>
            <a:endParaRPr lang="en-GB" sz="3200" dirty="0"/>
          </a:p>
          <a:p>
            <a:r>
              <a:rPr lang="en-GB" sz="3200" dirty="0"/>
              <a:t>Gene counts – </a:t>
            </a:r>
            <a:r>
              <a:rPr lang="en-GB" sz="3200" dirty="0" err="1"/>
              <a:t>pheatmap</a:t>
            </a:r>
            <a:r>
              <a:rPr lang="en-GB" sz="3200" dirty="0"/>
              <a:t>, BCV plot, MDS plot</a:t>
            </a:r>
          </a:p>
          <a:p>
            <a:r>
              <a:rPr lang="en-GB" sz="3200" dirty="0" err="1"/>
              <a:t>ExactTest</a:t>
            </a:r>
            <a:r>
              <a:rPr lang="en-GB" sz="3200" dirty="0"/>
              <a:t> of </a:t>
            </a:r>
            <a:r>
              <a:rPr lang="en-GB" sz="3200" dirty="0" err="1"/>
              <a:t>DGEList</a:t>
            </a:r>
            <a:r>
              <a:rPr lang="en-GB" sz="3200" dirty="0"/>
              <a:t> – MD plot</a:t>
            </a:r>
          </a:p>
          <a:p>
            <a:r>
              <a:rPr lang="en-GB" sz="3200" dirty="0"/>
              <a:t>Table of significant DGE (up/down)</a:t>
            </a:r>
          </a:p>
          <a:p>
            <a:r>
              <a:rPr lang="en-GB" sz="3200" dirty="0"/>
              <a:t>GO and KEGG pathway analyses</a:t>
            </a:r>
          </a:p>
        </p:txBody>
      </p:sp>
    </p:spTree>
    <p:extLst>
      <p:ext uri="{BB962C8B-B14F-4D97-AF65-F5344CB8AC3E}">
        <p14:creationId xmlns:p14="http://schemas.microsoft.com/office/powerpoint/2010/main" val="95694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0EC2-E47E-4931-9D6E-02490E70F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MultiQC report: </a:t>
            </a:r>
            <a:r>
              <a:rPr lang="en-GB"/>
              <a:t>FastQC</a:t>
            </a:r>
            <a:endParaRPr lang="en-GB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AB9201-0025-4BFB-8501-9F6EF3295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1" y="1690688"/>
            <a:ext cx="6841622" cy="45635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C11F47-2E6A-4F8F-AD23-0814A9F6F0AD}"/>
              </a:ext>
            </a:extLst>
          </p:cNvPr>
          <p:cNvSpPr txBox="1"/>
          <p:nvPr/>
        </p:nvSpPr>
        <p:spPr>
          <a:xfrm>
            <a:off x="7863840" y="1957546"/>
            <a:ext cx="3718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Overview of range of quality values across all bases at each position in </a:t>
            </a:r>
            <a:r>
              <a:rPr lang="en-GB" sz="2400" dirty="0" err="1"/>
              <a:t>fastq</a:t>
            </a:r>
            <a:r>
              <a:rPr lang="en-GB" sz="2400" dirty="0"/>
              <a:t> files</a:t>
            </a:r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High scores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dirty="0"/>
              <a:t>High quality base call</a:t>
            </a:r>
          </a:p>
          <a:p>
            <a:pPr lvl="1"/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Quality degrades as run progresses – as expected</a:t>
            </a:r>
          </a:p>
        </p:txBody>
      </p:sp>
    </p:spTree>
    <p:extLst>
      <p:ext uri="{BB962C8B-B14F-4D97-AF65-F5344CB8AC3E}">
        <p14:creationId xmlns:p14="http://schemas.microsoft.com/office/powerpoint/2010/main" val="157440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6364-7027-41B8-9AC4-10235A83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MultiQC</a:t>
            </a:r>
            <a:r>
              <a:rPr lang="en-GB" b="1" dirty="0"/>
              <a:t> report: </a:t>
            </a:r>
            <a:r>
              <a:rPr lang="en-GB" dirty="0" err="1"/>
              <a:t>FastQC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78384-5337-4355-8E10-D799365F9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50" y="1690688"/>
            <a:ext cx="7086849" cy="47270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18CE3B-26AC-4D37-8548-8B14B68B5EED}"/>
              </a:ext>
            </a:extLst>
          </p:cNvPr>
          <p:cNvSpPr txBox="1"/>
          <p:nvPr/>
        </p:nvSpPr>
        <p:spPr>
          <a:xfrm>
            <a:off x="7802880" y="2828835"/>
            <a:ext cx="3718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Normal distribution of GC content expected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1967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1F8D-F49E-49E8-BA52-8E3A9BB5C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MultiQC</a:t>
            </a:r>
            <a:r>
              <a:rPr lang="en-GB" b="1" dirty="0"/>
              <a:t> report:</a:t>
            </a:r>
            <a:r>
              <a:rPr lang="en-GB" dirty="0"/>
              <a:t> </a:t>
            </a:r>
            <a:r>
              <a:rPr lang="en-GB" dirty="0" err="1"/>
              <a:t>FastQC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C2623C-6AE9-43A7-946F-286FB55C7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63" y="1690688"/>
            <a:ext cx="6924326" cy="46186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19CE10-CE63-426F-A1F5-15BB8435DDE4}"/>
              </a:ext>
            </a:extLst>
          </p:cNvPr>
          <p:cNvSpPr txBox="1"/>
          <p:nvPr/>
        </p:nvSpPr>
        <p:spPr>
          <a:xfrm>
            <a:off x="7863840" y="3030528"/>
            <a:ext cx="3718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Assess whether subset of sequences have universally low quality scores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1975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CF95-333D-436D-8632-E175F8EF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MultiQC</a:t>
            </a:r>
            <a:r>
              <a:rPr lang="en-GB" b="1" dirty="0"/>
              <a:t> report: </a:t>
            </a:r>
            <a:r>
              <a:rPr lang="en-GB" dirty="0" err="1"/>
              <a:t>Cutadapt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DEF09E-427F-4DA7-9ACC-DE421403D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40" y="1690688"/>
            <a:ext cx="6950868" cy="46339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3B1B11-7366-4FE1-BCC6-8D84D7CD8BB0}"/>
              </a:ext>
            </a:extLst>
          </p:cNvPr>
          <p:cNvSpPr txBox="1"/>
          <p:nvPr/>
        </p:nvSpPr>
        <p:spPr>
          <a:xfrm>
            <a:off x="7833360" y="2521426"/>
            <a:ext cx="3718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Number of reads with certain lengths of adapter trimmed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2400" dirty="0"/>
              <a:t>Shows trimming of specified adapters across all samples</a:t>
            </a:r>
          </a:p>
        </p:txBody>
      </p:sp>
    </p:spTree>
    <p:extLst>
      <p:ext uri="{BB962C8B-B14F-4D97-AF65-F5344CB8AC3E}">
        <p14:creationId xmlns:p14="http://schemas.microsoft.com/office/powerpoint/2010/main" val="420321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C089-1E54-4411-ACE3-192BB440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MultiQC</a:t>
            </a:r>
            <a:r>
              <a:rPr lang="en-GB" b="1" dirty="0"/>
              <a:t> report: </a:t>
            </a:r>
            <a:r>
              <a:rPr lang="en-GB" dirty="0"/>
              <a:t>Hisat2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EF60FA-78E9-4770-82AA-44C643F7F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82" y="1642562"/>
            <a:ext cx="7383780" cy="49225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9BA1EC-7F71-4C22-9676-5957041211D8}"/>
              </a:ext>
            </a:extLst>
          </p:cNvPr>
          <p:cNvSpPr txBox="1"/>
          <p:nvPr/>
        </p:nvSpPr>
        <p:spPr>
          <a:xfrm>
            <a:off x="2456747" y="1656850"/>
            <a:ext cx="10610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GB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Hisat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1C97F9-8AFF-496C-897C-0739CAC26A2E}"/>
              </a:ext>
            </a:extLst>
          </p:cNvPr>
          <p:cNvSpPr txBox="1"/>
          <p:nvPr/>
        </p:nvSpPr>
        <p:spPr>
          <a:xfrm>
            <a:off x="8272112" y="2810940"/>
            <a:ext cx="3081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High percentage of reads were mapped uniquely to reference genome</a:t>
            </a:r>
          </a:p>
        </p:txBody>
      </p:sp>
    </p:spTree>
    <p:extLst>
      <p:ext uri="{BB962C8B-B14F-4D97-AF65-F5344CB8AC3E}">
        <p14:creationId xmlns:p14="http://schemas.microsoft.com/office/powerpoint/2010/main" val="212653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F10B-7431-4DF3-8290-3B69ACDD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MultiQC</a:t>
            </a:r>
            <a:r>
              <a:rPr lang="en-GB" b="1" dirty="0"/>
              <a:t> report:</a:t>
            </a:r>
            <a:r>
              <a:rPr lang="en-GB" dirty="0"/>
              <a:t> </a:t>
            </a:r>
            <a:r>
              <a:rPr lang="en-GB" dirty="0" err="1"/>
              <a:t>featureCounts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8AA74B-4EC8-4DDB-B570-55187D574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" y="1690688"/>
            <a:ext cx="7673340" cy="5115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96D1D2-39AC-4699-B8BD-E7C628A24AAF}"/>
              </a:ext>
            </a:extLst>
          </p:cNvPr>
          <p:cNvSpPr txBox="1"/>
          <p:nvPr/>
        </p:nvSpPr>
        <p:spPr>
          <a:xfrm>
            <a:off x="7833360" y="2951619"/>
            <a:ext cx="3718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High percentage of reads were assigned to genomic features (genes)</a:t>
            </a:r>
          </a:p>
        </p:txBody>
      </p:sp>
    </p:spTree>
    <p:extLst>
      <p:ext uri="{BB962C8B-B14F-4D97-AF65-F5344CB8AC3E}">
        <p14:creationId xmlns:p14="http://schemas.microsoft.com/office/powerpoint/2010/main" val="124194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2215</TotalTime>
  <Words>1454</Words>
  <Application>Microsoft Office PowerPoint</Application>
  <PresentationFormat>Widescreen</PresentationFormat>
  <Paragraphs>162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FYP Meeting: Materials and Methods Results</vt:lpstr>
      <vt:lpstr>Materials and methods: flow chart summary</vt:lpstr>
      <vt:lpstr>Results:</vt:lpstr>
      <vt:lpstr>MultiQC report: FastQC</vt:lpstr>
      <vt:lpstr>MultiQC report: FastQC</vt:lpstr>
      <vt:lpstr>MultiQC report: FastQC</vt:lpstr>
      <vt:lpstr>MultiQC report: Cutadapt</vt:lpstr>
      <vt:lpstr>MultiQC report: Hisat2</vt:lpstr>
      <vt:lpstr>MultiQC report: featureCounts</vt:lpstr>
      <vt:lpstr>Data visualisation and exploration</vt:lpstr>
      <vt:lpstr>Data visualisation and exploration</vt:lpstr>
      <vt:lpstr>Data visualisation and exploration: multiBamSummary - plotCorrelation</vt:lpstr>
      <vt:lpstr>Data visualisation and exploration: multiBamSummary - plotPCA</vt:lpstr>
      <vt:lpstr>Gene counts: pheatmap</vt:lpstr>
      <vt:lpstr>Gene counts: BCV plot of normalised gene counts</vt:lpstr>
      <vt:lpstr>Gene counts: Multidimensional Scaling (MDS) plot</vt:lpstr>
      <vt:lpstr>DGE between sample groups: Mean difference (MD) plot</vt:lpstr>
      <vt:lpstr>DGE: List of top significantly DE genes with an increase in logFC</vt:lpstr>
      <vt:lpstr>DGE: List of top significantly DE genes with a decrease in logFC</vt:lpstr>
      <vt:lpstr>GO analysis: Top significant GO terms sorted by P.Up</vt:lpstr>
      <vt:lpstr>GO analysis: Top significant GO terms sorted by P.Down</vt:lpstr>
      <vt:lpstr>KEGG analysis: Top significant KEGG pathways sorted by P.Up</vt:lpstr>
      <vt:lpstr>KEGG analysis: Top significant KEGG pathways sorted by P.Down </vt:lpstr>
      <vt:lpstr>Next steps…</vt:lpstr>
      <vt:lpstr>Wnt signalling: primary driving force behind epithelial cell proliferation in the intestinal crypts</vt:lpstr>
      <vt:lpstr>Other signalling pathways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Bakewell</dc:creator>
  <cp:lastModifiedBy>Anna Bakewell</cp:lastModifiedBy>
  <cp:revision>93</cp:revision>
  <dcterms:created xsi:type="dcterms:W3CDTF">2020-11-23T09:41:17Z</dcterms:created>
  <dcterms:modified xsi:type="dcterms:W3CDTF">2020-11-26T10:28:37Z</dcterms:modified>
</cp:coreProperties>
</file>