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svm" ContentType="image/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39"/>
  </p:notesMasterIdLst>
  <p:handoutMasterIdLst>
    <p:handoutMasterId r:id="rId40"/>
  </p:handout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70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5760" cy="456839"/>
          </a:xfrm>
          <a:prstGeom prst="rect">
            <a:avLst/>
          </a:prstGeom>
          <a:noFill/>
          <a:ln>
            <a:noFill/>
          </a:ln>
        </p:spPr>
        <p:txBody>
          <a:bodyPr vert="horz" wrap="none" lIns="90000" tIns="45000" rIns="90000" bIns="450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Date Placeholder 2"/>
          <p:cNvSpPr txBox="1">
            <a:spLocks noGrp="1"/>
          </p:cNvSpPr>
          <p:nvPr>
            <p:ph type="dt" sz="quarter" idx="1"/>
          </p:nvPr>
        </p:nvSpPr>
        <p:spPr>
          <a:xfrm>
            <a:off x="3881880" y="0"/>
            <a:ext cx="2975760" cy="456839"/>
          </a:xfrm>
          <a:prstGeom prst="rect">
            <a:avLst/>
          </a:prstGeom>
          <a:noFill/>
          <a:ln>
            <a:noFill/>
          </a:ln>
        </p:spPr>
        <p:txBody>
          <a:bodyPr vert="horz" wrap="none" lIns="90000" tIns="45000" rIns="90000" bIns="45000"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4D4D4D"/>
              </a:solidFill>
              <a:latin typeface="Arial" pitchFamily="18"/>
              <a:ea typeface="ＭＳ Ｐゴシック" pitchFamily="2"/>
              <a:cs typeface="ＭＳ Ｐゴシック" pitchFamily="2"/>
            </a:endParaRPr>
          </a:p>
        </p:txBody>
      </p:sp>
      <p:sp>
        <p:nvSpPr>
          <p:cNvPr id="4" name="Footer Placeholder 3"/>
          <p:cNvSpPr txBox="1">
            <a:spLocks noGrp="1"/>
          </p:cNvSpPr>
          <p:nvPr>
            <p:ph type="ftr" sz="quarter" idx="2"/>
          </p:nvPr>
        </p:nvSpPr>
        <p:spPr>
          <a:xfrm>
            <a:off x="0" y="8686800"/>
            <a:ext cx="2975760" cy="456839"/>
          </a:xfrm>
          <a:prstGeom prst="rect">
            <a:avLst/>
          </a:prstGeom>
          <a:noFill/>
          <a:ln>
            <a:noFill/>
          </a:ln>
        </p:spPr>
        <p:txBody>
          <a:bodyPr vert="horz" wrap="none" lIns="90000" tIns="45000" rIns="90000" bIns="4500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Slide Number Placeholder 4"/>
          <p:cNvSpPr txBox="1">
            <a:spLocks noGrp="1"/>
          </p:cNvSpPr>
          <p:nvPr>
            <p:ph type="sldNum" sz="quarter" idx="3"/>
          </p:nvPr>
        </p:nvSpPr>
        <p:spPr>
          <a:xfrm>
            <a:off x="3881880" y="8686800"/>
            <a:ext cx="2975760" cy="456839"/>
          </a:xfrm>
          <a:prstGeom prst="rect">
            <a:avLst/>
          </a:prstGeom>
          <a:noFill/>
          <a:ln>
            <a:noFill/>
          </a:ln>
        </p:spPr>
        <p:txBody>
          <a:bodyPr vert="horz" wrap="none" lIns="90000" tIns="45000" rIns="90000" bIns="4500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fld id="{E6D47E2F-54B7-40BB-BBFD-0D8E8700E0A6}" type="slidenum">
              <a:t>‹#›</a:t>
            </a:fld>
            <a:endParaRPr lang="en-US" sz="1400" b="0" i="0" u="none" strike="noStrike" baseline="0">
              <a:ln>
                <a:noFill/>
              </a:ln>
              <a:solidFill>
                <a:srgbClr val="4D4D4D"/>
              </a:solidFill>
              <a:latin typeface="Arial" pitchFamily="18"/>
              <a:ea typeface="ＭＳ Ｐゴシック" pitchFamily="2"/>
              <a:cs typeface="ＭＳ Ｐゴシック" pitchFamily="2"/>
            </a:endParaRPr>
          </a:p>
        </p:txBody>
      </p:sp>
    </p:spTree>
    <p:extLst>
      <p:ext uri="{BB962C8B-B14F-4D97-AF65-F5344CB8AC3E}">
        <p14:creationId xmlns:p14="http://schemas.microsoft.com/office/powerpoint/2010/main" val="4054342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089000" y="694800"/>
            <a:ext cx="4680000" cy="3510000"/>
          </a:xfrm>
          <a:prstGeom prst="rect">
            <a:avLst/>
          </a:prstGeom>
          <a:noFill/>
          <a:ln>
            <a:noFill/>
            <a:prstDash val="solid"/>
          </a:ln>
        </p:spPr>
      </p:sp>
      <p:sp>
        <p:nvSpPr>
          <p:cNvPr id="3" name="Notes Placeholder 2"/>
          <p:cNvSpPr txBox="1">
            <a:spLocks noGrp="1"/>
          </p:cNvSpPr>
          <p:nvPr>
            <p:ph type="body" sz="quarter" idx="3"/>
          </p:nvPr>
        </p:nvSpPr>
        <p:spPr>
          <a:xfrm>
            <a:off x="685799" y="4343400"/>
            <a:ext cx="5486040" cy="4114440"/>
          </a:xfrm>
          <a:prstGeom prst="rect">
            <a:avLst/>
          </a:prstGeom>
          <a:noFill/>
          <a:ln>
            <a:noFill/>
          </a:ln>
        </p:spPr>
        <p:txBody>
          <a:bodyPr vert="horz" lIns="0" tIns="0" rIns="0" bIns="0" compatLnSpc="1"/>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extLst>
      <p:ext uri="{BB962C8B-B14F-4D97-AF65-F5344CB8AC3E}">
        <p14:creationId xmlns:p14="http://schemas.microsoft.com/office/powerpoint/2010/main" val="1220456460"/>
      </p:ext>
    </p:extLst>
  </p:cSld>
  <p:clrMap bg1="lt1" tx1="dk1" bg2="lt2" tx2="dk2" accent1="accent1" accent2="accent2" accent3="accent3" accent4="accent4" accent5="accent5" accent6="accent6" hlink="hlink" folHlink="folHlink"/>
  <p:notesStyle>
    <a:lvl1pPr marL="0" marR="0" indent="0" algn="l" rtl="0" hangingPunct="1">
      <a:lnSpc>
        <a:spcPct val="100000"/>
      </a:lnSpc>
      <a:spcBef>
        <a:spcPts val="448"/>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200" b="0" i="0" u="none" strike="noStrike" baseline="0">
        <a:ln>
          <a:noFill/>
        </a:ln>
        <a:solidFill>
          <a:srgbClr val="000000"/>
        </a:solidFill>
        <a:latin typeface="Calibri" pitchFamily="18"/>
        <a:ea typeface="ＭＳ Ｐゴシック"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thehelsinkideclaration.blogspot.com.au/2009/03/window-on-data-applications.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kern="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Mention that JdbcTemplate construction requires a round-trip to the database (to retrieve DB metadata) and therefore should typically be done only once (not per-method).</a:t>
            </a:r>
          </a:p>
          <a:p>
            <a:pPr lvl="0"/>
            <a:endParaRPr lang="en-US" sz="1260"/>
          </a:p>
          <a:p>
            <a:pPr lvl="0"/>
            <a:r>
              <a:rPr lang="en-US" sz="1260"/>
              <a:t>The JdbcTemplate is thread-safe, so it can be shared.  However there is a small amount of instance data, such as maxRows (max number of rows to return for any query) that, when set, affects all threads using the template.  The default is 0 meaning use the driver's default.  Fetch-size and timeout are other examples.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When using </a:t>
            </a:r>
            <a:r>
              <a:rPr lang="en-US" sz="1260" i="1"/>
              <a:t>queryForObject</a:t>
            </a:r>
            <a:r>
              <a:rPr lang="en-US" sz="1260"/>
              <a:t>, all the standard SQL type to Java type conversions are used (as defined by the driver for the current database).</a:t>
            </a:r>
          </a:p>
          <a:p>
            <a:pPr lvl="0"/>
            <a:r>
              <a:rPr lang="en-US">
                <a:latin typeface="Arial" pitchFamily="34"/>
                <a:cs typeface="Arial" pitchFamily="34"/>
              </a:rPr>
              <a:t>Note that no JDBC is needed to use this API.</a:t>
            </a:r>
          </a:p>
          <a:p>
            <a:pPr lvl="0"/>
            <a:endParaRPr lang="en-US">
              <a:latin typeface="Arial" pitchFamily="34"/>
              <a:cs typeface="Arial" pitchFamily="34"/>
            </a:endParaRPr>
          </a:p>
          <a:p>
            <a:pPr lvl="0"/>
            <a:r>
              <a:rPr lang="en-US">
                <a:latin typeface="Arial" pitchFamily="34"/>
                <a:cs typeface="Arial" pitchFamily="34"/>
              </a:rPr>
              <a:t>The </a:t>
            </a:r>
            <a:r>
              <a:rPr lang="en-US" i="1">
                <a:latin typeface="Arial" pitchFamily="34"/>
                <a:cs typeface="Arial" pitchFamily="34"/>
              </a:rPr>
              <a:t>queryForInt</a:t>
            </a:r>
            <a:r>
              <a:rPr lang="en-US">
                <a:latin typeface="Arial" pitchFamily="34"/>
                <a:cs typeface="Arial" pitchFamily="34"/>
              </a:rPr>
              <a:t> and </a:t>
            </a:r>
            <a:r>
              <a:rPr lang="en-US" i="1">
                <a:latin typeface="Arial" pitchFamily="34"/>
                <a:cs typeface="Arial" pitchFamily="34"/>
              </a:rPr>
              <a:t>queryforLong</a:t>
            </a:r>
            <a:r>
              <a:rPr lang="en-US">
                <a:latin typeface="Arial" pitchFamily="34"/>
                <a:cs typeface="Arial" pitchFamily="34"/>
              </a:rPr>
              <a:t> convenience methods have been deprecated since Spring 3.2 since the equivalent syntax using </a:t>
            </a:r>
            <a:r>
              <a:rPr lang="en-US" i="1">
                <a:latin typeface="Arial" pitchFamily="34"/>
                <a:cs typeface="Arial" pitchFamily="34"/>
              </a:rPr>
              <a:t>queryForObject</a:t>
            </a:r>
            <a:r>
              <a:rPr lang="en-US">
                <a:latin typeface="Arial" pitchFamily="34"/>
                <a:cs typeface="Arial" pitchFamily="34"/>
              </a:rPr>
              <a:t> is pretty strightforward and it removes some clutter from JdbcTemplate's rather large interface (there are many, many methods on this class).</a:t>
            </a:r>
          </a:p>
          <a:p>
            <a:pPr lvl="0"/>
            <a:r>
              <a:rPr lang="en-US">
                <a:latin typeface="Arial" pitchFamily="34"/>
                <a:cs typeface="Arial" pitchFamily="34"/>
              </a:rPr>
              <a:t>When Spring was first written (prior to Java 5 and generics and auto-boxing) the API was a lot less elegant (involved casts and conversion from Integer to int or Long to long) so the convenience methods were provided for ease of use.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NOTES: point out the Java 5 language features: VARARGS and AUTO-BOXING</a:t>
            </a:r>
          </a:p>
          <a:p>
            <a:pPr lvl="0"/>
            <a:r>
              <a:rPr lang="en-US">
                <a:latin typeface="Arial" pitchFamily="34"/>
                <a:cs typeface="Arial" pitchFamily="34"/>
              </a:rPr>
              <a:t>No JDBC is needed to use this API.</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Generic or </a:t>
            </a:r>
            <a:r>
              <a:rPr lang="en-US" sz="1260" i="1"/>
              <a:t>ad hoc </a:t>
            </a:r>
            <a:r>
              <a:rPr lang="en-US" sz="1260"/>
              <a:t>querying allows a user to query any data they have access to.  Queries are almost random in nature, depending on what the user is trying to do at any moment.  Sometimes called “</a:t>
            </a:r>
            <a:r>
              <a:rPr lang="en-US" sz="1260" i="1"/>
              <a:t>window-on-data</a:t>
            </a:r>
            <a:r>
              <a:rPr lang="en-US" sz="1260"/>
              <a:t>” applications.  The data may or may not be mapped to Java objects, so we need a general-purpose mechanism.  Once the query has run and been presented to the user, we don't need it any more.</a:t>
            </a:r>
          </a:p>
          <a:p>
            <a:pPr lvl="0"/>
            <a:r>
              <a:rPr lang="en-US" sz="1260">
                <a:hlinkClick r:id="rId3"/>
              </a:rPr>
              <a:t>http://thehelsinkideclaration.blogspot.com.au/2009/03/window-on-data-applications.html</a:t>
            </a:r>
          </a:p>
          <a:p>
            <a:pPr lvl="0"/>
            <a:endParaRPr lang="en-US" sz="1260"/>
          </a:p>
          <a:p>
            <a:pPr lvl="0"/>
            <a:r>
              <a:rPr lang="en-US" sz="1260"/>
              <a:t>Creating Maps is expensive.  A huge dataset may cause the JVM to create so many Maps it runs out of memory.  OK up to about 100,000 rows.</a:t>
            </a:r>
          </a:p>
          <a:p>
            <a:pPr lvl="0"/>
            <a:endParaRPr lang="en-US" sz="1260"/>
          </a:p>
          <a:p>
            <a:pPr lvl="0"/>
            <a:r>
              <a:rPr lang="en-US" sz="1260"/>
              <a:t>Again no JDBC is needed to use this API.</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At this point we will need enough JDBC knowledge to process a result-set.</a:t>
            </a:r>
          </a:p>
          <a:p>
            <a:pPr lvl="0"/>
            <a:r>
              <a:rPr lang="en-US" sz="1260"/>
              <a:t>Even when using an ORM., not all tables may map easily to entities.  For some tables (especially legacy tables), falling back on JDBC may actually be easier.  Mixing JOPA and JDBC in the same application is relatively easy </a:t>
            </a:r>
            <a:r>
              <a:rPr lang="en-US" sz="1260" b="1"/>
              <a:t>if </a:t>
            </a:r>
            <a:r>
              <a:rPr lang="en-US" sz="1260"/>
              <a:t>they use different tables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91440" y="4343400"/>
            <a:ext cx="6675119" cy="5074920"/>
          </a:xfrm>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b="1"/>
              <a:t>Description of theory presented in “Introduction to Spring JDBC”</a:t>
            </a:r>
          </a:p>
          <a:p>
            <a:pPr lvl="0"/>
            <a:r>
              <a:rPr lang="en-US" sz="1260"/>
              <a:t>Module introduces JdbcTemplate.  First shows raw JDBC API usage and its problems: 1) generic boiler-plate code is redundant, error prone, and obscures intent, 2) SQLExceptions are typically fatal, so what is the point of catching them?  3) Forcing developers to use vendor-specific codes represents a leaky abstraction.</a:t>
            </a:r>
          </a:p>
          <a:p>
            <a:pPr lvl="0"/>
            <a:r>
              <a:rPr lang="en-US" sz="1260"/>
              <a:t>JdbcTemplate simplifies data access and enforces consistency as well. Spring’s exception hierarchy, covered in </a:t>
            </a:r>
            <a:r>
              <a:rPr lang="en-US" sz="1260" i="1"/>
              <a:t>data-management</a:t>
            </a:r>
            <a:r>
              <a:rPr lang="en-US" sz="1260"/>
              <a:t> module, provides consistent, meaningful exceptions a developer may choose to catch but typically propagates (Spring’s exception translation not discussed here).</a:t>
            </a:r>
          </a:p>
          <a:p>
            <a:pPr lvl="0"/>
            <a:r>
              <a:rPr lang="en-US" sz="1260"/>
              <a:t>Next “basic” query methods including simple types (int, long and String), generic queries (Map, List of Maps), object queries (RowMapper, RowCallbackHandler, ), and database writes.</a:t>
            </a:r>
          </a:p>
          <a:p>
            <a:pPr lvl="0"/>
            <a:r>
              <a:rPr lang="en-US" sz="1260" i="1"/>
              <a:t>Recommended presentation time: 30-45 mins (not including lab)</a:t>
            </a:r>
          </a:p>
          <a:p>
            <a:pPr lvl="0"/>
            <a:r>
              <a:rPr lang="en-US" sz="1260"/>
              <a:t>What will students have learnt after this module?</a:t>
            </a:r>
          </a:p>
          <a:p>
            <a:pPr lvl="0">
              <a:buSzPct val="45000"/>
              <a:buFont typeface="StarSymbol"/>
              <a:buChar char="●"/>
            </a:pPr>
            <a:r>
              <a:rPr lang="en-US"/>
              <a:t>How to use JdbcTemplate for queries and updates</a:t>
            </a:r>
          </a:p>
          <a:p>
            <a:pPr lvl="0">
              <a:buSzPct val="45000"/>
              <a:buFont typeface="StarSymbol"/>
              <a:buChar char="●"/>
            </a:pPr>
            <a:r>
              <a:rPr lang="en-US"/>
              <a:t>Why using the JdbcTemplate is preferable to using JDBC directly.</a:t>
            </a:r>
          </a:p>
          <a:p>
            <a:pPr lvl="0"/>
            <a:r>
              <a:rPr lang="en-US"/>
              <a:t>What are prerequisites?</a:t>
            </a:r>
          </a:p>
          <a:p>
            <a:pPr lvl="0">
              <a:buSzPct val="45000"/>
              <a:buFont typeface="StarSymbol"/>
              <a:buChar char="●"/>
            </a:pPr>
            <a:r>
              <a:rPr lang="en-US"/>
              <a:t>At least </a:t>
            </a:r>
            <a:r>
              <a:rPr lang="en-US" i="1"/>
              <a:t>javaconfig-di</a:t>
            </a:r>
            <a:r>
              <a:rPr lang="en-US"/>
              <a:t> or equivalent, </a:t>
            </a:r>
            <a:r>
              <a:rPr lang="en-US" i="1"/>
              <a:t>data-management</a:t>
            </a:r>
            <a:r>
              <a:rPr lang="en-US"/>
              <a:t> module or equivalent</a:t>
            </a:r>
          </a:p>
          <a:p>
            <a:pPr lvl="0"/>
            <a:r>
              <a:rPr lang="en-US"/>
              <a:t>Suggested discussions, required reading, considerations:</a:t>
            </a:r>
          </a:p>
          <a:p>
            <a:pPr lvl="0">
              <a:buSzPct val="45000"/>
              <a:buFont typeface="StarSymbol"/>
              <a:buChar char="●"/>
            </a:pPr>
            <a:r>
              <a:rPr lang="en-US"/>
              <a:t> The main theme: JdbcTemplate simplifies data access and enforces consistency</a:t>
            </a:r>
          </a:p>
          <a:p>
            <a:pPr lvl="0">
              <a:buSzPct val="45000"/>
              <a:buFont typeface="StarSymbol"/>
              <a:buChar char="●"/>
            </a:pPr>
            <a:r>
              <a:rPr lang="en-US"/>
              <a:t> JDBC is useful, but it is not a good idea to use the JDBC API directly</a:t>
            </a:r>
          </a:p>
          <a:p>
            <a:pPr lvl="0">
              <a:buSzPct val="45000"/>
              <a:buFont typeface="StarSymbol"/>
              <a:buChar char="●"/>
            </a:pPr>
            <a:r>
              <a:rPr lang="en-US"/>
              <a:t> Exceptions that occur in data access are normally fatal – so should not be checked Exceptions</a:t>
            </a:r>
          </a:p>
          <a:p>
            <a:pPr lvl="0">
              <a:buSzPct val="45000"/>
              <a:buFont typeface="StarSymbol"/>
              <a:buChar char="●"/>
            </a:pPr>
            <a:r>
              <a:rPr lang="en-US"/>
              <a:t> Adding an error code to exceptions is smart, but not if they are product specific</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This is really equivalent to what an ORM does, converts a row in a table to a Java domain object.  As mentioned it may be useful for tables with weird or convoluted schemas.</a:t>
            </a:r>
          </a:p>
          <a:p>
            <a:pPr lvl="0"/>
            <a:r>
              <a:rPr lang="en-US"/>
              <a:t>The example here is very simplistic and a JPA mapping for Person would of course be easier.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150"/>
              <a:t>Whether by luck or design, RowMapper's mapRow() method takes two arguments and is the only callback method to do so.  Hence there is no need to explicitly specify which callback the lambda corresponds to.</a:t>
            </a:r>
          </a:p>
          <a:p>
            <a:pPr lvl="0"/>
            <a:r>
              <a:rPr lang="en-US" sz="1150"/>
              <a:t>Compare this to the next example, where we have to use a cast to ensure it recognizes the lambda corresponds to </a:t>
            </a:r>
            <a:r>
              <a:rPr lang="en-US" sz="1150" i="1"/>
              <a:t>ResultCallbackHandler.processRow()</a:t>
            </a:r>
            <a:r>
              <a:rPr lang="en-US" sz="1150"/>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Even if using an ORM, there are still valid reasons to use this mechanism.</a:t>
            </a:r>
          </a:p>
          <a:p>
            <a:pPr lvl="0"/>
            <a:r>
              <a:rPr lang="en-US" sz="1260"/>
              <a:t>For very large queries, the ORM will map each database row to a Java object – only for the code to use it once and throw it away.  This exercises the garbage collector but is slow and expensive.</a:t>
            </a:r>
          </a:p>
          <a:p>
            <a:pPr lvl="0"/>
            <a:r>
              <a:rPr lang="en-US" sz="1260"/>
              <a:t>A </a:t>
            </a:r>
            <a:r>
              <a:rPr lang="en-US" sz="1260" i="1"/>
              <a:t>RowCallbackHandler</a:t>
            </a:r>
            <a:r>
              <a:rPr lang="en-US" sz="1260"/>
              <a:t> allows you to manipulate the ResultSet directly.  It is a wrapper around C code, so memory management is fast, lean and efficient.  Processing lots of rows from a large query is much quicker using the RowCallbackHandler than the equivalent ORM mechanism.  Even a Hibernate Stateless Session is slower in benchmarks.</a:t>
            </a:r>
          </a:p>
          <a:p>
            <a:pPr lvl="0"/>
            <a:endParaRPr lang="en-US" sz="1260"/>
          </a:p>
          <a:p>
            <a:pPr lvl="0"/>
            <a:r>
              <a:rPr lang="en-US" sz="1260"/>
              <a:t>SQL result-set filtering is </a:t>
            </a:r>
            <a:r>
              <a:rPr lang="en-US" sz="1260" i="1"/>
              <a:t>not recommended</a:t>
            </a:r>
            <a:r>
              <a:rPr lang="en-US" sz="1260"/>
              <a:t>.  Fetching data from a server on a different machine involves and expensive network overhead.  If you then reject half the data in your Java code, you wasted a lot of network traffic unnecessarily  Write better SQL and get the server to filter out and not send what you don't want.  Also, if your code runs poorly they will blame you.  If your complex SQL query runs slowly, you can blame the database!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3930840"/>
          </a:xfrm>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This is a good example – for a successful company there could be hundreds of thousands of orders in a single year.  That's a lot of objects to create, write and discard if using JPA.</a:t>
            </a:r>
          </a:p>
          <a:p>
            <a:pPr lvl="0"/>
            <a:r>
              <a:rPr lang="en-US"/>
              <a:t>An advantage of using an actual class over a lambda (next slide) is the ability to store state in the instance.  The comment at the end of the </a:t>
            </a:r>
            <a:r>
              <a:rPr lang="en-US" i="1"/>
              <a:t>OrderReportWriter</a:t>
            </a:r>
            <a:r>
              <a:rPr lang="en-US"/>
              <a:t> refers to this.  Here is an example:</a:t>
            </a:r>
          </a:p>
          <a:p>
            <a:pPr lvl="0"/>
            <a:endParaRPr lang="en-US"/>
          </a:p>
          <a:p>
            <a:pPr lvl="0"/>
            <a:r>
              <a:rPr lang="en-US" sz="1100">
                <a:solidFill>
                  <a:srgbClr val="7F0055"/>
                </a:solidFill>
                <a:latin typeface="Arial" pitchFamily="18"/>
              </a:rPr>
              <a:t>class</a:t>
            </a:r>
            <a:r>
              <a:rPr lang="en-US" sz="1100">
                <a:latin typeface="Arial" pitchFamily="18"/>
              </a:rPr>
              <a:t> OrderReportWriter </a:t>
            </a:r>
            <a:r>
              <a:rPr lang="en-US" sz="1100">
                <a:solidFill>
                  <a:srgbClr val="7F0055"/>
                </a:solidFill>
                <a:latin typeface="Arial" pitchFamily="18"/>
              </a:rPr>
              <a:t>implements</a:t>
            </a:r>
            <a:r>
              <a:rPr lang="en-US" sz="1100">
                <a:latin typeface="Arial" pitchFamily="18"/>
              </a:rPr>
              <a:t> RowCallbackHandler {</a:t>
            </a:r>
          </a:p>
          <a:p>
            <a:pPr lvl="0"/>
            <a:r>
              <a:rPr lang="en-US" sz="1100">
                <a:latin typeface="Arial" pitchFamily="18"/>
              </a:rPr>
              <a:t>    </a:t>
            </a:r>
            <a:r>
              <a:rPr lang="en-US" sz="1100">
                <a:solidFill>
                  <a:srgbClr val="7F0055"/>
                </a:solidFill>
                <a:latin typeface="Arial" pitchFamily="18"/>
              </a:rPr>
              <a:t>int</a:t>
            </a:r>
            <a:r>
              <a:rPr lang="en-US" sz="1100">
                <a:latin typeface="Arial" pitchFamily="18"/>
              </a:rPr>
              <a:t> orderCount = 0;</a:t>
            </a:r>
          </a:p>
          <a:p>
            <a:pPr lvl="0"/>
            <a:r>
              <a:rPr lang="en-US" sz="1100">
                <a:latin typeface="Arial" pitchFamily="18"/>
              </a:rPr>
              <a:t>    </a:t>
            </a:r>
            <a:r>
              <a:rPr lang="en-US" sz="1100">
                <a:solidFill>
                  <a:srgbClr val="7F0055"/>
                </a:solidFill>
                <a:latin typeface="Arial" pitchFamily="18"/>
              </a:rPr>
              <a:t>public void</a:t>
            </a:r>
            <a:r>
              <a:rPr lang="en-US" sz="1100">
                <a:latin typeface="Arial" pitchFamily="18"/>
              </a:rPr>
              <a:t> processRow(ResultSet rs) </a:t>
            </a:r>
            <a:r>
              <a:rPr lang="en-US" sz="1100">
                <a:solidFill>
                  <a:srgbClr val="7F0055"/>
                </a:solidFill>
                <a:latin typeface="Arial" pitchFamily="18"/>
              </a:rPr>
              <a:t>throws</a:t>
            </a:r>
            <a:r>
              <a:rPr lang="en-US" sz="1100">
                <a:latin typeface="Arial" pitchFamily="18"/>
              </a:rPr>
              <a:t> SQLException {</a:t>
            </a:r>
          </a:p>
          <a:p>
            <a:pPr lvl="0"/>
            <a:r>
              <a:rPr lang="en-US" sz="1100">
                <a:latin typeface="Arial" pitchFamily="18"/>
              </a:rPr>
              <a:t>          </a:t>
            </a:r>
            <a:r>
              <a:rPr lang="en-US" sz="1100">
                <a:solidFill>
                  <a:srgbClr val="3F7F7F"/>
                </a:solidFill>
                <a:latin typeface="Arial" pitchFamily="18"/>
              </a:rPr>
              <a:t>// parse current row from ResultSet and stream to output</a:t>
            </a:r>
          </a:p>
          <a:p>
            <a:pPr lvl="0"/>
            <a:r>
              <a:rPr lang="en-US" sz="1100">
                <a:latin typeface="Arial" pitchFamily="18"/>
              </a:rPr>
              <a:t>         orderCount++;</a:t>
            </a:r>
          </a:p>
          <a:p>
            <a:pPr lvl="0"/>
            <a:r>
              <a:rPr lang="en-US" sz="1100">
                <a:latin typeface="Arial" pitchFamily="18"/>
              </a:rPr>
              <a:t>     }</a:t>
            </a:r>
          </a:p>
          <a:p>
            <a:pPr lvl="0"/>
            <a:r>
              <a:rPr lang="en-US" sz="1100">
                <a:latin typeface="Arial" pitchFamily="18"/>
              </a:rPr>
              <a:t>    </a:t>
            </a:r>
            <a:r>
              <a:rPr lang="en-US" sz="1100">
                <a:solidFill>
                  <a:srgbClr val="7F0055"/>
                </a:solidFill>
                <a:latin typeface="Arial" pitchFamily="18"/>
              </a:rPr>
              <a:t>public int</a:t>
            </a:r>
            <a:r>
              <a:rPr lang="en-US" sz="1100">
                <a:latin typeface="Arial" pitchFamily="18"/>
              </a:rPr>
              <a:t> getCount() {</a:t>
            </a:r>
          </a:p>
          <a:p>
            <a:pPr lvl="0"/>
            <a:r>
              <a:rPr lang="en-US" sz="1100">
                <a:latin typeface="Arial" pitchFamily="18"/>
              </a:rPr>
              <a:t>         </a:t>
            </a:r>
            <a:r>
              <a:rPr lang="en-US" sz="1100">
                <a:solidFill>
                  <a:srgbClr val="7F0055"/>
                </a:solidFill>
                <a:latin typeface="Arial" pitchFamily="18"/>
              </a:rPr>
              <a:t>return</a:t>
            </a:r>
            <a:r>
              <a:rPr lang="en-US" sz="1100">
                <a:latin typeface="Arial" pitchFamily="18"/>
              </a:rPr>
              <a:t> orderCount++;</a:t>
            </a:r>
          </a:p>
          <a:p>
            <a:pPr lvl="0"/>
            <a:r>
              <a:rPr lang="en-US" sz="1100">
                <a:latin typeface="Arial" pitchFamily="18"/>
              </a:rPr>
              <a:t>     }</a:t>
            </a:r>
          </a:p>
          <a:p>
            <a:pPr lvl="0"/>
            <a:r>
              <a:rPr lang="en-US" sz="1100">
                <a:latin typeface="Arial" pitchFamily="18"/>
              </a:rPr>
              <a:t>}</a:t>
            </a:r>
          </a:p>
          <a:p>
            <a:pPr lvl="0"/>
            <a:r>
              <a:rPr lang="en-US"/>
              <a:t> </a:t>
            </a:r>
          </a:p>
          <a:p>
            <a:pPr lvl="0"/>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b="1"/>
              <a:t>Lambda cast:</a:t>
            </a:r>
            <a:r>
              <a:rPr lang="en-US" sz="1260"/>
              <a:t> Lambdas can be used to in place of any callback class with a single method on it – such as those we are seeing here.  However, there are several over-loadings of </a:t>
            </a:r>
            <a:r>
              <a:rPr lang="en-US" sz="1260" i="1"/>
              <a:t>query()</a:t>
            </a:r>
            <a:r>
              <a:rPr lang="en-US" sz="1260"/>
              <a:t> taking different callbacks whose method takes </a:t>
            </a:r>
            <a:r>
              <a:rPr lang="en-US" sz="1260" i="1"/>
              <a:t>one</a:t>
            </a:r>
            <a:r>
              <a:rPr lang="en-US" sz="1260"/>
              <a:t> argument. So we have to specify which one the lambda maps to. The </a:t>
            </a:r>
            <a:r>
              <a:rPr lang="en-US" sz="1260" i="1"/>
              <a:t>(RowCallbackHandler)</a:t>
            </a:r>
            <a:r>
              <a:rPr lang="en-US" sz="1260"/>
              <a:t> cast does this.</a:t>
            </a:r>
          </a:p>
          <a:p>
            <a:pPr lvl="0"/>
            <a:endParaRPr lang="en-US" sz="1260"/>
          </a:p>
          <a:p>
            <a:pPr lvl="0"/>
            <a:r>
              <a:rPr lang="en-US" sz="1260" i="1"/>
              <a:t>“if no state needed”</a:t>
            </a:r>
            <a:r>
              <a:rPr lang="en-US" sz="1260"/>
              <a:t> – Lambdas are stateless and can only access external data that is final – like the PrintWriter.  If you wanted to count the total number of orders as you processed them, it is not easy to do with a lambda:</a:t>
            </a:r>
          </a:p>
          <a:p>
            <a:pPr lvl="0"/>
            <a:r>
              <a:rPr lang="en-US" sz="1260"/>
              <a:t>    </a:t>
            </a:r>
            <a:r>
              <a:rPr lang="en-US" sz="1100">
                <a:solidFill>
                  <a:srgbClr val="7F0055"/>
                </a:solidFill>
                <a:latin typeface="Arial" pitchFamily="18"/>
              </a:rPr>
              <a:t>final int</a:t>
            </a:r>
            <a:r>
              <a:rPr lang="en-US" sz="1100"/>
              <a:t>[] totalOrderCount = new </a:t>
            </a:r>
            <a:r>
              <a:rPr lang="en-US" sz="1100">
                <a:solidFill>
                  <a:srgbClr val="7F0055"/>
                </a:solidFill>
                <a:latin typeface="Arial" pitchFamily="18"/>
              </a:rPr>
              <a:t>int</a:t>
            </a:r>
            <a:r>
              <a:rPr lang="en-US" sz="1100"/>
              <a:t>[1];</a:t>
            </a:r>
          </a:p>
          <a:p>
            <a:pPr lvl="0"/>
            <a:r>
              <a:rPr lang="en-US" sz="1100">
                <a:solidFill>
                  <a:srgbClr val="0000C0"/>
                </a:solidFill>
                <a:latin typeface="Arial" pitchFamily="18"/>
              </a:rPr>
              <a:t>    jdbcTemplate</a:t>
            </a:r>
            <a:r>
              <a:rPr lang="en-US" sz="1100">
                <a:latin typeface="Arial" pitchFamily="18"/>
              </a:rPr>
              <a:t>.query(</a:t>
            </a:r>
            <a:r>
              <a:rPr lang="en-US" sz="1100">
                <a:solidFill>
                  <a:srgbClr val="000099"/>
                </a:solidFill>
                <a:latin typeface="Arial" pitchFamily="18"/>
              </a:rPr>
              <a:t>"select * from order where year=?"</a:t>
            </a:r>
            <a:r>
              <a:rPr lang="en-US" sz="1100">
                <a:latin typeface="Arial" pitchFamily="18"/>
              </a:rPr>
              <a:t>,	</a:t>
            </a:r>
          </a:p>
          <a:p>
            <a:pPr lvl="0"/>
            <a:r>
              <a:rPr lang="en-US" sz="1100">
                <a:latin typeface="Arial" pitchFamily="18"/>
              </a:rPr>
              <a:t>          </a:t>
            </a:r>
            <a:r>
              <a:rPr lang="en-US" sz="1100" i="1">
                <a:latin typeface="Arial" pitchFamily="18"/>
              </a:rPr>
              <a:t>(RowCallbackHandler)(rs) -&gt;</a:t>
            </a:r>
          </a:p>
          <a:p>
            <a:pPr lvl="0"/>
            <a:r>
              <a:rPr lang="en-US" sz="1100" i="1">
                <a:latin typeface="Arial" pitchFamily="18"/>
              </a:rPr>
              <a:t>               { out.write( rs.getString(</a:t>
            </a:r>
            <a:r>
              <a:rPr lang="en-US" sz="1100" i="1">
                <a:solidFill>
                  <a:srgbClr val="000099"/>
                </a:solidFill>
                <a:latin typeface="Arial" pitchFamily="18"/>
              </a:rPr>
              <a:t>"customer"</a:t>
            </a:r>
            <a:r>
              <a:rPr lang="en-US" sz="1100" i="1">
                <a:latin typeface="Arial" pitchFamily="18"/>
              </a:rPr>
              <a:t>) … ); (totalOrderCount[0])++; },   </a:t>
            </a:r>
            <a:r>
              <a:rPr lang="en-US" sz="1100">
                <a:latin typeface="Arial" pitchFamily="18"/>
              </a:rPr>
              <a:t>2016);</a:t>
            </a:r>
          </a:p>
          <a:p>
            <a:pPr lvl="0"/>
            <a:endParaRPr lang="en-US" sz="1100">
              <a:latin typeface="Arial" pitchFamily="18"/>
            </a:endParaRPr>
          </a:p>
          <a:p>
            <a:pPr lvl="0"/>
            <a:r>
              <a:rPr lang="en-US" sz="1100">
                <a:latin typeface="Arial" pitchFamily="18"/>
              </a:rPr>
              <a:t>The array is final but its contents don't have to be.  Pretty horrible, but it works.</a:t>
            </a:r>
          </a:p>
          <a:p>
            <a:pPr lvl="0"/>
            <a:r>
              <a:rPr lang="en-US" sz="1100">
                <a:latin typeface="Arial" pitchFamily="18"/>
              </a:rPr>
              <a:t>Going back to implementing </a:t>
            </a:r>
            <a:r>
              <a:rPr lang="en-US" sz="1100" i="1">
                <a:latin typeface="Arial" pitchFamily="18"/>
              </a:rPr>
              <a:t>RowcallBackHandler</a:t>
            </a:r>
            <a:r>
              <a:rPr lang="en-US" sz="1100">
                <a:latin typeface="Arial" pitchFamily="18"/>
              </a:rPr>
              <a:t> as a class is cleaner.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Option of last resort. Spring invokes the extractData method </a:t>
            </a:r>
            <a:r>
              <a:rPr lang="en-US" sz="1260" i="1"/>
              <a:t>ONCE</a:t>
            </a:r>
            <a:r>
              <a:rPr lang="en-US" sz="1260"/>
              <a:t>.  You re now responsible for iterating over the ResultSet.  With both RowMapper and RowCallbackHandler, spring iterates over the ResultSet for you.</a:t>
            </a:r>
          </a:p>
          <a:p>
            <a:pPr lvl="0"/>
            <a:endParaRPr lang="en-US" sz="1260"/>
          </a:p>
          <a:p>
            <a:pPr lvl="0"/>
            <a:r>
              <a:rPr lang="en-US" sz="1260"/>
              <a:t>The optional step in the lab uses a ResultSetExtractor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A given order has an unknown number of associated items.  So we process the result-set manually because we cannot know how large it will be.</a:t>
            </a:r>
          </a:p>
          <a:p>
            <a:pPr lvl="0"/>
            <a:r>
              <a:rPr lang="en-US" sz="1260"/>
              <a:t>This is precisely why you would chose an ORM in the first place, so this is not really a good example.</a:t>
            </a:r>
          </a:p>
          <a:p>
            <a:pPr lvl="0"/>
            <a:r>
              <a:rPr lang="en-US" sz="1260"/>
              <a:t>In practice, this is the least commonly used of the callbacks.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Again we need the cast to help Java workout that we are using the lambda in place of </a:t>
            </a:r>
            <a:r>
              <a:rPr lang="en-US" sz="1260" i="1"/>
              <a:t>ResultSetExtractor&lt;Order&gt;.extractData()</a:t>
            </a:r>
            <a:r>
              <a:rPr lang="en-US" sz="1260"/>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NOTE: the RowCallbackHandler (with a void returning processRow(..) method) is often an viable option even when using an ORM– good for streaming results to a file or other situations where no return value is needed at the callback-method level (such as filtering results and adding to a collection).</a:t>
            </a:r>
          </a:p>
          <a:p>
            <a:pPr lvl="0"/>
            <a:r>
              <a:rPr lang="en-US" sz="1260"/>
              <a:t>Just be careful mixing JDBC and JPA/ORM access on the same table. Remember to flush after any changes to the data in the table so that whatever queries you run at the database see data in sync with what you currently have in memory.</a:t>
            </a:r>
          </a:p>
          <a:p>
            <a:pPr lvl="0"/>
            <a:r>
              <a:rPr lang="en-US" sz="1260"/>
              <a:t>Both Hibernate and JPA do this automatically – forcing a flush (by default) before any query.</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Finally, how do we write to the database?</a:t>
            </a:r>
          </a:p>
          <a:p>
            <a:pPr lvl="0"/>
            <a:r>
              <a:rPr lang="en-US" sz="1260"/>
              <a:t>Note that like the underlying JDBC, the number of rows modified is returned – here it will normally be 1.</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In this case we could return 0 (if not found), 1 (I unique) or 2+ (id not unique).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Just a reminder, JdbcTemplate throws DataAccessExceptions (DAE) that wrap the underlying SQL Exception.</a:t>
            </a:r>
          </a:p>
          <a:p>
            <a:pPr lvl="0"/>
            <a:r>
              <a:rPr lang="en-US" sz="1260"/>
              <a:t>Spring has a mapping table that converts SQLExceptions with database specific error codes to the appropriate DAE type.  You can customize this or provide a new table for a database Spring doesn't yet support.  Spring supports most well-known RDBs already.</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kern="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The try-catch block around conn.close is a classic example of what is wrong with JDBC.  If you cannot close a connection, things are pretty bad  so what exactly can you do by catching this exception, nothing.</a:t>
            </a:r>
          </a:p>
          <a:p>
            <a:pPr lvl="0"/>
            <a:r>
              <a:rPr lang="en-US" sz="1260"/>
              <a:t>History: Java had to be able to support access to relational databases.  The API is therefore low-level and straightforward for the database vendor to implement.  Vendors only need deal with one exception for everything.  This was good 15 years ago when Java was new and struggling to be accepted.  Some time since a higher level abstraction should have appeared.  Something like Spring's JdbcTemplate should have been added to JSE years ago.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771323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57363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397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397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3641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8124403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021670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9523983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58360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41176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491462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93823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81440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31402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240701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491965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397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397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747932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4318570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036450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7031800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033731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24155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879477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49197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1691667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930343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766270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997038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397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397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64121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56827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791060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122702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36467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460482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678253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457200" y="274320"/>
            <a:ext cx="8229600" cy="1143000"/>
          </a:xfrm>
          <a:prstGeom prst="rect">
            <a:avLst/>
          </a:prstGeom>
          <a:noFill/>
          <a:ln>
            <a:noFill/>
          </a:ln>
        </p:spPr>
        <p:txBody>
          <a:bodyPr vert="horz" lIns="90000" tIns="46800" rIns="90000" bIns="46800" anchor="ctr" anchorCtr="0" compatLnSpc="1"/>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 Placeholder 2"/>
          <p:cNvSpPr txBox="1">
            <a:spLocks noGrp="1"/>
          </p:cNvSpPr>
          <p:nvPr>
            <p:ph type="body" idx="1"/>
          </p:nvPr>
        </p:nvSpPr>
        <p:spPr>
          <a:xfrm>
            <a:off x="457200" y="1600200"/>
            <a:ext cx="8229600" cy="4071240"/>
          </a:xfrm>
          <a:prstGeom prst="rect">
            <a:avLst/>
          </a:prstGeom>
          <a:noFill/>
          <a:ln>
            <a:noFill/>
          </a:ln>
        </p:spPr>
        <p:txBody>
          <a:bodyPr vert="horz" lIns="90000" tIns="46800" rIns="90000" bIns="46800" anchor="t" anchorCtr="0" compatLnSpc="1"/>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p:nvPr/>
        </p:nvSpPr>
        <p:spPr>
          <a:xfrm>
            <a:off x="0" y="6329519"/>
            <a:ext cx="9144000" cy="385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786E"/>
          </a:solid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TextBox 7"/>
          <p:cNvSpPr/>
          <p:nvPr/>
        </p:nvSpPr>
        <p:spPr>
          <a:xfrm flipH="1">
            <a:off x="8539200" y="6723000"/>
            <a:ext cx="5331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C59EA45B-52B4-4434-BF7A-80D8F0E88E3B}" type="slidenum">
              <a:t>‹#›</a:t>
            </a:fld>
            <a:endParaRPr lang="en-US" sz="800" b="0" i="0" u="none" strike="noStrike" baseline="0">
              <a:ln>
                <a:noFill/>
              </a:ln>
              <a:solidFill>
                <a:srgbClr val="7F7F7F"/>
              </a:solidFill>
              <a:latin typeface="Arial" pitchFamily="18"/>
              <a:ea typeface="Arial" pitchFamily="2"/>
              <a:cs typeface="Arial" pitchFamily="2"/>
            </a:endParaRPr>
          </a:p>
        </p:txBody>
      </p:sp>
      <p:sp>
        <p:nvSpPr>
          <p:cNvPr id="6" name="TextBox 9"/>
          <p:cNvSpPr/>
          <p:nvPr/>
        </p:nvSpPr>
        <p:spPr>
          <a:xfrm>
            <a:off x="366839" y="6719760"/>
            <a:ext cx="2274840" cy="9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600" b="0" i="0" u="none" strike="noStrike" baseline="0">
                <a:ln>
                  <a:noFill/>
                </a:ln>
                <a:solidFill>
                  <a:srgbClr val="7F7F7F"/>
                </a:solidFill>
                <a:latin typeface="Arial" pitchFamily="18"/>
                <a:ea typeface="Arial" pitchFamily="2"/>
                <a:cs typeface="Arial" pitchFamily="2"/>
              </a:rPr>
              <a:t>© Copyright 2014 Pivotal. All rights reserved.</a:t>
            </a:r>
          </a:p>
        </p:txBody>
      </p:sp>
      <p:pic>
        <p:nvPicPr>
          <p:cNvPr id="7" name="Picture 11" descr="Pivotal_Logo_white.png"/>
          <p:cNvPicPr>
            <a:picLocks noChangeAspect="1"/>
          </p:cNvPicPr>
          <p:nvPr/>
        </p:nvPicPr>
        <p:blipFill>
          <a:blip r:embed="rId13">
            <a:lum/>
            <a:alphaModFix/>
          </a:blip>
          <a:srcRect/>
          <a:stretch>
            <a:fillRect/>
          </a:stretch>
        </p:blipFill>
        <p:spPr>
          <a:xfrm>
            <a:off x="7961400" y="6402240"/>
            <a:ext cx="957239" cy="219240"/>
          </a:xfrm>
          <a:prstGeom prst="rect">
            <a:avLst/>
          </a:prstGeom>
          <a:noFill/>
          <a:ln>
            <a:noFill/>
          </a:ln>
        </p:spPr>
      </p:pic>
      <p:pic>
        <p:nvPicPr>
          <p:cNvPr id="8" name=""/>
          <p:cNvPicPr>
            <a:picLocks noChangeAspect="1"/>
          </p:cNvPicPr>
          <p:nvPr/>
        </p:nvPicPr>
        <p:blipFill>
          <a:blip r:embed="rId14">
            <a:lum/>
            <a:alphaModFix/>
          </a:blip>
          <a:srcRect/>
          <a:stretch>
            <a:fillRect/>
          </a:stretch>
        </p:blipFill>
        <p:spPr>
          <a:xfrm>
            <a:off x="199080" y="6348600"/>
            <a:ext cx="1080000" cy="3708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marL="0" marR="0" indent="0" algn="l" rtl="0" hangingPunct="1">
        <a:lnSpc>
          <a:spcPct val="100000"/>
        </a:lnSpc>
        <a:spcBef>
          <a:spcPts val="0"/>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3200" b="0" i="0" u="none" strike="noStrike" baseline="0">
          <a:ln>
            <a:noFill/>
          </a:ln>
          <a:solidFill>
            <a:srgbClr val="008881"/>
          </a:solidFill>
          <a:latin typeface="Arial" pitchFamily="18"/>
          <a:ea typeface="ＭＳ Ｐゴシック" pitchFamily="2"/>
        </a:defRPr>
      </a:lvl1pPr>
    </p:titleStyle>
    <p:bodyStyle>
      <a:lvl1pPr marL="0" marR="0" indent="0" algn="l" rtl="0" hangingPunct="1">
        <a:lnSpc>
          <a:spcPct val="100000"/>
        </a:lnSpc>
        <a:spcBef>
          <a:spcPts val="598"/>
        </a:spcBef>
        <a:spcAft>
          <a:spcPts val="0"/>
        </a:spcAft>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18"/>
          <a:ea typeface="ＭＳ Ｐゴシック" pitchFamily="2"/>
        </a:defRPr>
      </a:lvl1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0" y="6329519"/>
            <a:ext cx="9144000" cy="385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786E"/>
          </a:solid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TextBox 7"/>
          <p:cNvSpPr/>
          <p:nvPr/>
        </p:nvSpPr>
        <p:spPr>
          <a:xfrm flipH="1">
            <a:off x="8539200" y="6723000"/>
            <a:ext cx="5331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4B90F727-95BA-46D4-95C8-FF2C9B3C82EB}" type="slidenum">
              <a:t>‹#›</a:t>
            </a:fld>
            <a:endParaRPr lang="en-US" sz="800" b="0" i="0" u="none" strike="noStrike" baseline="0">
              <a:ln>
                <a:noFill/>
              </a:ln>
              <a:solidFill>
                <a:srgbClr val="7F7F7F"/>
              </a:solidFill>
              <a:latin typeface="Arial" pitchFamily="18"/>
              <a:ea typeface="Arial" pitchFamily="2"/>
              <a:cs typeface="Arial" pitchFamily="2"/>
            </a:endParaRPr>
          </a:p>
        </p:txBody>
      </p:sp>
      <p:sp>
        <p:nvSpPr>
          <p:cNvPr id="4" name="TextBox 9"/>
          <p:cNvSpPr/>
          <p:nvPr/>
        </p:nvSpPr>
        <p:spPr>
          <a:xfrm>
            <a:off x="366839" y="6719760"/>
            <a:ext cx="2274840" cy="9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600" b="0" i="0" u="none" strike="noStrike" baseline="0">
                <a:ln>
                  <a:noFill/>
                </a:ln>
                <a:solidFill>
                  <a:srgbClr val="7F7F7F"/>
                </a:solidFill>
                <a:latin typeface="Arial" pitchFamily="18"/>
                <a:ea typeface="Arial" pitchFamily="2"/>
                <a:cs typeface="Arial" pitchFamily="2"/>
              </a:rPr>
              <a:t>© Copyright 2014 Pivotal. All rights reserved.</a:t>
            </a:r>
          </a:p>
        </p:txBody>
      </p:sp>
      <p:pic>
        <p:nvPicPr>
          <p:cNvPr id="5" name="Picture 11" descr="Pivotal_Logo_white.png"/>
          <p:cNvPicPr>
            <a:picLocks noChangeAspect="1"/>
          </p:cNvPicPr>
          <p:nvPr/>
        </p:nvPicPr>
        <p:blipFill>
          <a:blip r:embed="rId13">
            <a:lum/>
            <a:alphaModFix/>
          </a:blip>
          <a:srcRect/>
          <a:stretch>
            <a:fillRect/>
          </a:stretch>
        </p:blipFill>
        <p:spPr>
          <a:xfrm>
            <a:off x="7961400" y="6402240"/>
            <a:ext cx="957239" cy="219240"/>
          </a:xfrm>
          <a:prstGeom prst="rect">
            <a:avLst/>
          </a:prstGeom>
          <a:noFill/>
          <a:ln>
            <a:noFill/>
          </a:ln>
        </p:spPr>
      </p:pic>
      <p:sp>
        <p:nvSpPr>
          <p:cNvPr id="6" name="Rectangle 8"/>
          <p:cNvSpPr/>
          <p:nvPr/>
        </p:nvSpPr>
        <p:spPr>
          <a:xfrm>
            <a:off x="0" y="0"/>
            <a:ext cx="914400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12600">
            <a:solidFill>
              <a:srgbClr val="000000"/>
            </a:solidFill>
            <a:prstDash val="solid"/>
            <a:miter/>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Rectangle 10"/>
          <p:cNvSpPr/>
          <p:nvPr/>
        </p:nvSpPr>
        <p:spPr>
          <a:xfrm>
            <a:off x="0" y="6329519"/>
            <a:ext cx="9144000" cy="385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786E"/>
          </a:solid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8" name="TextBox 12"/>
          <p:cNvSpPr/>
          <p:nvPr/>
        </p:nvSpPr>
        <p:spPr>
          <a:xfrm flipH="1">
            <a:off x="8539200" y="6723000"/>
            <a:ext cx="5331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53F64790-610E-4D23-9B16-374257067AB6}" type="slidenum">
              <a:t>‹#›</a:t>
            </a:fld>
            <a:endParaRPr lang="en-US" sz="800" b="0" i="0" u="none" strike="noStrike" baseline="0">
              <a:ln>
                <a:noFill/>
              </a:ln>
              <a:solidFill>
                <a:srgbClr val="7F7F7F"/>
              </a:solidFill>
              <a:latin typeface="Arial" pitchFamily="18"/>
              <a:ea typeface="Arial" pitchFamily="2"/>
              <a:cs typeface="Arial" pitchFamily="2"/>
            </a:endParaRPr>
          </a:p>
        </p:txBody>
      </p:sp>
      <p:pic>
        <p:nvPicPr>
          <p:cNvPr id="9" name="Picture 13" descr="EMC logo white-lg.png"/>
          <p:cNvPicPr>
            <a:picLocks noChangeAspect="1"/>
          </p:cNvPicPr>
          <p:nvPr/>
        </p:nvPicPr>
        <p:blipFill>
          <a:blip r:embed="rId14">
            <a:lum/>
            <a:alphaModFix/>
          </a:blip>
          <a:srcRect/>
          <a:stretch>
            <a:fillRect/>
          </a:stretch>
        </p:blipFill>
        <p:spPr>
          <a:xfrm>
            <a:off x="7951679" y="6386399"/>
            <a:ext cx="898559" cy="255600"/>
          </a:xfrm>
          <a:prstGeom prst="rect">
            <a:avLst/>
          </a:prstGeom>
          <a:noFill/>
          <a:ln>
            <a:noFill/>
          </a:ln>
        </p:spPr>
      </p:pic>
      <p:sp>
        <p:nvSpPr>
          <p:cNvPr id="10" name="TextBox 14"/>
          <p:cNvSpPr/>
          <p:nvPr/>
        </p:nvSpPr>
        <p:spPr>
          <a:xfrm>
            <a:off x="366839" y="6719760"/>
            <a:ext cx="2274840" cy="9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600" b="0" i="0" u="none" strike="noStrike" baseline="0">
                <a:ln>
                  <a:noFill/>
                </a:ln>
                <a:solidFill>
                  <a:srgbClr val="7F7F7F"/>
                </a:solidFill>
                <a:latin typeface="Arial" pitchFamily="18"/>
                <a:ea typeface="Arial" pitchFamily="2"/>
                <a:cs typeface="Arial" pitchFamily="2"/>
              </a:rPr>
              <a:t>© Copyright 2014 Pivotal. All rights reserved.</a:t>
            </a:r>
          </a:p>
        </p:txBody>
      </p:sp>
      <p:sp>
        <p:nvSpPr>
          <p:cNvPr id="11" name="Title Placeholder 10"/>
          <p:cNvSpPr txBox="1">
            <a:spLocks noGrp="1"/>
          </p:cNvSpPr>
          <p:nvPr>
            <p:ph type="title"/>
          </p:nvPr>
        </p:nvSpPr>
        <p:spPr>
          <a:xfrm>
            <a:off x="457200" y="274320"/>
            <a:ext cx="8229600" cy="1143000"/>
          </a:xfrm>
          <a:prstGeom prst="rect">
            <a:avLst/>
          </a:prstGeom>
          <a:noFill/>
          <a:ln>
            <a:noFill/>
          </a:ln>
        </p:spPr>
        <p:txBody>
          <a:bodyPr vert="horz" lIns="90000" tIns="46800" rIns="90000" bIns="46800" anchor="ctr" anchorCtr="0" compatLnSpc="1"/>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12" name="Text Placeholder 11"/>
          <p:cNvSpPr txBox="1">
            <a:spLocks noGrp="1"/>
          </p:cNvSpPr>
          <p:nvPr>
            <p:ph type="body" idx="1"/>
          </p:nvPr>
        </p:nvSpPr>
        <p:spPr>
          <a:xfrm>
            <a:off x="457200" y="1600200"/>
            <a:ext cx="8229600" cy="4071240"/>
          </a:xfrm>
          <a:prstGeom prst="rect">
            <a:avLst/>
          </a:prstGeom>
          <a:noFill/>
          <a:ln>
            <a:noFill/>
          </a:ln>
        </p:spPr>
        <p:txBody>
          <a:bodyPr vert="horz" lIns="90000" tIns="46800" rIns="90000" bIns="46800" anchor="t" anchorCtr="0" compatLnSpc="1"/>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3" name=""/>
          <p:cNvPicPr>
            <a:picLocks noChangeAspect="1"/>
          </p:cNvPicPr>
          <p:nvPr/>
        </p:nvPicPr>
        <p:blipFill>
          <a:blip r:embed="rId15">
            <a:lum/>
            <a:alphaModFix/>
          </a:blip>
          <a:srcRect/>
          <a:stretch>
            <a:fillRect/>
          </a:stretch>
        </p:blipFill>
        <p:spPr>
          <a:xfrm>
            <a:off x="7041240" y="176400"/>
            <a:ext cx="1885320" cy="646920"/>
          </a:xfrm>
          <a:prstGeom prst="rect">
            <a:avLst/>
          </a:prstGeom>
          <a:noFill/>
          <a:ln>
            <a:noFill/>
          </a:ln>
        </p:spPr>
      </p:pic>
      <p:pic>
        <p:nvPicPr>
          <p:cNvPr id="14" name=""/>
          <p:cNvPicPr>
            <a:picLocks noChangeAspect="1"/>
          </p:cNvPicPr>
          <p:nvPr/>
        </p:nvPicPr>
        <p:blipFill>
          <a:blip r:embed="rId15">
            <a:lum/>
            <a:alphaModFix/>
          </a:blip>
          <a:srcRect/>
          <a:stretch>
            <a:fillRect/>
          </a:stretch>
        </p:blipFill>
        <p:spPr>
          <a:xfrm>
            <a:off x="199440" y="6348960"/>
            <a:ext cx="1080000" cy="3708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marL="0" marR="0" indent="0" algn="l" rtl="0" hangingPunct="1">
        <a:lnSpc>
          <a:spcPct val="100000"/>
        </a:lnSpc>
        <a:spcBef>
          <a:spcPts val="0"/>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3200" b="0" i="0" u="none" strike="noStrike" kern="1200" baseline="0">
          <a:ln>
            <a:noFill/>
          </a:ln>
          <a:solidFill>
            <a:srgbClr val="008881"/>
          </a:solidFill>
          <a:latin typeface="Arial" pitchFamily="18"/>
          <a:ea typeface="ＭＳ Ｐゴシック" pitchFamily="2"/>
        </a:defRPr>
      </a:lvl1pPr>
    </p:titleStyle>
    <p:bodyStyle>
      <a:lvl1pPr marL="0" marR="0" indent="0" algn="l" rtl="0" hangingPunct="1">
        <a:lnSpc>
          <a:spcPct val="100000"/>
        </a:lnSpc>
        <a:spcBef>
          <a:spcPts val="598"/>
        </a:spcBef>
        <a:spcAft>
          <a:spcPts val="0"/>
        </a:spcAft>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18"/>
          <a:ea typeface="ＭＳ Ｐゴシック" pitchFamily="2"/>
        </a:defRPr>
      </a:lvl1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0" y="6329519"/>
            <a:ext cx="9144000" cy="385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786E"/>
          </a:solid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TextBox 7"/>
          <p:cNvSpPr/>
          <p:nvPr/>
        </p:nvSpPr>
        <p:spPr>
          <a:xfrm flipH="1">
            <a:off x="8539200" y="6723000"/>
            <a:ext cx="5331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747C947D-ED6E-4B6D-A43D-568801010099}" type="slidenum">
              <a:t>‹#›</a:t>
            </a:fld>
            <a:endParaRPr lang="en-US" sz="800" b="0" i="0" u="none" strike="noStrike" baseline="0">
              <a:ln>
                <a:noFill/>
              </a:ln>
              <a:solidFill>
                <a:srgbClr val="7F7F7F"/>
              </a:solidFill>
              <a:latin typeface="Arial" pitchFamily="18"/>
              <a:ea typeface="Arial" pitchFamily="2"/>
              <a:cs typeface="Arial" pitchFamily="2"/>
            </a:endParaRPr>
          </a:p>
        </p:txBody>
      </p:sp>
      <p:sp>
        <p:nvSpPr>
          <p:cNvPr id="4" name="TextBox 9"/>
          <p:cNvSpPr/>
          <p:nvPr/>
        </p:nvSpPr>
        <p:spPr>
          <a:xfrm>
            <a:off x="366839" y="6719760"/>
            <a:ext cx="2274840" cy="9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600" b="0" i="0" u="none" strike="noStrike" baseline="0">
                <a:ln>
                  <a:noFill/>
                </a:ln>
                <a:solidFill>
                  <a:srgbClr val="7F7F7F"/>
                </a:solidFill>
                <a:latin typeface="Arial" pitchFamily="18"/>
                <a:ea typeface="Arial" pitchFamily="2"/>
                <a:cs typeface="Arial" pitchFamily="2"/>
              </a:rPr>
              <a:t>© Copyright 2014 Pivotal. All rights reserved.</a:t>
            </a:r>
          </a:p>
        </p:txBody>
      </p:sp>
      <p:pic>
        <p:nvPicPr>
          <p:cNvPr id="5" name="Picture 11" descr="Pivotal_Logo_white.png"/>
          <p:cNvPicPr>
            <a:picLocks noChangeAspect="1"/>
          </p:cNvPicPr>
          <p:nvPr/>
        </p:nvPicPr>
        <p:blipFill>
          <a:blip r:embed="rId13">
            <a:lum/>
            <a:alphaModFix/>
          </a:blip>
          <a:srcRect/>
          <a:stretch>
            <a:fillRect/>
          </a:stretch>
        </p:blipFill>
        <p:spPr>
          <a:xfrm>
            <a:off x="7961400" y="6402240"/>
            <a:ext cx="957239" cy="219240"/>
          </a:xfrm>
          <a:prstGeom prst="rect">
            <a:avLst/>
          </a:prstGeom>
          <a:noFill/>
          <a:ln>
            <a:noFill/>
          </a:ln>
        </p:spPr>
      </p:pic>
      <p:sp>
        <p:nvSpPr>
          <p:cNvPr id="6" name="Rectangle 8"/>
          <p:cNvSpPr/>
          <p:nvPr/>
        </p:nvSpPr>
        <p:spPr>
          <a:xfrm>
            <a:off x="0" y="0"/>
            <a:ext cx="9144000" cy="21686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BFBFBF"/>
              </a:gs>
              <a:gs pos="100000">
                <a:srgbClr val="FFFFFF"/>
              </a:gs>
            </a:gsLst>
            <a:lin ang="5400000"/>
          </a:grad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Title Placeholder 6"/>
          <p:cNvSpPr txBox="1">
            <a:spLocks noGrp="1"/>
          </p:cNvSpPr>
          <p:nvPr>
            <p:ph type="title"/>
          </p:nvPr>
        </p:nvSpPr>
        <p:spPr>
          <a:xfrm>
            <a:off x="457200" y="274320"/>
            <a:ext cx="8229600" cy="1143000"/>
          </a:xfrm>
          <a:prstGeom prst="rect">
            <a:avLst/>
          </a:prstGeom>
          <a:noFill/>
          <a:ln>
            <a:noFill/>
          </a:ln>
        </p:spPr>
        <p:txBody>
          <a:bodyPr vert="horz" lIns="90000" tIns="46800" rIns="90000" bIns="46800" anchor="ctr" anchorCtr="0" compatLnSpc="1"/>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8" name="Text Placeholder 7"/>
          <p:cNvSpPr txBox="1">
            <a:spLocks noGrp="1"/>
          </p:cNvSpPr>
          <p:nvPr>
            <p:ph type="body" idx="1"/>
          </p:nvPr>
        </p:nvSpPr>
        <p:spPr>
          <a:xfrm>
            <a:off x="457200" y="1600200"/>
            <a:ext cx="8229600" cy="4071240"/>
          </a:xfrm>
          <a:prstGeom prst="rect">
            <a:avLst/>
          </a:prstGeom>
          <a:noFill/>
          <a:ln>
            <a:noFill/>
          </a:ln>
        </p:spPr>
        <p:txBody>
          <a:bodyPr vert="horz" lIns="90000" tIns="46800" rIns="90000" bIns="46800" anchor="t" anchorCtr="0" compatLnSpc="1"/>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9" name=""/>
          <p:cNvPicPr>
            <a:picLocks noChangeAspect="1"/>
          </p:cNvPicPr>
          <p:nvPr/>
        </p:nvPicPr>
        <p:blipFill>
          <a:blip r:embed="rId14">
            <a:lum/>
            <a:alphaModFix/>
          </a:blip>
          <a:srcRect/>
          <a:stretch>
            <a:fillRect/>
          </a:stretch>
        </p:blipFill>
        <p:spPr>
          <a:xfrm>
            <a:off x="199080" y="6348600"/>
            <a:ext cx="1080000" cy="3708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marL="0" marR="0" indent="0" algn="l" rtl="0" hangingPunct="1">
        <a:lnSpc>
          <a:spcPct val="100000"/>
        </a:lnSpc>
        <a:spcBef>
          <a:spcPts val="0"/>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3200" b="0" i="0" u="none" strike="noStrike" kern="1200" baseline="0">
          <a:ln>
            <a:noFill/>
          </a:ln>
          <a:solidFill>
            <a:srgbClr val="008881"/>
          </a:solidFill>
          <a:latin typeface="Arial" pitchFamily="18"/>
          <a:ea typeface="ＭＳ Ｐゴシック" pitchFamily="2"/>
        </a:defRPr>
      </a:lvl1pPr>
    </p:titleStyle>
    <p:bodyStyle>
      <a:lvl1pPr marL="0" marR="0" indent="0" algn="l" rtl="0" hangingPunct="1">
        <a:lnSpc>
          <a:spcPct val="100000"/>
        </a:lnSpc>
        <a:spcBef>
          <a:spcPts val="598"/>
        </a:spcBef>
        <a:spcAft>
          <a:spcPts val="0"/>
        </a:spcAft>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18"/>
          <a:ea typeface="ＭＳ Ｐゴシック" pitchFamily="2"/>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docs.spring.io/spring/docs/current/spring-framework-reference/htmlsingle/#jdbc"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svm"/><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90639" y="2437200"/>
            <a:ext cx="4384800" cy="1042559"/>
          </a:xfrm>
        </p:spPr>
        <p:txBody>
          <a:bodyPr wrap="square" lIns="0" tIns="0" rIns="0" bIns="0" anchor="b">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nSpc>
                <a:spcPct val="90000"/>
              </a:lnSpc>
            </a:pPr>
            <a:r>
              <a:rPr lang="en-US" sz="3600" b="1">
                <a:solidFill>
                  <a:srgbClr val="F16F3B"/>
                </a:solidFill>
              </a:rPr>
              <a:t>Introduction to Spring JDBC</a:t>
            </a:r>
          </a:p>
        </p:txBody>
      </p:sp>
      <p:sp>
        <p:nvSpPr>
          <p:cNvPr id="3" name="TextBox 2"/>
          <p:cNvSpPr txBox="1"/>
          <p:nvPr/>
        </p:nvSpPr>
        <p:spPr>
          <a:xfrm>
            <a:off x="890280" y="3793679"/>
            <a:ext cx="6048360" cy="368640"/>
          </a:xfrm>
          <a:prstGeom prst="rect">
            <a:avLst/>
          </a:prstGeom>
          <a:noFill/>
          <a:ln>
            <a:noFill/>
          </a:ln>
        </p:spPr>
        <p:txBody>
          <a:bodyPr vert="horz" wrap="square" lIns="0" tIns="0" rIns="0" bIns="0" anchor="t" anchorCtr="0" compatLnSpc="1">
            <a:spAutoFit/>
          </a:bodyPr>
          <a:lstStyle>
            <a:defPPr lvl="0">
              <a:buNone/>
            </a:defPPr>
            <a:lvl1pPr lvl="0">
              <a:buNone/>
            </a:lvl1pPr>
            <a:lvl2pPr lvl="1">
              <a:buClr>
                <a:srgbClr val="33928A"/>
              </a:buClr>
              <a:buSzPct val="100000"/>
              <a:buFont typeface="Arial" pitchFamily="34"/>
              <a:buChar char="–"/>
            </a:lvl2pPr>
            <a:lvl3pPr lvl="2">
              <a:buClr>
                <a:srgbClr val="33928A"/>
              </a:buClr>
              <a:buSzPct val="100000"/>
              <a:buFont typeface="Arial" pitchFamily="34"/>
              <a:buChar char="•"/>
            </a:lvl3pPr>
            <a:lvl4pPr lvl="3">
              <a:buClr>
                <a:srgbClr val="33928A"/>
              </a:buClr>
              <a:buSzPct val="100000"/>
              <a:buFont typeface="Arial" pitchFamily="34"/>
              <a:buChar char="–"/>
            </a:lvl4pPr>
            <a:lvl5pPr lvl="4">
              <a:buClr>
                <a:srgbClr val="33928A"/>
              </a:buClr>
              <a:buSzPct val="100000"/>
              <a:buFont typeface="Arial" pitchFamily="34"/>
              <a:buChar char="»"/>
            </a:lvl5pPr>
            <a:lvl6pPr lvl="5">
              <a:buClr>
                <a:srgbClr val="33928A"/>
              </a:buClr>
              <a:buSzPct val="100000"/>
              <a:buFont typeface="Arial" pitchFamily="34"/>
              <a:buChar char="»"/>
            </a:lvl6pPr>
            <a:lvl7pPr lvl="6">
              <a:buClr>
                <a:srgbClr val="33928A"/>
              </a:buClr>
              <a:buSzPct val="100000"/>
              <a:buFont typeface="Arial" pitchFamily="34"/>
              <a:buChar char="»"/>
            </a:lvl7pPr>
            <a:lvl8pPr lvl="7">
              <a:buClr>
                <a:srgbClr val="33928A"/>
              </a:buClr>
              <a:buSzPct val="100000"/>
              <a:buFont typeface="Arial" pitchFamily="34"/>
              <a:buChar char="»"/>
            </a:lvl8pPr>
            <a:lvl9pPr lvl="8">
              <a:buClr>
                <a:srgbClr val="33928A"/>
              </a:buClr>
              <a:buSzPct val="100000"/>
              <a:buFont typeface="Arial" pitchFamily="34"/>
              <a:buChar char="»"/>
            </a:lvl9p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kern="1200" baseline="0">
                <a:ln>
                  <a:noFill/>
                </a:ln>
                <a:solidFill>
                  <a:srgbClr val="3EA7BC"/>
                </a:solidFill>
                <a:latin typeface="Arial" pitchFamily="18"/>
                <a:ea typeface="Arial" pitchFamily="2"/>
                <a:cs typeface="Arial" pitchFamily="2"/>
              </a:rPr>
              <a:t>Using JdbcTemplate</a:t>
            </a:r>
          </a:p>
        </p:txBody>
      </p:sp>
      <p:sp>
        <p:nvSpPr>
          <p:cNvPr id="4" name="Text Placeholder 3"/>
          <p:cNvSpPr txBox="1">
            <a:spLocks noGrp="1"/>
          </p:cNvSpPr>
          <p:nvPr>
            <p:ph type="body" idx="4294967295"/>
          </p:nvPr>
        </p:nvSpPr>
        <p:spPr>
          <a:xfrm>
            <a:off x="907919" y="4870079"/>
            <a:ext cx="5027760" cy="276480"/>
          </a:xfrm>
        </p:spPr>
        <p:txBody>
          <a:bodyPr wrap="square" lIns="0" tIns="0" rIns="0" bIns="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spcBef>
                <a:spcPts val="0"/>
              </a:spcBef>
              <a:buNone/>
            </a:pPr>
            <a:r>
              <a:rPr lang="en-US" sz="1800">
                <a:solidFill>
                  <a:srgbClr val="7F7F7F"/>
                </a:solidFill>
                <a:latin typeface="" pitchFamily="16"/>
                <a:cs typeface="Arial" pitchFamily="2"/>
              </a:rPr>
              <a:t>Simplifying JDBC-based data-access with Spring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Creating a JdbcTemplate">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Creating a JdbcTemplate</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Requires a DataSource</a:t>
            </a:r>
            <a:br>
              <a:rPr lang="en-US">
                <a:latin typeface="" pitchFamily="16"/>
              </a:rPr>
            </a:br>
            <a:r>
              <a:rPr lang="en-US">
                <a:latin typeface="" pitchFamily="16"/>
              </a:rPr>
              <a:t/>
            </a:r>
            <a:br>
              <a:rPr lang="en-US">
                <a:latin typeface="" pitchFamily="16"/>
              </a:rPr>
            </a:br>
            <a:r>
              <a:rPr lang="en-US">
                <a:latin typeface="" pitchFamily="16"/>
              </a:rPr>
              <a:t/>
            </a:r>
            <a:br>
              <a:rPr lang="en-US">
                <a:latin typeface="" pitchFamily="16"/>
              </a:rPr>
            </a:br>
            <a:endParaRPr lang="en-US">
              <a:latin typeface="" pitchFamily="16"/>
            </a:endParaRPr>
          </a:p>
          <a:p>
            <a:pPr lvl="0"/>
            <a:r>
              <a:rPr lang="en-US">
                <a:latin typeface="" pitchFamily="16"/>
              </a:rPr>
              <a:t>Create a template once and re-use it</a:t>
            </a:r>
          </a:p>
          <a:p>
            <a:pPr lvl="1"/>
            <a:r>
              <a:rPr lang="en-US">
                <a:latin typeface="" pitchFamily="16"/>
              </a:rPr>
              <a:t>Do not create one for each thread</a:t>
            </a:r>
          </a:p>
          <a:p>
            <a:pPr lvl="1"/>
            <a:r>
              <a:rPr lang="en-US">
                <a:latin typeface="" pitchFamily="16"/>
              </a:rPr>
              <a:t>Thread safe after construction</a:t>
            </a:r>
          </a:p>
          <a:p>
            <a:pPr lvl="0">
              <a:buNone/>
            </a:pPr>
            <a:endParaRPr lang="en-US">
              <a:latin typeface="" pitchFamily="16"/>
            </a:endParaRPr>
          </a:p>
          <a:p>
            <a:pPr lvl="0">
              <a:buNone/>
            </a:pPr>
            <a:endParaRPr lang="en-US">
              <a:latin typeface="" pitchFamily="16"/>
            </a:endParaRPr>
          </a:p>
          <a:p>
            <a:pPr lvl="0">
              <a:buNone/>
            </a:pPr>
            <a:endParaRPr lang="en-US">
              <a:latin typeface="" pitchFamily="16"/>
            </a:endParaRPr>
          </a:p>
        </p:txBody>
      </p:sp>
      <p:sp>
        <p:nvSpPr>
          <p:cNvPr id="4" name="Freeform 3"/>
          <p:cNvSpPr/>
          <p:nvPr/>
        </p:nvSpPr>
        <p:spPr>
          <a:xfrm>
            <a:off x="1143000" y="2281320"/>
            <a:ext cx="6858000" cy="398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JdbcTemplate template = </a:t>
            </a:r>
            <a:r>
              <a:rPr lang="en-US" sz="2000" b="0" i="0" u="none" strike="noStrike" baseline="0">
                <a:ln>
                  <a:noFill/>
                </a:ln>
                <a:solidFill>
                  <a:srgbClr val="7F0055"/>
                </a:solidFill>
                <a:latin typeface="Arial" pitchFamily="18"/>
                <a:ea typeface="ＭＳ Ｐゴシック" pitchFamily="2"/>
                <a:cs typeface="ＭＳ Ｐゴシック" pitchFamily="2"/>
              </a:rPr>
              <a:t>new</a:t>
            </a:r>
            <a:r>
              <a:rPr lang="en-US" sz="2000" b="0" i="0" u="none" strike="noStrike" baseline="0">
                <a:ln>
                  <a:noFill/>
                </a:ln>
                <a:solidFill>
                  <a:srgbClr val="4D4D4D"/>
                </a:solidFill>
                <a:latin typeface="Arial" pitchFamily="18"/>
                <a:ea typeface="ＭＳ Ｐゴシック" pitchFamily="2"/>
                <a:cs typeface="ＭＳ Ｐゴシック" pitchFamily="2"/>
              </a:rPr>
              <a:t> JdbcTemplate(dataSource);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When to use JdbcTemplate">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When to use JdbcTemplate</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Useful standalone</a:t>
            </a:r>
          </a:p>
          <a:p>
            <a:pPr lvl="1"/>
            <a:r>
              <a:rPr lang="en-US">
                <a:latin typeface="" pitchFamily="16"/>
              </a:rPr>
              <a:t>Anytime JDBC is needed</a:t>
            </a:r>
          </a:p>
          <a:p>
            <a:pPr lvl="1"/>
            <a:r>
              <a:rPr lang="en-US">
                <a:latin typeface="" pitchFamily="16"/>
              </a:rPr>
              <a:t>In utility or test code</a:t>
            </a:r>
          </a:p>
          <a:p>
            <a:pPr lvl="1"/>
            <a:r>
              <a:rPr lang="en-US">
                <a:latin typeface="" pitchFamily="16"/>
              </a:rPr>
              <a:t>To clean up messy legacy code</a:t>
            </a:r>
          </a:p>
          <a:p>
            <a:pPr lvl="0"/>
            <a:r>
              <a:rPr lang="en-US">
                <a:latin typeface="" pitchFamily="16"/>
              </a:rPr>
              <a:t>Useful for implementing a repository in a layered application</a:t>
            </a:r>
          </a:p>
          <a:p>
            <a:pPr lvl="1"/>
            <a:r>
              <a:rPr lang="en-US">
                <a:latin typeface="" pitchFamily="16"/>
              </a:rPr>
              <a:t>Also known as a data access object (DAO)</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Implementing a JDBC-based Repository - Java 1.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Implementing a JDBC-based Repository</a:t>
            </a:r>
          </a:p>
        </p:txBody>
      </p:sp>
      <p:sp>
        <p:nvSpPr>
          <p:cNvPr id="3" name="Freeform 2"/>
          <p:cNvSpPr/>
          <p:nvPr/>
        </p:nvSpPr>
        <p:spPr>
          <a:xfrm>
            <a:off x="304560" y="1676160"/>
            <a:ext cx="8534160" cy="4057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F0055"/>
                </a:solidFill>
                <a:latin typeface="Arial" pitchFamily="18"/>
                <a:ea typeface="ＭＳ Ｐゴシック" pitchFamily="2"/>
                <a:cs typeface="ＭＳ Ｐゴシック" pitchFamily="2"/>
              </a:rPr>
              <a:t>public class</a:t>
            </a:r>
            <a:r>
              <a:rPr lang="en-US" sz="2000" b="0" i="0" u="none" strike="noStrike" baseline="0">
                <a:ln>
                  <a:noFill/>
                </a:ln>
                <a:solidFill>
                  <a:srgbClr val="4D4D4D"/>
                </a:solidFill>
                <a:latin typeface="Arial" pitchFamily="18"/>
                <a:ea typeface="ＭＳ Ｐゴシック" pitchFamily="2"/>
                <a:cs typeface="ＭＳ Ｐゴシック" pitchFamily="2"/>
              </a:rPr>
              <a:t> JdbcCustomerRepository </a:t>
            </a:r>
            <a:r>
              <a:rPr lang="en-US" sz="2000" b="0" i="0" u="none" strike="noStrike" baseline="0">
                <a:ln>
                  <a:noFill/>
                </a:ln>
                <a:solidFill>
                  <a:srgbClr val="7F0055"/>
                </a:solidFill>
                <a:latin typeface="Arial" pitchFamily="18"/>
                <a:ea typeface="ＭＳ Ｐゴシック" pitchFamily="2"/>
                <a:cs typeface="ＭＳ Ｐゴシック" pitchFamily="2"/>
              </a:rPr>
              <a:t>implements</a:t>
            </a:r>
            <a:r>
              <a:rPr lang="en-US" sz="2000" b="0" i="0" u="none" strike="noStrike" baseline="0">
                <a:ln>
                  <a:noFill/>
                </a:ln>
                <a:solidFill>
                  <a:srgbClr val="4D4D4D"/>
                </a:solidFill>
                <a:latin typeface="Arial" pitchFamily="18"/>
                <a:ea typeface="ＭＳ Ｐゴシック" pitchFamily="2"/>
                <a:cs typeface="ＭＳ Ｐゴシック" pitchFamily="2"/>
              </a:rPr>
              <a:t> CustomerRepository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000" b="0" i="0" u="none" strike="noStrike" baseline="0">
              <a:ln>
                <a:noFill/>
              </a:ln>
              <a:solidFill>
                <a:srgbClr val="4D4D4D"/>
              </a:solidFill>
              <a:latin typeface="Arial" pitchFamily="18"/>
              <a:ea typeface="ＭＳ Ｐゴシック" pitchFamily="2"/>
              <a:cs typeface="ＭＳ Ｐゴシック" pitchFamily="2"/>
            </a:endParaRP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7F0055"/>
                </a:solidFill>
                <a:latin typeface="Arial" pitchFamily="18"/>
                <a:ea typeface="ＭＳ Ｐゴシック" pitchFamily="2"/>
                <a:cs typeface="ＭＳ Ｐゴシック" pitchFamily="2"/>
              </a:rPr>
              <a:t>private</a:t>
            </a:r>
            <a:r>
              <a:rPr lang="en-US" sz="2000" b="0" i="0" u="none" strike="noStrike" baseline="0">
                <a:ln>
                  <a:noFill/>
                </a:ln>
                <a:solidFill>
                  <a:srgbClr val="4D4D4D"/>
                </a:solidFill>
                <a:latin typeface="Arial" pitchFamily="18"/>
                <a:ea typeface="ＭＳ Ｐゴシック" pitchFamily="2"/>
                <a:cs typeface="ＭＳ Ｐゴシック" pitchFamily="2"/>
              </a:rPr>
              <a:t> JdbcTemplate </a:t>
            </a:r>
            <a:r>
              <a:rPr lang="en-US" sz="2000" b="0" i="0" u="none" strike="noStrike" baseline="0">
                <a:ln>
                  <a:noFill/>
                </a:ln>
                <a:solidFill>
                  <a:srgbClr val="0000C0"/>
                </a:solidFill>
                <a:latin typeface="Arial" pitchFamily="18"/>
                <a:ea typeface="ＭＳ Ｐゴシック" pitchFamily="2"/>
                <a:cs typeface="ＭＳ Ｐゴシック" pitchFamily="2"/>
              </a:rPr>
              <a:t>jdbcTemplate</a:t>
            </a:r>
            <a:r>
              <a:rPr lang="en-US" sz="2000" b="0" i="0" u="none" strike="noStrike" baseline="0">
                <a:ln>
                  <a:noFill/>
                </a:ln>
                <a:solidFill>
                  <a:srgbClr val="4D4D4D"/>
                </a:solidFill>
                <a:latin typeface="Arial" pitchFamily="18"/>
                <a:ea typeface="ＭＳ Ｐゴシック" pitchFamily="2"/>
                <a:cs typeface="ＭＳ Ｐゴシック" pitchFamily="2"/>
              </a:rPr>
              <a:t>;</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000" b="0" i="0" u="none" strike="noStrike" baseline="0">
              <a:ln>
                <a:noFill/>
              </a:ln>
              <a:solidFill>
                <a:srgbClr val="4D4D4D"/>
              </a:solidFill>
              <a:latin typeface="Arial" pitchFamily="18"/>
              <a:ea typeface="ＭＳ Ｐゴシック" pitchFamily="2"/>
              <a:cs typeface="ＭＳ Ｐゴシック" pitchFamily="2"/>
            </a:endParaRP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7F0055"/>
                </a:solidFill>
                <a:latin typeface="Arial" pitchFamily="18"/>
                <a:ea typeface="ＭＳ Ｐゴシック" pitchFamily="2"/>
                <a:cs typeface="ＭＳ Ｐゴシック" pitchFamily="2"/>
              </a:rPr>
              <a:t>public</a:t>
            </a:r>
            <a:r>
              <a:rPr lang="en-US" sz="2000" b="0" i="0" u="none" strike="noStrike" baseline="0">
                <a:ln>
                  <a:noFill/>
                </a:ln>
                <a:solidFill>
                  <a:srgbClr val="4D4D4D"/>
                </a:solidFill>
                <a:latin typeface="Arial" pitchFamily="18"/>
                <a:ea typeface="ＭＳ Ｐゴシック" pitchFamily="2"/>
                <a:cs typeface="ＭＳ Ｐゴシック" pitchFamily="2"/>
              </a:rPr>
              <a:t> JdbcCustomerRepository(DataSource dataSource)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7F0055"/>
                </a:solidFill>
                <a:latin typeface="Arial" pitchFamily="18"/>
                <a:ea typeface="ＭＳ Ｐゴシック" pitchFamily="2"/>
                <a:cs typeface="ＭＳ Ｐゴシック" pitchFamily="2"/>
              </a:rPr>
              <a:t>this</a:t>
            </a:r>
            <a:r>
              <a:rPr lang="en-US" sz="2000" b="0" i="0" u="none" strike="noStrike" baseline="0">
                <a:ln>
                  <a:noFill/>
                </a:ln>
                <a:solidFill>
                  <a:srgbClr val="4D4D4D"/>
                </a:solidFill>
                <a:latin typeface="Arial" pitchFamily="18"/>
                <a:ea typeface="ＭＳ Ｐゴシック" pitchFamily="2"/>
                <a:cs typeface="ＭＳ Ｐゴシック" pitchFamily="2"/>
              </a:rPr>
              <a:t>.</a:t>
            </a:r>
            <a:r>
              <a:rPr lang="en-US" sz="2000" b="0" i="0" u="none" strike="noStrike" baseline="0">
                <a:ln>
                  <a:noFill/>
                </a:ln>
                <a:solidFill>
                  <a:srgbClr val="0000C0"/>
                </a:solidFill>
                <a:latin typeface="Arial" pitchFamily="18"/>
                <a:ea typeface="ＭＳ Ｐゴシック" pitchFamily="2"/>
                <a:cs typeface="ＭＳ Ｐゴシック" pitchFamily="2"/>
              </a:rPr>
              <a:t>jdbcTemplate</a:t>
            </a:r>
            <a:r>
              <a:rPr lang="en-US" sz="2000" b="0" i="0" u="none" strike="noStrike" baseline="0">
                <a:ln>
                  <a:noFill/>
                </a:ln>
                <a:solidFill>
                  <a:srgbClr val="4D4D4D"/>
                </a:solidFill>
                <a:latin typeface="Arial" pitchFamily="18"/>
                <a:ea typeface="ＭＳ Ｐゴシック" pitchFamily="2"/>
                <a:cs typeface="ＭＳ Ｐゴシック" pitchFamily="2"/>
              </a:rPr>
              <a:t> = </a:t>
            </a:r>
            <a:r>
              <a:rPr lang="en-US" sz="2000" b="0" i="0" u="none" strike="noStrike" baseline="0">
                <a:ln>
                  <a:noFill/>
                </a:ln>
                <a:solidFill>
                  <a:srgbClr val="7F0055"/>
                </a:solidFill>
                <a:latin typeface="Arial" pitchFamily="18"/>
                <a:ea typeface="ＭＳ Ｐゴシック" pitchFamily="2"/>
                <a:cs typeface="ＭＳ Ｐゴシック" pitchFamily="2"/>
              </a:rPr>
              <a:t>new</a:t>
            </a:r>
            <a:r>
              <a:rPr lang="en-US" sz="2000" b="0" i="0" u="none" strike="noStrike" baseline="0">
                <a:ln>
                  <a:noFill/>
                </a:ln>
                <a:solidFill>
                  <a:srgbClr val="4D4D4D"/>
                </a:solidFill>
                <a:latin typeface="Arial" pitchFamily="18"/>
                <a:ea typeface="ＭＳ Ｐゴシック" pitchFamily="2"/>
                <a:cs typeface="ＭＳ Ｐゴシック" pitchFamily="2"/>
              </a:rPr>
              <a:t> JdbcTemplate(dataSource);</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7F0055"/>
                </a:solidFill>
                <a:latin typeface="Arial" pitchFamily="18"/>
                <a:ea typeface="ＭＳ Ｐゴシック" pitchFamily="2"/>
                <a:cs typeface="ＭＳ Ｐゴシック" pitchFamily="2"/>
              </a:rPr>
              <a:t>public int</a:t>
            </a:r>
            <a:r>
              <a:rPr lang="en-US" sz="2000" b="0" i="0" u="none" strike="noStrike" baseline="0">
                <a:ln>
                  <a:noFill/>
                </a:ln>
                <a:solidFill>
                  <a:srgbClr val="4D4D4D"/>
                </a:solidFill>
                <a:latin typeface="Arial" pitchFamily="18"/>
                <a:ea typeface="ＭＳ Ｐゴシック" pitchFamily="2"/>
                <a:cs typeface="ＭＳ Ｐゴシック" pitchFamily="2"/>
              </a:rPr>
              <a:t> getCustomerCount()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String sql = </a:t>
            </a:r>
            <a:r>
              <a:rPr lang="en-US" sz="2000" b="0" i="0" u="none" strike="noStrike" baseline="0">
                <a:ln>
                  <a:noFill/>
                </a:ln>
                <a:solidFill>
                  <a:srgbClr val="000099"/>
                </a:solidFill>
                <a:latin typeface="Arial" pitchFamily="18"/>
                <a:ea typeface="ＭＳ Ｐゴシック" pitchFamily="2"/>
                <a:cs typeface="ＭＳ Ｐゴシック" pitchFamily="2"/>
              </a:rPr>
              <a:t>"select count(*) from customer"</a:t>
            </a:r>
            <a:r>
              <a:rPr lang="en-US" sz="2000" b="0" i="0" u="none" strike="noStrike" baseline="0">
                <a:ln>
                  <a:noFill/>
                </a:ln>
                <a:solidFill>
                  <a:srgbClr val="4D4D4D"/>
                </a:solidFill>
                <a:latin typeface="Arial" pitchFamily="18"/>
                <a:ea typeface="ＭＳ Ｐゴシック" pitchFamily="2"/>
                <a:cs typeface="ＭＳ Ｐゴシック" pitchFamily="2"/>
              </a:rPr>
              <a:t>;</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7F0055"/>
                </a:solidFill>
                <a:latin typeface="Arial" pitchFamily="18"/>
                <a:ea typeface="ＭＳ Ｐゴシック" pitchFamily="2"/>
                <a:cs typeface="ＭＳ Ｐゴシック" pitchFamily="2"/>
              </a:rPr>
              <a:t> return</a:t>
            </a: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0000C0"/>
                </a:solidFill>
                <a:latin typeface="Arial" pitchFamily="18"/>
                <a:ea typeface="ＭＳ Ｐゴシック" pitchFamily="2"/>
                <a:cs typeface="ＭＳ Ｐゴシック" pitchFamily="2"/>
              </a:rPr>
              <a:t>jdbcTemplate</a:t>
            </a:r>
            <a:r>
              <a:rPr lang="en-US" sz="2000" b="0" i="0" u="none" strike="noStrike" baseline="0">
                <a:ln>
                  <a:noFill/>
                </a:ln>
                <a:solidFill>
                  <a:srgbClr val="4D4D4D"/>
                </a:solidFill>
                <a:latin typeface="Arial" pitchFamily="18"/>
                <a:ea typeface="ＭＳ Ｐゴシック" pitchFamily="2"/>
                <a:cs typeface="ＭＳ Ｐゴシック" pitchFamily="2"/>
              </a:rPr>
              <a:t>.queryForObject(sql</a:t>
            </a:r>
            <a:r>
              <a:rPr lang="en-US" sz="2000" b="0" i="0" u="none" strike="noStrike" baseline="0">
                <a:ln>
                  <a:noFill/>
                </a:ln>
                <a:solidFill>
                  <a:srgbClr val="000000"/>
                </a:solidFill>
                <a:latin typeface="Arial" pitchFamily="34"/>
                <a:ea typeface="ＭＳ Ｐゴシック" pitchFamily="2"/>
                <a:cs typeface="ＭＳ Ｐゴシック" pitchFamily="2"/>
              </a:rPr>
              <a:t>, Integer.</a:t>
            </a:r>
            <a:r>
              <a:rPr lang="en-US" sz="2000" b="0" i="0" u="none" strike="noStrike" baseline="0">
                <a:ln>
                  <a:noFill/>
                </a:ln>
                <a:solidFill>
                  <a:srgbClr val="7F0055"/>
                </a:solidFill>
                <a:latin typeface="Arial" pitchFamily="34"/>
                <a:ea typeface="Arial" pitchFamily="34"/>
                <a:cs typeface="Arial" pitchFamily="34"/>
              </a:rPr>
              <a:t>class</a:t>
            </a:r>
            <a:r>
              <a:rPr lang="en-US" sz="2000" b="0" i="0" u="none" strike="noStrike" baseline="0">
                <a:ln>
                  <a:noFill/>
                </a:ln>
                <a:solidFill>
                  <a:srgbClr val="4D4D4D"/>
                </a:solidFill>
                <a:latin typeface="Arial" pitchFamily="18"/>
                <a:ea typeface="ＭＳ Ｐゴシック" pitchFamily="2"/>
                <a:cs typeface="ＭＳ Ｐゴシック" pitchFamily="2"/>
              </a:rPr>
              <a:t>);</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a:t>
            </a:r>
          </a:p>
        </p:txBody>
      </p:sp>
      <p:sp>
        <p:nvSpPr>
          <p:cNvPr id="4" name="Straight Connector 3"/>
          <p:cNvSpPr/>
          <p:nvPr/>
        </p:nvSpPr>
        <p:spPr>
          <a:xfrm flipH="1" flipV="1">
            <a:off x="1280159" y="5212080"/>
            <a:ext cx="1268641" cy="365760"/>
          </a:xfrm>
          <a:prstGeom prst="line">
            <a:avLst/>
          </a:prstGeom>
          <a:noFill/>
          <a:ln w="1260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Freeform 4"/>
          <p:cNvSpPr/>
          <p:nvPr/>
        </p:nvSpPr>
        <p:spPr>
          <a:xfrm>
            <a:off x="2548800" y="5483880"/>
            <a:ext cx="2480400" cy="642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non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No try / catch needed</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(unchecked exception)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Querying with JdbcTemplate">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Querying with JdbcTemplate</a:t>
            </a:r>
          </a:p>
        </p:txBody>
      </p:sp>
      <p:sp>
        <p:nvSpPr>
          <p:cNvPr id="3" name="Text Placeholder 2"/>
          <p:cNvSpPr txBox="1">
            <a:spLocks noGrp="1"/>
          </p:cNvSpPr>
          <p:nvPr>
            <p:ph type="body" idx="4294967295"/>
          </p:nvPr>
        </p:nvSpPr>
        <p:spPr>
          <a:xfrm>
            <a:off x="457200" y="1600200"/>
            <a:ext cx="8229600" cy="4525920"/>
          </a:xfrm>
        </p:spPr>
        <p:txBody>
          <a:bodyPr wrap="square">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buClr>
                <a:srgbClr val="000000"/>
              </a:buClr>
            </a:pPr>
            <a:r>
              <a:rPr lang="en-US">
                <a:latin typeface="Arial" pitchFamily="18"/>
              </a:rPr>
              <a:t>JdbcTemplate</a:t>
            </a:r>
            <a:r>
              <a:rPr lang="en-US">
                <a:latin typeface="" pitchFamily="16"/>
              </a:rPr>
              <a:t> can query for</a:t>
            </a:r>
          </a:p>
          <a:p>
            <a:pPr marL="0" lvl="1" indent="0">
              <a:spcBef>
                <a:spcPts val="499"/>
              </a:spcBef>
            </a:pPr>
            <a:r>
              <a:rPr lang="en-US">
                <a:latin typeface="" pitchFamily="16"/>
              </a:rPr>
              <a:t>Simple types (int, long, String, Date, ...)</a:t>
            </a:r>
          </a:p>
          <a:p>
            <a:pPr marL="0" lvl="1" indent="0">
              <a:spcBef>
                <a:spcPts val="499"/>
              </a:spcBef>
            </a:pPr>
            <a:r>
              <a:rPr lang="en-US">
                <a:latin typeface="" pitchFamily="16"/>
              </a:rPr>
              <a:t>Generic Maps</a:t>
            </a:r>
          </a:p>
          <a:p>
            <a:pPr marL="0" lvl="1" indent="0">
              <a:spcBef>
                <a:spcPts val="499"/>
              </a:spcBef>
            </a:pPr>
            <a:r>
              <a:rPr lang="en-US">
                <a:latin typeface="" pitchFamily="16"/>
              </a:rPr>
              <a:t>Domain Objects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Querying for Simple Java Types (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Query for Simple Java Types</a:t>
            </a:r>
          </a:p>
        </p:txBody>
      </p:sp>
      <p:sp>
        <p:nvSpPr>
          <p:cNvPr id="3" name="Text Placeholder 2"/>
          <p:cNvSpPr txBox="1">
            <a:spLocks noGrp="1"/>
          </p:cNvSpPr>
          <p:nvPr>
            <p:ph type="body" idx="4294967295"/>
          </p:nvPr>
        </p:nvSpPr>
        <p:spPr>
          <a:xfrm>
            <a:off x="457200" y="1600200"/>
            <a:ext cx="8229600" cy="4525920"/>
          </a:xfrm>
        </p:spPr>
        <p:txBody>
          <a:bodyPr wrap="square">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r>
              <a:rPr lang="en-US">
                <a:latin typeface="" pitchFamily="16"/>
              </a:rPr>
              <a:t>Query with no bind variables: </a:t>
            </a:r>
            <a:r>
              <a:rPr lang="en-US" i="1">
                <a:latin typeface="" pitchFamily="16"/>
              </a:rPr>
              <a:t>queryForObject</a:t>
            </a:r>
          </a:p>
          <a:p>
            <a:pPr lvl="0">
              <a:buNone/>
            </a:pPr>
            <a:endParaRPr lang="en-US">
              <a:latin typeface="" pitchFamily="16"/>
            </a:endParaRPr>
          </a:p>
          <a:p>
            <a:pPr lvl="0">
              <a:buNone/>
            </a:pPr>
            <a:endParaRPr lang="en-US">
              <a:latin typeface="" pitchFamily="16"/>
            </a:endParaRPr>
          </a:p>
          <a:p>
            <a:pPr lvl="0">
              <a:buNone/>
            </a:pPr>
            <a:endParaRPr lang="en-US">
              <a:latin typeface="" pitchFamily="16"/>
            </a:endParaRPr>
          </a:p>
          <a:p>
            <a:pPr lvl="0">
              <a:buNone/>
            </a:pPr>
            <a:endParaRPr lang="en-US">
              <a:latin typeface="" pitchFamily="16"/>
            </a:endParaRPr>
          </a:p>
        </p:txBody>
      </p:sp>
      <p:sp>
        <p:nvSpPr>
          <p:cNvPr id="4" name="Freeform 3"/>
          <p:cNvSpPr/>
          <p:nvPr/>
        </p:nvSpPr>
        <p:spPr>
          <a:xfrm>
            <a:off x="970920" y="2298240"/>
            <a:ext cx="7350480" cy="2838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F0055"/>
                </a:solidFill>
                <a:latin typeface="Arial" pitchFamily="18"/>
                <a:ea typeface="ＭＳ Ｐゴシック" pitchFamily="2"/>
                <a:cs typeface="ＭＳ Ｐゴシック" pitchFamily="2"/>
              </a:rPr>
              <a:t>public </a:t>
            </a:r>
            <a:r>
              <a:rPr lang="en-US" sz="2000" b="0" i="0" u="none" strike="noStrike" baseline="0">
                <a:ln>
                  <a:noFill/>
                </a:ln>
                <a:solidFill>
                  <a:srgbClr val="000000"/>
                </a:solidFill>
                <a:latin typeface="Arial" pitchFamily="18"/>
                <a:ea typeface="ＭＳ Ｐゴシック" pitchFamily="2"/>
                <a:cs typeface="ＭＳ Ｐゴシック" pitchFamily="2"/>
              </a:rPr>
              <a:t>Date</a:t>
            </a:r>
            <a:r>
              <a:rPr lang="en-US" sz="2000" b="0" i="0" u="none" strike="noStrike" baseline="0">
                <a:ln>
                  <a:noFill/>
                </a:ln>
                <a:solidFill>
                  <a:srgbClr val="4D4D4D"/>
                </a:solidFill>
                <a:latin typeface="Arial" pitchFamily="18"/>
                <a:ea typeface="ＭＳ Ｐゴシック" pitchFamily="2"/>
                <a:cs typeface="ＭＳ Ｐゴシック" pitchFamily="2"/>
              </a:rPr>
              <a:t> getOldest()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String sql = </a:t>
            </a:r>
            <a:r>
              <a:rPr lang="en-US" sz="2000" b="0" i="0" u="none" strike="noStrike" baseline="0">
                <a:ln>
                  <a:noFill/>
                </a:ln>
                <a:solidFill>
                  <a:srgbClr val="000099"/>
                </a:solidFill>
                <a:latin typeface="Arial" pitchFamily="18"/>
                <a:ea typeface="ＭＳ Ｐゴシック" pitchFamily="2"/>
                <a:cs typeface="ＭＳ Ｐゴシック" pitchFamily="2"/>
              </a:rPr>
              <a:t>"select min(dob) from PERSON"</a:t>
            </a:r>
            <a:r>
              <a:rPr lang="en-US" sz="2000" b="0" i="0" u="none" strike="noStrike" baseline="0">
                <a:ln>
                  <a:noFill/>
                </a:ln>
                <a:solidFill>
                  <a:srgbClr val="4D4D4D"/>
                </a:solidFill>
                <a:latin typeface="Arial" pitchFamily="18"/>
                <a:ea typeface="ＭＳ Ｐゴシック" pitchFamily="2"/>
                <a:cs typeface="ＭＳ Ｐゴシック" pitchFamily="2"/>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7F0055"/>
                </a:solidFill>
                <a:latin typeface="Arial" pitchFamily="18"/>
                <a:ea typeface="ＭＳ Ｐゴシック" pitchFamily="2"/>
                <a:cs typeface="ＭＳ Ｐゴシック" pitchFamily="2"/>
              </a:rPr>
              <a:t>return</a:t>
            </a:r>
            <a:r>
              <a:rPr lang="en-US" sz="2000" b="0" i="0" u="none" strike="noStrike" baseline="0">
                <a:ln>
                  <a:noFill/>
                </a:ln>
                <a:solidFill>
                  <a:srgbClr val="000000"/>
                </a:solidFill>
                <a:latin typeface="Arial" pitchFamily="18"/>
                <a:ea typeface="ＭＳ Ｐゴシック" pitchFamily="2"/>
                <a:cs typeface="ＭＳ Ｐゴシック" pitchFamily="2"/>
              </a:rPr>
              <a:t> </a:t>
            </a:r>
            <a:r>
              <a:rPr lang="en-US" sz="2000" b="0" i="0" u="none" strike="noStrike" baseline="0">
                <a:ln>
                  <a:noFill/>
                </a:ln>
                <a:solidFill>
                  <a:srgbClr val="0000C0"/>
                </a:solidFill>
                <a:latin typeface="Arial" pitchFamily="18"/>
                <a:ea typeface="ＭＳ Ｐゴシック" pitchFamily="2"/>
                <a:cs typeface="ＭＳ Ｐゴシック" pitchFamily="2"/>
              </a:rPr>
              <a:t>jdbcTemplate</a:t>
            </a:r>
            <a:r>
              <a:rPr lang="en-US" sz="2000" b="0" i="0" u="none" strike="noStrike" baseline="0">
                <a:ln>
                  <a:noFill/>
                </a:ln>
                <a:solidFill>
                  <a:srgbClr val="4D4D4D"/>
                </a:solidFill>
                <a:latin typeface="Arial" pitchFamily="18"/>
                <a:ea typeface="ＭＳ Ｐゴシック" pitchFamily="2"/>
                <a:cs typeface="ＭＳ Ｐゴシック" pitchFamily="2"/>
              </a:rPr>
              <a:t>.queryForObject(sql, Date.</a:t>
            </a:r>
            <a:r>
              <a:rPr lang="en-US" sz="2000" b="0" i="0" u="none" strike="noStrike" baseline="0">
                <a:ln>
                  <a:noFill/>
                </a:ln>
                <a:solidFill>
                  <a:srgbClr val="7F0055"/>
                </a:solidFill>
                <a:latin typeface="Arial" pitchFamily="18"/>
                <a:ea typeface="Arial" pitchFamily="34"/>
                <a:cs typeface="Arial" pitchFamily="34"/>
              </a:rPr>
              <a:t>class</a:t>
            </a:r>
            <a:r>
              <a:rPr lang="en-US" sz="2000" b="0" i="0" u="none" strike="noStrike" baseline="0">
                <a:ln>
                  <a:noFill/>
                </a:ln>
                <a:solidFill>
                  <a:srgbClr val="4D4D4D"/>
                </a:solidFill>
                <a:latin typeface="Arial" pitchFamily="18"/>
                <a:ea typeface="ＭＳ Ｐゴシック" pitchFamily="2"/>
                <a:cs typeface="ＭＳ Ｐゴシック" pitchFamily="2"/>
              </a:rPr>
              <a:t>);</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000" b="0" i="0" u="none" strike="noStrike" baseline="0">
              <a:ln>
                <a:noFill/>
              </a:ln>
              <a:solidFill>
                <a:srgbClr val="4D4D4D"/>
              </a:solidFill>
              <a:latin typeface="Arial" pitchFamily="18"/>
              <a:ea typeface="ＭＳ Ｐゴシック" pitchFamily="2"/>
              <a:cs typeface="ＭＳ Ｐゴシック" pitchFamily="2"/>
            </a:endParaRP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F0055"/>
                </a:solidFill>
                <a:latin typeface="Arial" pitchFamily="18"/>
                <a:ea typeface="ＭＳ Ｐゴシック" pitchFamily="2"/>
                <a:cs typeface="ＭＳ Ｐゴシック" pitchFamily="2"/>
              </a:rPr>
              <a:t>public long</a:t>
            </a:r>
            <a:r>
              <a:rPr lang="en-US" sz="2000" b="0" i="0" u="none" strike="noStrike" baseline="0">
                <a:ln>
                  <a:noFill/>
                </a:ln>
                <a:solidFill>
                  <a:srgbClr val="4D4D4D"/>
                </a:solidFill>
                <a:latin typeface="Arial" pitchFamily="18"/>
                <a:ea typeface="ＭＳ Ｐゴシック" pitchFamily="2"/>
                <a:cs typeface="ＭＳ Ｐゴシック" pitchFamily="2"/>
              </a:rPr>
              <a:t> getPersonCount()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String sql = </a:t>
            </a:r>
            <a:r>
              <a:rPr lang="en-US" sz="2000" b="0" i="0" u="none" strike="noStrike" baseline="0">
                <a:ln>
                  <a:noFill/>
                </a:ln>
                <a:solidFill>
                  <a:srgbClr val="000099"/>
                </a:solidFill>
                <a:latin typeface="Arial" pitchFamily="18"/>
                <a:ea typeface="ＭＳ Ｐゴシック" pitchFamily="2"/>
                <a:cs typeface="ＭＳ Ｐゴシック" pitchFamily="2"/>
              </a:rPr>
              <a:t>"select count(*) from PERSON"</a:t>
            </a:r>
            <a:r>
              <a:rPr lang="en-US" sz="2000" b="0" i="0" u="none" strike="noStrike" baseline="0">
                <a:ln>
                  <a:noFill/>
                </a:ln>
                <a:solidFill>
                  <a:srgbClr val="4D4D4D"/>
                </a:solidFill>
                <a:latin typeface="Arial" pitchFamily="18"/>
                <a:ea typeface="ＭＳ Ｐゴシック" pitchFamily="2"/>
                <a:cs typeface="ＭＳ Ｐゴシック" pitchFamily="2"/>
              </a:rPr>
              <a:t>;</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7F0055"/>
                </a:solidFill>
                <a:latin typeface="Arial" pitchFamily="18"/>
                <a:ea typeface="ＭＳ Ｐゴシック" pitchFamily="2"/>
                <a:cs typeface="ＭＳ Ｐゴシック" pitchFamily="2"/>
              </a:rPr>
              <a:t>return</a:t>
            </a: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0000C0"/>
                </a:solidFill>
                <a:latin typeface="Arial" pitchFamily="18"/>
                <a:ea typeface="ＭＳ Ｐゴシック" pitchFamily="2"/>
                <a:cs typeface="ＭＳ Ｐゴシック" pitchFamily="2"/>
              </a:rPr>
              <a:t>jdbcTemplate</a:t>
            </a:r>
            <a:r>
              <a:rPr lang="en-US" sz="2000" b="0" i="0" u="none" strike="noStrike" baseline="0">
                <a:ln>
                  <a:noFill/>
                </a:ln>
                <a:solidFill>
                  <a:srgbClr val="4D4D4D"/>
                </a:solidFill>
                <a:latin typeface="Arial" pitchFamily="18"/>
                <a:ea typeface="ＭＳ Ｐゴシック" pitchFamily="2"/>
                <a:cs typeface="ＭＳ Ｐゴシック" pitchFamily="2"/>
              </a:rPr>
              <a:t>.queryForObject(sql, Long.</a:t>
            </a:r>
            <a:r>
              <a:rPr lang="en-US" sz="2000" b="0" i="0" u="none" strike="noStrike" baseline="0">
                <a:ln>
                  <a:noFill/>
                </a:ln>
                <a:solidFill>
                  <a:srgbClr val="7F0055"/>
                </a:solidFill>
                <a:latin typeface="Arial" pitchFamily="18"/>
                <a:ea typeface="Arial" pitchFamily="34"/>
                <a:cs typeface="Arial" pitchFamily="34"/>
              </a:rPr>
              <a:t>class</a:t>
            </a:r>
            <a:r>
              <a:rPr lang="en-US" sz="2000" b="0" i="0" u="none" strike="noStrike" baseline="0">
                <a:ln>
                  <a:noFill/>
                </a:ln>
                <a:solidFill>
                  <a:srgbClr val="4D4D4D"/>
                </a:solidFill>
                <a:latin typeface="Arial" pitchFamily="18"/>
                <a:ea typeface="ＭＳ Ｐゴシック" pitchFamily="2"/>
                <a:cs typeface="ＭＳ Ｐゴシック" pitchFamily="2"/>
              </a:rPr>
              <a:t>);</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a:t>
            </a:r>
          </a:p>
        </p:txBody>
      </p:sp>
      <p:grpSp>
        <p:nvGrpSpPr>
          <p:cNvPr id="5" name="Group 4"/>
          <p:cNvGrpSpPr/>
          <p:nvPr/>
        </p:nvGrpSpPr>
        <p:grpSpPr>
          <a:xfrm>
            <a:off x="385560" y="5459760"/>
            <a:ext cx="8445240" cy="712800"/>
            <a:chOff x="385560" y="5459760"/>
            <a:chExt cx="8445240" cy="712800"/>
          </a:xfrm>
        </p:grpSpPr>
        <p:sp>
          <p:nvSpPr>
            <p:cNvPr id="6" name="Freeform 5"/>
            <p:cNvSpPr/>
            <p:nvPr/>
          </p:nvSpPr>
          <p:spPr>
            <a:xfrm>
              <a:off x="385560" y="5459760"/>
              <a:ext cx="8445240" cy="7128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w="0">
              <a:solidFill>
                <a:srgbClr val="0000FF"/>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7" name=""/>
            <p:cNvPicPr>
              <a:picLocks noChangeAspect="1"/>
            </p:cNvPicPr>
            <p:nvPr/>
          </p:nvPicPr>
          <p:blipFill>
            <a:blip r:embed="rId3">
              <a:lum/>
              <a:alphaModFix/>
            </a:blip>
            <a:srcRect/>
            <a:stretch>
              <a:fillRect/>
            </a:stretch>
          </p:blipFill>
          <p:spPr>
            <a:xfrm>
              <a:off x="569520" y="5580360"/>
              <a:ext cx="432359" cy="438839"/>
            </a:xfrm>
            <a:prstGeom prst="rect">
              <a:avLst/>
            </a:prstGeom>
            <a:noFill/>
            <a:ln>
              <a:noFill/>
            </a:ln>
          </p:spPr>
        </p:pic>
        <p:sp>
          <p:nvSpPr>
            <p:cNvPr id="8" name="TextBox 7"/>
            <p:cNvSpPr txBox="1"/>
            <p:nvPr/>
          </p:nvSpPr>
          <p:spPr>
            <a:xfrm>
              <a:off x="1166040" y="5495760"/>
              <a:ext cx="7608600" cy="640800"/>
            </a:xfrm>
            <a:prstGeom prst="rect">
              <a:avLst/>
            </a:prstGeom>
            <a:noFill/>
            <a:ln>
              <a:noFill/>
            </a:ln>
          </p:spPr>
          <p:txBody>
            <a:bodyPr vert="horz" wrap="none" lIns="90000" tIns="45000" rIns="90000" bIns="45000" anchorCtr="0" compatLnSpc="1"/>
            <a:lstStyle/>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1" u="none" strike="noStrike" baseline="0">
                  <a:ln>
                    <a:noFill/>
                  </a:ln>
                  <a:solidFill>
                    <a:srgbClr val="4D4D4D"/>
                  </a:solidFill>
                  <a:latin typeface="Arial" pitchFamily="34"/>
                  <a:ea typeface="ＭＳ Ｐゴシック" pitchFamily="2"/>
                  <a:cs typeface="ＭＳ Ｐゴシック" pitchFamily="2"/>
                </a:rPr>
                <a:t>queryForInt, queryForLong deprecated since Spring 3.2, just as easy to</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Arial" pitchFamily="18"/>
                  <a:ea typeface="ＭＳ Ｐゴシック" pitchFamily="2"/>
                  <a:cs typeface="ＭＳ Ｐゴシック" pitchFamily="2"/>
                </a:rPr>
                <a:t>queryForObject</a:t>
              </a:r>
              <a:r>
                <a:rPr lang="en-US" sz="1800" b="0" i="0" u="none" strike="noStrike" baseline="0">
                  <a:ln>
                    <a:noFill/>
                  </a:ln>
                  <a:solidFill>
                    <a:srgbClr val="4D4D4D"/>
                  </a:solidFill>
                  <a:latin typeface="Arial" pitchFamily="18"/>
                  <a:ea typeface="ＭＳ Ｐゴシック" pitchFamily="2"/>
                  <a:cs typeface="ＭＳ Ｐゴシック" pitchFamily="2"/>
                </a:rPr>
                <a:t> instead (API improved in Spring 3)</a:t>
              </a:r>
            </a:p>
          </p:txBody>
        </p:sp>
      </p:grpSp>
      <p:sp>
        <p:nvSpPr>
          <p:cNvPr id="9" name="Straight Connector 8"/>
          <p:cNvSpPr/>
          <p:nvPr/>
        </p:nvSpPr>
        <p:spPr>
          <a:xfrm flipV="1">
            <a:off x="3471839" y="4737240"/>
            <a:ext cx="637201" cy="825480"/>
          </a:xfrm>
          <a:prstGeom prst="line">
            <a:avLst/>
          </a:prstGeom>
          <a:noFill/>
          <a:ln w="0">
            <a:solidFill>
              <a:srgbClr val="000000"/>
            </a:solidFill>
            <a:prstDash val="solid"/>
            <a:tailEnd type="arrow"/>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Querying With SimpleJdbcTemplate">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Query With Bind Variables</a:t>
            </a:r>
          </a:p>
        </p:txBody>
      </p:sp>
      <p:sp>
        <p:nvSpPr>
          <p:cNvPr id="3" name="Text Placeholder 2"/>
          <p:cNvSpPr txBox="1">
            <a:spLocks noGrp="1"/>
          </p:cNvSpPr>
          <p:nvPr>
            <p:ph type="body" idx="4294967295"/>
          </p:nvPr>
        </p:nvSpPr>
        <p:spPr>
          <a:xfrm>
            <a:off x="457200" y="1600200"/>
            <a:ext cx="8229600" cy="4525920"/>
          </a:xfrm>
        </p:spPr>
        <p:txBody>
          <a:bodyPr wrap="square">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r>
              <a:rPr lang="en-US">
                <a:latin typeface="Arial" pitchFamily="18"/>
              </a:rPr>
              <a:t>Can query using bind variables: ?</a:t>
            </a:r>
          </a:p>
          <a:p>
            <a:pPr marL="0" lvl="1" indent="0">
              <a:buClr>
                <a:srgbClr val="000000"/>
              </a:buClr>
              <a:buFont typeface="Verdana" pitchFamily="34"/>
            </a:pPr>
            <a:r>
              <a:rPr lang="en-US">
                <a:latin typeface="Arial" pitchFamily="18"/>
              </a:rPr>
              <a:t>Note the use of a variable argument list</a:t>
            </a:r>
          </a:p>
        </p:txBody>
      </p:sp>
      <p:sp>
        <p:nvSpPr>
          <p:cNvPr id="4" name="Freeform 3"/>
          <p:cNvSpPr/>
          <p:nvPr/>
        </p:nvSpPr>
        <p:spPr>
          <a:xfrm>
            <a:off x="457559" y="2711520"/>
            <a:ext cx="8272799" cy="2838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F0055"/>
                </a:solidFill>
                <a:latin typeface="Arial" pitchFamily="18"/>
                <a:ea typeface="ＭＳ Ｐゴシック" pitchFamily="2"/>
                <a:cs typeface="ＭＳ Ｐゴシック" pitchFamily="2"/>
              </a:rPr>
              <a:t> private </a:t>
            </a:r>
            <a:r>
              <a:rPr lang="en-US" sz="2000" b="0" i="0" u="none" strike="noStrike" baseline="0">
                <a:ln>
                  <a:noFill/>
                </a:ln>
                <a:solidFill>
                  <a:srgbClr val="4C4C4C"/>
                </a:solidFill>
                <a:latin typeface="Arial" pitchFamily="18"/>
                <a:ea typeface="ＭＳ Ｐゴシック" pitchFamily="2"/>
                <a:cs typeface="ＭＳ Ｐゴシック" pitchFamily="2"/>
              </a:rPr>
              <a:t>JdbcTemplate</a:t>
            </a:r>
            <a:r>
              <a:rPr lang="en-US" sz="2000" b="0" i="0" u="none" strike="noStrike" baseline="0">
                <a:ln>
                  <a:noFill/>
                </a:ln>
                <a:solidFill>
                  <a:srgbClr val="7F0055"/>
                </a:solidFill>
                <a:latin typeface="Arial" pitchFamily="18"/>
                <a:ea typeface="ＭＳ Ｐゴシック" pitchFamily="2"/>
                <a:cs typeface="ＭＳ Ｐゴシック" pitchFamily="2"/>
              </a:rPr>
              <a:t> </a:t>
            </a:r>
            <a:r>
              <a:rPr lang="en-US" sz="2000" b="0" i="0" u="none" strike="noStrike" baseline="0">
                <a:ln>
                  <a:noFill/>
                </a:ln>
                <a:solidFill>
                  <a:srgbClr val="0000C0"/>
                </a:solidFill>
                <a:latin typeface="Arial" pitchFamily="18"/>
                <a:ea typeface="ＭＳ Ｐゴシック" pitchFamily="2"/>
                <a:cs typeface="ＭＳ Ｐゴシック" pitchFamily="2"/>
              </a:rPr>
              <a:t>jdbcTemplate</a:t>
            </a:r>
            <a:r>
              <a:rPr lang="en-US" sz="2000" b="0" i="0" u="none" strike="noStrike" baseline="0">
                <a:ln>
                  <a:noFill/>
                </a:ln>
                <a:solidFill>
                  <a:srgbClr val="7F0055"/>
                </a:solidFill>
                <a:latin typeface="Arial" pitchFamily="18"/>
                <a:ea typeface="ＭＳ Ｐゴシック" pitchFamily="2"/>
                <a:cs typeface="ＭＳ Ｐゴシック" pitchFamily="2"/>
              </a:rPr>
              <a:t>;</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000" b="0" i="0" u="none" strike="noStrike" baseline="0">
              <a:ln>
                <a:noFill/>
              </a:ln>
              <a:solidFill>
                <a:srgbClr val="7F0055"/>
              </a:solidFill>
              <a:latin typeface="Arial" pitchFamily="18"/>
              <a:ea typeface="ＭＳ Ｐゴシック" pitchFamily="2"/>
              <a:cs typeface="ＭＳ Ｐゴシック" pitchFamily="2"/>
            </a:endParaRP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F0055"/>
                </a:solidFill>
                <a:latin typeface="Arial" pitchFamily="18"/>
                <a:ea typeface="ＭＳ Ｐゴシック" pitchFamily="2"/>
                <a:cs typeface="ＭＳ Ｐゴシック" pitchFamily="2"/>
              </a:rPr>
              <a:t> public int</a:t>
            </a:r>
            <a:r>
              <a:rPr lang="en-US" sz="2000" b="0" i="0" u="none" strike="noStrike" baseline="0">
                <a:ln>
                  <a:noFill/>
                </a:ln>
                <a:solidFill>
                  <a:srgbClr val="4D4D4D"/>
                </a:solidFill>
                <a:latin typeface="Arial" pitchFamily="18"/>
                <a:ea typeface="ＭＳ Ｐゴシック" pitchFamily="2"/>
                <a:cs typeface="ＭＳ Ｐゴシック" pitchFamily="2"/>
              </a:rPr>
              <a:t> getCountOfNationalsOver(Nationality nationality, </a:t>
            </a:r>
            <a:r>
              <a:rPr lang="en-US" sz="2000" b="0" i="0" u="none" strike="noStrike" baseline="0">
                <a:ln>
                  <a:noFill/>
                </a:ln>
                <a:solidFill>
                  <a:srgbClr val="7F0055"/>
                </a:solidFill>
                <a:latin typeface="Arial" pitchFamily="18"/>
                <a:ea typeface="ＭＳ Ｐゴシック" pitchFamily="2"/>
                <a:cs typeface="ＭＳ Ｐゴシック" pitchFamily="2"/>
              </a:rPr>
              <a:t>int </a:t>
            </a:r>
            <a:r>
              <a:rPr lang="en-US" sz="2000" b="0" i="0" u="none" strike="noStrike" baseline="0">
                <a:ln>
                  <a:noFill/>
                </a:ln>
                <a:solidFill>
                  <a:srgbClr val="4D4D4D"/>
                </a:solidFill>
                <a:latin typeface="Arial" pitchFamily="18"/>
                <a:ea typeface="ＭＳ Ｐゴシック" pitchFamily="2"/>
                <a:cs typeface="ＭＳ Ｐゴシック" pitchFamily="2"/>
              </a:rPr>
              <a:t>age)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String sql = </a:t>
            </a:r>
            <a:r>
              <a:rPr lang="en-US" sz="2000" b="0" i="0" u="none" strike="noStrike" baseline="0">
                <a:ln>
                  <a:noFill/>
                </a:ln>
                <a:solidFill>
                  <a:srgbClr val="000099"/>
                </a:solidFill>
                <a:latin typeface="Arial" pitchFamily="18"/>
                <a:ea typeface="ＭＳ Ｐゴシック" pitchFamily="2"/>
                <a:cs typeface="ＭＳ Ｐゴシック" pitchFamily="2"/>
              </a:rPr>
              <a:t>"</a:t>
            </a:r>
            <a:r>
              <a:rPr lang="en-US" sz="2000" b="0" i="0" u="none" strike="noStrike" baseline="0">
                <a:ln>
                  <a:noFill/>
                </a:ln>
                <a:solidFill>
                  <a:srgbClr val="2300DC"/>
                </a:solidFill>
                <a:latin typeface="Arial" pitchFamily="18"/>
                <a:ea typeface="ＭＳ Ｐゴシック" pitchFamily="2"/>
                <a:cs typeface="ＭＳ Ｐゴシック" pitchFamily="2"/>
              </a:rPr>
              <a:t>select count(*) from PERSON </a:t>
            </a:r>
            <a:r>
              <a:rPr lang="en-US" sz="2000" b="0" i="0" u="none" strike="noStrike" baseline="0">
                <a:ln>
                  <a:noFill/>
                </a:ln>
                <a:solidFill>
                  <a:srgbClr val="000099"/>
                </a:solidFill>
                <a:latin typeface="Arial" pitchFamily="18"/>
                <a:ea typeface="ＭＳ Ｐゴシック" pitchFamily="2"/>
                <a:cs typeface="ＭＳ Ｐゴシック" pitchFamily="2"/>
              </a:rPr>
              <a:t>"</a:t>
            </a:r>
            <a:r>
              <a:rPr lang="en-US" sz="2000" b="0" i="0" u="none" strike="noStrike" baseline="0">
                <a:ln>
                  <a:noFill/>
                </a:ln>
                <a:solidFill>
                  <a:srgbClr val="4D4D4D"/>
                </a:solidFill>
                <a:latin typeface="Arial" pitchFamily="18"/>
                <a:ea typeface="ＭＳ Ｐゴシック" pitchFamily="2"/>
                <a:cs typeface="ＭＳ Ｐゴシック" pitchFamily="2"/>
              </a:rPr>
              <a:t>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000099"/>
                </a:solidFill>
                <a:latin typeface="Arial" pitchFamily="18"/>
                <a:ea typeface="ＭＳ Ｐゴシック" pitchFamily="2"/>
                <a:cs typeface="ＭＳ Ｐゴシック" pitchFamily="2"/>
              </a:rPr>
              <a:t>"</a:t>
            </a:r>
            <a:r>
              <a:rPr lang="en-US" sz="2000" b="0" i="0" u="none" strike="noStrike" baseline="0">
                <a:ln>
                  <a:noFill/>
                </a:ln>
                <a:solidFill>
                  <a:srgbClr val="2300DC"/>
                </a:solidFill>
                <a:latin typeface="Arial" pitchFamily="18"/>
                <a:ea typeface="ＭＳ Ｐゴシック" pitchFamily="2"/>
                <a:cs typeface="ＭＳ Ｐゴシック" pitchFamily="2"/>
              </a:rPr>
              <a:t>where age &gt; ? and nationality = ?</a:t>
            </a:r>
            <a:r>
              <a:rPr lang="en-US" sz="2000" b="0" i="0" u="none" strike="noStrike" baseline="0">
                <a:ln>
                  <a:noFill/>
                </a:ln>
                <a:solidFill>
                  <a:srgbClr val="000099"/>
                </a:solidFill>
                <a:latin typeface="Arial" pitchFamily="18"/>
                <a:ea typeface="ＭＳ Ｐゴシック" pitchFamily="2"/>
                <a:cs typeface="ＭＳ Ｐゴシック" pitchFamily="2"/>
              </a:rPr>
              <a:t>"</a:t>
            </a:r>
            <a:r>
              <a:rPr lang="en-US" sz="2000" b="0" i="0" u="none" strike="noStrike" baseline="0">
                <a:ln>
                  <a:noFill/>
                </a:ln>
                <a:solidFill>
                  <a:srgbClr val="4D4D4D"/>
                </a:solidFill>
                <a:latin typeface="Arial" pitchFamily="18"/>
                <a:ea typeface="ＭＳ Ｐゴシック" pitchFamily="2"/>
                <a:cs typeface="ＭＳ Ｐゴシック" pitchFamily="2"/>
              </a:rPr>
              <a:t>;</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000" b="0" i="0" u="none" strike="noStrike" baseline="0">
              <a:ln>
                <a:noFill/>
              </a:ln>
              <a:solidFill>
                <a:srgbClr val="4D4D4D"/>
              </a:solidFill>
              <a:latin typeface="Arial" pitchFamily="18"/>
              <a:ea typeface="ＭＳ Ｐゴシック" pitchFamily="2"/>
              <a:cs typeface="ＭＳ Ｐゴシック" pitchFamily="2"/>
            </a:endParaRP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7F0055"/>
                </a:solidFill>
                <a:latin typeface="Arial" pitchFamily="18"/>
                <a:ea typeface="ＭＳ Ｐゴシック" pitchFamily="2"/>
                <a:cs typeface="ＭＳ Ｐゴシック" pitchFamily="2"/>
              </a:rPr>
              <a:t>return</a:t>
            </a: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0000C0"/>
                </a:solidFill>
                <a:latin typeface="Arial" pitchFamily="18"/>
                <a:ea typeface="ＭＳ Ｐゴシック" pitchFamily="2"/>
                <a:cs typeface="ＭＳ Ｐゴシック" pitchFamily="2"/>
              </a:rPr>
              <a:t>jdbcTemplate</a:t>
            </a:r>
            <a:r>
              <a:rPr lang="en-US" sz="2000" b="0" i="0" u="none" strike="noStrike" baseline="0">
                <a:ln>
                  <a:noFill/>
                </a:ln>
                <a:solidFill>
                  <a:srgbClr val="4D4D4D"/>
                </a:solidFill>
                <a:latin typeface="Arial" pitchFamily="18"/>
                <a:ea typeface="ＭＳ Ｐゴシック" pitchFamily="2"/>
                <a:cs typeface="ＭＳ Ｐゴシック" pitchFamily="2"/>
              </a:rPr>
              <a:t>.queryForObject</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(sql, </a:t>
            </a:r>
            <a:r>
              <a:rPr lang="en-US" sz="2000" b="0" i="0" u="none" strike="noStrike" baseline="0">
                <a:ln>
                  <a:noFill/>
                </a:ln>
                <a:solidFill>
                  <a:srgbClr val="4C4C4C"/>
                </a:solidFill>
                <a:latin typeface="Arial" pitchFamily="34"/>
                <a:ea typeface="ＭＳ Ｐゴシック" pitchFamily="2"/>
                <a:cs typeface="ＭＳ Ｐゴシック" pitchFamily="2"/>
              </a:rPr>
              <a:t>Integer</a:t>
            </a:r>
            <a:r>
              <a:rPr lang="en-US" sz="2000" b="0" i="0" u="none" strike="noStrike" baseline="0">
                <a:ln>
                  <a:noFill/>
                </a:ln>
                <a:solidFill>
                  <a:srgbClr val="000000"/>
                </a:solidFill>
                <a:latin typeface="Arial" pitchFamily="34"/>
                <a:ea typeface="ＭＳ Ｐゴシック" pitchFamily="2"/>
                <a:cs typeface="ＭＳ Ｐゴシック" pitchFamily="2"/>
              </a:rPr>
              <a:t>.</a:t>
            </a:r>
            <a:r>
              <a:rPr lang="en-US" sz="2000" b="0" i="0" u="none" strike="noStrike" baseline="0">
                <a:ln>
                  <a:noFill/>
                </a:ln>
                <a:solidFill>
                  <a:srgbClr val="7F0055"/>
                </a:solidFill>
                <a:latin typeface="Arial" pitchFamily="34"/>
                <a:ea typeface="Arial" pitchFamily="34"/>
                <a:cs typeface="Arial" pitchFamily="34"/>
              </a:rPr>
              <a:t>class</a:t>
            </a:r>
            <a:r>
              <a:rPr lang="en-US" sz="2000" b="0" i="0" u="none" strike="noStrike" baseline="0">
                <a:ln>
                  <a:noFill/>
                </a:ln>
                <a:solidFill>
                  <a:srgbClr val="4D4D4D"/>
                </a:solidFill>
                <a:latin typeface="Arial" pitchFamily="18"/>
                <a:ea typeface="ＭＳ Ｐゴシック" pitchFamily="2"/>
                <a:cs typeface="ＭＳ Ｐゴシック" pitchFamily="2"/>
              </a:rPr>
              <a:t>, age,</a:t>
            </a:r>
            <a:r>
              <a:rPr lang="en-US" sz="2000" b="0" i="0" u="none" strike="noStrike" baseline="0">
                <a:ln>
                  <a:noFill/>
                </a:ln>
                <a:solidFill>
                  <a:srgbClr val="0000FF"/>
                </a:solidFill>
                <a:latin typeface="Arial" pitchFamily="18"/>
                <a:ea typeface="ＭＳ Ｐゴシック" pitchFamily="2"/>
                <a:cs typeface="ＭＳ Ｐゴシック" pitchFamily="2"/>
              </a:rPr>
              <a:t> </a:t>
            </a:r>
            <a:r>
              <a:rPr lang="en-US" sz="2000" b="0" i="0" u="none" strike="noStrike" baseline="0">
                <a:ln>
                  <a:noFill/>
                </a:ln>
                <a:solidFill>
                  <a:srgbClr val="4D4D4D"/>
                </a:solidFill>
                <a:latin typeface="Arial" pitchFamily="18"/>
                <a:ea typeface="ＭＳ Ｐゴシック" pitchFamily="2"/>
                <a:cs typeface="ＭＳ Ｐゴシック" pitchFamily="2"/>
              </a:rPr>
              <a:t>nationality.toString());</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p>
        </p:txBody>
      </p:sp>
      <p:grpSp>
        <p:nvGrpSpPr>
          <p:cNvPr id="5" name="Group 4"/>
          <p:cNvGrpSpPr/>
          <p:nvPr/>
        </p:nvGrpSpPr>
        <p:grpSpPr>
          <a:xfrm>
            <a:off x="4515480" y="5215320"/>
            <a:ext cx="1883160" cy="845279"/>
            <a:chOff x="4515480" y="5215320"/>
            <a:chExt cx="1883160" cy="845279"/>
          </a:xfrm>
        </p:grpSpPr>
        <p:sp>
          <p:nvSpPr>
            <p:cNvPr id="6" name="Straight Connector 5"/>
            <p:cNvSpPr/>
            <p:nvPr/>
          </p:nvSpPr>
          <p:spPr>
            <a:xfrm flipV="1">
              <a:off x="5407560" y="5215320"/>
              <a:ext cx="731160" cy="497160"/>
            </a:xfrm>
            <a:prstGeom prst="line">
              <a:avLst/>
            </a:prstGeom>
            <a:noFill/>
            <a:ln w="1260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Freeform 6"/>
            <p:cNvSpPr/>
            <p:nvPr/>
          </p:nvSpPr>
          <p:spPr>
            <a:xfrm>
              <a:off x="4515480" y="5692320"/>
              <a:ext cx="188316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non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Bind to second ?</a:t>
              </a:r>
            </a:p>
          </p:txBody>
        </p:sp>
      </p:grpSp>
      <p:grpSp>
        <p:nvGrpSpPr>
          <p:cNvPr id="8" name="Group 7"/>
          <p:cNvGrpSpPr/>
          <p:nvPr/>
        </p:nvGrpSpPr>
        <p:grpSpPr>
          <a:xfrm>
            <a:off x="2888639" y="5215320"/>
            <a:ext cx="1514160" cy="845279"/>
            <a:chOff x="2888639" y="5215320"/>
            <a:chExt cx="1514160" cy="845279"/>
          </a:xfrm>
        </p:grpSpPr>
        <p:sp>
          <p:nvSpPr>
            <p:cNvPr id="9" name="Straight Connector 8"/>
            <p:cNvSpPr/>
            <p:nvPr/>
          </p:nvSpPr>
          <p:spPr>
            <a:xfrm flipV="1">
              <a:off x="3603240" y="5215320"/>
              <a:ext cx="633600" cy="497160"/>
            </a:xfrm>
            <a:prstGeom prst="line">
              <a:avLst/>
            </a:prstGeom>
            <a:noFill/>
            <a:ln w="1260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0" name="Freeform 9"/>
            <p:cNvSpPr/>
            <p:nvPr/>
          </p:nvSpPr>
          <p:spPr>
            <a:xfrm>
              <a:off x="2888639" y="5692320"/>
              <a:ext cx="151416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non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Bind to first ?</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Generic Queries">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Generic Queries</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i="1">
                <a:latin typeface="" pitchFamily="16"/>
              </a:rPr>
              <a:t>JdbcTemplate</a:t>
            </a:r>
            <a:r>
              <a:rPr lang="en-US">
                <a:latin typeface="" pitchFamily="16"/>
              </a:rPr>
              <a:t> returns each row of a ResultSet as a </a:t>
            </a:r>
            <a:r>
              <a:rPr lang="en-US" b="1">
                <a:latin typeface="Courier New" pitchFamily="18"/>
              </a:rPr>
              <a:t>Map</a:t>
            </a:r>
          </a:p>
          <a:p>
            <a:pPr lvl="0"/>
            <a:r>
              <a:rPr lang="en-US">
                <a:latin typeface="" pitchFamily="16"/>
              </a:rPr>
              <a:t>When expecting a single row</a:t>
            </a:r>
          </a:p>
          <a:p>
            <a:pPr lvl="1"/>
            <a:r>
              <a:rPr lang="en-US">
                <a:latin typeface="" pitchFamily="16"/>
              </a:rPr>
              <a:t>Use </a:t>
            </a:r>
            <a:r>
              <a:rPr lang="en-US">
                <a:solidFill>
                  <a:srgbClr val="0000FF"/>
                </a:solidFill>
                <a:latin typeface="" pitchFamily="16"/>
              </a:rPr>
              <a:t>queryForMap(..)</a:t>
            </a:r>
          </a:p>
          <a:p>
            <a:pPr lvl="0"/>
            <a:r>
              <a:rPr lang="en-US">
                <a:latin typeface="" pitchFamily="16"/>
              </a:rPr>
              <a:t>When expecting multiple rows</a:t>
            </a:r>
          </a:p>
          <a:p>
            <a:pPr lvl="1"/>
            <a:r>
              <a:rPr lang="en-US">
                <a:latin typeface="" pitchFamily="16"/>
              </a:rPr>
              <a:t>Use </a:t>
            </a:r>
            <a:r>
              <a:rPr lang="en-US">
                <a:solidFill>
                  <a:srgbClr val="0000FF"/>
                </a:solidFill>
                <a:latin typeface="" pitchFamily="16"/>
              </a:rPr>
              <a:t>queryForList(..)</a:t>
            </a:r>
          </a:p>
          <a:p>
            <a:pPr lvl="0"/>
            <a:r>
              <a:rPr lang="en-US">
                <a:latin typeface="" pitchFamily="16"/>
              </a:rPr>
              <a:t>Useful for </a:t>
            </a:r>
            <a:r>
              <a:rPr lang="en-US" i="1">
                <a:latin typeface="" pitchFamily="16"/>
              </a:rPr>
              <a:t>ad hoc</a:t>
            </a:r>
            <a:r>
              <a:rPr lang="en-US">
                <a:latin typeface="" pitchFamily="16"/>
              </a:rPr>
              <a:t> reporting, testing use cases</a:t>
            </a:r>
          </a:p>
          <a:p>
            <a:pPr lvl="1"/>
            <a:r>
              <a:rPr lang="en-US">
                <a:latin typeface="" pitchFamily="16"/>
              </a:rPr>
              <a:t>The data fetched does not need mapping to a Java object</a:t>
            </a:r>
          </a:p>
        </p:txBody>
      </p:sp>
      <p:grpSp>
        <p:nvGrpSpPr>
          <p:cNvPr id="4" name="Group 3"/>
          <p:cNvGrpSpPr/>
          <p:nvPr/>
        </p:nvGrpSpPr>
        <p:grpSpPr>
          <a:xfrm>
            <a:off x="349560" y="5366880"/>
            <a:ext cx="8445240" cy="712800"/>
            <a:chOff x="349560" y="5366880"/>
            <a:chExt cx="8445240" cy="712800"/>
          </a:xfrm>
        </p:grpSpPr>
        <p:sp>
          <p:nvSpPr>
            <p:cNvPr id="5" name="Freeform 4"/>
            <p:cNvSpPr/>
            <p:nvPr/>
          </p:nvSpPr>
          <p:spPr>
            <a:xfrm>
              <a:off x="349560" y="5366880"/>
              <a:ext cx="8445240" cy="7128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w="0">
              <a:solidFill>
                <a:srgbClr val="0000FF"/>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6" name=""/>
            <p:cNvPicPr>
              <a:picLocks noChangeAspect="1"/>
            </p:cNvPicPr>
            <p:nvPr/>
          </p:nvPicPr>
          <p:blipFill>
            <a:blip r:embed="rId3">
              <a:lum/>
              <a:alphaModFix/>
            </a:blip>
            <a:srcRect/>
            <a:stretch>
              <a:fillRect/>
            </a:stretch>
          </p:blipFill>
          <p:spPr>
            <a:xfrm>
              <a:off x="533520" y="5504040"/>
              <a:ext cx="432359" cy="438839"/>
            </a:xfrm>
            <a:prstGeom prst="rect">
              <a:avLst/>
            </a:prstGeom>
            <a:noFill/>
            <a:ln>
              <a:noFill/>
            </a:ln>
          </p:spPr>
        </p:pic>
        <p:sp>
          <p:nvSpPr>
            <p:cNvPr id="7" name="TextBox 6"/>
            <p:cNvSpPr txBox="1"/>
            <p:nvPr/>
          </p:nvSpPr>
          <p:spPr>
            <a:xfrm>
              <a:off x="1130040" y="5403960"/>
              <a:ext cx="7608600" cy="639000"/>
            </a:xfrm>
            <a:prstGeom prst="rect">
              <a:avLst/>
            </a:prstGeom>
            <a:noFill/>
            <a:ln>
              <a:noFill/>
            </a:ln>
          </p:spPr>
          <p:txBody>
            <a:bodyPr vert="horz" wrap="none" lIns="90000" tIns="45000" rIns="90000" bIns="450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2000"/>
              </a:pPr>
              <a:r>
                <a:rPr lang="en-US" sz="1800" b="0" i="1" u="none" strike="noStrike" baseline="0">
                  <a:ln>
                    <a:noFill/>
                  </a:ln>
                  <a:solidFill>
                    <a:srgbClr val="3333FF"/>
                  </a:solidFill>
                  <a:latin typeface="Arial" pitchFamily="18"/>
                  <a:ea typeface="ＭＳ Ｐゴシック" pitchFamily="2"/>
                  <a:cs typeface="ＭＳ Ｐゴシック" pitchFamily="2"/>
                </a:rPr>
                <a:t>ad hoc</a:t>
              </a:r>
              <a:r>
                <a:rPr lang="en-US" sz="1800" b="0" i="0" u="none" strike="noStrike" baseline="0">
                  <a:ln>
                    <a:noFill/>
                  </a:ln>
                  <a:solidFill>
                    <a:srgbClr val="4D4D4D"/>
                  </a:solidFill>
                  <a:latin typeface="Arial" pitchFamily="18"/>
                  <a:ea typeface="ＭＳ Ｐゴシック" pitchFamily="2"/>
                  <a:cs typeface="ＭＳ Ｐゴシック" pitchFamily="2"/>
                </a:rPr>
                <a:t> – created or done for a particular purpose as necessary</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2000"/>
              </a:pPr>
              <a:r>
                <a:rPr lang="en-US" sz="1800" b="0" i="0" u="none" strike="noStrike" baseline="0">
                  <a:ln>
                    <a:noFill/>
                  </a:ln>
                  <a:solidFill>
                    <a:srgbClr val="4D4D4D"/>
                  </a:solidFill>
                  <a:latin typeface="Arial" pitchFamily="18"/>
                  <a:ea typeface="ＭＳ Ｐゴシック" pitchFamily="2"/>
                  <a:cs typeface="ＭＳ Ｐゴシック" pitchFamily="2"/>
                </a:rPr>
                <a:t>            – sometimes called “window-on-data” queries</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Querying for Generic Maps (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Querying for Generic Maps (1)</a:t>
            </a:r>
          </a:p>
        </p:txBody>
      </p:sp>
      <p:sp>
        <p:nvSpPr>
          <p:cNvPr id="3" name="Text Placeholder 2"/>
          <p:cNvSpPr txBox="1">
            <a:spLocks noGrp="1"/>
          </p:cNvSpPr>
          <p:nvPr>
            <p:ph type="body" idx="4294967295"/>
          </p:nvPr>
        </p:nvSpPr>
        <p:spPr>
          <a:xfrm>
            <a:off x="457200" y="1600200"/>
            <a:ext cx="8229600" cy="4525920"/>
          </a:xfrm>
        </p:spPr>
        <p:txBody>
          <a:bodyPr wrap="square">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r>
              <a:rPr lang="en-US">
                <a:latin typeface="" pitchFamily="16"/>
              </a:rPr>
              <a:t>Query for a single row</a:t>
            </a:r>
          </a:p>
          <a:p>
            <a:pPr lvl="0">
              <a:buNone/>
            </a:pPr>
            <a:endParaRPr lang="en-US">
              <a:latin typeface="" pitchFamily="16"/>
            </a:endParaRPr>
          </a:p>
          <a:p>
            <a:pPr lvl="0">
              <a:buNone/>
            </a:pPr>
            <a:endParaRPr lang="en-US">
              <a:latin typeface="" pitchFamily="16"/>
            </a:endParaRPr>
          </a:p>
          <a:p>
            <a:pPr lvl="0">
              <a:buNone/>
            </a:pPr>
            <a:endParaRPr lang="en-US">
              <a:latin typeface="" pitchFamily="16"/>
            </a:endParaRPr>
          </a:p>
          <a:p>
            <a:pPr lvl="0">
              <a:buNone/>
            </a:pPr>
            <a:endParaRPr lang="en-US">
              <a:latin typeface="" pitchFamily="16"/>
            </a:endParaRPr>
          </a:p>
          <a:p>
            <a:pPr marL="0" lvl="0" indent="0"/>
            <a:r>
              <a:rPr lang="en-US">
                <a:latin typeface="" pitchFamily="16"/>
              </a:rPr>
              <a:t>returns:</a:t>
            </a:r>
          </a:p>
          <a:p>
            <a:pPr marL="742680" lvl="0" indent="-285480">
              <a:spcBef>
                <a:spcPts val="499"/>
              </a:spcBef>
              <a:buNone/>
              <a:tabLst>
                <a:tab pos="914040" algn="l"/>
                <a:tab pos="1828439" algn="l"/>
                <a:tab pos="2742840" algn="l"/>
                <a:tab pos="3657240" algn="l"/>
                <a:tab pos="4571639" algn="l"/>
                <a:tab pos="5486040" algn="l"/>
                <a:tab pos="6400440" algn="l"/>
                <a:tab pos="7314840" algn="l"/>
                <a:tab pos="8229240" algn="l"/>
                <a:tab pos="9143640" algn="l"/>
                <a:tab pos="10058040" algn="l"/>
              </a:tabLst>
            </a:pPr>
            <a:r>
              <a:rPr lang="en-US" sz="2000">
                <a:solidFill>
                  <a:srgbClr val="000000"/>
                </a:solidFill>
                <a:latin typeface="Verdana" pitchFamily="34"/>
                <a:ea typeface="ＭＳ Ｐゴシック" pitchFamily="50"/>
              </a:rPr>
              <a:t>Map </a:t>
            </a:r>
            <a:r>
              <a:rPr lang="en-US" sz="2000">
                <a:solidFill>
                  <a:srgbClr val="000000"/>
                </a:solidFill>
                <a:latin typeface="Arial" pitchFamily="18"/>
                <a:ea typeface="ＭＳ Ｐゴシック" pitchFamily="50"/>
              </a:rPr>
              <a:t>{ </a:t>
            </a:r>
            <a:r>
              <a:rPr lang="en-US" sz="2000">
                <a:solidFill>
                  <a:srgbClr val="7F0055"/>
                </a:solidFill>
                <a:latin typeface="Arial" pitchFamily="18"/>
                <a:ea typeface="ＭＳ Ｐゴシック" pitchFamily="50"/>
              </a:rPr>
              <a:t> ID</a:t>
            </a:r>
            <a:r>
              <a:rPr lang="en-US" sz="2000">
                <a:solidFill>
                  <a:srgbClr val="000000"/>
                </a:solidFill>
                <a:latin typeface="Arial" pitchFamily="18"/>
                <a:ea typeface="ＭＳ Ｐゴシック" pitchFamily="50"/>
              </a:rPr>
              <a:t>=1, </a:t>
            </a:r>
            <a:r>
              <a:rPr lang="en-US" sz="2000">
                <a:solidFill>
                  <a:srgbClr val="7F0055"/>
                </a:solidFill>
                <a:latin typeface="Arial" pitchFamily="18"/>
                <a:ea typeface="ＭＳ Ｐゴシック" pitchFamily="50"/>
              </a:rPr>
              <a:t>FIRST_NAME</a:t>
            </a:r>
            <a:r>
              <a:rPr lang="en-US" sz="2000">
                <a:solidFill>
                  <a:srgbClr val="000000"/>
                </a:solidFill>
                <a:latin typeface="Arial" pitchFamily="18"/>
                <a:ea typeface="ＭＳ Ｐゴシック" pitchFamily="50"/>
              </a:rPr>
              <a:t>=</a:t>
            </a:r>
            <a:r>
              <a:rPr lang="en-US" sz="2000">
                <a:solidFill>
                  <a:srgbClr val="000099"/>
                </a:solidFill>
                <a:latin typeface="Arial" pitchFamily="18"/>
                <a:ea typeface="ＭＳ Ｐゴシック" pitchFamily="50"/>
              </a:rPr>
              <a:t>"</a:t>
            </a:r>
            <a:r>
              <a:rPr lang="en-US" sz="2000">
                <a:solidFill>
                  <a:srgbClr val="0000C0"/>
                </a:solidFill>
                <a:latin typeface="Arial" pitchFamily="18"/>
                <a:ea typeface="ＭＳ Ｐゴシック" pitchFamily="50"/>
              </a:rPr>
              <a:t>John</a:t>
            </a:r>
            <a:r>
              <a:rPr lang="en-US" sz="2000">
                <a:solidFill>
                  <a:srgbClr val="000099"/>
                </a:solidFill>
                <a:latin typeface="Arial" pitchFamily="18"/>
                <a:ea typeface="ＭＳ Ｐゴシック" pitchFamily="50"/>
              </a:rPr>
              <a:t>"</a:t>
            </a:r>
            <a:r>
              <a:rPr lang="en-US" sz="2000">
                <a:solidFill>
                  <a:srgbClr val="000000"/>
                </a:solidFill>
                <a:latin typeface="Arial" pitchFamily="18"/>
                <a:ea typeface="ＭＳ Ｐゴシック" pitchFamily="50"/>
              </a:rPr>
              <a:t>, </a:t>
            </a:r>
            <a:r>
              <a:rPr lang="en-US" sz="2000">
                <a:solidFill>
                  <a:srgbClr val="7F0055"/>
                </a:solidFill>
                <a:latin typeface="Arial" pitchFamily="18"/>
                <a:ea typeface="ＭＳ Ｐゴシック" pitchFamily="50"/>
              </a:rPr>
              <a:t>LAST_NAME</a:t>
            </a:r>
            <a:r>
              <a:rPr lang="en-US" sz="2000">
                <a:solidFill>
                  <a:srgbClr val="000000"/>
                </a:solidFill>
                <a:latin typeface="Arial" pitchFamily="18"/>
                <a:ea typeface="ＭＳ Ｐゴシック" pitchFamily="50"/>
              </a:rPr>
              <a:t>=</a:t>
            </a:r>
            <a:r>
              <a:rPr lang="en-US" sz="2000">
                <a:solidFill>
                  <a:srgbClr val="000099"/>
                </a:solidFill>
                <a:latin typeface="Arial" pitchFamily="18"/>
                <a:ea typeface="ＭＳ Ｐゴシック" pitchFamily="50"/>
              </a:rPr>
              <a:t>"</a:t>
            </a:r>
            <a:r>
              <a:rPr lang="en-US" sz="2000">
                <a:solidFill>
                  <a:srgbClr val="0000C0"/>
                </a:solidFill>
                <a:latin typeface="Arial" pitchFamily="18"/>
                <a:ea typeface="ＭＳ Ｐゴシック" pitchFamily="50"/>
              </a:rPr>
              <a:t>Doe</a:t>
            </a:r>
            <a:r>
              <a:rPr lang="en-US" sz="2000">
                <a:solidFill>
                  <a:srgbClr val="000099"/>
                </a:solidFill>
                <a:latin typeface="Arial" pitchFamily="18"/>
                <a:ea typeface="ＭＳ Ｐゴシック" pitchFamily="50"/>
              </a:rPr>
              <a:t>"</a:t>
            </a:r>
            <a:r>
              <a:rPr lang="en-US" sz="2000">
                <a:solidFill>
                  <a:srgbClr val="000000"/>
                </a:solidFill>
                <a:latin typeface="Arial" pitchFamily="18"/>
                <a:ea typeface="ＭＳ Ｐゴシック" pitchFamily="50"/>
              </a:rPr>
              <a:t> }</a:t>
            </a:r>
          </a:p>
        </p:txBody>
      </p:sp>
      <p:sp>
        <p:nvSpPr>
          <p:cNvPr id="4" name="Freeform 3"/>
          <p:cNvSpPr/>
          <p:nvPr/>
        </p:nvSpPr>
        <p:spPr>
          <a:xfrm>
            <a:off x="1097280" y="2177640"/>
            <a:ext cx="6706080" cy="1313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F0055"/>
                </a:solidFill>
                <a:latin typeface="Arial" pitchFamily="18"/>
                <a:ea typeface="ＭＳ Ｐゴシック" pitchFamily="2"/>
                <a:cs typeface="ＭＳ Ｐゴシック" pitchFamily="2"/>
              </a:rPr>
              <a:t>public</a:t>
            </a:r>
            <a:r>
              <a:rPr lang="en-US" sz="2000" b="0" i="0" u="none" strike="noStrike" baseline="0">
                <a:ln>
                  <a:noFill/>
                </a:ln>
                <a:solidFill>
                  <a:srgbClr val="4D4D4D"/>
                </a:solidFill>
                <a:latin typeface="Arial" pitchFamily="18"/>
                <a:ea typeface="ＭＳ Ｐゴシック" pitchFamily="2"/>
                <a:cs typeface="ＭＳ Ｐゴシック" pitchFamily="2"/>
              </a:rPr>
              <a:t> Map&lt;String,Object&gt; getPersonInfo(</a:t>
            </a:r>
            <a:r>
              <a:rPr lang="en-US" sz="2000" b="0" i="0" u="none" strike="noStrike" baseline="0">
                <a:ln>
                  <a:noFill/>
                </a:ln>
                <a:solidFill>
                  <a:srgbClr val="7F0055"/>
                </a:solidFill>
                <a:latin typeface="Arial" pitchFamily="18"/>
                <a:ea typeface="ＭＳ Ｐゴシック" pitchFamily="2"/>
                <a:cs typeface="ＭＳ Ｐゴシック" pitchFamily="2"/>
              </a:rPr>
              <a:t>int</a:t>
            </a:r>
            <a:r>
              <a:rPr lang="en-US" sz="2000" b="0" i="0" u="none" strike="noStrike" baseline="0">
                <a:ln>
                  <a:noFill/>
                </a:ln>
                <a:solidFill>
                  <a:srgbClr val="4D4D4D"/>
                </a:solidFill>
                <a:latin typeface="Arial" pitchFamily="18"/>
                <a:ea typeface="ＭＳ Ｐゴシック" pitchFamily="2"/>
                <a:cs typeface="ＭＳ Ｐゴシック" pitchFamily="2"/>
              </a:rPr>
              <a:t> id)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String sql = </a:t>
            </a:r>
            <a:r>
              <a:rPr lang="en-US" sz="2000" b="0" i="0" u="none" strike="noStrike" baseline="0">
                <a:ln>
                  <a:noFill/>
                </a:ln>
                <a:solidFill>
                  <a:srgbClr val="000099"/>
                </a:solidFill>
                <a:latin typeface="Arial" pitchFamily="18"/>
                <a:ea typeface="ＭＳ Ｐゴシック" pitchFamily="2"/>
                <a:cs typeface="ＭＳ Ｐゴシック" pitchFamily="2"/>
              </a:rPr>
              <a:t>"select * from PERSON where id=?"</a:t>
            </a:r>
            <a:r>
              <a:rPr lang="en-US" sz="2000" b="0" i="0" u="none" strike="noStrike" baseline="0">
                <a:ln>
                  <a:noFill/>
                </a:ln>
                <a:solidFill>
                  <a:srgbClr val="4D4D4D"/>
                </a:solidFill>
                <a:latin typeface="Arial" pitchFamily="18"/>
                <a:ea typeface="ＭＳ Ｐゴシック" pitchFamily="2"/>
                <a:cs typeface="ＭＳ Ｐゴシック" pitchFamily="2"/>
              </a:rPr>
              <a:t>;</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7F0055"/>
                </a:solidFill>
                <a:latin typeface="Arial" pitchFamily="18"/>
                <a:ea typeface="ＭＳ Ｐゴシック" pitchFamily="2"/>
                <a:cs typeface="ＭＳ Ｐゴシック" pitchFamily="2"/>
              </a:rPr>
              <a:t>return</a:t>
            </a: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0000C0"/>
                </a:solidFill>
                <a:latin typeface="Arial" pitchFamily="18"/>
                <a:ea typeface="ＭＳ Ｐゴシック" pitchFamily="2"/>
                <a:cs typeface="ＭＳ Ｐゴシック" pitchFamily="2"/>
              </a:rPr>
              <a:t>jdbcTemplate</a:t>
            </a:r>
            <a:r>
              <a:rPr lang="en-US" sz="2000" b="0" i="0" u="none" strike="noStrike" baseline="0">
                <a:ln>
                  <a:noFill/>
                </a:ln>
                <a:solidFill>
                  <a:srgbClr val="4D4D4D"/>
                </a:solidFill>
                <a:latin typeface="Arial" pitchFamily="18"/>
                <a:ea typeface="ＭＳ Ｐゴシック" pitchFamily="2"/>
                <a:cs typeface="ＭＳ Ｐゴシック" pitchFamily="2"/>
              </a:rPr>
              <a:t>.queryForMap(sql, id);</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a:t>
            </a:r>
          </a:p>
        </p:txBody>
      </p:sp>
      <p:sp>
        <p:nvSpPr>
          <p:cNvPr id="5" name="Freeform 4"/>
          <p:cNvSpPr/>
          <p:nvPr/>
        </p:nvSpPr>
        <p:spPr>
          <a:xfrm>
            <a:off x="1800720" y="4941360"/>
            <a:ext cx="5605920" cy="398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none" lIns="90000" tIns="46800" rIns="90000" bIns="46800" anchor="t" anchorCtr="0" compatLnSpc="1"/>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A Map of  [</a:t>
            </a:r>
            <a:r>
              <a:rPr lang="en-US" sz="2000" b="0" i="0" u="none" strike="noStrike" baseline="0">
                <a:ln>
                  <a:noFill/>
                </a:ln>
                <a:solidFill>
                  <a:srgbClr val="993366"/>
                </a:solidFill>
                <a:latin typeface="Arial" pitchFamily="18"/>
                <a:ea typeface="ＭＳ Ｐゴシック" pitchFamily="2"/>
                <a:cs typeface="ＭＳ Ｐゴシック" pitchFamily="2"/>
              </a:rPr>
              <a:t>Column Name</a:t>
            </a:r>
            <a:r>
              <a:rPr lang="en-US" sz="2000" b="0" i="0" u="none" strike="noStrike" baseline="0">
                <a:ln>
                  <a:noFill/>
                </a:ln>
                <a:solidFill>
                  <a:srgbClr val="4D4D4D"/>
                </a:solidFill>
                <a:latin typeface="Arial" pitchFamily="18"/>
                <a:ea typeface="ＭＳ Ｐゴシック" pitchFamily="2"/>
                <a:cs typeface="ＭＳ Ｐゴシック" pitchFamily="2"/>
              </a:rPr>
              <a:t> | </a:t>
            </a:r>
            <a:r>
              <a:rPr lang="en-US" sz="2000" b="0" i="0" u="none" strike="noStrike" baseline="0">
                <a:ln>
                  <a:noFill/>
                </a:ln>
                <a:solidFill>
                  <a:srgbClr val="004586"/>
                </a:solidFill>
                <a:latin typeface="Arial" pitchFamily="18"/>
                <a:ea typeface="ＭＳ Ｐゴシック" pitchFamily="2"/>
                <a:cs typeface="ＭＳ Ｐゴシック" pitchFamily="2"/>
              </a:rPr>
              <a:t>Field Value</a:t>
            </a:r>
            <a:r>
              <a:rPr lang="en-US" sz="2000" b="0" i="0" u="none" strike="noStrike" baseline="0">
                <a:ln>
                  <a:noFill/>
                </a:ln>
                <a:solidFill>
                  <a:srgbClr val="4D4D4D"/>
                </a:solidFill>
                <a:latin typeface="Arial" pitchFamily="18"/>
                <a:ea typeface="ＭＳ Ｐゴシック" pitchFamily="2"/>
                <a:cs typeface="ＭＳ Ｐゴシック" pitchFamily="2"/>
              </a:rPr>
              <a:t> ] pairs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Class="entr"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name="Querying for Generic Maps (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Querying for Generic Maps (2)</a:t>
            </a:r>
          </a:p>
        </p:txBody>
      </p:sp>
      <p:sp>
        <p:nvSpPr>
          <p:cNvPr id="3" name="Text Placeholder 2"/>
          <p:cNvSpPr txBox="1">
            <a:spLocks noGrp="1"/>
          </p:cNvSpPr>
          <p:nvPr>
            <p:ph type="body" idx="4294967295"/>
          </p:nvPr>
        </p:nvSpPr>
        <p:spPr>
          <a:xfrm>
            <a:off x="457200" y="1636200"/>
            <a:ext cx="8229600" cy="4525920"/>
          </a:xfrm>
        </p:spPr>
        <p:txBody>
          <a:bodyPr wrap="square">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lnSpc>
                <a:spcPct val="90000"/>
              </a:lnSpc>
            </a:pPr>
            <a:r>
              <a:rPr lang="en-US">
                <a:latin typeface="" pitchFamily="16"/>
              </a:rPr>
              <a:t>Query for multiple rows</a:t>
            </a:r>
          </a:p>
          <a:p>
            <a:pPr lvl="0">
              <a:lnSpc>
                <a:spcPct val="90000"/>
              </a:lnSpc>
              <a:spcBef>
                <a:spcPts val="697"/>
              </a:spcBef>
              <a:buNone/>
            </a:pPr>
            <a:endParaRPr lang="en-US" sz="2800">
              <a:latin typeface="" pitchFamily="16"/>
            </a:endParaRPr>
          </a:p>
          <a:p>
            <a:pPr lvl="0">
              <a:lnSpc>
                <a:spcPct val="90000"/>
              </a:lnSpc>
              <a:spcBef>
                <a:spcPts val="697"/>
              </a:spcBef>
              <a:buNone/>
            </a:pPr>
            <a:endParaRPr lang="en-US" sz="2800">
              <a:latin typeface="" pitchFamily="16"/>
            </a:endParaRPr>
          </a:p>
          <a:p>
            <a:pPr lvl="0">
              <a:lnSpc>
                <a:spcPct val="90000"/>
              </a:lnSpc>
              <a:spcBef>
                <a:spcPts val="697"/>
              </a:spcBef>
              <a:buNone/>
            </a:pPr>
            <a:r>
              <a:rPr lang="en-US" sz="2800" i="1">
                <a:latin typeface="" pitchFamily="16"/>
              </a:rPr>
              <a:t>   </a:t>
            </a:r>
          </a:p>
          <a:p>
            <a:pPr marL="0" lvl="0" indent="0">
              <a:lnSpc>
                <a:spcPct val="90000"/>
              </a:lnSpc>
            </a:pPr>
            <a:r>
              <a:rPr lang="en-US">
                <a:latin typeface="" pitchFamily="16"/>
              </a:rPr>
              <a:t>returns:</a:t>
            </a:r>
          </a:p>
          <a:p>
            <a:pPr lvl="0">
              <a:lnSpc>
                <a:spcPct val="90000"/>
              </a:lnSpc>
              <a:spcBef>
                <a:spcPts val="499"/>
              </a:spcBef>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en-US" sz="2000" b="1">
                <a:latin typeface="Arial" pitchFamily="18"/>
              </a:rPr>
              <a:t>	  </a:t>
            </a:r>
            <a:r>
              <a:rPr lang="en-US" sz="2000">
                <a:latin typeface="Arial" pitchFamily="18"/>
              </a:rPr>
              <a:t>List {</a:t>
            </a:r>
          </a:p>
          <a:p>
            <a:pPr lvl="0">
              <a:lnSpc>
                <a:spcPct val="90000"/>
              </a:lnSpc>
              <a:spcBef>
                <a:spcPts val="499"/>
              </a:spcBef>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en-US" sz="2000">
                <a:latin typeface="Arial" pitchFamily="18"/>
              </a:rPr>
              <a:t>           0 - Map {</a:t>
            </a:r>
            <a:r>
              <a:rPr lang="en-US" sz="2000">
                <a:solidFill>
                  <a:srgbClr val="7F0055"/>
                </a:solidFill>
                <a:latin typeface="Arial" pitchFamily="18"/>
              </a:rPr>
              <a:t> ID</a:t>
            </a:r>
            <a:r>
              <a:rPr lang="en-US" sz="2000">
                <a:latin typeface="Arial" pitchFamily="18"/>
              </a:rPr>
              <a:t>=1, </a:t>
            </a:r>
            <a:r>
              <a:rPr lang="en-US" sz="2000">
                <a:solidFill>
                  <a:srgbClr val="7F0055"/>
                </a:solidFill>
                <a:latin typeface="Arial" pitchFamily="18"/>
              </a:rPr>
              <a:t>FIRST_NAME</a:t>
            </a:r>
            <a:r>
              <a:rPr lang="en-US" sz="2000">
                <a:latin typeface="Arial" pitchFamily="18"/>
              </a:rPr>
              <a:t>=</a:t>
            </a:r>
            <a:r>
              <a:rPr lang="en-US" sz="2000">
                <a:solidFill>
                  <a:srgbClr val="0000C0"/>
                </a:solidFill>
                <a:latin typeface="Arial" pitchFamily="18"/>
              </a:rPr>
              <a:t>"John"</a:t>
            </a:r>
            <a:r>
              <a:rPr lang="en-US" sz="2000">
                <a:latin typeface="Arial" pitchFamily="18"/>
              </a:rPr>
              <a:t>, </a:t>
            </a:r>
            <a:r>
              <a:rPr lang="en-US" sz="2000">
                <a:solidFill>
                  <a:srgbClr val="7F0055"/>
                </a:solidFill>
                <a:latin typeface="Arial" pitchFamily="18"/>
              </a:rPr>
              <a:t>LAST_NAME</a:t>
            </a:r>
            <a:r>
              <a:rPr lang="en-US" sz="2000">
                <a:latin typeface="Arial" pitchFamily="18"/>
              </a:rPr>
              <a:t>=</a:t>
            </a:r>
            <a:r>
              <a:rPr lang="en-US" sz="2000">
                <a:solidFill>
                  <a:srgbClr val="0000C0"/>
                </a:solidFill>
                <a:latin typeface="Arial" pitchFamily="18"/>
              </a:rPr>
              <a:t>"Doe"</a:t>
            </a:r>
            <a:r>
              <a:rPr lang="en-US" sz="2000">
                <a:latin typeface="Arial" pitchFamily="18"/>
              </a:rPr>
              <a:t> }</a:t>
            </a:r>
          </a:p>
          <a:p>
            <a:pPr lvl="0">
              <a:lnSpc>
                <a:spcPct val="90000"/>
              </a:lnSpc>
              <a:spcBef>
                <a:spcPts val="499"/>
              </a:spcBef>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en-US" sz="2000">
                <a:latin typeface="Arial" pitchFamily="18"/>
              </a:rPr>
              <a:t>           1 - Map {</a:t>
            </a:r>
            <a:r>
              <a:rPr lang="en-US" sz="2000">
                <a:solidFill>
                  <a:srgbClr val="7F0055"/>
                </a:solidFill>
                <a:latin typeface="Arial" pitchFamily="18"/>
              </a:rPr>
              <a:t> ID</a:t>
            </a:r>
            <a:r>
              <a:rPr lang="en-US" sz="2000">
                <a:latin typeface="Arial" pitchFamily="18"/>
              </a:rPr>
              <a:t>=2, </a:t>
            </a:r>
            <a:r>
              <a:rPr lang="en-US" sz="2000">
                <a:solidFill>
                  <a:srgbClr val="7F0055"/>
                </a:solidFill>
                <a:latin typeface="Arial" pitchFamily="18"/>
              </a:rPr>
              <a:t>FIRST_NAME</a:t>
            </a:r>
            <a:r>
              <a:rPr lang="en-US" sz="2000">
                <a:latin typeface="Arial" pitchFamily="18"/>
              </a:rPr>
              <a:t>=</a:t>
            </a:r>
            <a:r>
              <a:rPr lang="en-US" sz="2000">
                <a:solidFill>
                  <a:srgbClr val="0000C0"/>
                </a:solidFill>
                <a:latin typeface="Arial" pitchFamily="18"/>
              </a:rPr>
              <a:t>"Jane"</a:t>
            </a:r>
            <a:r>
              <a:rPr lang="en-US" sz="2000">
                <a:latin typeface="Arial" pitchFamily="18"/>
              </a:rPr>
              <a:t>, </a:t>
            </a:r>
            <a:r>
              <a:rPr lang="en-US" sz="2000">
                <a:solidFill>
                  <a:srgbClr val="7F0055"/>
                </a:solidFill>
                <a:latin typeface="Arial" pitchFamily="18"/>
              </a:rPr>
              <a:t>LAST_NAME</a:t>
            </a:r>
            <a:r>
              <a:rPr lang="en-US" sz="2000">
                <a:latin typeface="Arial" pitchFamily="18"/>
              </a:rPr>
              <a:t>=</a:t>
            </a:r>
            <a:r>
              <a:rPr lang="en-US" sz="2000">
                <a:solidFill>
                  <a:srgbClr val="0000C0"/>
                </a:solidFill>
                <a:latin typeface="Arial" pitchFamily="18"/>
              </a:rPr>
              <a:t>"Doe"</a:t>
            </a:r>
            <a:r>
              <a:rPr lang="en-US" sz="2000">
                <a:latin typeface="Arial" pitchFamily="18"/>
              </a:rPr>
              <a:t> }</a:t>
            </a:r>
          </a:p>
          <a:p>
            <a:pPr lvl="0">
              <a:lnSpc>
                <a:spcPct val="90000"/>
              </a:lnSpc>
              <a:spcBef>
                <a:spcPts val="499"/>
              </a:spcBef>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en-US" sz="2000">
                <a:latin typeface="Arial" pitchFamily="18"/>
              </a:rPr>
              <a:t>           2 - Map { </a:t>
            </a:r>
            <a:r>
              <a:rPr lang="en-US" sz="2000">
                <a:solidFill>
                  <a:srgbClr val="7F0055"/>
                </a:solidFill>
                <a:latin typeface="Arial" pitchFamily="18"/>
              </a:rPr>
              <a:t>ID</a:t>
            </a:r>
            <a:r>
              <a:rPr lang="en-US" sz="2000">
                <a:latin typeface="Arial" pitchFamily="18"/>
              </a:rPr>
              <a:t>=3, </a:t>
            </a:r>
            <a:r>
              <a:rPr lang="en-US" sz="2000">
                <a:solidFill>
                  <a:srgbClr val="7F0055"/>
                </a:solidFill>
                <a:latin typeface="Arial" pitchFamily="18"/>
              </a:rPr>
              <a:t>FIRST_NAME</a:t>
            </a:r>
            <a:r>
              <a:rPr lang="en-US" sz="2000">
                <a:latin typeface="Arial" pitchFamily="18"/>
              </a:rPr>
              <a:t>=</a:t>
            </a:r>
            <a:r>
              <a:rPr lang="en-US" sz="2000">
                <a:solidFill>
                  <a:srgbClr val="0000C0"/>
                </a:solidFill>
                <a:latin typeface="Arial" pitchFamily="18"/>
              </a:rPr>
              <a:t>"Junior”</a:t>
            </a:r>
            <a:r>
              <a:rPr lang="en-US" sz="2000">
                <a:latin typeface="Arial" pitchFamily="18"/>
              </a:rPr>
              <a:t>, </a:t>
            </a:r>
            <a:r>
              <a:rPr lang="en-US" sz="2000">
                <a:solidFill>
                  <a:srgbClr val="7F0055"/>
                </a:solidFill>
                <a:latin typeface="Arial" pitchFamily="18"/>
              </a:rPr>
              <a:t>LAST_NAME</a:t>
            </a:r>
            <a:r>
              <a:rPr lang="en-US" sz="2000">
                <a:latin typeface="Arial" pitchFamily="18"/>
              </a:rPr>
              <a:t>=</a:t>
            </a:r>
            <a:r>
              <a:rPr lang="en-US" sz="2000">
                <a:solidFill>
                  <a:srgbClr val="0000C0"/>
                </a:solidFill>
                <a:latin typeface="Arial" pitchFamily="18"/>
              </a:rPr>
              <a:t>"Doe"</a:t>
            </a:r>
            <a:r>
              <a:rPr lang="en-US" sz="2000">
                <a:latin typeface="Arial" pitchFamily="18"/>
              </a:rPr>
              <a:t> }</a:t>
            </a:r>
          </a:p>
          <a:p>
            <a:pPr lvl="0">
              <a:lnSpc>
                <a:spcPct val="90000"/>
              </a:lnSpc>
              <a:spcBef>
                <a:spcPts val="499"/>
              </a:spcBef>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en-US" sz="2000">
                <a:latin typeface="Arial" pitchFamily="18"/>
              </a:rPr>
              <a:t>	   }</a:t>
            </a:r>
          </a:p>
        </p:txBody>
      </p:sp>
      <p:sp>
        <p:nvSpPr>
          <p:cNvPr id="4" name="Freeform 3"/>
          <p:cNvSpPr/>
          <p:nvPr/>
        </p:nvSpPr>
        <p:spPr>
          <a:xfrm>
            <a:off x="1097280" y="2127240"/>
            <a:ext cx="6858000" cy="1313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F0055"/>
                </a:solidFill>
                <a:latin typeface="Arial" pitchFamily="18"/>
                <a:ea typeface="ＭＳ Ｐゴシック" pitchFamily="2"/>
                <a:cs typeface="ＭＳ Ｐゴシック" pitchFamily="2"/>
              </a:rPr>
              <a:t> public</a:t>
            </a:r>
            <a:r>
              <a:rPr lang="en-US" sz="2000" b="0" i="0" u="none" strike="noStrike" baseline="0">
                <a:ln>
                  <a:noFill/>
                </a:ln>
                <a:solidFill>
                  <a:srgbClr val="4D4D4D"/>
                </a:solidFill>
                <a:latin typeface="Arial" pitchFamily="18"/>
                <a:ea typeface="ＭＳ Ｐゴシック" pitchFamily="2"/>
                <a:cs typeface="ＭＳ Ｐゴシック" pitchFamily="2"/>
              </a:rPr>
              <a:t> List&lt;Map&lt;String,Object&gt;&gt; getAllPersonInfo()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String sql = </a:t>
            </a:r>
            <a:r>
              <a:rPr lang="en-US" sz="2000" b="0" i="0" u="none" strike="noStrike" baseline="0">
                <a:ln>
                  <a:noFill/>
                </a:ln>
                <a:solidFill>
                  <a:srgbClr val="000099"/>
                </a:solidFill>
                <a:latin typeface="Arial" pitchFamily="18"/>
                <a:ea typeface="ＭＳ Ｐゴシック" pitchFamily="2"/>
                <a:cs typeface="ＭＳ Ｐゴシック" pitchFamily="2"/>
              </a:rPr>
              <a:t>"select * from PERSON"</a:t>
            </a:r>
            <a:r>
              <a:rPr lang="en-US" sz="2000" b="0" i="0" u="none" strike="noStrike" baseline="0">
                <a:ln>
                  <a:noFill/>
                </a:ln>
                <a:solidFill>
                  <a:srgbClr val="4D4D4D"/>
                </a:solidFill>
                <a:latin typeface="Arial" pitchFamily="18"/>
                <a:ea typeface="ＭＳ Ｐゴシック" pitchFamily="2"/>
                <a:cs typeface="ＭＳ Ｐゴシック" pitchFamily="2"/>
              </a:rPr>
              <a:t>;</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7F0055"/>
                </a:solidFill>
                <a:latin typeface="Arial" pitchFamily="18"/>
                <a:ea typeface="ＭＳ Ｐゴシック" pitchFamily="2"/>
                <a:cs typeface="ＭＳ Ｐゴシック" pitchFamily="2"/>
              </a:rPr>
              <a:t>return</a:t>
            </a: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0000C0"/>
                </a:solidFill>
                <a:latin typeface="Arial" pitchFamily="18"/>
                <a:ea typeface="ＭＳ Ｐゴシック" pitchFamily="2"/>
                <a:cs typeface="ＭＳ Ｐゴシック" pitchFamily="2"/>
              </a:rPr>
              <a:t>jdbcTemplate</a:t>
            </a:r>
            <a:r>
              <a:rPr lang="en-US" sz="2000" b="0" i="0" u="none" strike="noStrike" baseline="0">
                <a:ln>
                  <a:noFill/>
                </a:ln>
                <a:solidFill>
                  <a:srgbClr val="4D4D4D"/>
                </a:solidFill>
                <a:latin typeface="Arial" pitchFamily="18"/>
                <a:ea typeface="ＭＳ Ｐゴシック" pitchFamily="2"/>
                <a:cs typeface="ＭＳ Ｐゴシック" pitchFamily="2"/>
              </a:rPr>
              <a:t>.queryForList(sql);</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p>
        </p:txBody>
      </p:sp>
      <p:sp>
        <p:nvSpPr>
          <p:cNvPr id="5" name="Freeform 4"/>
          <p:cNvSpPr/>
          <p:nvPr/>
        </p:nvSpPr>
        <p:spPr>
          <a:xfrm>
            <a:off x="1689839" y="5544720"/>
            <a:ext cx="6356880" cy="398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none" lIns="90000" tIns="46800" rIns="90000" bIns="46800" anchor="t" anchorCtr="0" compatLnSpc="1"/>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A List of Maps of [</a:t>
            </a:r>
            <a:r>
              <a:rPr lang="en-US" sz="2000" b="0" i="0" u="none" strike="noStrike" baseline="0">
                <a:ln>
                  <a:noFill/>
                </a:ln>
                <a:solidFill>
                  <a:srgbClr val="993366"/>
                </a:solidFill>
                <a:latin typeface="Arial" pitchFamily="18"/>
                <a:ea typeface="ＭＳ Ｐゴシック" pitchFamily="2"/>
                <a:cs typeface="ＭＳ Ｐゴシック" pitchFamily="2"/>
              </a:rPr>
              <a:t>Column Name</a:t>
            </a:r>
            <a:r>
              <a:rPr lang="en-US" sz="2000" b="0" i="0" u="none" strike="noStrike" baseline="0">
                <a:ln>
                  <a:noFill/>
                </a:ln>
                <a:solidFill>
                  <a:srgbClr val="4D4D4D"/>
                </a:solidFill>
                <a:latin typeface="Arial" pitchFamily="18"/>
                <a:ea typeface="ＭＳ Ｐゴシック" pitchFamily="2"/>
                <a:cs typeface="ＭＳ Ｐゴシック" pitchFamily="2"/>
              </a:rPr>
              <a:t> | </a:t>
            </a:r>
            <a:r>
              <a:rPr lang="en-US" sz="2000" b="0" i="0" u="none" strike="noStrike" baseline="0">
                <a:ln>
                  <a:noFill/>
                </a:ln>
                <a:solidFill>
                  <a:srgbClr val="004586"/>
                </a:solidFill>
                <a:latin typeface="Arial" pitchFamily="18"/>
                <a:ea typeface="ＭＳ Ｐゴシック" pitchFamily="2"/>
                <a:cs typeface="ＭＳ Ｐゴシック" pitchFamily="2"/>
              </a:rPr>
              <a:t>Field Value</a:t>
            </a:r>
            <a:r>
              <a:rPr lang="en-US" sz="2000" b="0" i="0" u="none" strike="noStrike" baseline="0">
                <a:ln>
                  <a:noFill/>
                </a:ln>
                <a:solidFill>
                  <a:srgbClr val="4D4D4D"/>
                </a:solidFill>
                <a:latin typeface="Arial" pitchFamily="18"/>
                <a:ea typeface="ＭＳ Ｐゴシック" pitchFamily="2"/>
                <a:cs typeface="ＭＳ Ｐゴシック" pitchFamily="2"/>
              </a:rPr>
              <a:t> ] pairs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Class="entr"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Class="entr"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Class="entr"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Class="entr"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Class="entr"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name="Domain Object Queries">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Domain Object Queries</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Often it is useful to map relational data into domain objects</a:t>
            </a:r>
          </a:p>
          <a:p>
            <a:pPr lvl="1"/>
            <a:r>
              <a:rPr lang="en-US">
                <a:latin typeface="" pitchFamily="16"/>
              </a:rPr>
              <a:t>e.g. a ResultSet to an Account</a:t>
            </a:r>
          </a:p>
          <a:p>
            <a:pPr lvl="1"/>
            <a:endParaRPr lang="en-US">
              <a:latin typeface="" pitchFamily="16"/>
            </a:endParaRPr>
          </a:p>
          <a:p>
            <a:pPr lvl="0"/>
            <a:r>
              <a:rPr lang="en-US">
                <a:latin typeface="" pitchFamily="16"/>
              </a:rPr>
              <a:t>Spring’s JdbcTemplate supports this using a callback approach</a:t>
            </a:r>
          </a:p>
          <a:p>
            <a:pPr lvl="0">
              <a:buNone/>
            </a:pPr>
            <a:endParaRPr lang="en-US">
              <a:latin typeface="" pitchFamily="16"/>
            </a:endParaRPr>
          </a:p>
          <a:p>
            <a:pPr lvl="0"/>
            <a:r>
              <a:rPr lang="en-US">
                <a:latin typeface="" pitchFamily="16"/>
              </a:rPr>
              <a:t>You may prefer to use ORM for this</a:t>
            </a:r>
          </a:p>
          <a:p>
            <a:pPr lvl="1"/>
            <a:r>
              <a:rPr lang="en-US">
                <a:latin typeface="" pitchFamily="16"/>
              </a:rPr>
              <a:t>Need to decide between JdbcTemplate queries and JPA (or similar) mappings</a:t>
            </a:r>
          </a:p>
          <a:p>
            <a:pPr lvl="1"/>
            <a:r>
              <a:rPr lang="en-US">
                <a:latin typeface="" pitchFamily="16"/>
              </a:rPr>
              <a:t>Some tables may be too hard to map with JPA</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GB"/>
              <a:t>Topics in this Session</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b="1">
                <a:latin typeface="" pitchFamily="16"/>
              </a:rPr>
              <a:t>Problems with traditional JDBC</a:t>
            </a:r>
          </a:p>
          <a:p>
            <a:pPr lvl="1"/>
            <a:r>
              <a:rPr lang="en-US">
                <a:latin typeface="" pitchFamily="16"/>
              </a:rPr>
              <a:t>Results in redundant, error prone code</a:t>
            </a:r>
          </a:p>
          <a:p>
            <a:pPr lvl="1"/>
            <a:r>
              <a:rPr lang="en-US">
                <a:latin typeface="" pitchFamily="16"/>
              </a:rPr>
              <a:t>Leads to poor exception handling</a:t>
            </a:r>
          </a:p>
          <a:p>
            <a:pPr lvl="0"/>
            <a:r>
              <a:rPr lang="en-US">
                <a:latin typeface="" pitchFamily="16"/>
              </a:rPr>
              <a:t>Spring’s JdbcTemplate</a:t>
            </a:r>
          </a:p>
          <a:p>
            <a:pPr lvl="1"/>
            <a:r>
              <a:rPr lang="en-US">
                <a:latin typeface="" pitchFamily="16"/>
              </a:rPr>
              <a:t>Configuration</a:t>
            </a:r>
          </a:p>
          <a:p>
            <a:pPr lvl="1"/>
            <a:r>
              <a:rPr lang="en-US">
                <a:latin typeface="" pitchFamily="16"/>
              </a:rPr>
              <a:t>Query execution</a:t>
            </a:r>
          </a:p>
          <a:p>
            <a:pPr lvl="1"/>
            <a:r>
              <a:rPr lang="en-US">
                <a:latin typeface="" pitchFamily="16"/>
              </a:rPr>
              <a:t>Working with result sets</a:t>
            </a:r>
          </a:p>
          <a:p>
            <a:pPr lvl="1"/>
            <a:r>
              <a:rPr lang="en-US">
                <a:latin typeface="" pitchFamily="16"/>
              </a:rPr>
              <a:t>Exception handling</a:t>
            </a:r>
          </a:p>
          <a:p>
            <a:pPr lvl="0">
              <a:buNone/>
            </a:pPr>
            <a:endParaRPr lang="en-US">
              <a:latin typeface="" pitchFamily="16"/>
            </a:endParaRPr>
          </a:p>
        </p:txBody>
      </p:sp>
      <p:grpSp>
        <p:nvGrpSpPr>
          <p:cNvPr id="4" name="Group 3"/>
          <p:cNvGrpSpPr/>
          <p:nvPr/>
        </p:nvGrpSpPr>
        <p:grpSpPr>
          <a:xfrm>
            <a:off x="417240" y="5613120"/>
            <a:ext cx="8649000" cy="859680"/>
            <a:chOff x="417240" y="5613120"/>
            <a:chExt cx="8649000" cy="859680"/>
          </a:xfrm>
        </p:grpSpPr>
        <p:sp>
          <p:nvSpPr>
            <p:cNvPr id="5" name="Freeform 4"/>
            <p:cNvSpPr/>
            <p:nvPr/>
          </p:nvSpPr>
          <p:spPr>
            <a:xfrm>
              <a:off x="417240" y="5613120"/>
              <a:ext cx="8330400" cy="6357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w="0">
              <a:solidFill>
                <a:srgbClr val="0000FF"/>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6" name=""/>
            <p:cNvPicPr>
              <a:picLocks noChangeAspect="1"/>
            </p:cNvPicPr>
            <p:nvPr/>
          </p:nvPicPr>
          <p:blipFill>
            <a:blip r:embed="rId3">
              <a:lum/>
              <a:alphaModFix/>
            </a:blip>
            <a:srcRect/>
            <a:stretch>
              <a:fillRect/>
            </a:stretch>
          </p:blipFill>
          <p:spPr>
            <a:xfrm>
              <a:off x="631800" y="5719680"/>
              <a:ext cx="426240" cy="385560"/>
            </a:xfrm>
            <a:prstGeom prst="rect">
              <a:avLst/>
            </a:prstGeom>
            <a:noFill/>
            <a:ln>
              <a:noFill/>
            </a:ln>
          </p:spPr>
        </p:pic>
        <p:sp>
          <p:nvSpPr>
            <p:cNvPr id="7" name="TextBox 6"/>
            <p:cNvSpPr txBox="1"/>
            <p:nvPr/>
          </p:nvSpPr>
          <p:spPr>
            <a:xfrm>
              <a:off x="424080" y="5620680"/>
              <a:ext cx="8642160" cy="852120"/>
            </a:xfrm>
            <a:prstGeom prst="rect">
              <a:avLst/>
            </a:prstGeom>
            <a:noFill/>
            <a:ln>
              <a:noFill/>
            </a:ln>
          </p:spPr>
          <p:txBody>
            <a:bodyPr vert="horz" wrap="none" lIns="90000" tIns="45000" rIns="90000" bIns="45000" anchorCtr="0" compatLnSpc="1"/>
            <a:lstStyle/>
            <a:p>
              <a:pPr marL="749880" marR="0" lvl="0" indent="0" algn="l" rtl="0" hangingPunct="1">
                <a:lnSpc>
                  <a:spcPct val="100000"/>
                </a:lnSpc>
                <a:spcBef>
                  <a:spcPts val="0"/>
                </a:spcBef>
                <a:spcAft>
                  <a:spcPts val="0"/>
                </a:spcAft>
                <a:buNone/>
                <a:tabLst>
                  <a:tab pos="1207080" algn="l"/>
                  <a:tab pos="1664280" algn="l"/>
                  <a:tab pos="2121479" algn="l"/>
                  <a:tab pos="2578680" algn="l"/>
                  <a:tab pos="3035880" algn="l"/>
                  <a:tab pos="3493079" algn="l"/>
                  <a:tab pos="3950280" algn="l"/>
                  <a:tab pos="4407480" algn="l"/>
                  <a:tab pos="4864680" algn="l"/>
                  <a:tab pos="5321880" algn="l"/>
                  <a:tab pos="5779080" algn="l"/>
                  <a:tab pos="6236279" algn="l"/>
                </a:tabLst>
              </a:pPr>
              <a:r>
                <a:rPr lang="en-US" sz="1800" b="0" i="0" u="none" strike="noStrike" baseline="0">
                  <a:ln>
                    <a:noFill/>
                  </a:ln>
                  <a:solidFill>
                    <a:srgbClr val="4D4D4D"/>
                  </a:solidFill>
                  <a:latin typeface="Arial" pitchFamily="34"/>
                  <a:ea typeface="Helvetica" pitchFamily="34"/>
                  <a:cs typeface="Helvetica" pitchFamily="34"/>
                </a:rPr>
                <a:t>See:  </a:t>
              </a:r>
              <a:r>
                <a:rPr lang="en-US" sz="1800" b="0" i="0" u="none" strike="noStrike" baseline="0">
                  <a:ln>
                    <a:noFill/>
                  </a:ln>
                  <a:solidFill>
                    <a:srgbClr val="4D4D4D"/>
                  </a:solidFill>
                  <a:latin typeface="Arial" pitchFamily="34"/>
                  <a:ea typeface="Helvetica" pitchFamily="34"/>
                  <a:cs typeface="Helvetica" pitchFamily="34"/>
                  <a:hlinkClick r:id="rId4"/>
                </a:rPr>
                <a:t>Spring Framework Reference – Data access with JDBC</a:t>
              </a:r>
            </a:p>
            <a:p>
              <a:pPr marL="749880" marR="0" lvl="0" indent="0" algn="l" rtl="0" hangingPunct="1">
                <a:lnSpc>
                  <a:spcPct val="100000"/>
                </a:lnSpc>
                <a:spcBef>
                  <a:spcPts val="0"/>
                </a:spcBef>
                <a:spcAft>
                  <a:spcPts val="0"/>
                </a:spcAft>
                <a:buNone/>
                <a:tabLst>
                  <a:tab pos="1207080" algn="l"/>
                  <a:tab pos="1664280" algn="l"/>
                  <a:tab pos="2121479" algn="l"/>
                  <a:tab pos="2578680" algn="l"/>
                  <a:tab pos="3035880" algn="l"/>
                  <a:tab pos="3493079" algn="l"/>
                  <a:tab pos="3950280" algn="l"/>
                  <a:tab pos="4407480" algn="l"/>
                  <a:tab pos="4864680" algn="l"/>
                  <a:tab pos="5321880" algn="l"/>
                  <a:tab pos="5779080" algn="l"/>
                  <a:tab pos="6236279" algn="l"/>
                </a:tabLst>
              </a:pPr>
              <a:r>
                <a:rPr lang="en-US" sz="1400" b="0" i="0" u="none" strike="noStrike" baseline="0">
                  <a:ln>
                    <a:noFill/>
                  </a:ln>
                  <a:solidFill>
                    <a:srgbClr val="4D4D4D"/>
                  </a:solidFill>
                  <a:latin typeface="Arial" pitchFamily="34"/>
                  <a:ea typeface="Helvetica" pitchFamily="34"/>
                  <a:cs typeface="Helvetica" pitchFamily="34"/>
                </a:rPr>
                <a:t>http://docs.spring.io/spring/docs/current/spring-framework-reference/htmlsingle/#jdbc</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RowMapper</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Spring provides a RowMapper interface for mapping a single row of a ResultSet to an object</a:t>
            </a:r>
          </a:p>
          <a:p>
            <a:pPr lvl="1"/>
            <a:r>
              <a:rPr lang="en-US">
                <a:latin typeface="" pitchFamily="16"/>
              </a:rPr>
              <a:t>Can be used for both single and multiple row queries</a:t>
            </a:r>
          </a:p>
          <a:p>
            <a:pPr lvl="1"/>
            <a:r>
              <a:rPr lang="en-US">
                <a:latin typeface="" pitchFamily="16"/>
              </a:rPr>
              <a:t>Parameterized as of Spring 3.0</a:t>
            </a:r>
          </a:p>
        </p:txBody>
      </p:sp>
      <p:sp>
        <p:nvSpPr>
          <p:cNvPr id="4" name="Freeform 3"/>
          <p:cNvSpPr/>
          <p:nvPr/>
        </p:nvSpPr>
        <p:spPr>
          <a:xfrm>
            <a:off x="1044719" y="3559680"/>
            <a:ext cx="7163280" cy="1313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F0055"/>
                </a:solidFill>
                <a:latin typeface="Arial" pitchFamily="18"/>
                <a:ea typeface="ＭＳ Ｐゴシック" pitchFamily="2"/>
                <a:cs typeface="ＭＳ Ｐゴシック" pitchFamily="2"/>
              </a:rPr>
              <a:t>public interface</a:t>
            </a:r>
            <a:r>
              <a:rPr lang="en-US" sz="2000" b="0" i="0" u="none" strike="noStrike" baseline="0">
                <a:ln>
                  <a:noFill/>
                </a:ln>
                <a:solidFill>
                  <a:srgbClr val="4D4D4D"/>
                </a:solidFill>
                <a:latin typeface="Arial" pitchFamily="18"/>
                <a:ea typeface="ＭＳ Ｐゴシック" pitchFamily="2"/>
                <a:cs typeface="ＭＳ Ｐゴシック" pitchFamily="2"/>
              </a:rPr>
              <a:t> RowMapper&lt;T&gt;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T mapRow(ResultSet rs, int </a:t>
            </a:r>
            <a:r>
              <a:rPr lang="en-US" sz="2000" b="0" i="0" u="none" strike="noStrike" baseline="0">
                <a:ln>
                  <a:noFill/>
                </a:ln>
                <a:solidFill>
                  <a:srgbClr val="000000"/>
                </a:solidFill>
                <a:latin typeface="Arial" pitchFamily="18"/>
                <a:ea typeface="Monaco" pitchFamily="49"/>
                <a:cs typeface="Monaco" pitchFamily="49"/>
              </a:rPr>
              <a:t>rowNum</a:t>
            </a:r>
            <a:r>
              <a:rPr lang="en-US" sz="2000" b="0" i="0" u="none" strike="noStrike" baseline="0">
                <a:ln>
                  <a:noFill/>
                </a:ln>
                <a:solidFill>
                  <a:srgbClr val="4D4D4D"/>
                </a:solidFill>
                <a:latin typeface="Arial" pitchFamily="18"/>
                <a:ea typeface="ＭＳ Ｐゴシック" pitchFamily="2"/>
                <a:cs typeface="ＭＳ Ｐゴシック" pitchFamily="2"/>
              </a:rPr>
              <a:t>)  </a:t>
            </a:r>
            <a:br>
              <a:rPr lang="en-US" sz="2000" b="0" i="0" u="none" strike="noStrike" baseline="0">
                <a:ln>
                  <a:noFill/>
                </a:ln>
                <a:solidFill>
                  <a:srgbClr val="4D4D4D"/>
                </a:solidFill>
                <a:latin typeface="Arial" pitchFamily="18"/>
                <a:ea typeface="ＭＳ Ｐゴシック" pitchFamily="2"/>
                <a:cs typeface="ＭＳ Ｐゴシック" pitchFamily="2"/>
              </a:rPr>
            </a:b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7F0055"/>
                </a:solidFill>
                <a:latin typeface="Arial" pitchFamily="18"/>
                <a:ea typeface="ＭＳ Ｐゴシック" pitchFamily="2"/>
                <a:cs typeface="ＭＳ Ｐゴシック" pitchFamily="2"/>
              </a:rPr>
              <a:t>throws</a:t>
            </a:r>
            <a:r>
              <a:rPr lang="en-US" sz="2000" b="0" i="0" u="none" strike="noStrike" baseline="0">
                <a:ln>
                  <a:noFill/>
                </a:ln>
                <a:solidFill>
                  <a:srgbClr val="4D4D4D"/>
                </a:solidFill>
                <a:latin typeface="Arial" pitchFamily="18"/>
                <a:ea typeface="ＭＳ Ｐゴシック" pitchFamily="2"/>
                <a:cs typeface="ＭＳ Ｐゴシック" pitchFamily="2"/>
              </a:rPr>
              <a:t> SQLException;</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Querying for a Single Domain Object with SimpleJdbcTemplate">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Querying for Domain Objects (1)</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Query for single row with JdbcTemplate</a:t>
            </a:r>
          </a:p>
        </p:txBody>
      </p:sp>
      <p:sp>
        <p:nvSpPr>
          <p:cNvPr id="4" name="Freeform 3"/>
          <p:cNvSpPr/>
          <p:nvPr/>
        </p:nvSpPr>
        <p:spPr>
          <a:xfrm>
            <a:off x="642600" y="2118240"/>
            <a:ext cx="7769879" cy="1609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990" b="0" i="0" u="none" strike="noStrike" baseline="0">
                <a:ln>
                  <a:noFill/>
                </a:ln>
                <a:solidFill>
                  <a:srgbClr val="7F0055"/>
                </a:solidFill>
                <a:latin typeface="Arial" pitchFamily="18"/>
                <a:ea typeface="ＭＳ Ｐゴシック" pitchFamily="2"/>
                <a:cs typeface="ＭＳ Ｐゴシック" pitchFamily="2"/>
              </a:rPr>
              <a:t>public</a:t>
            </a:r>
            <a:r>
              <a:rPr lang="en-US" sz="1990" b="0" i="0" u="none" strike="noStrike" baseline="0">
                <a:ln>
                  <a:noFill/>
                </a:ln>
                <a:solidFill>
                  <a:srgbClr val="4D4D4D"/>
                </a:solidFill>
                <a:latin typeface="Arial" pitchFamily="18"/>
                <a:ea typeface="ＭＳ Ｐゴシック" pitchFamily="2"/>
                <a:cs typeface="ＭＳ Ｐゴシック" pitchFamily="2"/>
              </a:rPr>
              <a:t> Person getPerson(</a:t>
            </a:r>
            <a:r>
              <a:rPr lang="en-US" sz="1990" b="0" i="0" u="none" strike="noStrike" baseline="0">
                <a:ln>
                  <a:noFill/>
                </a:ln>
                <a:solidFill>
                  <a:srgbClr val="7F0055"/>
                </a:solidFill>
                <a:latin typeface="Arial" pitchFamily="18"/>
                <a:ea typeface="ＭＳ Ｐゴシック" pitchFamily="2"/>
                <a:cs typeface="ＭＳ Ｐゴシック" pitchFamily="2"/>
              </a:rPr>
              <a:t>int</a:t>
            </a:r>
            <a:r>
              <a:rPr lang="en-US" sz="1990" b="0" i="0" u="none" strike="noStrike" baseline="0">
                <a:ln>
                  <a:noFill/>
                </a:ln>
                <a:solidFill>
                  <a:srgbClr val="4D4D4D"/>
                </a:solidFill>
                <a:latin typeface="Arial" pitchFamily="18"/>
                <a:ea typeface="ＭＳ Ｐゴシック" pitchFamily="2"/>
                <a:cs typeface="ＭＳ Ｐゴシック" pitchFamily="2"/>
              </a:rPr>
              <a:t> id)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990" b="0" i="0" u="none" strike="noStrike" baseline="0">
                <a:ln>
                  <a:noFill/>
                </a:ln>
                <a:solidFill>
                  <a:srgbClr val="4D4D4D"/>
                </a:solidFill>
                <a:latin typeface="Arial" pitchFamily="18"/>
                <a:ea typeface="ＭＳ Ｐゴシック" pitchFamily="2"/>
                <a:cs typeface="ＭＳ Ｐゴシック" pitchFamily="2"/>
              </a:rPr>
              <a:t>    </a:t>
            </a:r>
            <a:r>
              <a:rPr lang="en-US" sz="1990" b="0" i="0" u="none" strike="noStrike" baseline="0">
                <a:ln>
                  <a:noFill/>
                </a:ln>
                <a:solidFill>
                  <a:srgbClr val="7F0055"/>
                </a:solidFill>
                <a:latin typeface="Arial" pitchFamily="18"/>
                <a:ea typeface="ＭＳ Ｐゴシック" pitchFamily="2"/>
                <a:cs typeface="ＭＳ Ｐゴシック" pitchFamily="2"/>
              </a:rPr>
              <a:t>return</a:t>
            </a:r>
            <a:r>
              <a:rPr lang="en-US" sz="1990" b="0" i="0" u="none" strike="noStrike" baseline="0">
                <a:ln>
                  <a:noFill/>
                </a:ln>
                <a:solidFill>
                  <a:srgbClr val="4D4D4D"/>
                </a:solidFill>
                <a:latin typeface="Arial" pitchFamily="18"/>
                <a:ea typeface="ＭＳ Ｐゴシック" pitchFamily="2"/>
                <a:cs typeface="ＭＳ Ｐゴシック" pitchFamily="2"/>
              </a:rPr>
              <a:t> </a:t>
            </a:r>
            <a:r>
              <a:rPr lang="en-US" sz="1800" b="0" i="0" u="none" strike="noStrike" baseline="0">
                <a:ln>
                  <a:noFill/>
                </a:ln>
                <a:solidFill>
                  <a:srgbClr val="0000C0"/>
                </a:solidFill>
                <a:latin typeface="Arial" pitchFamily="18"/>
                <a:ea typeface="ＭＳ Ｐゴシック" pitchFamily="2"/>
                <a:cs typeface="ＭＳ Ｐゴシック" pitchFamily="2"/>
              </a:rPr>
              <a:t>jdbcTemplate</a:t>
            </a:r>
            <a:r>
              <a:rPr lang="en-US" sz="1800" b="0" i="0" u="none" strike="noStrike" baseline="0">
                <a:ln>
                  <a:noFill/>
                </a:ln>
                <a:solidFill>
                  <a:srgbClr val="4D4D4D"/>
                </a:solidFill>
                <a:latin typeface="Arial" pitchFamily="18"/>
                <a:ea typeface="ＭＳ Ｐゴシック" pitchFamily="2"/>
                <a:cs typeface="ＭＳ Ｐゴシック" pitchFamily="2"/>
              </a:rPr>
              <a:t>.</a:t>
            </a:r>
            <a:r>
              <a:rPr lang="en-US" sz="1990" b="0" i="0" u="none" strike="noStrike" baseline="0">
                <a:ln>
                  <a:noFill/>
                </a:ln>
                <a:solidFill>
                  <a:srgbClr val="4D4D4D"/>
                </a:solidFill>
                <a:latin typeface="Arial" pitchFamily="18"/>
                <a:ea typeface="ＭＳ Ｐゴシック" pitchFamily="2"/>
                <a:cs typeface="ＭＳ Ｐゴシック" pitchFamily="2"/>
              </a:rPr>
              <a:t>queryForObject(</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990" b="0" i="0" u="none" strike="noStrike" baseline="0">
                <a:ln>
                  <a:noFill/>
                </a:ln>
                <a:solidFill>
                  <a:srgbClr val="4D4D4D"/>
                </a:solidFill>
                <a:latin typeface="Arial" pitchFamily="18"/>
                <a:ea typeface="ＭＳ Ｐゴシック" pitchFamily="2"/>
                <a:cs typeface="ＭＳ Ｐゴシック" pitchFamily="2"/>
              </a:rPr>
              <a:t>         </a:t>
            </a:r>
            <a:r>
              <a:rPr lang="en-US" sz="1990" b="0" i="0" u="none" strike="noStrike" baseline="0">
                <a:ln>
                  <a:noFill/>
                </a:ln>
                <a:solidFill>
                  <a:srgbClr val="000099"/>
                </a:solidFill>
                <a:latin typeface="Arial" pitchFamily="18"/>
                <a:ea typeface="ＭＳ Ｐゴシック" pitchFamily="2"/>
                <a:cs typeface="ＭＳ Ｐゴシック" pitchFamily="2"/>
              </a:rPr>
              <a:t>"select first_name, last_name from PERSON where id=?"</a:t>
            </a:r>
            <a:r>
              <a:rPr lang="en-US" sz="1990" b="0" i="0" u="none" strike="noStrike" baseline="0">
                <a:ln>
                  <a:noFill/>
                </a:ln>
                <a:solidFill>
                  <a:srgbClr val="4D4D4D"/>
                </a:solidFill>
                <a:latin typeface="Arial" pitchFamily="18"/>
                <a:ea typeface="ＭＳ Ｐゴシック" pitchFamily="2"/>
                <a:cs typeface="ＭＳ Ｐゴシック" pitchFamily="2"/>
              </a:rPr>
              <a:t>,</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990" b="0" i="0" u="none" strike="noStrike" baseline="0">
                <a:ln>
                  <a:noFill/>
                </a:ln>
                <a:solidFill>
                  <a:srgbClr val="4D4D4D"/>
                </a:solidFill>
                <a:latin typeface="Arial" pitchFamily="18"/>
                <a:ea typeface="ＭＳ Ｐゴシック" pitchFamily="2"/>
                <a:cs typeface="ＭＳ Ｐゴシック" pitchFamily="2"/>
              </a:rPr>
              <a:t>         new PersonMapper(),</a:t>
            </a:r>
            <a:r>
              <a:rPr lang="en-US" sz="1990" b="1" i="0" u="none" strike="noStrike" baseline="0">
                <a:ln>
                  <a:noFill/>
                </a:ln>
                <a:solidFill>
                  <a:srgbClr val="000000"/>
                </a:solidFill>
                <a:latin typeface="Arial" pitchFamily="18"/>
                <a:ea typeface="ＭＳ Ｐゴシック" pitchFamily="2"/>
                <a:cs typeface="ＭＳ Ｐゴシック" pitchFamily="2"/>
              </a:rPr>
              <a:t> </a:t>
            </a:r>
            <a:r>
              <a:rPr lang="en-US" sz="1990" b="0" i="0" u="none" strike="noStrike" baseline="0">
                <a:ln>
                  <a:noFill/>
                </a:ln>
                <a:solidFill>
                  <a:srgbClr val="4D4D4D"/>
                </a:solidFill>
                <a:latin typeface="Arial" pitchFamily="18"/>
                <a:ea typeface="ＭＳ Ｐゴシック" pitchFamily="2"/>
                <a:cs typeface="ＭＳ Ｐゴシック" pitchFamily="2"/>
              </a:rPr>
              <a:t>id);</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990" b="0" i="0" u="none" strike="noStrike" baseline="0">
                <a:ln>
                  <a:noFill/>
                </a:ln>
                <a:solidFill>
                  <a:srgbClr val="4D4D4D"/>
                </a:solidFill>
                <a:latin typeface="Arial" pitchFamily="18"/>
                <a:ea typeface="ＭＳ Ｐゴシック" pitchFamily="2"/>
                <a:cs typeface="ＭＳ Ｐゴシック" pitchFamily="2"/>
              </a:rPr>
              <a:t>}</a:t>
            </a:r>
          </a:p>
        </p:txBody>
      </p:sp>
      <p:sp>
        <p:nvSpPr>
          <p:cNvPr id="5" name="Freeform 4"/>
          <p:cNvSpPr/>
          <p:nvPr/>
        </p:nvSpPr>
        <p:spPr>
          <a:xfrm>
            <a:off x="268200" y="4327560"/>
            <a:ext cx="8726040" cy="1923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F0055"/>
                </a:solidFill>
                <a:latin typeface="Arial" pitchFamily="18"/>
                <a:ea typeface="ＭＳ Ｐゴシック" pitchFamily="2"/>
                <a:cs typeface="ＭＳ Ｐゴシック" pitchFamily="2"/>
              </a:rPr>
              <a:t>class</a:t>
            </a:r>
            <a:r>
              <a:rPr lang="en-US" sz="2000" b="0" i="0" u="none" strike="noStrike" baseline="0">
                <a:ln>
                  <a:noFill/>
                </a:ln>
                <a:solidFill>
                  <a:srgbClr val="4D4D4D"/>
                </a:solidFill>
                <a:latin typeface="Arial" pitchFamily="18"/>
                <a:ea typeface="ＭＳ Ｐゴシック" pitchFamily="2"/>
                <a:cs typeface="ＭＳ Ｐゴシック" pitchFamily="2"/>
              </a:rPr>
              <a:t> PersonMapper </a:t>
            </a:r>
            <a:r>
              <a:rPr lang="en-US" sz="2000" b="0" i="0" u="none" strike="noStrike" baseline="0">
                <a:ln>
                  <a:noFill/>
                </a:ln>
                <a:solidFill>
                  <a:srgbClr val="7F0055"/>
                </a:solidFill>
                <a:latin typeface="Arial" pitchFamily="18"/>
                <a:ea typeface="ＭＳ Ｐゴシック" pitchFamily="2"/>
                <a:cs typeface="ＭＳ Ｐゴシック" pitchFamily="2"/>
              </a:rPr>
              <a:t>implements</a:t>
            </a:r>
            <a:r>
              <a:rPr lang="en-US" sz="2000" b="0" i="0" u="none" strike="noStrike" baseline="0">
                <a:ln>
                  <a:noFill/>
                </a:ln>
                <a:solidFill>
                  <a:srgbClr val="4D4D4D"/>
                </a:solidFill>
                <a:latin typeface="Arial" pitchFamily="18"/>
                <a:ea typeface="ＭＳ Ｐゴシック" pitchFamily="2"/>
                <a:cs typeface="ＭＳ Ｐゴシック" pitchFamily="2"/>
              </a:rPr>
              <a:t> RowMapper&lt;Person&gt;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7F0055"/>
                </a:solidFill>
                <a:latin typeface="Arial" pitchFamily="18"/>
                <a:ea typeface="ＭＳ Ｐゴシック" pitchFamily="2"/>
                <a:cs typeface="ＭＳ Ｐゴシック" pitchFamily="2"/>
              </a:rPr>
              <a:t>public</a:t>
            </a:r>
            <a:r>
              <a:rPr lang="en-US" sz="2000" b="0" i="0" u="none" strike="noStrike" baseline="0">
                <a:ln>
                  <a:noFill/>
                </a:ln>
                <a:solidFill>
                  <a:srgbClr val="4D4D4D"/>
                </a:solidFill>
                <a:latin typeface="Arial" pitchFamily="18"/>
                <a:ea typeface="ＭＳ Ｐゴシック" pitchFamily="2"/>
                <a:cs typeface="ＭＳ Ｐゴシック" pitchFamily="2"/>
              </a:rPr>
              <a:t> Person mapRow(ResultSet rs, </a:t>
            </a:r>
            <a:r>
              <a:rPr lang="en-US" sz="2000" b="0" i="0" u="none" strike="noStrike" baseline="0">
                <a:ln>
                  <a:noFill/>
                </a:ln>
                <a:solidFill>
                  <a:srgbClr val="7F0055"/>
                </a:solidFill>
                <a:latin typeface="Arial" pitchFamily="18"/>
                <a:ea typeface="ＭＳ Ｐゴシック" pitchFamily="2"/>
                <a:cs typeface="ＭＳ Ｐゴシック" pitchFamily="2"/>
              </a:rPr>
              <a:t>int </a:t>
            </a:r>
            <a:r>
              <a:rPr lang="en-US" sz="2000" b="0" i="0" u="none" strike="noStrike" baseline="0">
                <a:ln>
                  <a:noFill/>
                </a:ln>
                <a:solidFill>
                  <a:srgbClr val="4D4D4D"/>
                </a:solidFill>
                <a:latin typeface="Arial" pitchFamily="18"/>
                <a:ea typeface="ＭＳ Ｐゴシック" pitchFamily="2"/>
                <a:cs typeface="ＭＳ Ｐゴシック" pitchFamily="2"/>
              </a:rPr>
              <a:t>rowNum) throws SQLException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7F0055"/>
                </a:solidFill>
                <a:latin typeface="Arial" pitchFamily="18"/>
                <a:ea typeface="ＭＳ Ｐゴシック" pitchFamily="2"/>
                <a:cs typeface="ＭＳ Ｐゴシック" pitchFamily="2"/>
              </a:rPr>
              <a:t>return new</a:t>
            </a:r>
            <a:r>
              <a:rPr lang="en-US" sz="2000" b="0" i="0" u="none" strike="noStrike" baseline="0">
                <a:ln>
                  <a:noFill/>
                </a:ln>
                <a:solidFill>
                  <a:srgbClr val="4D4D4D"/>
                </a:solidFill>
                <a:latin typeface="Arial" pitchFamily="18"/>
                <a:ea typeface="ＭＳ Ｐゴシック" pitchFamily="2"/>
                <a:cs typeface="ＭＳ Ｐゴシック" pitchFamily="2"/>
              </a:rPr>
              <a:t> Person(rs.getString(</a:t>
            </a:r>
            <a:r>
              <a:rPr lang="en-US" sz="2000" b="0" i="0" u="none" strike="noStrike" baseline="0">
                <a:ln>
                  <a:noFill/>
                </a:ln>
                <a:solidFill>
                  <a:srgbClr val="2300DC"/>
                </a:solidFill>
                <a:latin typeface="Arial" pitchFamily="18"/>
                <a:ea typeface="ＭＳ Ｐゴシック" pitchFamily="2"/>
                <a:cs typeface="ＭＳ Ｐゴシック" pitchFamily="2"/>
              </a:rPr>
              <a:t>"first_name"</a:t>
            </a:r>
            <a:r>
              <a:rPr lang="en-US" sz="2000" b="0" i="0" u="none" strike="noStrike" baseline="0">
                <a:ln>
                  <a:noFill/>
                </a:ln>
                <a:solidFill>
                  <a:srgbClr val="4D4D4D"/>
                </a:solidFill>
                <a:latin typeface="Arial" pitchFamily="18"/>
                <a:ea typeface="ＭＳ Ｐゴシック" pitchFamily="2"/>
                <a:cs typeface="ＭＳ Ｐゴシック" pitchFamily="2"/>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rs.getString(</a:t>
            </a:r>
            <a:r>
              <a:rPr lang="en-US" sz="2000" b="0" i="0" u="none" strike="noStrike" baseline="0">
                <a:ln>
                  <a:noFill/>
                </a:ln>
                <a:solidFill>
                  <a:srgbClr val="2300DC"/>
                </a:solidFill>
                <a:latin typeface="Arial" pitchFamily="18"/>
                <a:ea typeface="ＭＳ Ｐゴシック" pitchFamily="2"/>
                <a:cs typeface="ＭＳ Ｐゴシック" pitchFamily="2"/>
              </a:rPr>
              <a:t>"last_name"</a:t>
            </a:r>
            <a:r>
              <a:rPr lang="en-US" sz="2000" b="0" i="0" u="none" strike="noStrike" baseline="0">
                <a:ln>
                  <a:noFill/>
                </a:ln>
                <a:solidFill>
                  <a:srgbClr val="4D4D4D"/>
                </a:solidFill>
                <a:latin typeface="Arial" pitchFamily="18"/>
                <a:ea typeface="ＭＳ Ｐゴシック" pitchFamily="2"/>
                <a:cs typeface="ＭＳ Ｐゴシック" pitchFamily="2"/>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a:t>
            </a:r>
          </a:p>
        </p:txBody>
      </p:sp>
      <p:sp>
        <p:nvSpPr>
          <p:cNvPr id="6" name="Freeform 5"/>
          <p:cNvSpPr/>
          <p:nvPr/>
        </p:nvSpPr>
        <p:spPr>
          <a:xfrm>
            <a:off x="6242400" y="4052879"/>
            <a:ext cx="596160" cy="362519"/>
          </a:xfrm>
          <a:custGeom>
            <a:avLst/>
            <a:gdLst/>
            <a:ahLst/>
            <a:cxnLst>
              <a:cxn ang="3cd4">
                <a:pos x="hc" y="t"/>
              </a:cxn>
              <a:cxn ang="cd2">
                <a:pos x="l" y="vc"/>
              </a:cxn>
              <a:cxn ang="cd4">
                <a:pos x="hc" y="b"/>
              </a:cxn>
              <a:cxn ang="0">
                <a:pos x="r" y="vc"/>
              </a:cxn>
            </a:cxnLst>
            <a:rect l="l" t="t" r="r" b="b"/>
            <a:pathLst>
              <a:path w="1657" h="1008" fill="none">
                <a:moveTo>
                  <a:pt x="1657" y="0"/>
                </a:moveTo>
                <a:lnTo>
                  <a:pt x="0" y="1008"/>
                </a:lnTo>
              </a:path>
            </a:pathLst>
          </a:custGeom>
          <a:noFill/>
          <a:ln w="1260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Freeform 6"/>
          <p:cNvSpPr/>
          <p:nvPr/>
        </p:nvSpPr>
        <p:spPr>
          <a:xfrm>
            <a:off x="5952960" y="3784680"/>
            <a:ext cx="281124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non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Parameterizes return type</a:t>
            </a:r>
          </a:p>
        </p:txBody>
      </p:sp>
      <p:sp>
        <p:nvSpPr>
          <p:cNvPr id="8" name="Freeform 7"/>
          <p:cNvSpPr/>
          <p:nvPr/>
        </p:nvSpPr>
        <p:spPr>
          <a:xfrm>
            <a:off x="1157760" y="2751120"/>
            <a:ext cx="85680" cy="1042559"/>
          </a:xfrm>
          <a:custGeom>
            <a:avLst/>
            <a:gdLst/>
            <a:ahLst/>
            <a:cxnLst>
              <a:cxn ang="3cd4">
                <a:pos x="hc" y="t"/>
              </a:cxn>
              <a:cxn ang="cd2">
                <a:pos x="l" y="vc"/>
              </a:cxn>
              <a:cxn ang="cd4">
                <a:pos x="hc" y="b"/>
              </a:cxn>
              <a:cxn ang="0">
                <a:pos x="r" y="vc"/>
              </a:cxn>
            </a:cxnLst>
            <a:rect l="l" t="t" r="r" b="b"/>
            <a:pathLst>
              <a:path w="239" h="2897" fill="none">
                <a:moveTo>
                  <a:pt x="0" y="2897"/>
                </a:moveTo>
                <a:lnTo>
                  <a:pt x="239" y="0"/>
                </a:lnTo>
              </a:path>
            </a:pathLst>
          </a:custGeom>
          <a:noFill/>
          <a:ln w="1260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9" name="Freeform 8"/>
          <p:cNvSpPr/>
          <p:nvPr/>
        </p:nvSpPr>
        <p:spPr>
          <a:xfrm>
            <a:off x="180000" y="3686759"/>
            <a:ext cx="178236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non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No need to cast</a:t>
            </a:r>
          </a:p>
        </p:txBody>
      </p:sp>
      <p:sp>
        <p:nvSpPr>
          <p:cNvPr id="10" name="Freeform 9"/>
          <p:cNvSpPr/>
          <p:nvPr/>
        </p:nvSpPr>
        <p:spPr>
          <a:xfrm>
            <a:off x="3086640" y="3395520"/>
            <a:ext cx="0" cy="421560"/>
          </a:xfrm>
          <a:custGeom>
            <a:avLst/>
            <a:gdLst/>
            <a:ahLst/>
            <a:cxnLst>
              <a:cxn ang="3cd4">
                <a:pos x="hc" y="t"/>
              </a:cxn>
              <a:cxn ang="cd2">
                <a:pos x="l" y="vc"/>
              </a:cxn>
              <a:cxn ang="cd4">
                <a:pos x="hc" y="b"/>
              </a:cxn>
              <a:cxn ang="0">
                <a:pos x="r" y="vc"/>
              </a:cxn>
            </a:cxnLst>
            <a:rect l="l" t="t" r="r" b="b"/>
            <a:pathLst>
              <a:path h="1172" fill="none">
                <a:moveTo>
                  <a:pt x="0" y="1172"/>
                </a:moveTo>
                <a:lnTo>
                  <a:pt x="0" y="0"/>
                </a:lnTo>
              </a:path>
            </a:pathLst>
          </a:custGeom>
          <a:noFill/>
          <a:ln w="9360">
            <a:solidFill>
              <a:srgbClr val="0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1" name="Freeform 10"/>
          <p:cNvSpPr/>
          <p:nvPr/>
        </p:nvSpPr>
        <p:spPr>
          <a:xfrm>
            <a:off x="2560319" y="4000320"/>
            <a:ext cx="0" cy="479880"/>
          </a:xfrm>
          <a:custGeom>
            <a:avLst/>
            <a:gdLst/>
            <a:ahLst/>
            <a:cxnLst>
              <a:cxn ang="3cd4">
                <a:pos x="hc" y="t"/>
              </a:cxn>
              <a:cxn ang="cd2">
                <a:pos x="l" y="vc"/>
              </a:cxn>
              <a:cxn ang="cd4">
                <a:pos x="hc" y="b"/>
              </a:cxn>
              <a:cxn ang="0">
                <a:pos x="r" y="vc"/>
              </a:cxn>
            </a:cxnLst>
            <a:rect l="l" t="t" r="r" b="b"/>
            <a:pathLst>
              <a:path h="1334" fill="none">
                <a:moveTo>
                  <a:pt x="0" y="0"/>
                </a:moveTo>
                <a:lnTo>
                  <a:pt x="0" y="1334"/>
                </a:lnTo>
              </a:path>
            </a:pathLst>
          </a:custGeom>
          <a:noFill/>
          <a:ln w="9360">
            <a:solidFill>
              <a:srgbClr val="0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2" name="Freeform 11"/>
          <p:cNvSpPr/>
          <p:nvPr/>
        </p:nvSpPr>
        <p:spPr>
          <a:xfrm>
            <a:off x="2334600" y="3639240"/>
            <a:ext cx="311580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Maps rows to Person objects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Class="entr"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Class="entr"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Class="entr"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name="Querying for Multiple Domain Objects with SimpleJdbcTemplate">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555120"/>
            <a:ext cx="8229600" cy="581400"/>
          </a:xfrm>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Querying for Domain Objects (2)</a:t>
            </a:r>
          </a:p>
        </p:txBody>
      </p:sp>
      <p:sp>
        <p:nvSpPr>
          <p:cNvPr id="3" name="Freeform 2"/>
          <p:cNvSpPr/>
          <p:nvPr/>
        </p:nvSpPr>
        <p:spPr>
          <a:xfrm>
            <a:off x="419040" y="2694960"/>
            <a:ext cx="8306280" cy="1313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F0055"/>
                </a:solidFill>
                <a:latin typeface="Arial" pitchFamily="18"/>
                <a:ea typeface="ＭＳ Ｐゴシック" pitchFamily="2"/>
                <a:cs typeface="ＭＳ Ｐゴシック" pitchFamily="2"/>
              </a:rPr>
              <a:t>public</a:t>
            </a:r>
            <a:r>
              <a:rPr lang="en-US" sz="2000" b="0" i="0" u="none" strike="noStrike" baseline="0">
                <a:ln>
                  <a:noFill/>
                </a:ln>
                <a:solidFill>
                  <a:srgbClr val="4D4D4D"/>
                </a:solidFill>
                <a:latin typeface="Arial" pitchFamily="18"/>
                <a:ea typeface="ＭＳ Ｐゴシック" pitchFamily="2"/>
                <a:cs typeface="ＭＳ Ｐゴシック" pitchFamily="2"/>
              </a:rPr>
              <a:t> List&lt;Person&gt; getAllPersons()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7F0055"/>
                </a:solidFill>
                <a:latin typeface="Arial" pitchFamily="18"/>
                <a:ea typeface="ＭＳ Ｐゴシック" pitchFamily="2"/>
                <a:cs typeface="ＭＳ Ｐゴシック" pitchFamily="2"/>
              </a:rPr>
              <a:t>return</a:t>
            </a: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0000C0"/>
                </a:solidFill>
                <a:latin typeface="Arial" pitchFamily="18"/>
                <a:ea typeface="ＭＳ Ｐゴシック" pitchFamily="2"/>
                <a:cs typeface="ＭＳ Ｐゴシック" pitchFamily="2"/>
              </a:rPr>
              <a:t>jdbcTemplate</a:t>
            </a:r>
            <a:r>
              <a:rPr lang="en-US" sz="2000" b="0" i="0" u="none" strike="noStrike" baseline="0">
                <a:ln>
                  <a:noFill/>
                </a:ln>
                <a:solidFill>
                  <a:srgbClr val="4D4D4D"/>
                </a:solidFill>
                <a:latin typeface="Arial" pitchFamily="18"/>
                <a:ea typeface="ＭＳ Ｐゴシック" pitchFamily="2"/>
                <a:cs typeface="ＭＳ Ｐゴシック" pitchFamily="2"/>
              </a:rPr>
              <a:t>.query(</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2300DC"/>
                </a:solidFill>
                <a:latin typeface="Arial" pitchFamily="18"/>
                <a:ea typeface="ＭＳ Ｐゴシック" pitchFamily="2"/>
                <a:cs typeface="ＭＳ Ｐゴシック" pitchFamily="2"/>
              </a:rPr>
              <a:t>"select first_name, last_name from PERSON"</a:t>
            </a:r>
            <a:r>
              <a:rPr lang="en-US" sz="2000" b="0" i="0" u="none" strike="noStrike" baseline="0">
                <a:ln>
                  <a:noFill/>
                </a:ln>
                <a:solidFill>
                  <a:srgbClr val="4D4D4D"/>
                </a:solidFill>
                <a:latin typeface="Arial" pitchFamily="18"/>
                <a:ea typeface="ＭＳ Ｐゴシック" pitchFamily="2"/>
                <a:cs typeface="ＭＳ Ｐゴシック" pitchFamily="2"/>
              </a:rPr>
              <a:t>,</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7F0055"/>
                </a:solidFill>
                <a:latin typeface="Arial" pitchFamily="18"/>
                <a:ea typeface="ＭＳ Ｐゴシック" pitchFamily="2"/>
                <a:cs typeface="ＭＳ Ｐゴシック" pitchFamily="2"/>
              </a:rPr>
              <a:t>new</a:t>
            </a:r>
            <a:r>
              <a:rPr lang="en-US" sz="2000" b="0" i="0" u="none" strike="noStrike" baseline="0">
                <a:ln>
                  <a:noFill/>
                </a:ln>
                <a:solidFill>
                  <a:srgbClr val="4D4D4D"/>
                </a:solidFill>
                <a:latin typeface="Arial" pitchFamily="18"/>
                <a:ea typeface="ＭＳ Ｐゴシック" pitchFamily="2"/>
                <a:cs typeface="ＭＳ Ｐゴシック" pitchFamily="2"/>
              </a:rPr>
              <a:t> PersonMapper());</a:t>
            </a:r>
          </a:p>
        </p:txBody>
      </p:sp>
      <p:sp>
        <p:nvSpPr>
          <p:cNvPr id="4" name="Freeform 3"/>
          <p:cNvSpPr/>
          <p:nvPr/>
        </p:nvSpPr>
        <p:spPr>
          <a:xfrm>
            <a:off x="182880" y="4296960"/>
            <a:ext cx="8778240" cy="1923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F0055"/>
                </a:solidFill>
                <a:latin typeface="Arial" pitchFamily="18"/>
                <a:ea typeface="ＭＳ Ｐゴシック" pitchFamily="2"/>
                <a:cs typeface="ＭＳ Ｐゴシック" pitchFamily="2"/>
              </a:rPr>
              <a:t>class</a:t>
            </a:r>
            <a:r>
              <a:rPr lang="en-US" sz="2000" b="0" i="0" u="none" strike="noStrike" baseline="0">
                <a:ln>
                  <a:noFill/>
                </a:ln>
                <a:solidFill>
                  <a:srgbClr val="4D4D4D"/>
                </a:solidFill>
                <a:latin typeface="Arial" pitchFamily="18"/>
                <a:ea typeface="ＭＳ Ｐゴシック" pitchFamily="2"/>
                <a:cs typeface="ＭＳ Ｐゴシック" pitchFamily="2"/>
              </a:rPr>
              <a:t> PersonMapper </a:t>
            </a:r>
            <a:r>
              <a:rPr lang="en-US" sz="2000" b="0" i="0" u="none" strike="noStrike" baseline="0">
                <a:ln>
                  <a:noFill/>
                </a:ln>
                <a:solidFill>
                  <a:srgbClr val="7F0055"/>
                </a:solidFill>
                <a:latin typeface="Arial" pitchFamily="18"/>
                <a:ea typeface="ＭＳ Ｐゴシック" pitchFamily="2"/>
                <a:cs typeface="ＭＳ Ｐゴシック" pitchFamily="2"/>
              </a:rPr>
              <a:t>implements</a:t>
            </a:r>
            <a:r>
              <a:rPr lang="en-US" sz="2000" b="0" i="0" u="none" strike="noStrike" baseline="0">
                <a:ln>
                  <a:noFill/>
                </a:ln>
                <a:solidFill>
                  <a:srgbClr val="4D4D4D"/>
                </a:solidFill>
                <a:latin typeface="Arial" pitchFamily="18"/>
                <a:ea typeface="ＭＳ Ｐゴシック" pitchFamily="2"/>
                <a:cs typeface="ＭＳ Ｐゴシック" pitchFamily="2"/>
              </a:rPr>
              <a:t> RowMapper&lt;Person&gt;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7F0055"/>
                </a:solidFill>
                <a:latin typeface="Arial" pitchFamily="18"/>
                <a:ea typeface="ＭＳ Ｐゴシック" pitchFamily="2"/>
                <a:cs typeface="ＭＳ Ｐゴシック" pitchFamily="2"/>
              </a:rPr>
              <a:t>public</a:t>
            </a:r>
            <a:r>
              <a:rPr lang="en-US" sz="2000" b="0" i="0" u="none" strike="noStrike" baseline="0">
                <a:ln>
                  <a:noFill/>
                </a:ln>
                <a:solidFill>
                  <a:srgbClr val="4D4D4D"/>
                </a:solidFill>
                <a:latin typeface="Arial" pitchFamily="18"/>
                <a:ea typeface="ＭＳ Ｐゴシック" pitchFamily="2"/>
                <a:cs typeface="ＭＳ Ｐゴシック" pitchFamily="2"/>
              </a:rPr>
              <a:t> Person mapRow(ResultSet rs, </a:t>
            </a:r>
            <a:r>
              <a:rPr lang="en-US" sz="2000" b="0" i="0" u="none" strike="noStrike" baseline="0">
                <a:ln>
                  <a:noFill/>
                </a:ln>
                <a:solidFill>
                  <a:srgbClr val="7F0055"/>
                </a:solidFill>
                <a:latin typeface="Arial" pitchFamily="18"/>
                <a:ea typeface="ＭＳ Ｐゴシック" pitchFamily="2"/>
                <a:cs typeface="ＭＳ Ｐゴシック" pitchFamily="2"/>
              </a:rPr>
              <a:t>int</a:t>
            </a:r>
            <a:r>
              <a:rPr lang="en-US" sz="2000" b="0" i="0" u="none" strike="noStrike" baseline="0">
                <a:ln>
                  <a:noFill/>
                </a:ln>
                <a:solidFill>
                  <a:srgbClr val="4D4D4D"/>
                </a:solidFill>
                <a:latin typeface="Arial" pitchFamily="18"/>
                <a:ea typeface="ＭＳ Ｐゴシック" pitchFamily="2"/>
                <a:cs typeface="ＭＳ Ｐゴシック" pitchFamily="2"/>
              </a:rPr>
              <a:t> rowNum) throws SQLException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7F0055"/>
                </a:solidFill>
                <a:latin typeface="Arial" pitchFamily="18"/>
                <a:ea typeface="ＭＳ Ｐゴシック" pitchFamily="2"/>
                <a:cs typeface="ＭＳ Ｐゴシック" pitchFamily="2"/>
              </a:rPr>
              <a:t>return new</a:t>
            </a:r>
            <a:r>
              <a:rPr lang="en-US" sz="2000" b="0" i="0" u="none" strike="noStrike" baseline="0">
                <a:ln>
                  <a:noFill/>
                </a:ln>
                <a:solidFill>
                  <a:srgbClr val="4D4D4D"/>
                </a:solidFill>
                <a:latin typeface="Arial" pitchFamily="18"/>
                <a:ea typeface="ＭＳ Ｐゴシック" pitchFamily="2"/>
                <a:cs typeface="ＭＳ Ｐゴシック" pitchFamily="2"/>
              </a:rPr>
              <a:t> Person(rs.getString(</a:t>
            </a:r>
            <a:r>
              <a:rPr lang="en-US" sz="2000" b="0" i="0" u="none" strike="noStrike" baseline="0">
                <a:ln>
                  <a:noFill/>
                </a:ln>
                <a:solidFill>
                  <a:srgbClr val="2300DC"/>
                </a:solidFill>
                <a:latin typeface="Arial" pitchFamily="18"/>
                <a:ea typeface="ＭＳ Ｐゴシック" pitchFamily="2"/>
                <a:cs typeface="ＭＳ Ｐゴシック" pitchFamily="2"/>
              </a:rPr>
              <a:t>"first_name"</a:t>
            </a:r>
            <a:r>
              <a:rPr lang="en-US" sz="2000" b="0" i="0" u="none" strike="noStrike" baseline="0">
                <a:ln>
                  <a:noFill/>
                </a:ln>
                <a:solidFill>
                  <a:srgbClr val="4D4D4D"/>
                </a:solidFill>
                <a:latin typeface="Arial" pitchFamily="18"/>
                <a:ea typeface="ＭＳ Ｐゴシック" pitchFamily="2"/>
                <a:cs typeface="ＭＳ Ｐゴシック" pitchFamily="2"/>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rs.getString(</a:t>
            </a:r>
            <a:r>
              <a:rPr lang="en-US" sz="2000" b="0" i="0" u="none" strike="noStrike" baseline="0">
                <a:ln>
                  <a:noFill/>
                </a:ln>
                <a:solidFill>
                  <a:srgbClr val="2300DC"/>
                </a:solidFill>
                <a:latin typeface="Arial" pitchFamily="18"/>
                <a:ea typeface="ＭＳ Ｐゴシック" pitchFamily="2"/>
                <a:cs typeface="ＭＳ Ｐゴシック" pitchFamily="2"/>
              </a:rPr>
              <a:t>"last_name"</a:t>
            </a:r>
            <a:r>
              <a:rPr lang="en-US" sz="2000" b="0" i="0" u="none" strike="noStrike" baseline="0">
                <a:ln>
                  <a:noFill/>
                </a:ln>
                <a:solidFill>
                  <a:srgbClr val="4D4D4D"/>
                </a:solidFill>
                <a:latin typeface="Arial" pitchFamily="18"/>
                <a:ea typeface="ＭＳ Ｐゴシック" pitchFamily="2"/>
                <a:cs typeface="ＭＳ Ｐゴシック" pitchFamily="2"/>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a:t>
            </a:r>
          </a:p>
        </p:txBody>
      </p:sp>
      <p:sp>
        <p:nvSpPr>
          <p:cNvPr id="5" name="Freeform 4"/>
          <p:cNvSpPr/>
          <p:nvPr/>
        </p:nvSpPr>
        <p:spPr>
          <a:xfrm>
            <a:off x="1488600" y="2510640"/>
            <a:ext cx="538560" cy="249840"/>
          </a:xfrm>
          <a:custGeom>
            <a:avLst/>
            <a:gdLst/>
            <a:ahLst/>
            <a:cxnLst>
              <a:cxn ang="3cd4">
                <a:pos x="hc" y="t"/>
              </a:cxn>
              <a:cxn ang="cd2">
                <a:pos x="l" y="vc"/>
              </a:cxn>
              <a:cxn ang="cd4">
                <a:pos x="hc" y="b"/>
              </a:cxn>
              <a:cxn ang="0">
                <a:pos x="r" y="vc"/>
              </a:cxn>
            </a:cxnLst>
            <a:rect l="l" t="t" r="r" b="b"/>
            <a:pathLst>
              <a:path w="1497" h="695" fill="none">
                <a:moveTo>
                  <a:pt x="0" y="0"/>
                </a:moveTo>
                <a:lnTo>
                  <a:pt x="1497" y="695"/>
                </a:lnTo>
              </a:path>
            </a:pathLst>
          </a:custGeom>
          <a:noFill/>
          <a:ln w="1260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6" name="Freeform 5"/>
          <p:cNvSpPr/>
          <p:nvPr/>
        </p:nvSpPr>
        <p:spPr>
          <a:xfrm>
            <a:off x="258120" y="2161080"/>
            <a:ext cx="178236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non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No need to cast</a:t>
            </a:r>
          </a:p>
        </p:txBody>
      </p:sp>
      <p:sp>
        <p:nvSpPr>
          <p:cNvPr id="7" name="Text Placeholder 6"/>
          <p:cNvSpPr txBox="1">
            <a:spLocks noGrp="1"/>
          </p:cNvSpPr>
          <p:nvPr>
            <p:ph type="body" idx="4294967295"/>
          </p:nvPr>
        </p:nvSpPr>
        <p:spPr>
          <a:xfrm>
            <a:off x="457200" y="1600200"/>
            <a:ext cx="8229600" cy="4525920"/>
          </a:xfrm>
        </p:spPr>
        <p:txBody>
          <a:bodyPr wrap="square">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r>
              <a:rPr lang="en-US">
                <a:latin typeface="" pitchFamily="16"/>
              </a:rPr>
              <a:t>Query for multiple rows</a:t>
            </a:r>
          </a:p>
        </p:txBody>
      </p:sp>
      <p:sp>
        <p:nvSpPr>
          <p:cNvPr id="8" name="Freeform 7"/>
          <p:cNvSpPr/>
          <p:nvPr/>
        </p:nvSpPr>
        <p:spPr>
          <a:xfrm>
            <a:off x="3984480" y="3843720"/>
            <a:ext cx="559800" cy="67320"/>
          </a:xfrm>
          <a:custGeom>
            <a:avLst/>
            <a:gdLst/>
            <a:ahLst/>
            <a:cxnLst>
              <a:cxn ang="3cd4">
                <a:pos x="hc" y="t"/>
              </a:cxn>
              <a:cxn ang="cd2">
                <a:pos x="l" y="vc"/>
              </a:cxn>
              <a:cxn ang="cd4">
                <a:pos x="hc" y="b"/>
              </a:cxn>
              <a:cxn ang="0">
                <a:pos x="r" y="vc"/>
              </a:cxn>
            </a:cxnLst>
            <a:rect l="l" t="t" r="r" b="b"/>
            <a:pathLst>
              <a:path w="1556" h="188" fill="none">
                <a:moveTo>
                  <a:pt x="1556" y="188"/>
                </a:moveTo>
                <a:lnTo>
                  <a:pt x="0" y="0"/>
                </a:lnTo>
              </a:path>
            </a:pathLst>
          </a:custGeom>
          <a:noFill/>
          <a:ln w="9360">
            <a:solidFill>
              <a:srgbClr val="0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9" name="Freeform 8"/>
          <p:cNvSpPr/>
          <p:nvPr/>
        </p:nvSpPr>
        <p:spPr>
          <a:xfrm>
            <a:off x="4542479" y="3768120"/>
            <a:ext cx="335664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Same row mapper can be used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Class="entr"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555120"/>
            <a:ext cx="8229600" cy="581400"/>
          </a:xfrm>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Querying for Domain Objects (3)</a:t>
            </a:r>
          </a:p>
        </p:txBody>
      </p:sp>
      <p:sp>
        <p:nvSpPr>
          <p:cNvPr id="3" name="Freeform 2"/>
          <p:cNvSpPr/>
          <p:nvPr/>
        </p:nvSpPr>
        <p:spPr>
          <a:xfrm>
            <a:off x="377640" y="2929679"/>
            <a:ext cx="7534800" cy="2228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F0055"/>
                </a:solidFill>
                <a:latin typeface="Arial" pitchFamily="18"/>
                <a:ea typeface="ＭＳ Ｐゴシック" pitchFamily="2"/>
                <a:cs typeface="ＭＳ Ｐゴシック" pitchFamily="2"/>
              </a:rPr>
              <a:t>public</a:t>
            </a:r>
            <a:r>
              <a:rPr lang="en-US" sz="2000" b="0" i="0" u="none" strike="noStrike" baseline="0">
                <a:ln>
                  <a:noFill/>
                </a:ln>
                <a:solidFill>
                  <a:srgbClr val="4D4D4D"/>
                </a:solidFill>
                <a:latin typeface="Arial" pitchFamily="18"/>
                <a:ea typeface="ＭＳ Ｐゴシック" pitchFamily="2"/>
                <a:cs typeface="ＭＳ Ｐゴシック" pitchFamily="2"/>
              </a:rPr>
              <a:t> List&lt;Person&gt; getAllPersons()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7F0055"/>
                </a:solidFill>
                <a:latin typeface="Arial" pitchFamily="18"/>
                <a:ea typeface="ＭＳ Ｐゴシック" pitchFamily="2"/>
                <a:cs typeface="ＭＳ Ｐゴシック" pitchFamily="2"/>
              </a:rPr>
              <a:t>return</a:t>
            </a: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0000C0"/>
                </a:solidFill>
                <a:latin typeface="Arial" pitchFamily="18"/>
                <a:ea typeface="ＭＳ Ｐゴシック" pitchFamily="2"/>
                <a:cs typeface="ＭＳ Ｐゴシック" pitchFamily="2"/>
              </a:rPr>
              <a:t>jdbcTemplate</a:t>
            </a:r>
            <a:r>
              <a:rPr lang="en-US" sz="2000" b="0" i="0" u="none" strike="noStrike" baseline="0">
                <a:ln>
                  <a:noFill/>
                </a:ln>
                <a:solidFill>
                  <a:srgbClr val="4D4D4D"/>
                </a:solidFill>
                <a:latin typeface="Arial" pitchFamily="18"/>
                <a:ea typeface="ＭＳ Ｐゴシック" pitchFamily="2"/>
                <a:cs typeface="ＭＳ Ｐゴシック" pitchFamily="2"/>
              </a:rPr>
              <a:t>.query(</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2300DC"/>
                </a:solidFill>
                <a:latin typeface="Arial" pitchFamily="18"/>
                <a:ea typeface="ＭＳ Ｐゴシック" pitchFamily="2"/>
                <a:cs typeface="ＭＳ Ｐゴシック" pitchFamily="2"/>
              </a:rPr>
              <a:t>        "select first_name, last_name from PERSON"</a:t>
            </a:r>
            <a:r>
              <a:rPr lang="en-US" sz="2000" b="0" i="0" u="none" strike="noStrike" baseline="0">
                <a:ln>
                  <a:noFill/>
                </a:ln>
                <a:solidFill>
                  <a:srgbClr val="4D4D4D"/>
                </a:solidFill>
                <a:latin typeface="Arial" pitchFamily="18"/>
                <a:ea typeface="ＭＳ Ｐゴシック" pitchFamily="2"/>
                <a:cs typeface="ＭＳ Ｐゴシック" pitchFamily="2"/>
              </a:rPr>
              <a:t>,</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1" u="none" strike="noStrike" baseline="0">
                <a:ln>
                  <a:noFill/>
                </a:ln>
                <a:solidFill>
                  <a:srgbClr val="4D4D4D"/>
                </a:solidFill>
                <a:latin typeface="Arial" pitchFamily="18"/>
                <a:ea typeface="ＭＳ Ｐゴシック" pitchFamily="2"/>
                <a:cs typeface="ＭＳ Ｐゴシック" pitchFamily="2"/>
              </a:rPr>
              <a:t>(rs, rowNum) -&gt;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1" u="none" strike="noStrike" baseline="0">
                <a:ln>
                  <a:noFill/>
                </a:ln>
                <a:solidFill>
                  <a:srgbClr val="4D4D4D"/>
                </a:solidFill>
                <a:latin typeface="Arial" pitchFamily="18"/>
                <a:ea typeface="ＭＳ Ｐゴシック" pitchFamily="2"/>
                <a:cs typeface="ＭＳ Ｐゴシック" pitchFamily="2"/>
              </a:rPr>
              <a:t>            </a:t>
            </a:r>
            <a:r>
              <a:rPr lang="en-US" sz="2000" b="1" i="1" u="none" strike="noStrike" baseline="0">
                <a:ln>
                  <a:noFill/>
                </a:ln>
                <a:solidFill>
                  <a:srgbClr val="7F0055"/>
                </a:solidFill>
                <a:latin typeface="Arial" pitchFamily="18"/>
                <a:ea typeface="ＭＳ Ｐゴシック" pitchFamily="2"/>
                <a:cs typeface="ＭＳ Ｐゴシック" pitchFamily="2"/>
              </a:rPr>
              <a:t>return new</a:t>
            </a:r>
            <a:r>
              <a:rPr lang="en-US" sz="2000" b="0" i="1" u="none" strike="noStrike" baseline="0">
                <a:ln>
                  <a:noFill/>
                </a:ln>
                <a:solidFill>
                  <a:srgbClr val="4D4D4D"/>
                </a:solidFill>
                <a:latin typeface="Arial" pitchFamily="18"/>
                <a:ea typeface="ＭＳ Ｐゴシック" pitchFamily="2"/>
                <a:cs typeface="ＭＳ Ｐゴシック" pitchFamily="2"/>
              </a:rPr>
              <a:t> Person(rs.getString(</a:t>
            </a:r>
            <a:r>
              <a:rPr lang="en-US" sz="2000" b="0" i="1" u="none" strike="noStrike" baseline="0">
                <a:ln>
                  <a:noFill/>
                </a:ln>
                <a:solidFill>
                  <a:srgbClr val="2300DC"/>
                </a:solidFill>
                <a:latin typeface="Arial" pitchFamily="18"/>
                <a:ea typeface="ＭＳ Ｐゴシック" pitchFamily="2"/>
                <a:cs typeface="ＭＳ Ｐゴシック" pitchFamily="2"/>
              </a:rPr>
              <a:t>"first_name"</a:t>
            </a:r>
            <a:r>
              <a:rPr lang="en-US" sz="2000" b="0" i="1" u="none" strike="noStrike" baseline="0">
                <a:ln>
                  <a:noFill/>
                </a:ln>
                <a:solidFill>
                  <a:srgbClr val="4D4D4D"/>
                </a:solidFill>
                <a:latin typeface="Arial" pitchFamily="18"/>
                <a:ea typeface="ＭＳ Ｐゴシック" pitchFamily="2"/>
                <a:cs typeface="ＭＳ Ｐゴシック" pitchFamily="2"/>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1" u="none" strike="noStrike" baseline="0">
                <a:ln>
                  <a:noFill/>
                </a:ln>
                <a:solidFill>
                  <a:srgbClr val="4D4D4D"/>
                </a:solidFill>
                <a:latin typeface="Arial" pitchFamily="18"/>
                <a:ea typeface="ＭＳ Ｐゴシック" pitchFamily="2"/>
                <a:cs typeface="ＭＳ Ｐゴシック" pitchFamily="2"/>
              </a:rPr>
              <a:t>	                         rs.getString(</a:t>
            </a:r>
            <a:r>
              <a:rPr lang="en-US" sz="2000" b="0" i="1" u="none" strike="noStrike" baseline="0">
                <a:ln>
                  <a:noFill/>
                </a:ln>
                <a:solidFill>
                  <a:srgbClr val="2300DC"/>
                </a:solidFill>
                <a:latin typeface="Arial" pitchFamily="18"/>
                <a:ea typeface="ＭＳ Ｐゴシック" pitchFamily="2"/>
                <a:cs typeface="ＭＳ Ｐゴシック" pitchFamily="2"/>
              </a:rPr>
              <a:t>"last_name"</a:t>
            </a:r>
            <a:r>
              <a:rPr lang="en-US" sz="2000" b="0" i="1" u="none" strike="noStrike" baseline="0">
                <a:ln>
                  <a:noFill/>
                </a:ln>
                <a:solidFill>
                  <a:srgbClr val="4D4D4D"/>
                </a:solidFill>
                <a:latin typeface="Arial" pitchFamily="18"/>
                <a:ea typeface="ＭＳ Ｐゴシック" pitchFamily="2"/>
                <a:cs typeface="ＭＳ Ｐゴシック" pitchFamily="2"/>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1"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4D4D4D"/>
                </a:solidFill>
                <a:latin typeface="Arial" pitchFamily="18"/>
                <a:ea typeface="ＭＳ Ｐゴシック" pitchFamily="2"/>
                <a:cs typeface="ＭＳ Ｐゴシック" pitchFamily="2"/>
              </a:rPr>
              <a:t>);</a:t>
            </a:r>
          </a:p>
        </p:txBody>
      </p:sp>
      <p:sp>
        <p:nvSpPr>
          <p:cNvPr id="4" name="Text Placeholder 3"/>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Simplify using Java 8 Lambda Expressions</a:t>
            </a:r>
          </a:p>
          <a:p>
            <a:pPr lvl="1"/>
            <a:r>
              <a:rPr lang="en-US">
                <a:latin typeface="" pitchFamily="16"/>
              </a:rPr>
              <a:t>No need for Mapper class</a:t>
            </a:r>
          </a:p>
          <a:p>
            <a:pPr lvl="1"/>
            <a:r>
              <a:rPr lang="en-US">
                <a:latin typeface="" pitchFamily="16"/>
              </a:rPr>
              <a:t>Use inline code instead</a:t>
            </a:r>
          </a:p>
        </p:txBody>
      </p:sp>
      <p:sp>
        <p:nvSpPr>
          <p:cNvPr id="5" name="TextBox 4"/>
          <p:cNvSpPr txBox="1"/>
          <p:nvPr/>
        </p:nvSpPr>
        <p:spPr>
          <a:xfrm>
            <a:off x="1437840" y="5120639"/>
            <a:ext cx="7503840" cy="1040039"/>
          </a:xfrm>
          <a:prstGeom prst="rect">
            <a:avLst/>
          </a:prstGeom>
          <a:solidFill>
            <a:srgbClr val="FFFFFF"/>
          </a:solidFill>
          <a:ln w="14400">
            <a:solidFill>
              <a:srgbClr val="808080"/>
            </a:solidFill>
            <a:prstDash val="solid"/>
          </a:ln>
        </p:spPr>
        <p:txBody>
          <a:bodyPr vert="horz" wrap="none" lIns="97200" tIns="52200" rIns="97200" bIns="522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100" b="1" i="0" u="none" strike="noStrike" baseline="0">
                <a:ln>
                  <a:noFill/>
                </a:ln>
                <a:solidFill>
                  <a:srgbClr val="000000"/>
                </a:solidFill>
                <a:latin typeface="Monaco" pitchFamily="49"/>
                <a:ea typeface="Monaco" pitchFamily="49"/>
                <a:cs typeface="Monaco" pitchFamily="49"/>
              </a:rPr>
              <a:t> </a:t>
            </a:r>
            <a:r>
              <a:rPr lang="en-US" sz="1800" b="1" i="0" u="none" strike="noStrike" baseline="0">
                <a:ln>
                  <a:noFill/>
                </a:ln>
                <a:solidFill>
                  <a:srgbClr val="7F0055"/>
                </a:solidFill>
                <a:latin typeface="Arial" pitchFamily="34"/>
                <a:ea typeface="Monaco" pitchFamily="49"/>
                <a:cs typeface="Monaco" pitchFamily="49"/>
              </a:rPr>
              <a:t>public</a:t>
            </a:r>
            <a:r>
              <a:rPr lang="en-US" sz="1800" b="0" i="0" u="none" strike="noStrike" baseline="0">
                <a:ln>
                  <a:noFill/>
                </a:ln>
                <a:solidFill>
                  <a:srgbClr val="000000"/>
                </a:solidFill>
                <a:latin typeface="Arial" pitchFamily="34"/>
                <a:ea typeface="Monaco" pitchFamily="49"/>
                <a:cs typeface="Monaco" pitchFamily="49"/>
              </a:rPr>
              <a:t> </a:t>
            </a:r>
            <a:r>
              <a:rPr lang="en-US" sz="1800" b="1" i="0" u="none" strike="noStrike" baseline="0">
                <a:ln>
                  <a:noFill/>
                </a:ln>
                <a:solidFill>
                  <a:srgbClr val="7F0055"/>
                </a:solidFill>
                <a:latin typeface="Arial" pitchFamily="34"/>
                <a:ea typeface="Monaco" pitchFamily="49"/>
                <a:cs typeface="Monaco" pitchFamily="49"/>
              </a:rPr>
              <a:t>interface</a:t>
            </a:r>
            <a:r>
              <a:rPr lang="en-US" sz="1800" b="0" i="0" u="none" strike="noStrike" baseline="0">
                <a:ln>
                  <a:noFill/>
                </a:ln>
                <a:solidFill>
                  <a:srgbClr val="000000"/>
                </a:solidFill>
                <a:latin typeface="Arial" pitchFamily="34"/>
                <a:ea typeface="Monaco" pitchFamily="49"/>
                <a:cs typeface="Monaco" pitchFamily="49"/>
              </a:rPr>
              <a:t> RowMapper&lt;T&gt;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baseline="0">
                <a:ln>
                  <a:noFill/>
                </a:ln>
                <a:solidFill>
                  <a:srgbClr val="000000"/>
                </a:solidFill>
                <a:latin typeface="Arial" pitchFamily="34"/>
                <a:ea typeface="Monaco" pitchFamily="49"/>
                <a:cs typeface="Monaco" pitchFamily="49"/>
              </a:rPr>
              <a:t>    </a:t>
            </a:r>
            <a:r>
              <a:rPr lang="en-US" sz="1800" b="1" i="0" u="none" strike="noStrike" baseline="0">
                <a:ln>
                  <a:noFill/>
                </a:ln>
                <a:solidFill>
                  <a:srgbClr val="7F0055"/>
                </a:solidFill>
                <a:latin typeface="Arial" pitchFamily="34"/>
                <a:ea typeface="Monaco" pitchFamily="49"/>
                <a:cs typeface="Monaco" pitchFamily="49"/>
              </a:rPr>
              <a:t>public</a:t>
            </a:r>
            <a:r>
              <a:rPr lang="en-US" sz="1800" b="0" i="0" u="none" strike="noStrike" baseline="0">
                <a:ln>
                  <a:noFill/>
                </a:ln>
                <a:solidFill>
                  <a:srgbClr val="000000"/>
                </a:solidFill>
                <a:latin typeface="Arial" pitchFamily="34"/>
                <a:ea typeface="Monaco" pitchFamily="49"/>
                <a:cs typeface="Monaco" pitchFamily="49"/>
              </a:rPr>
              <a:t> T mapRow(ResultSet </a:t>
            </a:r>
            <a:r>
              <a:rPr lang="en-US" sz="1800" b="0" i="0" u="none" strike="noStrike" baseline="0">
                <a:ln>
                  <a:noFill/>
                </a:ln>
                <a:solidFill>
                  <a:srgbClr val="6A3E3E"/>
                </a:solidFill>
                <a:latin typeface="Arial" pitchFamily="34"/>
                <a:ea typeface="Monaco" pitchFamily="49"/>
                <a:cs typeface="Monaco" pitchFamily="49"/>
              </a:rPr>
              <a:t>rs</a:t>
            </a:r>
            <a:r>
              <a:rPr lang="en-US" sz="1800" b="0" i="0" u="none" strike="noStrike" baseline="0">
                <a:ln>
                  <a:noFill/>
                </a:ln>
                <a:solidFill>
                  <a:srgbClr val="000000"/>
                </a:solidFill>
                <a:latin typeface="Arial" pitchFamily="34"/>
                <a:ea typeface="Monaco" pitchFamily="49"/>
                <a:cs typeface="Monaco" pitchFamily="49"/>
              </a:rPr>
              <a:t>, </a:t>
            </a:r>
            <a:r>
              <a:rPr lang="en-US" sz="1800" b="1" i="0" u="none" strike="noStrike" baseline="0">
                <a:ln>
                  <a:noFill/>
                </a:ln>
                <a:solidFill>
                  <a:srgbClr val="7F0055"/>
                </a:solidFill>
                <a:latin typeface="Arial" pitchFamily="34"/>
                <a:ea typeface="Monaco" pitchFamily="49"/>
                <a:cs typeface="Monaco" pitchFamily="49"/>
              </a:rPr>
              <a:t>int</a:t>
            </a:r>
            <a:r>
              <a:rPr lang="en-US" sz="1800" b="0" i="0" u="none" strike="noStrike" baseline="0">
                <a:ln>
                  <a:noFill/>
                </a:ln>
                <a:solidFill>
                  <a:srgbClr val="000000"/>
                </a:solidFill>
                <a:latin typeface="Arial" pitchFamily="34"/>
                <a:ea typeface="Monaco" pitchFamily="49"/>
                <a:cs typeface="Monaco" pitchFamily="49"/>
              </a:rPr>
              <a:t> </a:t>
            </a:r>
            <a:r>
              <a:rPr lang="en-US" sz="1800" b="0" i="0" u="none" strike="noStrike" baseline="0">
                <a:ln>
                  <a:noFill/>
                </a:ln>
                <a:solidFill>
                  <a:srgbClr val="6A3E3E"/>
                </a:solidFill>
                <a:latin typeface="Arial" pitchFamily="34"/>
                <a:ea typeface="Monaco" pitchFamily="49"/>
                <a:cs typeface="Monaco" pitchFamily="49"/>
              </a:rPr>
              <a:t>rowNum</a:t>
            </a:r>
            <a:r>
              <a:rPr lang="en-US" sz="1800" b="0" i="0" u="none" strike="noStrike" baseline="0">
                <a:ln>
                  <a:noFill/>
                </a:ln>
                <a:solidFill>
                  <a:srgbClr val="000000"/>
                </a:solidFill>
                <a:latin typeface="Arial" pitchFamily="34"/>
                <a:ea typeface="Monaco" pitchFamily="49"/>
                <a:cs typeface="Monaco" pitchFamily="49"/>
              </a:rPr>
              <a:t>) </a:t>
            </a:r>
            <a:r>
              <a:rPr lang="en-US" sz="1800" b="1" i="0" u="none" strike="noStrike" baseline="0">
                <a:ln>
                  <a:noFill/>
                </a:ln>
                <a:solidFill>
                  <a:srgbClr val="7F0055"/>
                </a:solidFill>
                <a:latin typeface="Arial" pitchFamily="34"/>
                <a:ea typeface="Monaco" pitchFamily="49"/>
                <a:cs typeface="Monaco" pitchFamily="49"/>
              </a:rPr>
              <a:t>throws</a:t>
            </a:r>
            <a:r>
              <a:rPr lang="en-US" sz="1800" b="0" i="0" u="none" strike="noStrike" baseline="0">
                <a:ln>
                  <a:noFill/>
                </a:ln>
                <a:solidFill>
                  <a:srgbClr val="000000"/>
                </a:solidFill>
                <a:latin typeface="Arial" pitchFamily="34"/>
                <a:ea typeface="Monaco" pitchFamily="49"/>
                <a:cs typeface="Monaco" pitchFamily="49"/>
              </a:rPr>
              <a:t> SQLException;</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000000"/>
                </a:solidFill>
                <a:latin typeface="Arial" pitchFamily="34"/>
                <a:ea typeface="Monaco" pitchFamily="49"/>
                <a:cs typeface="Monaco" pitchFamily="49"/>
              </a:rPr>
              <a:t> }</a:t>
            </a:r>
          </a:p>
        </p:txBody>
      </p:sp>
      <p:sp>
        <p:nvSpPr>
          <p:cNvPr id="6" name="Freeform 5"/>
          <p:cNvSpPr/>
          <p:nvPr/>
        </p:nvSpPr>
        <p:spPr>
          <a:xfrm>
            <a:off x="6217919" y="2651760"/>
            <a:ext cx="2560319" cy="73151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none" lIns="90000" tIns="45000" rIns="90000" bIns="45000" anchor="ctr" anchorCtr="0" compatLnSpc="1"/>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990" b="0" i="0" u="none" strike="noStrike" baseline="0">
                <a:ln>
                  <a:noFill/>
                </a:ln>
                <a:solidFill>
                  <a:srgbClr val="4D4D4D"/>
                </a:solidFill>
                <a:latin typeface="Arial" pitchFamily="18"/>
                <a:ea typeface="ＭＳ Ｐゴシック" pitchFamily="2"/>
                <a:cs typeface="ＭＳ Ｐゴシック" pitchFamily="2"/>
              </a:rPr>
              <a:t>Replace RowMapper</a:t>
            </a:r>
            <a:br>
              <a:rPr lang="en-US" sz="1990" b="0" i="0" u="none" strike="noStrike" baseline="0">
                <a:ln>
                  <a:noFill/>
                </a:ln>
                <a:solidFill>
                  <a:srgbClr val="4D4D4D"/>
                </a:solidFill>
                <a:latin typeface="Arial" pitchFamily="18"/>
                <a:ea typeface="ＭＳ Ｐゴシック" pitchFamily="2"/>
                <a:cs typeface="ＭＳ Ｐゴシック" pitchFamily="2"/>
              </a:rPr>
            </a:br>
            <a:r>
              <a:rPr lang="en-US" sz="1990" b="0" i="0" u="none" strike="noStrike" baseline="0">
                <a:ln>
                  <a:noFill/>
                </a:ln>
                <a:solidFill>
                  <a:srgbClr val="4D4D4D"/>
                </a:solidFill>
                <a:latin typeface="Arial" pitchFamily="18"/>
                <a:ea typeface="ＭＳ Ｐゴシック" pitchFamily="2"/>
                <a:cs typeface="ＭＳ Ｐゴシック" pitchFamily="2"/>
              </a:rPr>
              <a:t>by a </a:t>
            </a:r>
            <a:r>
              <a:rPr lang="en-US" sz="1990" b="0" i="1" u="none" strike="noStrike" baseline="0">
                <a:ln>
                  <a:noFill/>
                </a:ln>
                <a:solidFill>
                  <a:srgbClr val="4D4D4D"/>
                </a:solidFill>
                <a:latin typeface="Arial" pitchFamily="18"/>
                <a:ea typeface="ＭＳ Ｐゴシック" pitchFamily="2"/>
                <a:cs typeface="ＭＳ Ｐゴシック" pitchFamily="2"/>
              </a:rPr>
              <a:t>lambda</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RowCallbackHandler">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RowCallbackHandler</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Spring provides a simpler RowCallbackHandler interface when there is no return object</a:t>
            </a:r>
          </a:p>
          <a:p>
            <a:pPr lvl="1"/>
            <a:r>
              <a:rPr lang="en-US">
                <a:latin typeface="" pitchFamily="16"/>
              </a:rPr>
              <a:t>Streaming rows to a file</a:t>
            </a:r>
          </a:p>
          <a:p>
            <a:pPr lvl="1"/>
            <a:r>
              <a:rPr lang="en-US">
                <a:latin typeface="" pitchFamily="16"/>
              </a:rPr>
              <a:t>Converting rows to XML</a:t>
            </a:r>
          </a:p>
          <a:p>
            <a:pPr lvl="1"/>
            <a:r>
              <a:rPr lang="en-US">
                <a:latin typeface="" pitchFamily="16"/>
              </a:rPr>
              <a:t>Filtering rows before adding to a Collection</a:t>
            </a:r>
          </a:p>
          <a:p>
            <a:pPr lvl="2"/>
            <a:r>
              <a:rPr lang="en-US" i="1">
                <a:latin typeface="" pitchFamily="16"/>
              </a:rPr>
              <a:t>but filtering in SQL is </a:t>
            </a:r>
            <a:r>
              <a:rPr lang="en-US" i="1" u="sng">
                <a:latin typeface="" pitchFamily="16"/>
              </a:rPr>
              <a:t>much</a:t>
            </a:r>
            <a:r>
              <a:rPr lang="en-US" i="1">
                <a:latin typeface="" pitchFamily="16"/>
              </a:rPr>
              <a:t> more efficient</a:t>
            </a:r>
          </a:p>
          <a:p>
            <a:pPr lvl="1"/>
            <a:r>
              <a:rPr lang="en-US">
                <a:latin typeface="" pitchFamily="16"/>
              </a:rPr>
              <a:t>Faster than JPA equivalent for big queries</a:t>
            </a:r>
          </a:p>
          <a:p>
            <a:pPr lvl="2"/>
            <a:r>
              <a:rPr lang="en-US">
                <a:latin typeface="" pitchFamily="16"/>
              </a:rPr>
              <a:t>avoids result-set to object mapping</a:t>
            </a:r>
          </a:p>
          <a:p>
            <a:pPr lvl="1"/>
            <a:endParaRPr lang="en-US">
              <a:latin typeface="" pitchFamily="16"/>
            </a:endParaRPr>
          </a:p>
        </p:txBody>
      </p:sp>
      <p:sp>
        <p:nvSpPr>
          <p:cNvPr id="4" name="Freeform 3"/>
          <p:cNvSpPr/>
          <p:nvPr/>
        </p:nvSpPr>
        <p:spPr>
          <a:xfrm>
            <a:off x="978840" y="4919040"/>
            <a:ext cx="7163280" cy="1008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F0055"/>
                </a:solidFill>
                <a:latin typeface="Arial" pitchFamily="18"/>
                <a:ea typeface="ＭＳ Ｐゴシック" pitchFamily="2"/>
                <a:cs typeface="ＭＳ Ｐゴシック" pitchFamily="2"/>
              </a:rPr>
              <a:t>public interface</a:t>
            </a:r>
            <a:r>
              <a:rPr lang="en-US" sz="2000" b="0" i="0" u="none" strike="noStrike" baseline="0">
                <a:ln>
                  <a:noFill/>
                </a:ln>
                <a:solidFill>
                  <a:srgbClr val="4D4D4D"/>
                </a:solidFill>
                <a:latin typeface="Arial" pitchFamily="18"/>
                <a:ea typeface="ＭＳ Ｐゴシック" pitchFamily="2"/>
                <a:cs typeface="ＭＳ Ｐゴシック" pitchFamily="2"/>
              </a:rPr>
              <a:t> RowCallbackHandler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7F0055"/>
                </a:solidFill>
                <a:latin typeface="Arial" pitchFamily="18"/>
                <a:ea typeface="ＭＳ Ｐゴシック" pitchFamily="2"/>
                <a:cs typeface="ＭＳ Ｐゴシック" pitchFamily="2"/>
              </a:rPr>
              <a:t>void</a:t>
            </a:r>
            <a:r>
              <a:rPr lang="en-US" sz="2000" b="0" i="0" u="none" strike="noStrike" baseline="0">
                <a:ln>
                  <a:noFill/>
                </a:ln>
                <a:solidFill>
                  <a:srgbClr val="4D4D4D"/>
                </a:solidFill>
                <a:latin typeface="Arial" pitchFamily="18"/>
                <a:ea typeface="ＭＳ Ｐゴシック" pitchFamily="2"/>
                <a:cs typeface="ＭＳ Ｐゴシック" pitchFamily="2"/>
              </a:rPr>
              <a:t> processRow(ResultSet rs)  </a:t>
            </a:r>
            <a:r>
              <a:rPr lang="en-US" sz="2000" b="0" i="0" u="none" strike="noStrike" baseline="0">
                <a:ln>
                  <a:noFill/>
                </a:ln>
                <a:solidFill>
                  <a:srgbClr val="7F0055"/>
                </a:solidFill>
                <a:latin typeface="Arial" pitchFamily="18"/>
                <a:ea typeface="ＭＳ Ｐゴシック" pitchFamily="2"/>
                <a:cs typeface="ＭＳ Ｐゴシック" pitchFamily="2"/>
              </a:rPr>
              <a:t>throws</a:t>
            </a:r>
            <a:r>
              <a:rPr lang="en-US" sz="2000" b="0" i="0" u="none" strike="noStrike" baseline="0">
                <a:ln>
                  <a:noFill/>
                </a:ln>
                <a:solidFill>
                  <a:srgbClr val="4D4D4D"/>
                </a:solidFill>
                <a:latin typeface="Arial" pitchFamily="18"/>
                <a:ea typeface="ＭＳ Ｐゴシック" pitchFamily="2"/>
                <a:cs typeface="ＭＳ Ｐゴシック" pitchFamily="2"/>
              </a:rPr>
              <a:t> SQLException;</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Using a RowCallbackHandler">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Using a RowCallbackHandler (1)</a:t>
            </a:r>
          </a:p>
        </p:txBody>
      </p:sp>
      <p:sp>
        <p:nvSpPr>
          <p:cNvPr id="3" name="Freeform 2"/>
          <p:cNvSpPr/>
          <p:nvPr/>
        </p:nvSpPr>
        <p:spPr>
          <a:xfrm>
            <a:off x="685440" y="1452240"/>
            <a:ext cx="7924680" cy="20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7F0055"/>
                </a:solidFill>
                <a:latin typeface="Arial" pitchFamily="18"/>
                <a:ea typeface="ＭＳ Ｐゴシック" pitchFamily="2"/>
                <a:cs typeface="ＭＳ Ｐゴシック" pitchFamily="2"/>
              </a:rPr>
              <a:t>public class</a:t>
            </a:r>
            <a:r>
              <a:rPr lang="en-US" sz="1800" b="0" i="0" u="none" strike="noStrike" baseline="0">
                <a:ln>
                  <a:noFill/>
                </a:ln>
                <a:solidFill>
                  <a:srgbClr val="4D4D4D"/>
                </a:solidFill>
                <a:latin typeface="Arial" pitchFamily="18"/>
                <a:ea typeface="ＭＳ Ｐゴシック" pitchFamily="2"/>
                <a:cs typeface="ＭＳ Ｐゴシック" pitchFamily="2"/>
              </a:rPr>
              <a:t> JdbcOrderRepository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a:t>
            </a:r>
            <a:r>
              <a:rPr lang="en-US" sz="1800" b="0" i="0" u="none" strike="noStrike" baseline="0">
                <a:ln>
                  <a:noFill/>
                </a:ln>
                <a:solidFill>
                  <a:srgbClr val="7F0055"/>
                </a:solidFill>
                <a:latin typeface="Arial" pitchFamily="18"/>
                <a:ea typeface="ＭＳ Ｐゴシック" pitchFamily="2"/>
                <a:cs typeface="ＭＳ Ｐゴシック" pitchFamily="2"/>
              </a:rPr>
              <a:t>public void </a:t>
            </a:r>
            <a:r>
              <a:rPr lang="en-US" sz="1800" b="0" i="0" u="none" strike="noStrike" baseline="0">
                <a:ln>
                  <a:noFill/>
                </a:ln>
                <a:solidFill>
                  <a:srgbClr val="4D4D4D"/>
                </a:solidFill>
                <a:latin typeface="Arial" pitchFamily="18"/>
                <a:ea typeface="ＭＳ Ｐゴシック" pitchFamily="2"/>
                <a:cs typeface="ＭＳ Ｐゴシック" pitchFamily="2"/>
              </a:rPr>
              <a:t>generateReport(Writer out)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a:t>
            </a:r>
            <a:r>
              <a:rPr lang="en-US" sz="1800" b="0" i="0" u="none" strike="noStrike" baseline="0">
                <a:ln>
                  <a:noFill/>
                </a:ln>
                <a:solidFill>
                  <a:srgbClr val="3F7F7F"/>
                </a:solidFill>
                <a:latin typeface="Arial" pitchFamily="18"/>
                <a:ea typeface="ＭＳ Ｐゴシック" pitchFamily="2"/>
                <a:cs typeface="ＭＳ Ｐゴシック" pitchFamily="2"/>
              </a:rPr>
              <a:t>// select all orders of year 2009 for a full report</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3F7F7F"/>
                </a:solidFill>
                <a:latin typeface="Arial" pitchFamily="18"/>
                <a:ea typeface="ＭＳ Ｐゴシック" pitchFamily="2"/>
                <a:cs typeface="ＭＳ Ｐゴシック" pitchFamily="2"/>
              </a:rPr>
              <a:t>        </a:t>
            </a:r>
            <a:r>
              <a:rPr lang="en-US" sz="1800" b="0" i="0" u="none" strike="noStrike" baseline="0">
                <a:ln>
                  <a:noFill/>
                </a:ln>
                <a:solidFill>
                  <a:srgbClr val="0000C0"/>
                </a:solidFill>
                <a:latin typeface="Arial" pitchFamily="18"/>
                <a:ea typeface="ＭＳ Ｐゴシック" pitchFamily="2"/>
                <a:cs typeface="ＭＳ Ｐゴシック" pitchFamily="2"/>
              </a:rPr>
              <a:t>jdbcTemplate</a:t>
            </a:r>
            <a:r>
              <a:rPr lang="en-US" sz="1800" b="0" i="0" u="none" strike="noStrike" baseline="0">
                <a:ln>
                  <a:noFill/>
                </a:ln>
                <a:solidFill>
                  <a:srgbClr val="4D4D4D"/>
                </a:solidFill>
                <a:latin typeface="Arial" pitchFamily="18"/>
                <a:ea typeface="ＭＳ Ｐゴシック" pitchFamily="2"/>
                <a:cs typeface="ＭＳ Ｐゴシック" pitchFamily="2"/>
              </a:rPr>
              <a:t>.query(</a:t>
            </a:r>
            <a:r>
              <a:rPr lang="en-US" sz="1800" b="0" i="0" u="none" strike="noStrike" baseline="0">
                <a:ln>
                  <a:noFill/>
                </a:ln>
                <a:solidFill>
                  <a:srgbClr val="000099"/>
                </a:solidFill>
                <a:latin typeface="Arial" pitchFamily="18"/>
                <a:ea typeface="ＭＳ Ｐゴシック" pitchFamily="2"/>
                <a:cs typeface="ＭＳ Ｐゴシック" pitchFamily="2"/>
              </a:rPr>
              <a:t>"select * from order where year=?"</a:t>
            </a:r>
            <a:r>
              <a:rPr lang="en-US" sz="1800" b="0" i="0" u="none" strike="noStrike" baseline="0">
                <a:ln>
                  <a:noFill/>
                </a:ln>
                <a:solidFill>
                  <a:srgbClr val="4D4D4D"/>
                </a:solidFill>
                <a:latin typeface="Arial" pitchFamily="18"/>
                <a:ea typeface="ＭＳ Ｐゴシック" pitchFamily="2"/>
                <a:cs typeface="ＭＳ Ｐゴシック" pitchFamily="2"/>
              </a:rPr>
              <a:t>,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new OrderReportWriter(out), 2009);</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a:t>
            </a:r>
          </a:p>
        </p:txBody>
      </p:sp>
      <p:sp>
        <p:nvSpPr>
          <p:cNvPr id="4" name="Freeform 3"/>
          <p:cNvSpPr/>
          <p:nvPr/>
        </p:nvSpPr>
        <p:spPr>
          <a:xfrm>
            <a:off x="685440" y="4062239"/>
            <a:ext cx="7924680" cy="20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7F0055"/>
                </a:solidFill>
                <a:latin typeface="Arial" pitchFamily="18"/>
                <a:ea typeface="ＭＳ Ｐゴシック" pitchFamily="2"/>
                <a:cs typeface="ＭＳ Ｐゴシック" pitchFamily="2"/>
              </a:rPr>
              <a:t>class</a:t>
            </a:r>
            <a:r>
              <a:rPr lang="en-US" sz="1800" b="0" i="0" u="none" strike="noStrike" baseline="0">
                <a:ln>
                  <a:noFill/>
                </a:ln>
                <a:solidFill>
                  <a:srgbClr val="4D4D4D"/>
                </a:solidFill>
                <a:latin typeface="Arial" pitchFamily="18"/>
                <a:ea typeface="ＭＳ Ｐゴシック" pitchFamily="2"/>
                <a:cs typeface="ＭＳ Ｐゴシック" pitchFamily="2"/>
              </a:rPr>
              <a:t> OrderReportWriter </a:t>
            </a:r>
            <a:r>
              <a:rPr lang="en-US" sz="1800" b="0" i="0" u="none" strike="noStrike" baseline="0">
                <a:ln>
                  <a:noFill/>
                </a:ln>
                <a:solidFill>
                  <a:srgbClr val="7F0055"/>
                </a:solidFill>
                <a:latin typeface="Arial" pitchFamily="18"/>
                <a:ea typeface="ＭＳ Ｐゴシック" pitchFamily="2"/>
                <a:cs typeface="ＭＳ Ｐゴシック" pitchFamily="2"/>
              </a:rPr>
              <a:t>implements</a:t>
            </a:r>
            <a:r>
              <a:rPr lang="en-US" sz="1800" b="0" i="0" u="none" strike="noStrike" baseline="0">
                <a:ln>
                  <a:noFill/>
                </a:ln>
                <a:solidFill>
                  <a:srgbClr val="4D4D4D"/>
                </a:solidFill>
                <a:latin typeface="Arial" pitchFamily="18"/>
                <a:ea typeface="ＭＳ Ｐゴシック" pitchFamily="2"/>
                <a:cs typeface="ＭＳ Ｐゴシック" pitchFamily="2"/>
              </a:rPr>
              <a:t> RowCallbackHandler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a:t>
            </a:r>
            <a:r>
              <a:rPr lang="en-US" sz="1800" b="0" i="0" u="none" strike="noStrike" baseline="0">
                <a:ln>
                  <a:noFill/>
                </a:ln>
                <a:solidFill>
                  <a:srgbClr val="7F0055"/>
                </a:solidFill>
                <a:latin typeface="Arial" pitchFamily="18"/>
                <a:ea typeface="ＭＳ Ｐゴシック" pitchFamily="2"/>
                <a:cs typeface="ＭＳ Ｐゴシック" pitchFamily="2"/>
              </a:rPr>
              <a:t>public void</a:t>
            </a:r>
            <a:r>
              <a:rPr lang="en-US" sz="1800" b="0" i="0" u="none" strike="noStrike" baseline="0">
                <a:ln>
                  <a:noFill/>
                </a:ln>
                <a:solidFill>
                  <a:srgbClr val="4D4D4D"/>
                </a:solidFill>
                <a:latin typeface="Arial" pitchFamily="18"/>
                <a:ea typeface="ＭＳ Ｐゴシック" pitchFamily="2"/>
                <a:cs typeface="ＭＳ Ｐゴシック" pitchFamily="2"/>
              </a:rPr>
              <a:t> processRow(ResultSet rs) </a:t>
            </a:r>
            <a:r>
              <a:rPr lang="en-US" sz="1800" b="0" i="0" u="none" strike="noStrike" baseline="0">
                <a:ln>
                  <a:noFill/>
                </a:ln>
                <a:solidFill>
                  <a:srgbClr val="7F0055"/>
                </a:solidFill>
                <a:latin typeface="Arial" pitchFamily="18"/>
                <a:ea typeface="ＭＳ Ｐゴシック" pitchFamily="2"/>
                <a:cs typeface="ＭＳ Ｐゴシック" pitchFamily="2"/>
              </a:rPr>
              <a:t>throws</a:t>
            </a:r>
            <a:r>
              <a:rPr lang="en-US" sz="1800" b="0" i="0" u="none" strike="noStrike" baseline="0">
                <a:ln>
                  <a:noFill/>
                </a:ln>
                <a:solidFill>
                  <a:srgbClr val="4D4D4D"/>
                </a:solidFill>
                <a:latin typeface="Arial" pitchFamily="18"/>
                <a:ea typeface="ＭＳ Ｐゴシック" pitchFamily="2"/>
                <a:cs typeface="ＭＳ Ｐゴシック" pitchFamily="2"/>
              </a:rPr>
              <a:t> SQLException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a:t>
            </a:r>
            <a:r>
              <a:rPr lang="en-US" sz="1800" b="0" i="0" u="none" strike="noStrike" baseline="0">
                <a:ln>
                  <a:noFill/>
                </a:ln>
                <a:solidFill>
                  <a:srgbClr val="3F7F7F"/>
                </a:solidFill>
                <a:latin typeface="Arial" pitchFamily="18"/>
                <a:ea typeface="ＭＳ Ｐゴシック" pitchFamily="2"/>
                <a:cs typeface="ＭＳ Ｐゴシック" pitchFamily="2"/>
              </a:rPr>
              <a:t>// parse current row from ResultSet and stream to output</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a:t>
            </a:r>
            <a:r>
              <a:rPr lang="en-US" sz="1800" b="0" i="0" u="none" strike="noStrike" baseline="0">
                <a:ln>
                  <a:noFill/>
                </a:ln>
                <a:solidFill>
                  <a:srgbClr val="3F7F7F"/>
                </a:solidFill>
                <a:latin typeface="Arial" pitchFamily="18"/>
                <a:ea typeface="ＭＳ Ｐゴシック" pitchFamily="2"/>
                <a:cs typeface="ＭＳ Ｐゴシック" pitchFamily="2"/>
              </a:rPr>
              <a:t>// May also be a stateful object: you could accumulate data and add</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3F7F7F"/>
                </a:solidFill>
                <a:latin typeface="Arial" pitchFamily="18"/>
                <a:ea typeface="ＭＳ Ｐゴシック" pitchFamily="2"/>
                <a:cs typeface="ＭＳ Ｐゴシック" pitchFamily="2"/>
              </a:rPr>
              <a:t>   //    convenience methods like getTotalOrderValue(), getCount()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a:t>
            </a:r>
          </a:p>
        </p:txBody>
      </p:sp>
      <p:grpSp>
        <p:nvGrpSpPr>
          <p:cNvPr id="5" name="Group 4"/>
          <p:cNvGrpSpPr/>
          <p:nvPr/>
        </p:nvGrpSpPr>
        <p:grpSpPr>
          <a:xfrm>
            <a:off x="1421280" y="3003480"/>
            <a:ext cx="1537200" cy="838799"/>
            <a:chOff x="1421280" y="3003480"/>
            <a:chExt cx="1537200" cy="838799"/>
          </a:xfrm>
        </p:grpSpPr>
        <p:sp>
          <p:nvSpPr>
            <p:cNvPr id="6" name="Straight Connector 5"/>
            <p:cNvSpPr/>
            <p:nvPr/>
          </p:nvSpPr>
          <p:spPr>
            <a:xfrm flipV="1">
              <a:off x="2140920" y="3003480"/>
              <a:ext cx="730800" cy="490320"/>
            </a:xfrm>
            <a:prstGeom prst="line">
              <a:avLst/>
            </a:prstGeom>
            <a:noFill/>
            <a:ln w="1260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Freeform 6"/>
            <p:cNvSpPr/>
            <p:nvPr/>
          </p:nvSpPr>
          <p:spPr>
            <a:xfrm>
              <a:off x="1421280" y="3474000"/>
              <a:ext cx="153720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non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returns "void"</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Using a RowCallbackHandler (2)</a:t>
            </a:r>
          </a:p>
        </p:txBody>
      </p:sp>
      <p:sp>
        <p:nvSpPr>
          <p:cNvPr id="3" name="Freeform 2"/>
          <p:cNvSpPr/>
          <p:nvPr/>
        </p:nvSpPr>
        <p:spPr>
          <a:xfrm>
            <a:off x="577440" y="2533320"/>
            <a:ext cx="7924680" cy="29303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12600">
            <a:solidFill>
              <a:srgbClr val="000000"/>
            </a:solidFill>
            <a:prstDash val="solid"/>
            <a:miter/>
          </a:ln>
          <a:effectLst>
            <a:outerShdw dist="17819" dir="2700000" algn="tl">
              <a:srgbClr val="808080"/>
            </a:outerShdw>
          </a:effectLst>
        </p:spPr>
        <p:txBody>
          <a:bodyPr vert="horz" wrap="square" lIns="90000" tIns="46800" rIns="90000" bIns="46800" anchor="ctr" anchorCtr="0" compatLnSpc="1"/>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990" b="0" i="0" u="none" strike="noStrike" baseline="0">
                <a:ln>
                  <a:noFill/>
                </a:ln>
                <a:solidFill>
                  <a:srgbClr val="7F0055"/>
                </a:solidFill>
                <a:latin typeface="Arial" pitchFamily="18"/>
                <a:ea typeface="ＭＳ Ｐゴシック" pitchFamily="2"/>
                <a:cs typeface="ＭＳ Ｐゴシック" pitchFamily="2"/>
              </a:rPr>
              <a:t>public class</a:t>
            </a:r>
            <a:r>
              <a:rPr lang="en-US" sz="1990" b="0" i="0" u="none" strike="noStrike" baseline="0">
                <a:ln>
                  <a:noFill/>
                </a:ln>
                <a:solidFill>
                  <a:srgbClr val="4D4D4D"/>
                </a:solidFill>
                <a:latin typeface="Arial" pitchFamily="18"/>
                <a:ea typeface="ＭＳ Ｐゴシック" pitchFamily="2"/>
                <a:cs typeface="ＭＳ Ｐゴシック" pitchFamily="2"/>
              </a:rPr>
              <a:t> JdbcOrderRepository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990" b="0" i="0" u="none" strike="noStrike" baseline="0">
                <a:ln>
                  <a:noFill/>
                </a:ln>
                <a:solidFill>
                  <a:srgbClr val="4D4D4D"/>
                </a:solidFill>
                <a:latin typeface="Arial" pitchFamily="18"/>
                <a:ea typeface="ＭＳ Ｐゴシック" pitchFamily="2"/>
                <a:cs typeface="ＭＳ Ｐゴシック" pitchFamily="2"/>
              </a:rPr>
              <a:t>    </a:t>
            </a:r>
            <a:r>
              <a:rPr lang="en-US" sz="1990" b="0" i="0" u="none" strike="noStrike" baseline="0">
                <a:ln>
                  <a:noFill/>
                </a:ln>
                <a:solidFill>
                  <a:srgbClr val="7F0055"/>
                </a:solidFill>
                <a:latin typeface="Arial" pitchFamily="18"/>
                <a:ea typeface="ＭＳ Ｐゴシック" pitchFamily="2"/>
                <a:cs typeface="ＭＳ Ｐゴシック" pitchFamily="2"/>
              </a:rPr>
              <a:t>public void </a:t>
            </a:r>
            <a:r>
              <a:rPr lang="en-US" sz="1990" b="0" i="0" u="none" strike="noStrike" baseline="0">
                <a:ln>
                  <a:noFill/>
                </a:ln>
                <a:solidFill>
                  <a:srgbClr val="4D4D4D"/>
                </a:solidFill>
                <a:latin typeface="Arial" pitchFamily="18"/>
                <a:ea typeface="ＭＳ Ｐゴシック" pitchFamily="2"/>
                <a:cs typeface="ＭＳ Ｐゴシック" pitchFamily="2"/>
              </a:rPr>
              <a:t>generateReport(</a:t>
            </a:r>
            <a:r>
              <a:rPr lang="en-US" sz="1990" b="0" i="0" u="none" strike="noStrike" baseline="0">
                <a:ln>
                  <a:noFill/>
                </a:ln>
                <a:solidFill>
                  <a:srgbClr val="7F0055"/>
                </a:solidFill>
                <a:latin typeface="Arial" pitchFamily="18"/>
                <a:ea typeface="ＭＳ Ｐゴシック" pitchFamily="2"/>
                <a:cs typeface="ＭＳ Ｐゴシック" pitchFamily="2"/>
              </a:rPr>
              <a:t>final</a:t>
            </a:r>
            <a:r>
              <a:rPr lang="en-US" sz="1990" b="0" i="0" u="none" strike="noStrike" baseline="0">
                <a:ln>
                  <a:noFill/>
                </a:ln>
                <a:solidFill>
                  <a:srgbClr val="4D4D4D"/>
                </a:solidFill>
                <a:latin typeface="Arial" pitchFamily="18"/>
                <a:ea typeface="ＭＳ Ｐゴシック" pitchFamily="2"/>
                <a:cs typeface="ＭＳ Ｐゴシック" pitchFamily="2"/>
              </a:rPr>
              <a:t> PrintWriter out)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990" b="0" i="0" u="none" strike="noStrike" baseline="0">
                <a:ln>
                  <a:noFill/>
                </a:ln>
                <a:solidFill>
                  <a:srgbClr val="4D4D4D"/>
                </a:solidFill>
                <a:latin typeface="Arial" pitchFamily="18"/>
                <a:ea typeface="ＭＳ Ｐゴシック" pitchFamily="2"/>
                <a:cs typeface="ＭＳ Ｐゴシック" pitchFamily="2"/>
              </a:rPr>
              <a:t>        </a:t>
            </a:r>
            <a:r>
              <a:rPr lang="en-US" sz="1990" b="0" i="0" u="none" strike="noStrike" baseline="0">
                <a:ln>
                  <a:noFill/>
                </a:ln>
                <a:solidFill>
                  <a:srgbClr val="3F7F7F"/>
                </a:solidFill>
                <a:latin typeface="Arial" pitchFamily="18"/>
                <a:ea typeface="ＭＳ Ｐゴシック" pitchFamily="2"/>
                <a:cs typeface="ＭＳ Ｐゴシック" pitchFamily="2"/>
              </a:rPr>
              <a:t>// select all orders of year 2009 for a full report</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990" b="0" i="0" u="none" strike="noStrike" baseline="0">
                <a:ln>
                  <a:noFill/>
                </a:ln>
                <a:solidFill>
                  <a:srgbClr val="3F7F7F"/>
                </a:solidFill>
                <a:latin typeface="Arial" pitchFamily="18"/>
                <a:ea typeface="ＭＳ Ｐゴシック" pitchFamily="2"/>
                <a:cs typeface="ＭＳ Ｐゴシック" pitchFamily="2"/>
              </a:rPr>
              <a:t>        </a:t>
            </a:r>
            <a:r>
              <a:rPr lang="en-US" sz="1800" b="0" i="0" u="none" strike="noStrike" baseline="0">
                <a:ln>
                  <a:noFill/>
                </a:ln>
                <a:solidFill>
                  <a:srgbClr val="0000C0"/>
                </a:solidFill>
                <a:latin typeface="Arial" pitchFamily="18"/>
                <a:ea typeface="ＭＳ Ｐゴシック" pitchFamily="2"/>
                <a:cs typeface="ＭＳ Ｐゴシック" pitchFamily="2"/>
              </a:rPr>
              <a:t>jdbcTemplate</a:t>
            </a:r>
            <a:r>
              <a:rPr lang="en-US" sz="1800" b="0" i="0" u="none" strike="noStrike" baseline="0">
                <a:ln>
                  <a:noFill/>
                </a:ln>
                <a:solidFill>
                  <a:srgbClr val="4D4D4D"/>
                </a:solidFill>
                <a:latin typeface="Arial" pitchFamily="18"/>
                <a:ea typeface="ＭＳ Ｐゴシック" pitchFamily="2"/>
                <a:cs typeface="ＭＳ Ｐゴシック" pitchFamily="2"/>
              </a:rPr>
              <a:t>.</a:t>
            </a:r>
            <a:r>
              <a:rPr lang="en-US" sz="1990" b="0" i="0" u="none" strike="noStrike" baseline="0">
                <a:ln>
                  <a:noFill/>
                </a:ln>
                <a:solidFill>
                  <a:srgbClr val="4D4D4D"/>
                </a:solidFill>
                <a:latin typeface="Arial" pitchFamily="18"/>
                <a:ea typeface="ＭＳ Ｐゴシック" pitchFamily="2"/>
                <a:cs typeface="ＭＳ Ｐゴシック" pitchFamily="2"/>
              </a:rPr>
              <a:t>query(</a:t>
            </a:r>
            <a:r>
              <a:rPr lang="en-US" sz="1990" b="0" i="0" u="none" strike="noStrike" baseline="0">
                <a:ln>
                  <a:noFill/>
                </a:ln>
                <a:solidFill>
                  <a:srgbClr val="000099"/>
                </a:solidFill>
                <a:latin typeface="Arial" pitchFamily="18"/>
                <a:ea typeface="ＭＳ Ｐゴシック" pitchFamily="2"/>
                <a:cs typeface="ＭＳ Ｐゴシック" pitchFamily="2"/>
              </a:rPr>
              <a:t>"select * from order where year=?"</a:t>
            </a:r>
            <a:r>
              <a:rPr lang="en-US" sz="1990" b="0" i="0" u="none" strike="noStrike" baseline="0">
                <a:ln>
                  <a:noFill/>
                </a:ln>
                <a:solidFill>
                  <a:srgbClr val="4D4D4D"/>
                </a:solidFill>
                <a:latin typeface="Arial" pitchFamily="18"/>
                <a:ea typeface="ＭＳ Ｐゴシック" pitchFamily="2"/>
                <a:cs typeface="ＭＳ Ｐゴシック" pitchFamily="2"/>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990" b="0" i="0" u="none" strike="noStrike" baseline="0">
                <a:ln>
                  <a:noFill/>
                </a:ln>
                <a:solidFill>
                  <a:srgbClr val="4D4D4D"/>
                </a:solidFill>
                <a:latin typeface="Arial" pitchFamily="18"/>
                <a:ea typeface="ＭＳ Ｐゴシック" pitchFamily="2"/>
                <a:cs typeface="ＭＳ Ｐゴシック" pitchFamily="2"/>
              </a:rPr>
              <a:t>                  </a:t>
            </a:r>
            <a:r>
              <a:rPr lang="en-US" sz="1990" b="0" i="1" u="none" strike="noStrike" baseline="0">
                <a:ln>
                  <a:noFill/>
                </a:ln>
                <a:solidFill>
                  <a:srgbClr val="4D4D4D"/>
                </a:solidFill>
                <a:latin typeface="Arial" pitchFamily="18"/>
                <a:ea typeface="ＭＳ Ｐゴシック" pitchFamily="2"/>
                <a:cs typeface="ＭＳ Ｐゴシック" pitchFamily="2"/>
              </a:rPr>
              <a:t>(RowCallbackHandler)(rs) -&gt;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990" b="0" i="1" u="none" strike="noStrike" baseline="0">
                <a:ln>
                  <a:noFill/>
                </a:ln>
                <a:solidFill>
                  <a:srgbClr val="4D4D4D"/>
                </a:solidFill>
                <a:latin typeface="Arial" pitchFamily="18"/>
                <a:ea typeface="ＭＳ Ｐゴシック" pitchFamily="2"/>
                <a:cs typeface="ＭＳ Ｐゴシック" pitchFamily="2"/>
              </a:rPr>
              <a:t>                            { out.write( rs.getString(</a:t>
            </a:r>
            <a:r>
              <a:rPr lang="en-US" sz="1990" b="0" i="1" u="none" strike="noStrike" baseline="0">
                <a:ln>
                  <a:noFill/>
                </a:ln>
                <a:solidFill>
                  <a:srgbClr val="000099"/>
                </a:solidFill>
                <a:latin typeface="Arial" pitchFamily="18"/>
                <a:ea typeface="ＭＳ Ｐゴシック" pitchFamily="2"/>
                <a:cs typeface="ＭＳ Ｐゴシック" pitchFamily="2"/>
              </a:rPr>
              <a:t>"customer"</a:t>
            </a:r>
            <a:r>
              <a:rPr lang="en-US" sz="1990" b="0" i="1" u="none" strike="noStrike" baseline="0">
                <a:ln>
                  <a:noFill/>
                </a:ln>
                <a:solidFill>
                  <a:srgbClr val="4D4D4D"/>
                </a:solidFill>
                <a:latin typeface="Arial" pitchFamily="18"/>
                <a:ea typeface="ＭＳ Ｐゴシック" pitchFamily="2"/>
                <a:cs typeface="ＭＳ Ｐゴシック" pitchFamily="2"/>
              </a:rPr>
              <a:t>) … );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990" b="0" i="0" u="none" strike="noStrike" baseline="0">
                <a:ln>
                  <a:noFill/>
                </a:ln>
                <a:solidFill>
                  <a:srgbClr val="4D4D4D"/>
                </a:solidFill>
                <a:latin typeface="Arial" pitchFamily="18"/>
                <a:ea typeface="ＭＳ Ｐゴシック" pitchFamily="2"/>
                <a:cs typeface="ＭＳ Ｐゴシック" pitchFamily="2"/>
              </a:rPr>
              <a:t>                   2016);</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990" b="0" i="0" u="none" strike="noStrike" baseline="0">
                <a:ln>
                  <a:noFill/>
                </a:ln>
                <a:solidFill>
                  <a:srgbClr val="4D4D4D"/>
                </a:solidFill>
                <a:latin typeface="Arial" pitchFamily="18"/>
                <a:ea typeface="ＭＳ Ｐゴシック" pitchFamily="2"/>
                <a:cs typeface="ＭＳ Ｐゴシック" pitchFamily="2"/>
              </a:rPr>
              <a:t>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990" b="0" i="0" u="none" strike="noStrike" baseline="0">
                <a:ln>
                  <a:noFill/>
                </a:ln>
                <a:solidFill>
                  <a:srgbClr val="4D4D4D"/>
                </a:solidFill>
                <a:latin typeface="Arial" pitchFamily="18"/>
                <a:ea typeface="ＭＳ Ｐゴシック" pitchFamily="2"/>
                <a:cs typeface="ＭＳ Ｐゴシック" pitchFamily="2"/>
              </a:rPr>
              <a:t>}</a:t>
            </a:r>
          </a:p>
        </p:txBody>
      </p:sp>
      <p:sp>
        <p:nvSpPr>
          <p:cNvPr id="4" name="Freeform 3"/>
          <p:cNvSpPr/>
          <p:nvPr/>
        </p:nvSpPr>
        <p:spPr>
          <a:xfrm>
            <a:off x="1506960" y="5227920"/>
            <a:ext cx="7163280" cy="1008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F0055"/>
                </a:solidFill>
                <a:latin typeface="Arial" pitchFamily="18"/>
                <a:ea typeface="ＭＳ Ｐゴシック" pitchFamily="2"/>
                <a:cs typeface="ＭＳ Ｐゴシック" pitchFamily="2"/>
              </a:rPr>
              <a:t>public interface</a:t>
            </a:r>
            <a:r>
              <a:rPr lang="en-US" sz="2000" b="0" i="0" u="none" strike="noStrike" baseline="0">
                <a:ln>
                  <a:noFill/>
                </a:ln>
                <a:solidFill>
                  <a:srgbClr val="4D4D4D"/>
                </a:solidFill>
                <a:latin typeface="Arial" pitchFamily="18"/>
                <a:ea typeface="ＭＳ Ｐゴシック" pitchFamily="2"/>
                <a:cs typeface="ＭＳ Ｐゴシック" pitchFamily="2"/>
              </a:rPr>
              <a:t> RowCallbackHandler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7F0055"/>
                </a:solidFill>
                <a:latin typeface="Arial" pitchFamily="18"/>
                <a:ea typeface="ＭＳ Ｐゴシック" pitchFamily="2"/>
                <a:cs typeface="ＭＳ Ｐゴシック" pitchFamily="2"/>
              </a:rPr>
              <a:t>void</a:t>
            </a:r>
            <a:r>
              <a:rPr lang="en-US" sz="2000" b="0" i="0" u="none" strike="noStrike" baseline="0">
                <a:ln>
                  <a:noFill/>
                </a:ln>
                <a:solidFill>
                  <a:srgbClr val="4D4D4D"/>
                </a:solidFill>
                <a:latin typeface="Arial" pitchFamily="18"/>
                <a:ea typeface="ＭＳ Ｐゴシック" pitchFamily="2"/>
                <a:cs typeface="ＭＳ Ｐゴシック" pitchFamily="2"/>
              </a:rPr>
              <a:t> processRow(ResultSet rs)  </a:t>
            </a:r>
            <a:r>
              <a:rPr lang="en-US" sz="2000" b="0" i="0" u="none" strike="noStrike" baseline="0">
                <a:ln>
                  <a:noFill/>
                </a:ln>
                <a:solidFill>
                  <a:srgbClr val="7F0055"/>
                </a:solidFill>
                <a:latin typeface="Arial" pitchFamily="18"/>
                <a:ea typeface="ＭＳ Ｐゴシック" pitchFamily="2"/>
                <a:cs typeface="ＭＳ Ｐゴシック" pitchFamily="2"/>
              </a:rPr>
              <a:t>throws</a:t>
            </a:r>
            <a:r>
              <a:rPr lang="en-US" sz="2000" b="0" i="0" u="none" strike="noStrike" baseline="0">
                <a:ln>
                  <a:noFill/>
                </a:ln>
                <a:solidFill>
                  <a:srgbClr val="4D4D4D"/>
                </a:solidFill>
                <a:latin typeface="Arial" pitchFamily="18"/>
                <a:ea typeface="ＭＳ Ｐゴシック" pitchFamily="2"/>
                <a:cs typeface="ＭＳ Ｐゴシック" pitchFamily="2"/>
              </a:rPr>
              <a:t> SQLException;</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a:t>
            </a:r>
          </a:p>
        </p:txBody>
      </p:sp>
      <p:sp>
        <p:nvSpPr>
          <p:cNvPr id="5" name="Text Placeholder 4"/>
          <p:cNvSpPr txBox="1">
            <a:spLocks noGrp="1"/>
          </p:cNvSpPr>
          <p:nvPr>
            <p:ph type="body" idx="4294967295"/>
          </p:nvPr>
        </p:nvSpPr>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Might use a Lambda – if </a:t>
            </a:r>
            <a:r>
              <a:rPr lang="en-US" i="1">
                <a:latin typeface="" pitchFamily="16"/>
              </a:rPr>
              <a:t>no</a:t>
            </a:r>
            <a:r>
              <a:rPr lang="en-US">
                <a:latin typeface="" pitchFamily="16"/>
              </a:rPr>
              <a:t> state needed</a:t>
            </a:r>
          </a:p>
          <a:p>
            <a:pPr lvl="1"/>
            <a:r>
              <a:rPr lang="en-US" sz="2000">
                <a:latin typeface="" pitchFamily="16"/>
              </a:rPr>
              <a:t>Need to cast, tells Java which callback lambda replaces</a:t>
            </a:r>
          </a:p>
        </p:txBody>
      </p:sp>
      <p:sp>
        <p:nvSpPr>
          <p:cNvPr id="6" name="Straight Connector 5"/>
          <p:cNvSpPr/>
          <p:nvPr/>
        </p:nvSpPr>
        <p:spPr>
          <a:xfrm flipV="1">
            <a:off x="1555199" y="4206240"/>
            <a:ext cx="730801" cy="91440"/>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Freeform 6"/>
          <p:cNvSpPr/>
          <p:nvPr/>
        </p:nvSpPr>
        <p:spPr>
          <a:xfrm>
            <a:off x="91440" y="4117679"/>
            <a:ext cx="1554479" cy="3657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Cast needed</a:t>
            </a:r>
          </a:p>
        </p:txBody>
      </p:sp>
      <p:sp>
        <p:nvSpPr>
          <p:cNvPr id="8" name="Freeform 7"/>
          <p:cNvSpPr/>
          <p:nvPr/>
        </p:nvSpPr>
        <p:spPr>
          <a:xfrm>
            <a:off x="6492240" y="2468880"/>
            <a:ext cx="2286000" cy="4572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none" lIns="90000" tIns="45000" rIns="90000" bIns="45000" anchor="ctr" anchorCtr="0" compatLnSpc="1"/>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990" b="0" i="0" u="none" strike="noStrike" baseline="0">
                <a:ln>
                  <a:noFill/>
                </a:ln>
                <a:solidFill>
                  <a:srgbClr val="4D4D4D"/>
                </a:solidFill>
                <a:latin typeface="Arial" pitchFamily="18"/>
                <a:ea typeface="ＭＳ Ｐゴシック" pitchFamily="2"/>
                <a:cs typeface="ＭＳ Ｐゴシック" pitchFamily="2"/>
              </a:rPr>
              <a:t>Or using a </a:t>
            </a:r>
            <a:r>
              <a:rPr lang="en-US" sz="1990" b="0" i="1" u="none" strike="noStrike" baseline="0">
                <a:ln>
                  <a:noFill/>
                </a:ln>
                <a:solidFill>
                  <a:srgbClr val="4D4D4D"/>
                </a:solidFill>
                <a:latin typeface="Arial" pitchFamily="18"/>
                <a:ea typeface="ＭＳ Ｐゴシック" pitchFamily="2"/>
                <a:cs typeface="ＭＳ Ｐゴシック" pitchFamily="2"/>
              </a:rPr>
              <a:t>lambda</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ResultSetExtractor">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555120"/>
            <a:ext cx="8229600" cy="581400"/>
          </a:xfrm>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ResultSetExtractor</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Spring provides a ResultSetExtractor interface for processing an entire ResultSet at once</a:t>
            </a:r>
          </a:p>
          <a:p>
            <a:pPr lvl="1"/>
            <a:r>
              <a:rPr lang="en-US">
                <a:latin typeface="" pitchFamily="16"/>
              </a:rPr>
              <a:t>You are responsible for iterating the ResultSet</a:t>
            </a:r>
          </a:p>
          <a:p>
            <a:pPr lvl="1"/>
            <a:r>
              <a:rPr lang="en-US">
                <a:latin typeface="" pitchFamily="16"/>
              </a:rPr>
              <a:t>e.g. for mapping entire ResultSet to a single object</a:t>
            </a:r>
          </a:p>
        </p:txBody>
      </p:sp>
      <p:sp>
        <p:nvSpPr>
          <p:cNvPr id="4" name="Freeform 3"/>
          <p:cNvSpPr/>
          <p:nvPr/>
        </p:nvSpPr>
        <p:spPr>
          <a:xfrm>
            <a:off x="926640" y="3579120"/>
            <a:ext cx="7163280" cy="1313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F0055"/>
                </a:solidFill>
                <a:latin typeface="Arial" pitchFamily="18"/>
                <a:ea typeface="ＭＳ Ｐゴシック" pitchFamily="2"/>
                <a:cs typeface="ＭＳ Ｐゴシック" pitchFamily="2"/>
              </a:rPr>
              <a:t>public interface</a:t>
            </a:r>
            <a:r>
              <a:rPr lang="en-US" sz="2000" b="0" i="0" u="none" strike="noStrike" baseline="0">
                <a:ln>
                  <a:noFill/>
                </a:ln>
                <a:solidFill>
                  <a:srgbClr val="4D4D4D"/>
                </a:solidFill>
                <a:latin typeface="Arial" pitchFamily="18"/>
                <a:ea typeface="ＭＳ Ｐゴシック" pitchFamily="2"/>
                <a:cs typeface="ＭＳ Ｐゴシック" pitchFamily="2"/>
              </a:rPr>
              <a:t> ResultSetExtractor&lt;T&gt;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T extractData(ResultSet rs)  </a:t>
            </a:r>
            <a:r>
              <a:rPr lang="en-US" sz="2000" b="0" i="0" u="none" strike="noStrike" baseline="0">
                <a:ln>
                  <a:noFill/>
                </a:ln>
                <a:solidFill>
                  <a:srgbClr val="7F0055"/>
                </a:solidFill>
                <a:latin typeface="Arial" pitchFamily="18"/>
                <a:ea typeface="ＭＳ Ｐゴシック" pitchFamily="2"/>
                <a:cs typeface="ＭＳ Ｐゴシック" pitchFamily="2"/>
              </a:rPr>
              <a:t>throws</a:t>
            </a:r>
            <a:r>
              <a:rPr lang="en-US" sz="2000" b="0" i="0" u="none" strike="noStrike" baseline="0">
                <a:ln>
                  <a:noFill/>
                </a:ln>
                <a:solidFill>
                  <a:srgbClr val="4D4D4D"/>
                </a:solidFill>
                <a:latin typeface="Arial" pitchFamily="18"/>
                <a:ea typeface="ＭＳ Ｐゴシック" pitchFamily="2"/>
                <a:cs typeface="ＭＳ Ｐゴシック" pitchFamily="2"/>
              </a:rPr>
              <a:t> SQLException,</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DataAccessException;</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a:t>
            </a:r>
          </a:p>
        </p:txBody>
      </p:sp>
      <p:grpSp>
        <p:nvGrpSpPr>
          <p:cNvPr id="5" name="Group 4"/>
          <p:cNvGrpSpPr/>
          <p:nvPr/>
        </p:nvGrpSpPr>
        <p:grpSpPr>
          <a:xfrm>
            <a:off x="3840479" y="5577840"/>
            <a:ext cx="4953960" cy="540000"/>
            <a:chOff x="3840479" y="5577840"/>
            <a:chExt cx="4953960" cy="540000"/>
          </a:xfrm>
        </p:grpSpPr>
        <p:sp>
          <p:nvSpPr>
            <p:cNvPr id="6" name="Freeform 5"/>
            <p:cNvSpPr/>
            <p:nvPr/>
          </p:nvSpPr>
          <p:spPr>
            <a:xfrm>
              <a:off x="3840479" y="5577840"/>
              <a:ext cx="4953960" cy="5400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w="0">
              <a:solidFill>
                <a:srgbClr val="0000FF"/>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7" name=""/>
            <p:cNvPicPr>
              <a:picLocks noChangeAspect="1"/>
            </p:cNvPicPr>
            <p:nvPr/>
          </p:nvPicPr>
          <p:blipFill>
            <a:blip r:embed="rId3">
              <a:lum/>
              <a:alphaModFix/>
            </a:blip>
            <a:srcRect/>
            <a:stretch>
              <a:fillRect/>
            </a:stretch>
          </p:blipFill>
          <p:spPr>
            <a:xfrm>
              <a:off x="4024440" y="5632200"/>
              <a:ext cx="432359" cy="431280"/>
            </a:xfrm>
            <a:prstGeom prst="rect">
              <a:avLst/>
            </a:prstGeom>
            <a:noFill/>
            <a:ln>
              <a:noFill/>
            </a:ln>
          </p:spPr>
        </p:pic>
        <p:sp>
          <p:nvSpPr>
            <p:cNvPr id="8" name="TextBox 7"/>
            <p:cNvSpPr txBox="1"/>
            <p:nvPr/>
          </p:nvSpPr>
          <p:spPr>
            <a:xfrm>
              <a:off x="4730400" y="5650560"/>
              <a:ext cx="3855959" cy="394920"/>
            </a:xfrm>
            <a:prstGeom prst="rect">
              <a:avLst/>
            </a:prstGeom>
            <a:noFill/>
            <a:ln>
              <a:noFill/>
            </a:ln>
          </p:spPr>
          <p:txBody>
            <a:bodyPr vert="horz" wrap="none" lIns="90000" tIns="45000" rIns="90000" bIns="450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2000"/>
              </a:pPr>
              <a:r>
                <a:rPr lang="en-US" sz="2000" b="0" i="0" u="none" strike="noStrike" baseline="0">
                  <a:ln>
                    <a:noFill/>
                  </a:ln>
                  <a:solidFill>
                    <a:srgbClr val="4D4D4D"/>
                  </a:solidFill>
                  <a:latin typeface="Arial" pitchFamily="18"/>
                  <a:ea typeface="ＭＳ Ｐゴシック" pitchFamily="2"/>
                  <a:cs typeface="ＭＳ Ｐゴシック" pitchFamily="2"/>
                </a:rPr>
                <a:t>You may need this for the lab!</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Using a ResultSetExtractor">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Using a ResultSetExtractor (1)</a:t>
            </a:r>
          </a:p>
        </p:txBody>
      </p:sp>
      <p:sp>
        <p:nvSpPr>
          <p:cNvPr id="3" name="Freeform 2"/>
          <p:cNvSpPr/>
          <p:nvPr/>
        </p:nvSpPr>
        <p:spPr>
          <a:xfrm>
            <a:off x="361079" y="1168560"/>
            <a:ext cx="7985160" cy="22885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7F0055"/>
                </a:solidFill>
                <a:latin typeface="Arial" pitchFamily="18"/>
                <a:ea typeface="ＭＳ Ｐゴシック" pitchFamily="2"/>
                <a:cs typeface="ＭＳ Ｐゴシック" pitchFamily="2"/>
              </a:rPr>
              <a:t>public class</a:t>
            </a:r>
            <a:r>
              <a:rPr lang="en-US" sz="1800" b="0" i="0" u="none" strike="noStrike" baseline="0">
                <a:ln>
                  <a:noFill/>
                </a:ln>
                <a:solidFill>
                  <a:srgbClr val="4D4D4D"/>
                </a:solidFill>
                <a:latin typeface="Arial" pitchFamily="18"/>
                <a:ea typeface="ＭＳ Ｐゴシック" pitchFamily="2"/>
                <a:cs typeface="ＭＳ Ｐゴシック" pitchFamily="2"/>
              </a:rPr>
              <a:t> JdbcOrderRepository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a:t>
            </a:r>
            <a:r>
              <a:rPr lang="en-US" sz="1800" b="0" i="0" u="none" strike="noStrike" baseline="0">
                <a:ln>
                  <a:noFill/>
                </a:ln>
                <a:solidFill>
                  <a:srgbClr val="7F0055"/>
                </a:solidFill>
                <a:latin typeface="Arial" pitchFamily="18"/>
                <a:ea typeface="ＭＳ Ｐゴシック" pitchFamily="2"/>
                <a:cs typeface="ＭＳ Ｐゴシック" pitchFamily="2"/>
              </a:rPr>
              <a:t>public </a:t>
            </a:r>
            <a:r>
              <a:rPr lang="en-US" sz="1800" b="0" i="0" u="none" strike="noStrike" baseline="0">
                <a:ln>
                  <a:noFill/>
                </a:ln>
                <a:solidFill>
                  <a:srgbClr val="4D4D4D"/>
                </a:solidFill>
                <a:latin typeface="Arial" pitchFamily="18"/>
                <a:ea typeface="ＭＳ Ｐゴシック" pitchFamily="2"/>
                <a:cs typeface="ＭＳ Ｐゴシック" pitchFamily="2"/>
              </a:rPr>
              <a:t>Order findByConfirmationNumber(String number)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a:t>
            </a:r>
            <a:r>
              <a:rPr lang="en-US" sz="1800" b="0" i="0" u="none" strike="noStrike" baseline="0">
                <a:ln>
                  <a:noFill/>
                </a:ln>
                <a:solidFill>
                  <a:srgbClr val="3F7F7F"/>
                </a:solidFill>
                <a:latin typeface="Arial" pitchFamily="18"/>
                <a:ea typeface="ＭＳ Ｐゴシック" pitchFamily="2"/>
                <a:cs typeface="ＭＳ Ｐゴシック" pitchFamily="2"/>
              </a:rPr>
              <a:t>// execute an outer join between order and item tables</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return </a:t>
            </a:r>
            <a:r>
              <a:rPr lang="en-US" sz="1800" b="0" i="0" u="none" strike="noStrike" baseline="0">
                <a:ln>
                  <a:noFill/>
                </a:ln>
                <a:solidFill>
                  <a:srgbClr val="0000C0"/>
                </a:solidFill>
                <a:latin typeface="Arial" pitchFamily="18"/>
                <a:ea typeface="ＭＳ Ｐゴシック" pitchFamily="2"/>
                <a:cs typeface="ＭＳ Ｐゴシック" pitchFamily="2"/>
              </a:rPr>
              <a:t>jdbcTemplate</a:t>
            </a:r>
            <a:r>
              <a:rPr lang="en-US" sz="1800" b="0" i="0" u="none" strike="noStrike" baseline="0">
                <a:ln>
                  <a:noFill/>
                </a:ln>
                <a:solidFill>
                  <a:srgbClr val="4D4D4D"/>
                </a:solidFill>
                <a:latin typeface="Arial" pitchFamily="18"/>
                <a:ea typeface="ＭＳ Ｐゴシック" pitchFamily="2"/>
                <a:cs typeface="ＭＳ Ｐゴシック" pitchFamily="2"/>
              </a:rPr>
              <a:t>.query(</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a:t>
            </a:r>
            <a:r>
              <a:rPr lang="en-US" sz="1800" b="0" i="0" u="none" strike="noStrike" baseline="0">
                <a:ln>
                  <a:noFill/>
                </a:ln>
                <a:solidFill>
                  <a:srgbClr val="000099"/>
                </a:solidFill>
                <a:latin typeface="Arial" pitchFamily="18"/>
                <a:ea typeface="ＭＳ Ｐゴシック" pitchFamily="2"/>
                <a:cs typeface="ＭＳ Ｐゴシック" pitchFamily="2"/>
              </a:rPr>
              <a:t>“select...from order o, item i...conf_id = ?”</a:t>
            </a:r>
            <a:r>
              <a:rPr lang="en-US" sz="1800" b="0" i="0" u="none" strike="noStrike" baseline="0">
                <a:ln>
                  <a:noFill/>
                </a:ln>
                <a:solidFill>
                  <a:srgbClr val="4D4D4D"/>
                </a:solidFill>
                <a:latin typeface="Arial" pitchFamily="18"/>
                <a:ea typeface="ＭＳ Ｐゴシック" pitchFamily="2"/>
                <a:cs typeface="ＭＳ Ｐゴシック" pitchFamily="2"/>
              </a:rPr>
              <a:t>,</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new OrderExtractor(), number);</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000000"/>
                </a:solidFill>
                <a:latin typeface="Arial" pitchFamily="18"/>
                <a:ea typeface="Arial" pitchFamily="34"/>
                <a:cs typeface="Arial" pitchFamily="34"/>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000000"/>
                </a:solidFill>
                <a:latin typeface="Arial" pitchFamily="18"/>
                <a:ea typeface="Arial" pitchFamily="34"/>
                <a:cs typeface="Arial" pitchFamily="34"/>
              </a:rPr>
              <a:t>}</a:t>
            </a:r>
          </a:p>
        </p:txBody>
      </p:sp>
      <p:sp>
        <p:nvSpPr>
          <p:cNvPr id="4" name="Freeform 3"/>
          <p:cNvSpPr/>
          <p:nvPr/>
        </p:nvSpPr>
        <p:spPr>
          <a:xfrm>
            <a:off x="955440" y="3052440"/>
            <a:ext cx="7909919" cy="3385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7F0055"/>
                </a:solidFill>
                <a:latin typeface="Arial" pitchFamily="34"/>
                <a:ea typeface="ＭＳ Ｐゴシック" pitchFamily="2"/>
                <a:cs typeface="ＭＳ Ｐゴシック" pitchFamily="2"/>
              </a:rPr>
              <a:t>class</a:t>
            </a:r>
            <a:r>
              <a:rPr lang="en-US" sz="1800" b="0" i="0" u="none" strike="noStrike" baseline="0">
                <a:ln>
                  <a:noFill/>
                </a:ln>
                <a:solidFill>
                  <a:srgbClr val="4D4D4D"/>
                </a:solidFill>
                <a:latin typeface="Arial" pitchFamily="34"/>
                <a:ea typeface="ＭＳ Ｐゴシック" pitchFamily="2"/>
                <a:cs typeface="ＭＳ Ｐゴシック" pitchFamily="2"/>
              </a:rPr>
              <a:t> OrderExtractor </a:t>
            </a:r>
            <a:r>
              <a:rPr lang="en-US" sz="1800" b="0" i="0" u="none" strike="noStrike" baseline="0">
                <a:ln>
                  <a:noFill/>
                </a:ln>
                <a:solidFill>
                  <a:srgbClr val="7F0055"/>
                </a:solidFill>
                <a:latin typeface="Arial" pitchFamily="34"/>
                <a:ea typeface="ＭＳ Ｐゴシック" pitchFamily="2"/>
                <a:cs typeface="ＭＳ Ｐゴシック" pitchFamily="2"/>
              </a:rPr>
              <a:t>implements</a:t>
            </a:r>
            <a:r>
              <a:rPr lang="en-US" sz="1800" b="0" i="0" u="none" strike="noStrike" baseline="0">
                <a:ln>
                  <a:noFill/>
                </a:ln>
                <a:solidFill>
                  <a:srgbClr val="4D4D4D"/>
                </a:solidFill>
                <a:latin typeface="Arial" pitchFamily="34"/>
                <a:ea typeface="ＭＳ Ｐゴシック" pitchFamily="2"/>
                <a:cs typeface="ＭＳ Ｐゴシック" pitchFamily="2"/>
              </a:rPr>
              <a:t> ResultSetExtractor&lt;Order&gt;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34"/>
                <a:ea typeface="ＭＳ Ｐゴシック" pitchFamily="2"/>
                <a:cs typeface="ＭＳ Ｐゴシック" pitchFamily="2"/>
              </a:rPr>
              <a:t>    </a:t>
            </a:r>
            <a:r>
              <a:rPr lang="en-US" sz="1800" b="0" i="0" u="none" strike="noStrike" baseline="0">
                <a:ln>
                  <a:noFill/>
                </a:ln>
                <a:solidFill>
                  <a:srgbClr val="7F0055"/>
                </a:solidFill>
                <a:latin typeface="Arial" pitchFamily="34"/>
                <a:ea typeface="ＭＳ Ｐゴシック" pitchFamily="2"/>
                <a:cs typeface="ＭＳ Ｐゴシック" pitchFamily="2"/>
              </a:rPr>
              <a:t>public</a:t>
            </a:r>
            <a:r>
              <a:rPr lang="en-US" sz="1800" b="0" i="0" u="none" strike="noStrike" baseline="0">
                <a:ln>
                  <a:noFill/>
                </a:ln>
                <a:solidFill>
                  <a:srgbClr val="4D4D4D"/>
                </a:solidFill>
                <a:latin typeface="Arial" pitchFamily="34"/>
                <a:ea typeface="ＭＳ Ｐゴシック" pitchFamily="2"/>
                <a:cs typeface="ＭＳ Ｐゴシック" pitchFamily="2"/>
              </a:rPr>
              <a:t> Order extractData(ResultSet rs) </a:t>
            </a:r>
            <a:r>
              <a:rPr lang="en-US" sz="1800" b="0" i="0" u="none" strike="noStrike" baseline="0">
                <a:ln>
                  <a:noFill/>
                </a:ln>
                <a:solidFill>
                  <a:srgbClr val="7F0055"/>
                </a:solidFill>
                <a:latin typeface="Arial" pitchFamily="34"/>
                <a:ea typeface="ＭＳ Ｐゴシック" pitchFamily="2"/>
                <a:cs typeface="ＭＳ Ｐゴシック" pitchFamily="2"/>
              </a:rPr>
              <a:t>throws</a:t>
            </a:r>
            <a:r>
              <a:rPr lang="en-US" sz="1800" b="0" i="0" u="none" strike="noStrike" baseline="0">
                <a:ln>
                  <a:noFill/>
                </a:ln>
                <a:solidFill>
                  <a:srgbClr val="4D4D4D"/>
                </a:solidFill>
                <a:latin typeface="Arial" pitchFamily="34"/>
                <a:ea typeface="ＭＳ Ｐゴシック" pitchFamily="2"/>
                <a:cs typeface="ＭＳ Ｐゴシック" pitchFamily="2"/>
              </a:rPr>
              <a:t> SQLException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3F7F7F"/>
                </a:solidFill>
                <a:latin typeface="Arial" pitchFamily="34"/>
                <a:ea typeface="ＭＳ Ｐゴシック" pitchFamily="2"/>
                <a:cs typeface="ＭＳ Ｐゴシック" pitchFamily="2"/>
              </a:rPr>
              <a:t>       </a:t>
            </a:r>
            <a:r>
              <a:rPr lang="en-US" sz="1800" b="0" i="0" u="none" strike="noStrike" baseline="0">
                <a:ln>
                  <a:noFill/>
                </a:ln>
                <a:solidFill>
                  <a:srgbClr val="000000"/>
                </a:solidFill>
                <a:latin typeface="Arial" pitchFamily="34"/>
                <a:ea typeface="ＭＳ Ｐゴシック" pitchFamily="2"/>
                <a:cs typeface="ＭＳ Ｐゴシック" pitchFamily="2"/>
              </a:rPr>
              <a:t>Order</a:t>
            </a:r>
            <a:r>
              <a:rPr lang="en-US" sz="1800" b="0" i="0" u="none" strike="noStrike" baseline="0">
                <a:ln>
                  <a:noFill/>
                </a:ln>
                <a:solidFill>
                  <a:srgbClr val="000000"/>
                </a:solidFill>
                <a:latin typeface="Arial" pitchFamily="34"/>
                <a:ea typeface="Monaco" pitchFamily="49"/>
                <a:cs typeface="Monaco" pitchFamily="49"/>
              </a:rPr>
              <a:t> order = </a:t>
            </a:r>
            <a:r>
              <a:rPr lang="en-US" sz="1800" b="1" i="0" u="none" strike="noStrike" baseline="0">
                <a:ln>
                  <a:noFill/>
                </a:ln>
                <a:solidFill>
                  <a:srgbClr val="7F0055"/>
                </a:solidFill>
                <a:latin typeface="Arial" pitchFamily="34"/>
                <a:ea typeface="Monaco" pitchFamily="49"/>
                <a:cs typeface="Monaco" pitchFamily="49"/>
              </a:rPr>
              <a:t>null</a:t>
            </a:r>
            <a:r>
              <a:rPr lang="en-US" sz="1800" b="0" i="0" u="none" strike="noStrike" baseline="0">
                <a:ln>
                  <a:noFill/>
                </a:ln>
                <a:solidFill>
                  <a:srgbClr val="000000"/>
                </a:solidFill>
                <a:latin typeface="Arial" pitchFamily="34"/>
                <a:ea typeface="Monaco" pitchFamily="49"/>
                <a:cs typeface="Monaco" pitchFamily="49"/>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baseline="0">
                <a:ln>
                  <a:noFill/>
                </a:ln>
                <a:solidFill>
                  <a:srgbClr val="7F0055"/>
                </a:solidFill>
                <a:latin typeface="Arial" pitchFamily="34"/>
                <a:ea typeface="Monaco" pitchFamily="49"/>
                <a:cs typeface="Monaco" pitchFamily="49"/>
              </a:rPr>
              <a:t>        while</a:t>
            </a:r>
            <a:r>
              <a:rPr lang="en-US" sz="1800" b="0" i="0" u="none" strike="noStrike" baseline="0">
                <a:ln>
                  <a:noFill/>
                </a:ln>
                <a:solidFill>
                  <a:srgbClr val="000000"/>
                </a:solidFill>
                <a:latin typeface="Arial" pitchFamily="34"/>
                <a:ea typeface="Monaco" pitchFamily="49"/>
                <a:cs typeface="Monaco" pitchFamily="49"/>
              </a:rPr>
              <a:t> (rs.next())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baseline="0">
                <a:ln>
                  <a:noFill/>
                </a:ln>
                <a:solidFill>
                  <a:srgbClr val="7F0055"/>
                </a:solidFill>
                <a:latin typeface="Arial" pitchFamily="34"/>
                <a:ea typeface="Monaco" pitchFamily="49"/>
                <a:cs typeface="Monaco" pitchFamily="49"/>
              </a:rPr>
              <a:t>            if</a:t>
            </a:r>
            <a:r>
              <a:rPr lang="en-US" sz="1800" b="0" i="0" u="none" strike="noStrike" baseline="0">
                <a:ln>
                  <a:noFill/>
                </a:ln>
                <a:solidFill>
                  <a:srgbClr val="000000"/>
                </a:solidFill>
                <a:latin typeface="Arial" pitchFamily="34"/>
                <a:ea typeface="Monaco" pitchFamily="49"/>
                <a:cs typeface="Monaco" pitchFamily="49"/>
              </a:rPr>
              <a:t> (order == </a:t>
            </a:r>
            <a:r>
              <a:rPr lang="en-US" sz="1800" b="1" i="0" u="none" strike="noStrike" baseline="0">
                <a:ln>
                  <a:noFill/>
                </a:ln>
                <a:solidFill>
                  <a:srgbClr val="7F0055"/>
                </a:solidFill>
                <a:latin typeface="Arial" pitchFamily="34"/>
                <a:ea typeface="Monaco" pitchFamily="49"/>
                <a:cs typeface="Monaco" pitchFamily="49"/>
              </a:rPr>
              <a:t>null</a:t>
            </a:r>
            <a:r>
              <a:rPr lang="en-US" sz="1800" b="0" i="0" u="none" strike="noStrike" baseline="0">
                <a:ln>
                  <a:noFill/>
                </a:ln>
                <a:solidFill>
                  <a:srgbClr val="000000"/>
                </a:solidFill>
                <a:latin typeface="Arial" pitchFamily="34"/>
                <a:ea typeface="Monaco" pitchFamily="49"/>
                <a:cs typeface="Monaco" pitchFamily="49"/>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000000"/>
                </a:solidFill>
                <a:latin typeface="Arial" pitchFamily="34"/>
                <a:ea typeface="Monaco" pitchFamily="49"/>
                <a:cs typeface="Monaco" pitchFamily="49"/>
              </a:rPr>
              <a:t>                order = </a:t>
            </a:r>
            <a:r>
              <a:rPr lang="en-US" sz="1800" b="1" i="0" u="none" strike="noStrike" baseline="0">
                <a:ln>
                  <a:noFill/>
                </a:ln>
                <a:solidFill>
                  <a:srgbClr val="7F0055"/>
                </a:solidFill>
                <a:latin typeface="Arial" pitchFamily="34"/>
                <a:ea typeface="Monaco" pitchFamily="49"/>
                <a:cs typeface="Monaco" pitchFamily="49"/>
              </a:rPr>
              <a:t>new</a:t>
            </a:r>
            <a:r>
              <a:rPr lang="en-US" sz="1800" b="0" i="0" u="none" strike="noStrike" baseline="0">
                <a:ln>
                  <a:noFill/>
                </a:ln>
                <a:solidFill>
                  <a:srgbClr val="000000"/>
                </a:solidFill>
                <a:latin typeface="Arial" pitchFamily="34"/>
                <a:ea typeface="Monaco" pitchFamily="49"/>
                <a:cs typeface="Monaco" pitchFamily="49"/>
              </a:rPr>
              <a:t> Order(</a:t>
            </a:r>
            <a:r>
              <a:rPr lang="en-US" sz="1800" b="0" i="0" u="none" strike="noStrike" baseline="0">
                <a:ln>
                  <a:noFill/>
                </a:ln>
                <a:solidFill>
                  <a:srgbClr val="000000"/>
                </a:solidFill>
                <a:latin typeface="Arial" pitchFamily="34"/>
                <a:ea typeface="Arial" pitchFamily="34"/>
                <a:cs typeface="Arial" pitchFamily="34"/>
              </a:rPr>
              <a:t>rs.getLong(</a:t>
            </a:r>
            <a:r>
              <a:rPr lang="en-US" sz="1800" b="0" i="0" u="none" strike="noStrike" baseline="0">
                <a:ln>
                  <a:noFill/>
                </a:ln>
                <a:solidFill>
                  <a:srgbClr val="2A00FF"/>
                </a:solidFill>
                <a:latin typeface="Arial" pitchFamily="34"/>
                <a:ea typeface="Arial" pitchFamily="34"/>
                <a:cs typeface="Arial" pitchFamily="34"/>
              </a:rPr>
              <a:t>"ID"</a:t>
            </a:r>
            <a:r>
              <a:rPr lang="en-US" sz="1800" b="0" i="0" u="none" strike="noStrike" baseline="0">
                <a:ln>
                  <a:noFill/>
                </a:ln>
                <a:solidFill>
                  <a:srgbClr val="000000"/>
                </a:solidFill>
                <a:latin typeface="Arial" pitchFamily="34"/>
                <a:ea typeface="Arial" pitchFamily="34"/>
                <a:cs typeface="Arial" pitchFamily="34"/>
              </a:rPr>
              <a:t>)</a:t>
            </a:r>
            <a:r>
              <a:rPr lang="en-US" sz="1800" b="0" i="0" u="none" strike="noStrike" baseline="0">
                <a:ln>
                  <a:noFill/>
                </a:ln>
                <a:solidFill>
                  <a:srgbClr val="000000"/>
                </a:solidFill>
                <a:latin typeface="Arial" pitchFamily="34"/>
                <a:ea typeface="Monaco" pitchFamily="49"/>
                <a:cs typeface="Monaco" pitchFamily="49"/>
              </a:rPr>
              <a:t>, </a:t>
            </a:r>
            <a:r>
              <a:rPr lang="en-US" sz="1800" b="0" i="0" u="none" strike="noStrike" baseline="0">
                <a:ln>
                  <a:noFill/>
                </a:ln>
                <a:solidFill>
                  <a:srgbClr val="000000"/>
                </a:solidFill>
                <a:latin typeface="Arial" pitchFamily="34"/>
                <a:ea typeface="Arial" pitchFamily="34"/>
                <a:cs typeface="Arial" pitchFamily="34"/>
              </a:rPr>
              <a:t>rs.getString(</a:t>
            </a:r>
            <a:r>
              <a:rPr lang="en-US" sz="1800" b="0" i="0" u="none" strike="noStrike" baseline="0">
                <a:ln>
                  <a:noFill/>
                </a:ln>
                <a:solidFill>
                  <a:srgbClr val="2A00FF"/>
                </a:solidFill>
                <a:latin typeface="Arial" pitchFamily="34"/>
                <a:ea typeface="Arial" pitchFamily="34"/>
                <a:cs typeface="Arial" pitchFamily="34"/>
              </a:rPr>
              <a:t>"NAME"</a:t>
            </a:r>
            <a:r>
              <a:rPr lang="en-US" sz="1800" b="0" i="0" u="none" strike="noStrike" baseline="0">
                <a:ln>
                  <a:noFill/>
                </a:ln>
                <a:solidFill>
                  <a:srgbClr val="000000"/>
                </a:solidFill>
                <a:latin typeface="Arial" pitchFamily="34"/>
                <a:ea typeface="Arial" pitchFamily="34"/>
                <a:cs typeface="Arial" pitchFamily="34"/>
              </a:rPr>
              <a:t>), ...</a:t>
            </a:r>
            <a:r>
              <a:rPr lang="en-US" sz="1800" b="0" i="0" u="none" strike="noStrike" baseline="0">
                <a:ln>
                  <a:noFill/>
                </a:ln>
                <a:solidFill>
                  <a:srgbClr val="000000"/>
                </a:solidFill>
                <a:latin typeface="Arial" pitchFamily="34"/>
                <a:ea typeface="Monaco" pitchFamily="49"/>
                <a:cs typeface="Monaco" pitchFamily="49"/>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000000"/>
                </a:solidFill>
                <a:latin typeface="Arial" pitchFamily="34"/>
                <a:ea typeface="Monaco" pitchFamily="49"/>
                <a:cs typeface="Monaco" pitchFamily="49"/>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000000"/>
                </a:solidFill>
                <a:latin typeface="Arial" pitchFamily="34"/>
                <a:ea typeface="Monaco" pitchFamily="49"/>
                <a:cs typeface="Monaco" pitchFamily="49"/>
              </a:rPr>
              <a:t>            order.addItem(mapItem(rs));</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000000"/>
                </a:solidFill>
                <a:latin typeface="Arial" pitchFamily="34"/>
                <a:ea typeface="Monaco" pitchFamily="49"/>
                <a:cs typeface="Monaco" pitchFamily="49"/>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baseline="0">
                <a:ln>
                  <a:noFill/>
                </a:ln>
                <a:solidFill>
                  <a:srgbClr val="7F0055"/>
                </a:solidFill>
                <a:latin typeface="Arial" pitchFamily="34"/>
                <a:ea typeface="Monaco" pitchFamily="49"/>
                <a:cs typeface="Monaco" pitchFamily="49"/>
              </a:rPr>
              <a:t>        return</a:t>
            </a:r>
            <a:r>
              <a:rPr lang="en-US" sz="1800" b="0" i="0" u="none" strike="noStrike" baseline="0">
                <a:ln>
                  <a:noFill/>
                </a:ln>
                <a:solidFill>
                  <a:srgbClr val="000000"/>
                </a:solidFill>
                <a:latin typeface="Arial" pitchFamily="34"/>
                <a:ea typeface="Monaco" pitchFamily="49"/>
                <a:cs typeface="Monaco" pitchFamily="49"/>
              </a:rPr>
              <a:t> order;</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000000"/>
                </a:solidFill>
                <a:latin typeface="Arial" pitchFamily="34"/>
                <a:ea typeface="Monaco" pitchFamily="49"/>
                <a:cs typeface="Monaco" pitchFamily="49"/>
              </a:rPr>
              <a:t>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34"/>
                <a:ea typeface="ＭＳ Ｐゴシック" pitchFamily="2"/>
                <a:cs typeface="ＭＳ Ｐゴシック" pitchFamily="2"/>
              </a:rPr>
              <a:t>}</a:t>
            </a:r>
          </a:p>
        </p:txBody>
      </p:sp>
      <p:sp>
        <p:nvSpPr>
          <p:cNvPr id="5" name="Freeform 4"/>
          <p:cNvSpPr/>
          <p:nvPr/>
        </p:nvSpPr>
        <p:spPr>
          <a:xfrm>
            <a:off x="2381399" y="2834640"/>
            <a:ext cx="635760" cy="342720"/>
          </a:xfrm>
          <a:custGeom>
            <a:avLst/>
            <a:gdLst/>
            <a:ahLst/>
            <a:cxnLst>
              <a:cxn ang="3cd4">
                <a:pos x="hc" y="t"/>
              </a:cxn>
              <a:cxn ang="cd2">
                <a:pos x="l" y="vc"/>
              </a:cxn>
              <a:cxn ang="cd4">
                <a:pos x="hc" y="b"/>
              </a:cxn>
              <a:cxn ang="0">
                <a:pos x="r" y="vc"/>
              </a:cxn>
            </a:cxnLst>
            <a:rect l="l" t="t" r="r" b="b"/>
            <a:pathLst>
              <a:path w="1767" h="953" fill="none">
                <a:moveTo>
                  <a:pt x="1767" y="0"/>
                </a:moveTo>
                <a:lnTo>
                  <a:pt x="0" y="953"/>
                </a:lnTo>
              </a:path>
            </a:pathLst>
          </a:custGeom>
          <a:noFill/>
          <a:ln w="39600">
            <a:solidFill>
              <a:srgbClr val="800000"/>
            </a:solidFill>
            <a:prstDash val="solid"/>
            <a:tailEnd type="arrow"/>
          </a:ln>
        </p:spPr>
        <p:txBody>
          <a:bodyPr vert="horz" wrap="none" lIns="109800" tIns="64800" rIns="109800" bIns="64800" anchor="ctr" anchorCtr="1"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Class="entr"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Class="entr"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Class="entr"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Class="entr"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Class="entr"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Class="entr"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Class="entr"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Using a ResultSetExtractor (2)</a:t>
            </a:r>
          </a:p>
        </p:txBody>
      </p:sp>
      <p:sp>
        <p:nvSpPr>
          <p:cNvPr id="3" name="Freeform 2"/>
          <p:cNvSpPr/>
          <p:nvPr/>
        </p:nvSpPr>
        <p:spPr>
          <a:xfrm>
            <a:off x="361079" y="1204559"/>
            <a:ext cx="8325720" cy="5031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7F0055"/>
                </a:solidFill>
                <a:latin typeface="Arial" pitchFamily="18"/>
                <a:ea typeface="ＭＳ Ｐゴシック" pitchFamily="2"/>
                <a:cs typeface="ＭＳ Ｐゴシック" pitchFamily="2"/>
              </a:rPr>
              <a:t>public class</a:t>
            </a:r>
            <a:r>
              <a:rPr lang="en-US" sz="1800" b="0" i="0" u="none" strike="noStrike" baseline="0">
                <a:ln>
                  <a:noFill/>
                </a:ln>
                <a:solidFill>
                  <a:srgbClr val="4D4D4D"/>
                </a:solidFill>
                <a:latin typeface="Arial" pitchFamily="18"/>
                <a:ea typeface="ＭＳ Ｐゴシック" pitchFamily="2"/>
                <a:cs typeface="ＭＳ Ｐゴシック" pitchFamily="2"/>
              </a:rPr>
              <a:t> JdbcOrderRepository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a:t>
            </a:r>
            <a:r>
              <a:rPr lang="en-US" sz="1800" b="0" i="0" u="none" strike="noStrike" baseline="0">
                <a:ln>
                  <a:noFill/>
                </a:ln>
                <a:solidFill>
                  <a:srgbClr val="7F0055"/>
                </a:solidFill>
                <a:latin typeface="Arial" pitchFamily="18"/>
                <a:ea typeface="ＭＳ Ｐゴシック" pitchFamily="2"/>
                <a:cs typeface="ＭＳ Ｐゴシック" pitchFamily="2"/>
              </a:rPr>
              <a:t>public </a:t>
            </a:r>
            <a:r>
              <a:rPr lang="en-US" sz="1800" b="0" i="0" u="none" strike="noStrike" baseline="0">
                <a:ln>
                  <a:noFill/>
                </a:ln>
                <a:solidFill>
                  <a:srgbClr val="4D4D4D"/>
                </a:solidFill>
                <a:latin typeface="Arial" pitchFamily="18"/>
                <a:ea typeface="ＭＳ Ｐゴシック" pitchFamily="2"/>
                <a:cs typeface="ＭＳ Ｐゴシック" pitchFamily="2"/>
              </a:rPr>
              <a:t>Order findByConfirmationNumber(String number)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a:t>
            </a:r>
            <a:r>
              <a:rPr lang="en-US" sz="1800" b="0" i="0" u="none" strike="noStrike" baseline="0">
                <a:ln>
                  <a:noFill/>
                </a:ln>
                <a:solidFill>
                  <a:srgbClr val="3F7F7F"/>
                </a:solidFill>
                <a:latin typeface="Arial" pitchFamily="18"/>
                <a:ea typeface="ＭＳ Ｐゴシック" pitchFamily="2"/>
                <a:cs typeface="ＭＳ Ｐゴシック" pitchFamily="2"/>
              </a:rPr>
              <a:t>// execute an outer join between order and item tables</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return </a:t>
            </a:r>
            <a:r>
              <a:rPr lang="en-US" sz="1800" b="0" i="0" u="none" strike="noStrike" baseline="0">
                <a:ln>
                  <a:noFill/>
                </a:ln>
                <a:solidFill>
                  <a:srgbClr val="0000C0"/>
                </a:solidFill>
                <a:latin typeface="Arial" pitchFamily="18"/>
                <a:ea typeface="ＭＳ Ｐゴシック" pitchFamily="2"/>
                <a:cs typeface="ＭＳ Ｐゴシック" pitchFamily="2"/>
              </a:rPr>
              <a:t>jdbcTemplate</a:t>
            </a:r>
            <a:r>
              <a:rPr lang="en-US" sz="1800" b="0" i="0" u="none" strike="noStrike" baseline="0">
                <a:ln>
                  <a:noFill/>
                </a:ln>
                <a:solidFill>
                  <a:srgbClr val="4D4D4D"/>
                </a:solidFill>
                <a:latin typeface="Arial" pitchFamily="18"/>
                <a:ea typeface="ＭＳ Ｐゴシック" pitchFamily="2"/>
                <a:cs typeface="ＭＳ Ｐゴシック" pitchFamily="2"/>
              </a:rPr>
              <a:t>.query(</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000099"/>
                </a:solidFill>
                <a:latin typeface="Arial" pitchFamily="18"/>
                <a:ea typeface="ＭＳ Ｐゴシック" pitchFamily="2"/>
                <a:cs typeface="ＭＳ Ｐゴシック" pitchFamily="2"/>
              </a:rPr>
              <a:t>            "select...from order o, item i...conf_id = ?"</a:t>
            </a:r>
            <a:r>
              <a:rPr lang="en-US" sz="1800" b="0" i="0" u="none" strike="noStrike" baseline="0">
                <a:ln>
                  <a:noFill/>
                </a:ln>
                <a:solidFill>
                  <a:srgbClr val="4D4D4D"/>
                </a:solidFill>
                <a:latin typeface="Arial" pitchFamily="18"/>
                <a:ea typeface="ＭＳ Ｐゴシック" pitchFamily="2"/>
                <a:cs typeface="ＭＳ Ｐゴシック" pitchFamily="2"/>
              </a:rPr>
              <a:t>,</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a:t>
            </a:r>
            <a:r>
              <a:rPr lang="en-US" sz="1800" b="0" i="1" u="none" strike="noStrike" baseline="0">
                <a:ln>
                  <a:noFill/>
                </a:ln>
                <a:solidFill>
                  <a:srgbClr val="4D4D4D"/>
                </a:solidFill>
                <a:latin typeface="Arial" pitchFamily="18"/>
                <a:ea typeface="ＭＳ Ｐゴシック" pitchFamily="2"/>
                <a:cs typeface="ＭＳ Ｐゴシック" pitchFamily="2"/>
              </a:rPr>
              <a:t>(ResultSetExtractor&lt;Order&gt;)(rs) -&gt; </a:t>
            </a:r>
            <a:r>
              <a:rPr lang="en-US" sz="1800" b="0" i="1" u="none" strike="noStrike" baseline="0">
                <a:ln>
                  <a:noFill/>
                </a:ln>
                <a:solidFill>
                  <a:srgbClr val="4D4D4D"/>
                </a:solidFill>
                <a:latin typeface="Arial" pitchFamily="34"/>
                <a:ea typeface="ＭＳ Ｐゴシック" pitchFamily="2"/>
                <a:cs typeface="ＭＳ Ｐゴシック" pitchFamily="2"/>
              </a:rPr>
              <a:t>{</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3F7F7F"/>
                </a:solidFill>
                <a:latin typeface="Arial" pitchFamily="34"/>
                <a:ea typeface="ＭＳ Ｐゴシック" pitchFamily="2"/>
                <a:cs typeface="ＭＳ Ｐゴシック" pitchFamily="2"/>
              </a:rPr>
              <a:t>                </a:t>
            </a:r>
            <a:r>
              <a:rPr lang="en-US" sz="1800" b="0" i="1" u="none" strike="noStrike" baseline="0">
                <a:ln>
                  <a:noFill/>
                </a:ln>
                <a:solidFill>
                  <a:srgbClr val="000000"/>
                </a:solidFill>
                <a:latin typeface="Arial" pitchFamily="34"/>
                <a:ea typeface="ＭＳ Ｐゴシック" pitchFamily="2"/>
                <a:cs typeface="ＭＳ Ｐゴシック" pitchFamily="2"/>
              </a:rPr>
              <a:t>Order</a:t>
            </a:r>
            <a:r>
              <a:rPr lang="en-US" sz="1800" b="0" i="1" u="none" strike="noStrike" baseline="0">
                <a:ln>
                  <a:noFill/>
                </a:ln>
                <a:solidFill>
                  <a:srgbClr val="000000"/>
                </a:solidFill>
                <a:latin typeface="Arial" pitchFamily="34"/>
                <a:ea typeface="Monaco" pitchFamily="49"/>
                <a:cs typeface="Monaco" pitchFamily="49"/>
              </a:rPr>
              <a:t> order = </a:t>
            </a:r>
            <a:r>
              <a:rPr lang="en-US" sz="1800" b="1" i="1" u="none" strike="noStrike" baseline="0">
                <a:ln>
                  <a:noFill/>
                </a:ln>
                <a:solidFill>
                  <a:srgbClr val="7F0055"/>
                </a:solidFill>
                <a:latin typeface="Arial" pitchFamily="34"/>
                <a:ea typeface="Monaco" pitchFamily="49"/>
                <a:cs typeface="Monaco" pitchFamily="49"/>
              </a:rPr>
              <a:t>null</a:t>
            </a:r>
            <a:r>
              <a:rPr lang="en-US" sz="1800" b="0" i="1" u="none" strike="noStrike" baseline="0">
                <a:ln>
                  <a:noFill/>
                </a:ln>
                <a:solidFill>
                  <a:srgbClr val="000000"/>
                </a:solidFill>
                <a:latin typeface="Arial" pitchFamily="34"/>
                <a:ea typeface="Monaco" pitchFamily="49"/>
                <a:cs typeface="Monaco" pitchFamily="49"/>
              </a:rPr>
              <a:t>;</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1" u="none" strike="noStrike" baseline="0">
                <a:ln>
                  <a:noFill/>
                </a:ln>
                <a:solidFill>
                  <a:srgbClr val="7F0055"/>
                </a:solidFill>
                <a:latin typeface="Arial" pitchFamily="34"/>
                <a:ea typeface="Monaco" pitchFamily="49"/>
                <a:cs typeface="Monaco" pitchFamily="49"/>
              </a:rPr>
              <a:t>                while</a:t>
            </a:r>
            <a:r>
              <a:rPr lang="en-US" sz="1800" b="0" i="1" u="none" strike="noStrike" baseline="0">
                <a:ln>
                  <a:noFill/>
                </a:ln>
                <a:solidFill>
                  <a:srgbClr val="000000"/>
                </a:solidFill>
                <a:latin typeface="Arial" pitchFamily="34"/>
                <a:ea typeface="Monaco" pitchFamily="49"/>
                <a:cs typeface="Monaco" pitchFamily="49"/>
              </a:rPr>
              <a:t> (rs.next())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1" u="none" strike="noStrike" baseline="0">
                <a:ln>
                  <a:noFill/>
                </a:ln>
                <a:solidFill>
                  <a:srgbClr val="7F0055"/>
                </a:solidFill>
                <a:latin typeface="Arial" pitchFamily="34"/>
                <a:ea typeface="Monaco" pitchFamily="49"/>
                <a:cs typeface="Monaco" pitchFamily="49"/>
              </a:rPr>
              <a:t>                    if</a:t>
            </a:r>
            <a:r>
              <a:rPr lang="en-US" sz="1800" b="0" i="1" u="none" strike="noStrike" baseline="0">
                <a:ln>
                  <a:noFill/>
                </a:ln>
                <a:solidFill>
                  <a:srgbClr val="000000"/>
                </a:solidFill>
                <a:latin typeface="Arial" pitchFamily="34"/>
                <a:ea typeface="Monaco" pitchFamily="49"/>
                <a:cs typeface="Monaco" pitchFamily="49"/>
              </a:rPr>
              <a:t> (order == </a:t>
            </a:r>
            <a:r>
              <a:rPr lang="en-US" sz="1800" b="1" i="1" u="none" strike="noStrike" baseline="0">
                <a:ln>
                  <a:noFill/>
                </a:ln>
                <a:solidFill>
                  <a:srgbClr val="7F0055"/>
                </a:solidFill>
                <a:latin typeface="Arial" pitchFamily="34"/>
                <a:ea typeface="Monaco" pitchFamily="49"/>
                <a:cs typeface="Monaco" pitchFamily="49"/>
              </a:rPr>
              <a:t>null</a:t>
            </a:r>
            <a:r>
              <a:rPr lang="en-US" sz="1800" b="0" i="1" u="none" strike="noStrike" baseline="0">
                <a:ln>
                  <a:noFill/>
                </a:ln>
                <a:solidFill>
                  <a:srgbClr val="000000"/>
                </a:solidFill>
                <a:latin typeface="Arial" pitchFamily="34"/>
                <a:ea typeface="Monaco" pitchFamily="49"/>
                <a:cs typeface="Monaco" pitchFamily="49"/>
              </a:rPr>
              <a:t>)</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000000"/>
                </a:solidFill>
                <a:latin typeface="Arial" pitchFamily="34"/>
                <a:ea typeface="Monaco" pitchFamily="49"/>
                <a:cs typeface="Monaco" pitchFamily="49"/>
              </a:rPr>
              <a:t>                        order = </a:t>
            </a:r>
            <a:r>
              <a:rPr lang="en-US" sz="1800" b="1" i="1" u="none" strike="noStrike" baseline="0">
                <a:ln>
                  <a:noFill/>
                </a:ln>
                <a:solidFill>
                  <a:srgbClr val="7F0055"/>
                </a:solidFill>
                <a:latin typeface="Arial" pitchFamily="34"/>
                <a:ea typeface="Monaco" pitchFamily="49"/>
                <a:cs typeface="Monaco" pitchFamily="49"/>
              </a:rPr>
              <a:t>new</a:t>
            </a:r>
            <a:r>
              <a:rPr lang="en-US" sz="1800" b="0" i="1" u="none" strike="noStrike" baseline="0">
                <a:ln>
                  <a:noFill/>
                </a:ln>
                <a:solidFill>
                  <a:srgbClr val="000000"/>
                </a:solidFill>
                <a:latin typeface="Arial" pitchFamily="34"/>
                <a:ea typeface="Monaco" pitchFamily="49"/>
                <a:cs typeface="Monaco" pitchFamily="49"/>
              </a:rPr>
              <a:t> Order(</a:t>
            </a:r>
            <a:r>
              <a:rPr lang="en-US" sz="1800" b="0" i="1" u="none" strike="noStrike" baseline="0">
                <a:ln>
                  <a:noFill/>
                </a:ln>
                <a:solidFill>
                  <a:srgbClr val="000000"/>
                </a:solidFill>
                <a:latin typeface="Arial" pitchFamily="34"/>
                <a:ea typeface="Arial" pitchFamily="34"/>
                <a:cs typeface="Arial" pitchFamily="34"/>
              </a:rPr>
              <a:t>rs.getLong(</a:t>
            </a:r>
            <a:r>
              <a:rPr lang="en-US" sz="1800" b="0" i="1" u="none" strike="noStrike" baseline="0">
                <a:ln>
                  <a:noFill/>
                </a:ln>
                <a:solidFill>
                  <a:srgbClr val="2A00FF"/>
                </a:solidFill>
                <a:latin typeface="Arial" pitchFamily="34"/>
                <a:ea typeface="Arial" pitchFamily="34"/>
                <a:cs typeface="Arial" pitchFamily="34"/>
              </a:rPr>
              <a:t>"ID"</a:t>
            </a:r>
            <a:r>
              <a:rPr lang="en-US" sz="1800" b="0" i="1" u="none" strike="noStrike" baseline="0">
                <a:ln>
                  <a:noFill/>
                </a:ln>
                <a:solidFill>
                  <a:srgbClr val="000000"/>
                </a:solidFill>
                <a:latin typeface="Arial" pitchFamily="34"/>
                <a:ea typeface="Arial" pitchFamily="34"/>
                <a:cs typeface="Arial" pitchFamily="34"/>
              </a:rPr>
              <a:t>)</a:t>
            </a:r>
            <a:r>
              <a:rPr lang="en-US" sz="1800" b="0" i="1" u="none" strike="noStrike" baseline="0">
                <a:ln>
                  <a:noFill/>
                </a:ln>
                <a:solidFill>
                  <a:srgbClr val="000000"/>
                </a:solidFill>
                <a:latin typeface="Arial" pitchFamily="34"/>
                <a:ea typeface="Monaco" pitchFamily="49"/>
                <a:cs typeface="Monaco" pitchFamily="49"/>
              </a:rPr>
              <a:t>, </a:t>
            </a:r>
            <a:r>
              <a:rPr lang="en-US" sz="1800" b="0" i="1" u="none" strike="noStrike" baseline="0">
                <a:ln>
                  <a:noFill/>
                </a:ln>
                <a:solidFill>
                  <a:srgbClr val="000000"/>
                </a:solidFill>
                <a:latin typeface="Arial" pitchFamily="34"/>
                <a:ea typeface="Arial" pitchFamily="34"/>
                <a:cs typeface="Arial" pitchFamily="34"/>
              </a:rPr>
              <a:t>rs.getString(</a:t>
            </a:r>
            <a:r>
              <a:rPr lang="en-US" sz="1800" b="0" i="1" u="none" strike="noStrike" baseline="0">
                <a:ln>
                  <a:noFill/>
                </a:ln>
                <a:solidFill>
                  <a:srgbClr val="2A00FF"/>
                </a:solidFill>
                <a:latin typeface="Arial" pitchFamily="34"/>
                <a:ea typeface="Arial" pitchFamily="34"/>
                <a:cs typeface="Arial" pitchFamily="34"/>
              </a:rPr>
              <a:t>"NAME"</a:t>
            </a:r>
            <a:r>
              <a:rPr lang="en-US" sz="1800" b="0" i="1" u="none" strike="noStrike" baseline="0">
                <a:ln>
                  <a:noFill/>
                </a:ln>
                <a:solidFill>
                  <a:srgbClr val="000000"/>
                </a:solidFill>
                <a:latin typeface="Arial" pitchFamily="34"/>
                <a:ea typeface="Arial" pitchFamily="34"/>
                <a:cs typeface="Arial" pitchFamily="34"/>
              </a:rPr>
              <a:t>), ...</a:t>
            </a:r>
            <a:r>
              <a:rPr lang="en-US" sz="1800" b="0" i="1" u="none" strike="noStrike" baseline="0">
                <a:ln>
                  <a:noFill/>
                </a:ln>
                <a:solidFill>
                  <a:srgbClr val="000000"/>
                </a:solidFill>
                <a:latin typeface="Arial" pitchFamily="34"/>
                <a:ea typeface="Monaco" pitchFamily="49"/>
                <a:cs typeface="Monaco" pitchFamily="49"/>
              </a:rPr>
              <a:t>);</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1" u="none" strike="noStrike" baseline="0">
              <a:ln>
                <a:noFill/>
              </a:ln>
              <a:solidFill>
                <a:srgbClr val="000000"/>
              </a:solidFill>
              <a:latin typeface="Arial" pitchFamily="34"/>
              <a:ea typeface="Monaco" pitchFamily="49"/>
              <a:cs typeface="Monaco" pitchFamily="49"/>
            </a:endParaRP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000000"/>
                </a:solidFill>
                <a:latin typeface="Arial" pitchFamily="34"/>
                <a:ea typeface="Monaco" pitchFamily="49"/>
                <a:cs typeface="Monaco" pitchFamily="49"/>
              </a:rPr>
              <a:t>                    order.addItem(mapItem(rs));</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000000"/>
                </a:solidFill>
                <a:latin typeface="Arial" pitchFamily="34"/>
                <a:ea typeface="Monaco" pitchFamily="49"/>
                <a:cs typeface="Monaco" pitchFamily="49"/>
              </a:rPr>
              <a:t>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1" u="none" strike="noStrike" baseline="0">
                <a:ln>
                  <a:noFill/>
                </a:ln>
                <a:solidFill>
                  <a:srgbClr val="7F0055"/>
                </a:solidFill>
                <a:latin typeface="Arial" pitchFamily="34"/>
                <a:ea typeface="Monaco" pitchFamily="49"/>
                <a:cs typeface="Monaco" pitchFamily="49"/>
              </a:rPr>
              <a:t>                return</a:t>
            </a:r>
            <a:r>
              <a:rPr lang="en-US" sz="1800" b="0" i="1" u="none" strike="noStrike" baseline="0">
                <a:ln>
                  <a:noFill/>
                </a:ln>
                <a:solidFill>
                  <a:srgbClr val="000000"/>
                </a:solidFill>
                <a:latin typeface="Arial" pitchFamily="34"/>
                <a:ea typeface="Monaco" pitchFamily="49"/>
                <a:cs typeface="Monaco" pitchFamily="49"/>
              </a:rPr>
              <a:t> order;</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000000"/>
                </a:solidFill>
                <a:latin typeface="Arial" pitchFamily="34"/>
                <a:ea typeface="Monaco" pitchFamily="49"/>
                <a:cs typeface="Monaco" pitchFamily="49"/>
              </a:rPr>
              <a:t>            }</a:t>
            </a:r>
            <a:r>
              <a:rPr lang="en-US" sz="1800" b="0" i="0" u="none" strike="noStrike" baseline="0">
                <a:ln>
                  <a:noFill/>
                </a:ln>
                <a:solidFill>
                  <a:srgbClr val="4D4D4D"/>
                </a:solidFill>
                <a:latin typeface="Arial" pitchFamily="18"/>
                <a:ea typeface="ＭＳ Ｐゴシック" pitchFamily="2"/>
                <a:cs typeface="ＭＳ Ｐゴシック" pitchFamily="2"/>
              </a:rPr>
              <a:t>,</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number);</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000000"/>
                </a:solidFill>
                <a:latin typeface="Arial" pitchFamily="18"/>
                <a:ea typeface="Arial" pitchFamily="34"/>
                <a:cs typeface="Arial" pitchFamily="34"/>
              </a:rPr>
              <a:t>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000000"/>
                </a:solidFill>
                <a:latin typeface="Arial" pitchFamily="18"/>
                <a:ea typeface="Arial" pitchFamily="34"/>
                <a:cs typeface="Arial" pitchFamily="34"/>
              </a:rPr>
              <a:t>}</a:t>
            </a:r>
          </a:p>
        </p:txBody>
      </p:sp>
      <p:sp>
        <p:nvSpPr>
          <p:cNvPr id="4" name="Freeform 3"/>
          <p:cNvSpPr/>
          <p:nvPr/>
        </p:nvSpPr>
        <p:spPr>
          <a:xfrm>
            <a:off x="3474720" y="4937760"/>
            <a:ext cx="5486399" cy="1191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7F0055"/>
                </a:solidFill>
                <a:latin typeface="Arial" pitchFamily="18"/>
                <a:ea typeface="ＭＳ Ｐゴシック" pitchFamily="2"/>
                <a:cs typeface="ＭＳ Ｐゴシック" pitchFamily="2"/>
              </a:rPr>
              <a:t>public interface</a:t>
            </a:r>
            <a:r>
              <a:rPr lang="en-US" sz="1800" b="0" i="0" u="none" strike="noStrike" baseline="0">
                <a:ln>
                  <a:noFill/>
                </a:ln>
                <a:solidFill>
                  <a:srgbClr val="4D4D4D"/>
                </a:solidFill>
                <a:latin typeface="Arial" pitchFamily="18"/>
                <a:ea typeface="ＭＳ Ｐゴシック" pitchFamily="2"/>
                <a:cs typeface="ＭＳ Ｐゴシック" pitchFamily="2"/>
              </a:rPr>
              <a:t> ResultSetExtractor&lt;T&gt;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T extractData(ResultSet rs)</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7F0055"/>
                </a:solidFill>
                <a:latin typeface="Arial" pitchFamily="18"/>
                <a:ea typeface="ＭＳ Ｐゴシック" pitchFamily="2"/>
                <a:cs typeface="ＭＳ Ｐゴシック" pitchFamily="2"/>
              </a:rPr>
              <a:t>        throws</a:t>
            </a:r>
            <a:r>
              <a:rPr lang="en-US" sz="1800" b="0" i="0" u="none" strike="noStrike" baseline="0">
                <a:ln>
                  <a:noFill/>
                </a:ln>
                <a:solidFill>
                  <a:srgbClr val="4D4D4D"/>
                </a:solidFill>
                <a:latin typeface="Arial" pitchFamily="18"/>
                <a:ea typeface="ＭＳ Ｐゴシック" pitchFamily="2"/>
                <a:cs typeface="ＭＳ Ｐゴシック" pitchFamily="2"/>
              </a:rPr>
              <a:t> SQLException, DataAccessException;</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a:t>
            </a:r>
          </a:p>
        </p:txBody>
      </p:sp>
      <p:sp>
        <p:nvSpPr>
          <p:cNvPr id="5" name="Freeform 4"/>
          <p:cNvSpPr/>
          <p:nvPr/>
        </p:nvSpPr>
        <p:spPr>
          <a:xfrm>
            <a:off x="6583679" y="969840"/>
            <a:ext cx="2286000" cy="4572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none" lIns="90000" tIns="45000" rIns="90000" bIns="45000" anchor="ctr" anchorCtr="0" compatLnSpc="1"/>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990" b="0" i="0" u="none" strike="noStrike" baseline="0">
                <a:ln>
                  <a:noFill/>
                </a:ln>
                <a:solidFill>
                  <a:srgbClr val="4D4D4D"/>
                </a:solidFill>
                <a:latin typeface="Arial" pitchFamily="18"/>
                <a:ea typeface="ＭＳ Ｐゴシック" pitchFamily="2"/>
                <a:cs typeface="ＭＳ Ｐゴシック" pitchFamily="2"/>
              </a:rPr>
              <a:t>Or using a </a:t>
            </a:r>
            <a:r>
              <a:rPr lang="en-US" sz="1990" b="0" i="1" u="none" strike="noStrike" baseline="0">
                <a:ln>
                  <a:noFill/>
                </a:ln>
                <a:solidFill>
                  <a:srgbClr val="4D4D4D"/>
                </a:solidFill>
                <a:latin typeface="Arial" pitchFamily="18"/>
                <a:ea typeface="ＭＳ Ｐゴシック" pitchFamily="2"/>
                <a:cs typeface="ＭＳ Ｐゴシック" pitchFamily="2"/>
              </a:rPr>
              <a:t>lambda</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Redundant, Error Prone Code">
    <p:spTree>
      <p:nvGrpSpPr>
        <p:cNvPr id="1" name=""/>
        <p:cNvGrpSpPr/>
        <p:nvPr/>
      </p:nvGrpSpPr>
      <p:grpSpPr>
        <a:xfrm>
          <a:off x="0" y="0"/>
          <a:ext cx="0" cy="0"/>
          <a:chOff x="0" y="0"/>
          <a:chExt cx="0" cy="0"/>
        </a:xfrm>
      </p:grpSpPr>
      <p:sp>
        <p:nvSpPr>
          <p:cNvPr id="2" name="Freeform 1"/>
          <p:cNvSpPr/>
          <p:nvPr/>
        </p:nvSpPr>
        <p:spPr>
          <a:xfrm>
            <a:off x="551880" y="1077119"/>
            <a:ext cx="8153280" cy="519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lstStyle/>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7F0055"/>
                </a:solidFill>
                <a:latin typeface="Arial" pitchFamily="18"/>
                <a:ea typeface="ＭＳ Ｐゴシック" pitchFamily="50"/>
                <a:cs typeface="ＭＳ Ｐゴシック" pitchFamily="50"/>
              </a:rPr>
              <a:t>public</a:t>
            </a:r>
            <a:r>
              <a:rPr lang="en-US" sz="1600" b="0" i="0" u="none" strike="noStrike" baseline="0">
                <a:ln>
                  <a:noFill/>
                </a:ln>
                <a:solidFill>
                  <a:srgbClr val="4D4D4D"/>
                </a:solidFill>
                <a:latin typeface="Arial" pitchFamily="18"/>
                <a:ea typeface="ＭＳ Ｐゴシック" pitchFamily="50"/>
                <a:cs typeface="ＭＳ Ｐゴシック" pitchFamily="50"/>
              </a:rPr>
              <a:t> List findByLastName(String lastName) {</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List personList = </a:t>
            </a:r>
            <a:r>
              <a:rPr lang="en-US" sz="1600" b="0" i="0" u="none" strike="noStrike" baseline="0">
                <a:ln>
                  <a:noFill/>
                </a:ln>
                <a:solidFill>
                  <a:srgbClr val="7F0055"/>
                </a:solidFill>
                <a:latin typeface="Arial" pitchFamily="18"/>
                <a:ea typeface="ＭＳ Ｐゴシック" pitchFamily="50"/>
                <a:cs typeface="ＭＳ Ｐゴシック" pitchFamily="50"/>
              </a:rPr>
              <a:t>new</a:t>
            </a:r>
            <a:r>
              <a:rPr lang="en-US" sz="1600" b="0" i="0" u="none" strike="noStrike" baseline="0">
                <a:ln>
                  <a:noFill/>
                </a:ln>
                <a:solidFill>
                  <a:srgbClr val="4D4D4D"/>
                </a:solidFill>
                <a:latin typeface="Arial" pitchFamily="18"/>
                <a:ea typeface="ＭＳ Ｐゴシック" pitchFamily="50"/>
                <a:cs typeface="ＭＳ Ｐゴシック" pitchFamily="50"/>
              </a:rPr>
              <a:t> ArrayList();</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Connection conn = </a:t>
            </a:r>
            <a:r>
              <a:rPr lang="en-US" sz="1600" b="0" i="0" u="none" strike="noStrike" baseline="0">
                <a:ln>
                  <a:noFill/>
                </a:ln>
                <a:solidFill>
                  <a:srgbClr val="7F0055"/>
                </a:solidFill>
                <a:latin typeface="Arial" pitchFamily="18"/>
                <a:ea typeface="ＭＳ Ｐゴシック" pitchFamily="50"/>
                <a:cs typeface="ＭＳ Ｐゴシック" pitchFamily="50"/>
              </a:rPr>
              <a:t>null</a:t>
            </a:r>
            <a:r>
              <a:rPr lang="en-US" sz="1600" b="0" i="0" u="none" strike="noStrike" baseline="0">
                <a:ln>
                  <a:noFill/>
                </a:ln>
                <a:solidFill>
                  <a:srgbClr val="4D4D4D"/>
                </a:solidFill>
                <a:latin typeface="Arial" pitchFamily="18"/>
                <a:ea typeface="ＭＳ Ｐゴシック" pitchFamily="50"/>
                <a:cs typeface="ＭＳ Ｐゴシック" pitchFamily="50"/>
              </a:rPr>
              <a:t>;</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String sql = </a:t>
            </a:r>
            <a:r>
              <a:rPr lang="en-US" sz="1600" b="0" i="0" u="none" strike="noStrike" baseline="0">
                <a:ln>
                  <a:noFill/>
                </a:ln>
                <a:solidFill>
                  <a:srgbClr val="000099"/>
                </a:solidFill>
                <a:latin typeface="Arial" pitchFamily="18"/>
                <a:ea typeface="ＭＳ Ｐゴシック" pitchFamily="50"/>
                <a:cs typeface="ＭＳ Ｐゴシック" pitchFamily="50"/>
              </a:rPr>
              <a:t>"select first_name, age from PERSON where last_name=?"</a:t>
            </a:r>
            <a:r>
              <a:rPr lang="en-US" sz="1600" b="0" i="0" u="none" strike="noStrike" baseline="0">
                <a:ln>
                  <a:noFill/>
                </a:ln>
                <a:solidFill>
                  <a:srgbClr val="4D4D4D"/>
                </a:solidFill>
                <a:latin typeface="Arial" pitchFamily="18"/>
                <a:ea typeface="ＭＳ Ｐゴシック" pitchFamily="50"/>
                <a:cs typeface="ＭＳ Ｐゴシック" pitchFamily="50"/>
              </a:rPr>
              <a:t>;</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a:t>
            </a:r>
            <a:r>
              <a:rPr lang="en-US" sz="1600" b="0" i="0" u="none" strike="noStrike" baseline="0">
                <a:ln>
                  <a:noFill/>
                </a:ln>
                <a:solidFill>
                  <a:srgbClr val="7F0055"/>
                </a:solidFill>
                <a:latin typeface="Arial" pitchFamily="18"/>
                <a:ea typeface="ＭＳ Ｐゴシック" pitchFamily="50"/>
                <a:cs typeface="ＭＳ Ｐゴシック" pitchFamily="50"/>
              </a:rPr>
              <a:t>try</a:t>
            </a:r>
            <a:r>
              <a:rPr lang="en-US" sz="1600" b="0" i="0" u="none" strike="noStrike" baseline="0">
                <a:ln>
                  <a:noFill/>
                </a:ln>
                <a:solidFill>
                  <a:srgbClr val="4D4D4D"/>
                </a:solidFill>
                <a:latin typeface="Arial" pitchFamily="18"/>
                <a:ea typeface="ＭＳ Ｐゴシック" pitchFamily="50"/>
                <a:cs typeface="ＭＳ Ｐゴシック" pitchFamily="50"/>
              </a:rPr>
              <a:t> {</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DataSource dataSource = DataSourceUtils.getDataSource();</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conn = dataSource.</a:t>
            </a:r>
            <a:r>
              <a:rPr lang="en-US" sz="1600" b="0" i="1" u="none" strike="noStrike" baseline="0">
                <a:ln>
                  <a:noFill/>
                </a:ln>
                <a:solidFill>
                  <a:srgbClr val="4D4D4D"/>
                </a:solidFill>
                <a:latin typeface="Arial" pitchFamily="18"/>
                <a:ea typeface="ＭＳ Ｐゴシック" pitchFamily="50"/>
                <a:cs typeface="ＭＳ Ｐゴシック" pitchFamily="50"/>
              </a:rPr>
              <a:t>getConnection</a:t>
            </a:r>
            <a:r>
              <a:rPr lang="en-US" sz="1600" b="0" i="0" u="none" strike="noStrike" baseline="0">
                <a:ln>
                  <a:noFill/>
                </a:ln>
                <a:solidFill>
                  <a:srgbClr val="4D4D4D"/>
                </a:solidFill>
                <a:latin typeface="Arial" pitchFamily="18"/>
                <a:ea typeface="ＭＳ Ｐゴシック" pitchFamily="50"/>
                <a:cs typeface="ＭＳ Ｐゴシック" pitchFamily="50"/>
              </a:rPr>
              <a:t>();</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PreparedStatement ps = conn.prepareStatement(sql);</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ps.setString(1, lastName);</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ResultSet rs = ps.executeQuery();</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a:t>
            </a:r>
            <a:r>
              <a:rPr lang="en-US" sz="1600" b="0" i="0" u="none" strike="noStrike" baseline="0">
                <a:ln>
                  <a:noFill/>
                </a:ln>
                <a:solidFill>
                  <a:srgbClr val="7F0055"/>
                </a:solidFill>
                <a:latin typeface="Arial" pitchFamily="18"/>
                <a:ea typeface="ＭＳ Ｐゴシック" pitchFamily="50"/>
                <a:cs typeface="ＭＳ Ｐゴシック" pitchFamily="50"/>
              </a:rPr>
              <a:t>while</a:t>
            </a:r>
            <a:r>
              <a:rPr lang="en-US" sz="1600" b="0" i="0" u="none" strike="noStrike" baseline="0">
                <a:ln>
                  <a:noFill/>
                </a:ln>
                <a:solidFill>
                  <a:srgbClr val="4D4D4D"/>
                </a:solidFill>
                <a:latin typeface="Arial" pitchFamily="18"/>
                <a:ea typeface="ＭＳ Ｐゴシック" pitchFamily="50"/>
                <a:cs typeface="ＭＳ Ｐゴシック" pitchFamily="50"/>
              </a:rPr>
              <a:t> (rs.next()) {</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personList.add(</a:t>
            </a:r>
            <a:r>
              <a:rPr lang="en-US" sz="1600" b="0" i="0" u="none" strike="noStrike" baseline="0">
                <a:ln>
                  <a:noFill/>
                </a:ln>
                <a:solidFill>
                  <a:srgbClr val="7F0055"/>
                </a:solidFill>
                <a:latin typeface="Arial" pitchFamily="18"/>
                <a:ea typeface="ＭＳ Ｐゴシック" pitchFamily="50"/>
                <a:cs typeface="ＭＳ Ｐゴシック" pitchFamily="50"/>
              </a:rPr>
              <a:t>new</a:t>
            </a:r>
            <a:r>
              <a:rPr lang="en-US" sz="1600" b="0" i="0" u="none" strike="noStrike" baseline="0">
                <a:ln>
                  <a:noFill/>
                </a:ln>
                <a:solidFill>
                  <a:srgbClr val="4D4D4D"/>
                </a:solidFill>
                <a:latin typeface="Arial" pitchFamily="18"/>
                <a:ea typeface="ＭＳ Ｐゴシック" pitchFamily="50"/>
                <a:cs typeface="ＭＳ Ｐゴシック" pitchFamily="50"/>
              </a:rPr>
              <a:t> Person(rs.getString(</a:t>
            </a:r>
            <a:r>
              <a:rPr lang="en-US" sz="1600" b="0" i="0" u="none" strike="noStrike" baseline="0">
                <a:ln>
                  <a:noFill/>
                </a:ln>
                <a:solidFill>
                  <a:srgbClr val="000099"/>
                </a:solidFill>
                <a:latin typeface="Arial" pitchFamily="18"/>
                <a:ea typeface="ＭＳ Ｐゴシック" pitchFamily="50"/>
                <a:cs typeface="ＭＳ Ｐゴシック" pitchFamily="50"/>
              </a:rPr>
              <a:t>"first_name"</a:t>
            </a:r>
            <a:r>
              <a:rPr lang="en-US" sz="1600" b="0" i="0" u="none" strike="noStrike" baseline="0">
                <a:ln>
                  <a:noFill/>
                </a:ln>
                <a:solidFill>
                  <a:srgbClr val="4D4D4D"/>
                </a:solidFill>
                <a:latin typeface="Arial" pitchFamily="18"/>
                <a:ea typeface="ＭＳ Ｐゴシック" pitchFamily="50"/>
                <a:cs typeface="ＭＳ Ｐゴシック" pitchFamily="50"/>
              </a:rPr>
              <a:t>), ...));</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a:t>
            </a:r>
            <a:r>
              <a:rPr lang="en-US" sz="1600" b="0" i="0" u="none" strike="noStrike" baseline="0">
                <a:ln>
                  <a:noFill/>
                </a:ln>
                <a:solidFill>
                  <a:srgbClr val="7F0055"/>
                </a:solidFill>
                <a:latin typeface="Arial" pitchFamily="18"/>
                <a:ea typeface="ＭＳ Ｐゴシック" pitchFamily="50"/>
                <a:cs typeface="ＭＳ Ｐゴシック" pitchFamily="50"/>
              </a:rPr>
              <a:t> catch</a:t>
            </a:r>
            <a:r>
              <a:rPr lang="en-US" sz="1600" b="0" i="0" u="none" strike="noStrike" baseline="0">
                <a:ln>
                  <a:noFill/>
                </a:ln>
                <a:solidFill>
                  <a:srgbClr val="4D4D4D"/>
                </a:solidFill>
                <a:latin typeface="Arial" pitchFamily="18"/>
                <a:ea typeface="ＭＳ Ｐゴシック" pitchFamily="50"/>
                <a:cs typeface="ＭＳ Ｐゴシック" pitchFamily="50"/>
              </a:rPr>
              <a:t> (SQLException e) { </a:t>
            </a:r>
            <a:r>
              <a:rPr lang="en-US" sz="1600" b="0" i="0" u="none" strike="noStrike" baseline="0">
                <a:ln>
                  <a:noFill/>
                </a:ln>
                <a:solidFill>
                  <a:srgbClr val="3F7F7F"/>
                </a:solidFill>
                <a:latin typeface="Arial" pitchFamily="18"/>
                <a:ea typeface="ＭＳ Ｐゴシック" pitchFamily="50"/>
                <a:cs typeface="ＭＳ Ｐゴシック" pitchFamily="50"/>
              </a:rPr>
              <a:t>/* ??? */</a:t>
            </a:r>
            <a:r>
              <a:rPr lang="en-US" sz="1600" b="0" i="0" u="none" strike="noStrike" baseline="0">
                <a:ln>
                  <a:noFill/>
                </a:ln>
                <a:solidFill>
                  <a:srgbClr val="4D4D4D"/>
                </a:solidFill>
                <a:latin typeface="Arial" pitchFamily="18"/>
                <a:ea typeface="ＭＳ Ｐゴシック" pitchFamily="50"/>
                <a:cs typeface="ＭＳ Ｐゴシック" pitchFamily="50"/>
              </a:rPr>
              <a:t> }</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a:t>
            </a:r>
            <a:r>
              <a:rPr lang="en-US" sz="1600" b="0" i="0" u="none" strike="noStrike" baseline="0">
                <a:ln>
                  <a:noFill/>
                </a:ln>
                <a:solidFill>
                  <a:srgbClr val="7F0055"/>
                </a:solidFill>
                <a:latin typeface="Arial" pitchFamily="18"/>
                <a:ea typeface="ＭＳ Ｐゴシック" pitchFamily="50"/>
                <a:cs typeface="ＭＳ Ｐゴシック" pitchFamily="50"/>
              </a:rPr>
              <a:t>finally </a:t>
            </a:r>
            <a:r>
              <a:rPr lang="en-US" sz="1600" b="0" i="0" u="none" strike="noStrike" baseline="0">
                <a:ln>
                  <a:noFill/>
                </a:ln>
                <a:solidFill>
                  <a:srgbClr val="4D4D4D"/>
                </a:solidFill>
                <a:latin typeface="Arial" pitchFamily="18"/>
                <a:ea typeface="ＭＳ Ｐゴシック" pitchFamily="50"/>
                <a:cs typeface="ＭＳ Ｐゴシック" pitchFamily="50"/>
              </a:rPr>
              <a:t>{</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a:t>
            </a:r>
            <a:r>
              <a:rPr lang="en-US" sz="1600" b="0" i="0" u="none" strike="noStrike" baseline="0">
                <a:ln>
                  <a:noFill/>
                </a:ln>
                <a:solidFill>
                  <a:srgbClr val="7F0055"/>
                </a:solidFill>
                <a:latin typeface="Arial" pitchFamily="18"/>
                <a:ea typeface="ＭＳ Ｐゴシック" pitchFamily="50"/>
                <a:cs typeface="ＭＳ Ｐゴシック" pitchFamily="50"/>
              </a:rPr>
              <a:t>try</a:t>
            </a:r>
            <a:r>
              <a:rPr lang="en-US" sz="1600" b="0" i="0" u="none" strike="noStrike" baseline="0">
                <a:ln>
                  <a:noFill/>
                </a:ln>
                <a:solidFill>
                  <a:srgbClr val="4D4D4D"/>
                </a:solidFill>
                <a:latin typeface="Arial" pitchFamily="18"/>
                <a:ea typeface="ＭＳ Ｐゴシック" pitchFamily="50"/>
                <a:cs typeface="ＭＳ Ｐゴシック" pitchFamily="50"/>
              </a:rPr>
              <a:t> {</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conn.close();</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 </a:t>
            </a:r>
            <a:r>
              <a:rPr lang="en-US" sz="1600" b="0" i="0" u="none" strike="noStrike" baseline="0">
                <a:ln>
                  <a:noFill/>
                </a:ln>
                <a:solidFill>
                  <a:srgbClr val="7F0055"/>
                </a:solidFill>
                <a:latin typeface="Arial" pitchFamily="18"/>
                <a:ea typeface="ＭＳ Ｐゴシック" pitchFamily="50"/>
                <a:cs typeface="ＭＳ Ｐゴシック" pitchFamily="50"/>
              </a:rPr>
              <a:t>catch</a:t>
            </a:r>
            <a:r>
              <a:rPr lang="en-US" sz="1600" b="0" i="0" u="none" strike="noStrike" baseline="0">
                <a:ln>
                  <a:noFill/>
                </a:ln>
                <a:solidFill>
                  <a:srgbClr val="4D4D4D"/>
                </a:solidFill>
                <a:latin typeface="Arial" pitchFamily="18"/>
                <a:ea typeface="ＭＳ Ｐゴシック" pitchFamily="50"/>
                <a:cs typeface="ＭＳ Ｐゴシック" pitchFamily="50"/>
              </a:rPr>
              <a:t> (SQLException e) { </a:t>
            </a:r>
            <a:r>
              <a:rPr lang="en-US" sz="1600" b="0" i="0" u="none" strike="noStrike" baseline="0">
                <a:ln>
                  <a:noFill/>
                </a:ln>
                <a:solidFill>
                  <a:srgbClr val="3F7F7F"/>
                </a:solidFill>
                <a:latin typeface="Arial" pitchFamily="18"/>
                <a:ea typeface="ＭＳ Ｐゴシック" pitchFamily="50"/>
                <a:cs typeface="ＭＳ Ｐゴシック" pitchFamily="50"/>
              </a:rPr>
              <a:t>/* ??? */</a:t>
            </a:r>
            <a:r>
              <a:rPr lang="en-US" sz="1600" b="0" i="0" u="none" strike="noStrike" baseline="0">
                <a:ln>
                  <a:noFill/>
                </a:ln>
                <a:solidFill>
                  <a:srgbClr val="4D4D4D"/>
                </a:solidFill>
                <a:latin typeface="Arial" pitchFamily="18"/>
                <a:ea typeface="ＭＳ Ｐゴシック" pitchFamily="50"/>
                <a:cs typeface="ＭＳ Ｐゴシック" pitchFamily="50"/>
              </a:rPr>
              <a:t> }</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a:t>
            </a:r>
            <a:r>
              <a:rPr lang="en-US" sz="1600" b="0" i="0" u="none" strike="noStrike" baseline="0">
                <a:ln>
                  <a:noFill/>
                </a:ln>
                <a:solidFill>
                  <a:srgbClr val="7F0055"/>
                </a:solidFill>
                <a:latin typeface="Arial" pitchFamily="18"/>
                <a:ea typeface="ＭＳ Ｐゴシック" pitchFamily="50"/>
                <a:cs typeface="ＭＳ Ｐゴシック" pitchFamily="50"/>
              </a:rPr>
              <a:t>return</a:t>
            </a:r>
            <a:r>
              <a:rPr lang="en-US" sz="1600" b="0" i="0" u="none" strike="noStrike" baseline="0">
                <a:ln>
                  <a:noFill/>
                </a:ln>
                <a:solidFill>
                  <a:srgbClr val="4D4D4D"/>
                </a:solidFill>
                <a:latin typeface="Arial" pitchFamily="18"/>
                <a:ea typeface="ＭＳ Ｐゴシック" pitchFamily="50"/>
                <a:cs typeface="ＭＳ Ｐゴシック" pitchFamily="50"/>
              </a:rPr>
              <a:t> personList;</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a:t>
            </a:r>
          </a:p>
        </p:txBody>
      </p:sp>
      <p:sp>
        <p:nvSpPr>
          <p:cNvPr id="3" name="Title 2"/>
          <p:cNvSpPr txBox="1">
            <a:spLocks noGrp="1"/>
          </p:cNvSpPr>
          <p:nvPr>
            <p:ph type="title" idx="4294967295"/>
          </p:nvPr>
        </p:nvSpPr>
        <p:spPr>
          <a:xfrm>
            <a:off x="457200" y="349920"/>
            <a:ext cx="8229600" cy="581400"/>
          </a:xfrm>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Redundant, Error Prone Code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Summary of Callback Interfaces">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Summary of Callback Interfaces</a:t>
            </a:r>
          </a:p>
        </p:txBody>
      </p:sp>
      <p:sp>
        <p:nvSpPr>
          <p:cNvPr id="3" name="Text Placeholder 2"/>
          <p:cNvSpPr txBox="1">
            <a:spLocks noGrp="1"/>
          </p:cNvSpPr>
          <p:nvPr>
            <p:ph type="body" idx="4294967295"/>
          </p:nvPr>
        </p:nvSpPr>
        <p:spPr>
          <a:xfrm>
            <a:off x="457200" y="1600200"/>
            <a:ext cx="8229600" cy="4525920"/>
          </a:xfrm>
        </p:spPr>
        <p:txBody>
          <a:bodyPr wrap="square">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r>
              <a:rPr lang="en-US">
                <a:latin typeface="" pitchFamily="16"/>
              </a:rPr>
              <a:t>RowMapper</a:t>
            </a:r>
          </a:p>
          <a:p>
            <a:pPr marL="0" lvl="1" indent="0">
              <a:spcBef>
                <a:spcPts val="499"/>
              </a:spcBef>
            </a:pPr>
            <a:r>
              <a:rPr lang="en-US">
                <a:latin typeface="" pitchFamily="16"/>
              </a:rPr>
              <a:t>Best choice when </a:t>
            </a:r>
            <a:r>
              <a:rPr lang="en-US" i="1">
                <a:latin typeface="" pitchFamily="16"/>
              </a:rPr>
              <a:t>each</a:t>
            </a:r>
            <a:r>
              <a:rPr lang="en-US">
                <a:latin typeface="" pitchFamily="16"/>
              </a:rPr>
              <a:t> row of a ResultSet maps to a domain object</a:t>
            </a:r>
          </a:p>
          <a:p>
            <a:pPr marL="0" lvl="1" indent="0">
              <a:spcBef>
                <a:spcPts val="499"/>
              </a:spcBef>
            </a:pPr>
            <a:endParaRPr lang="en-US">
              <a:latin typeface="" pitchFamily="16"/>
            </a:endParaRPr>
          </a:p>
          <a:p>
            <a:pPr marL="0" lvl="0" indent="0"/>
            <a:r>
              <a:rPr lang="en-US">
                <a:latin typeface="" pitchFamily="16"/>
              </a:rPr>
              <a:t>RowCallbackHandler</a:t>
            </a:r>
          </a:p>
          <a:p>
            <a:pPr marL="0" lvl="1" indent="0">
              <a:spcBef>
                <a:spcPts val="499"/>
              </a:spcBef>
            </a:pPr>
            <a:r>
              <a:rPr lang="en-US">
                <a:latin typeface="" pitchFamily="16"/>
              </a:rPr>
              <a:t>Best choice when </a:t>
            </a:r>
            <a:r>
              <a:rPr lang="en-US" i="1">
                <a:latin typeface="" pitchFamily="16"/>
              </a:rPr>
              <a:t>no value</a:t>
            </a:r>
            <a:r>
              <a:rPr lang="en-US">
                <a:latin typeface="" pitchFamily="16"/>
              </a:rPr>
              <a:t> should be returned from the callback method for </a:t>
            </a:r>
            <a:r>
              <a:rPr lang="en-US" i="1">
                <a:latin typeface="" pitchFamily="16"/>
              </a:rPr>
              <a:t>each</a:t>
            </a:r>
            <a:r>
              <a:rPr lang="en-US">
                <a:latin typeface="" pitchFamily="16"/>
              </a:rPr>
              <a:t> row, especially large queries</a:t>
            </a:r>
          </a:p>
          <a:p>
            <a:pPr marL="0" lvl="1" indent="0">
              <a:spcBef>
                <a:spcPts val="499"/>
              </a:spcBef>
            </a:pPr>
            <a:endParaRPr lang="en-US">
              <a:latin typeface="" pitchFamily="16"/>
            </a:endParaRPr>
          </a:p>
          <a:p>
            <a:pPr marL="0" lvl="0" indent="0"/>
            <a:r>
              <a:rPr lang="en-US">
                <a:latin typeface="" pitchFamily="16"/>
              </a:rPr>
              <a:t>ResultSetExtractor</a:t>
            </a:r>
          </a:p>
          <a:p>
            <a:pPr marL="0" lvl="1" indent="0">
              <a:spcBef>
                <a:spcPts val="499"/>
              </a:spcBef>
            </a:pPr>
            <a:r>
              <a:rPr lang="en-US">
                <a:latin typeface="" pitchFamily="16"/>
              </a:rPr>
              <a:t>Best choice when </a:t>
            </a:r>
            <a:r>
              <a:rPr lang="en-US" i="1">
                <a:latin typeface="" pitchFamily="16"/>
              </a:rPr>
              <a:t>multiple</a:t>
            </a:r>
            <a:r>
              <a:rPr lang="en-US">
                <a:latin typeface="" pitchFamily="16"/>
              </a:rPr>
              <a:t> rows of a ResultSet map to a </a:t>
            </a:r>
            <a:r>
              <a:rPr lang="en-US" i="1">
                <a:latin typeface="" pitchFamily="16"/>
              </a:rPr>
              <a:t>single</a:t>
            </a:r>
            <a:r>
              <a:rPr lang="en-US">
                <a:latin typeface="" pitchFamily="16"/>
              </a:rPr>
              <a:t> object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Inserts and Updates (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Inserts and Updates (1)</a:t>
            </a:r>
          </a:p>
        </p:txBody>
      </p:sp>
      <p:sp>
        <p:nvSpPr>
          <p:cNvPr id="3" name="Text Placeholder 2"/>
          <p:cNvSpPr txBox="1">
            <a:spLocks noGrp="1"/>
          </p:cNvSpPr>
          <p:nvPr>
            <p:ph type="body" idx="4294967295"/>
          </p:nvPr>
        </p:nvSpPr>
        <p:spPr>
          <a:xfrm>
            <a:off x="457200" y="1600200"/>
            <a:ext cx="8229600" cy="4525920"/>
          </a:xfrm>
        </p:spPr>
        <p:txBody>
          <a:bodyPr wrap="square">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r>
              <a:rPr lang="en-US">
                <a:latin typeface="" pitchFamily="16"/>
              </a:rPr>
              <a:t>Inserting a new row</a:t>
            </a:r>
          </a:p>
          <a:p>
            <a:pPr lvl="1"/>
            <a:r>
              <a:rPr lang="en-US">
                <a:latin typeface="" pitchFamily="16"/>
              </a:rPr>
              <a:t>Returns number of rows modified</a:t>
            </a:r>
          </a:p>
        </p:txBody>
      </p:sp>
      <p:sp>
        <p:nvSpPr>
          <p:cNvPr id="4" name="Freeform 3"/>
          <p:cNvSpPr/>
          <p:nvPr/>
        </p:nvSpPr>
        <p:spPr>
          <a:xfrm>
            <a:off x="1142640" y="2766239"/>
            <a:ext cx="6858000" cy="2533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F0055"/>
                </a:solidFill>
                <a:latin typeface="Arial" pitchFamily="18"/>
                <a:ea typeface="ＭＳ Ｐゴシック" pitchFamily="2"/>
                <a:cs typeface="ＭＳ Ｐゴシック" pitchFamily="2"/>
              </a:rPr>
              <a:t>public int</a:t>
            </a:r>
            <a:r>
              <a:rPr lang="en-US" sz="2000" b="0" i="0" u="none" strike="noStrike" baseline="0">
                <a:ln>
                  <a:noFill/>
                </a:ln>
                <a:solidFill>
                  <a:srgbClr val="4D4D4D"/>
                </a:solidFill>
                <a:latin typeface="Arial" pitchFamily="18"/>
                <a:ea typeface="ＭＳ Ｐゴシック" pitchFamily="2"/>
                <a:cs typeface="ＭＳ Ｐゴシック" pitchFamily="2"/>
              </a:rPr>
              <a:t> insertPerson(Person person)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F0055"/>
                </a:solidFill>
                <a:latin typeface="Arial" pitchFamily="18"/>
                <a:ea typeface="ＭＳ Ｐゴシック" pitchFamily="2"/>
                <a:cs typeface="ＭＳ Ｐゴシック" pitchFamily="2"/>
              </a:rPr>
              <a:t>    return</a:t>
            </a: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0000C0"/>
                </a:solidFill>
                <a:latin typeface="Arial" pitchFamily="18"/>
                <a:ea typeface="ＭＳ Ｐゴシック" pitchFamily="2"/>
                <a:cs typeface="ＭＳ Ｐゴシック" pitchFamily="2"/>
              </a:rPr>
              <a:t>jdbcTemplate</a:t>
            </a:r>
            <a:r>
              <a:rPr lang="en-US" sz="2000" b="0" i="0" u="none" strike="noStrike" baseline="0">
                <a:ln>
                  <a:noFill/>
                </a:ln>
                <a:solidFill>
                  <a:srgbClr val="4D4D4D"/>
                </a:solidFill>
                <a:latin typeface="Arial" pitchFamily="18"/>
                <a:ea typeface="ＭＳ Ｐゴシック" pitchFamily="2"/>
                <a:cs typeface="ＭＳ Ｐゴシック" pitchFamily="2"/>
              </a:rPr>
              <a:t>.update(</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000099"/>
                </a:solidFill>
                <a:latin typeface="Arial" pitchFamily="18"/>
                <a:ea typeface="ＭＳ Ｐゴシック" pitchFamily="2"/>
                <a:cs typeface="ＭＳ Ｐゴシック" pitchFamily="2"/>
              </a:rPr>
              <a:t>“insert into PERSON (first_name, last_name, age)”</a:t>
            </a:r>
            <a:r>
              <a:rPr lang="en-US" sz="2000" b="0" i="0" u="none" strike="noStrike" baseline="0">
                <a:ln>
                  <a:noFill/>
                </a:ln>
                <a:solidFill>
                  <a:srgbClr val="4D4D4D"/>
                </a:solidFill>
                <a:latin typeface="Arial" pitchFamily="18"/>
                <a:ea typeface="ＭＳ Ｐゴシック" pitchFamily="2"/>
                <a:cs typeface="ＭＳ Ｐゴシック" pitchFamily="2"/>
              </a:rPr>
              <a:t>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000099"/>
                </a:solidFill>
                <a:latin typeface="Arial" pitchFamily="18"/>
                <a:ea typeface="ＭＳ Ｐゴシック" pitchFamily="2"/>
                <a:cs typeface="ＭＳ Ｐゴシック" pitchFamily="2"/>
              </a:rPr>
              <a:t>“values (?, ?, ?)”</a:t>
            </a:r>
            <a:r>
              <a:rPr lang="en-US" sz="2000" b="0" i="0" u="none" strike="noStrike" baseline="0">
                <a:ln>
                  <a:noFill/>
                </a:ln>
                <a:solidFill>
                  <a:srgbClr val="4D4D4D"/>
                </a:solidFill>
                <a:latin typeface="Arial" pitchFamily="18"/>
                <a:ea typeface="ＭＳ Ｐゴシック" pitchFamily="2"/>
                <a:cs typeface="ＭＳ Ｐゴシック" pitchFamily="2"/>
              </a:rPr>
              <a:t>,</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person.getFirstName(),</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person.getLastName(),</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person.getAge());</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Inserts and Updates (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Inserts and Updates (2)</a:t>
            </a:r>
          </a:p>
        </p:txBody>
      </p:sp>
      <p:sp>
        <p:nvSpPr>
          <p:cNvPr id="3" name="Text Placeholder 2"/>
          <p:cNvSpPr txBox="1">
            <a:spLocks noGrp="1"/>
          </p:cNvSpPr>
          <p:nvPr>
            <p:ph type="body" idx="4294967295"/>
          </p:nvPr>
        </p:nvSpPr>
        <p:spPr>
          <a:xfrm>
            <a:off x="457200" y="1600200"/>
            <a:ext cx="8229600" cy="4525920"/>
          </a:xfrm>
        </p:spPr>
        <p:txBody>
          <a:bodyPr wrap="square">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r>
              <a:rPr lang="en-US">
                <a:latin typeface="" pitchFamily="16"/>
              </a:rPr>
              <a:t>Updating an existing row</a:t>
            </a:r>
          </a:p>
        </p:txBody>
      </p:sp>
      <p:sp>
        <p:nvSpPr>
          <p:cNvPr id="4" name="Freeform 3"/>
          <p:cNvSpPr/>
          <p:nvPr/>
        </p:nvSpPr>
        <p:spPr>
          <a:xfrm>
            <a:off x="1142640" y="2514240"/>
            <a:ext cx="6629400" cy="1923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F0055"/>
                </a:solidFill>
                <a:latin typeface="Arial" pitchFamily="18"/>
                <a:ea typeface="ＭＳ Ｐゴシック" pitchFamily="2"/>
                <a:cs typeface="ＭＳ Ｐゴシック" pitchFamily="2"/>
              </a:rPr>
              <a:t>public int</a:t>
            </a:r>
            <a:r>
              <a:rPr lang="en-US" sz="2000" b="0" i="0" u="none" strike="noStrike" baseline="0">
                <a:ln>
                  <a:noFill/>
                </a:ln>
                <a:solidFill>
                  <a:srgbClr val="4D4D4D"/>
                </a:solidFill>
                <a:latin typeface="Arial" pitchFamily="18"/>
                <a:ea typeface="ＭＳ Ｐゴシック" pitchFamily="2"/>
                <a:cs typeface="ＭＳ Ｐゴシック" pitchFamily="2"/>
              </a:rPr>
              <a:t> updateAge(Person person)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F0055"/>
                </a:solidFill>
                <a:latin typeface="Arial" pitchFamily="18"/>
                <a:ea typeface="ＭＳ Ｐゴシック" pitchFamily="2"/>
                <a:cs typeface="ＭＳ Ｐゴシック" pitchFamily="2"/>
              </a:rPr>
              <a:t>    return</a:t>
            </a: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0000C0"/>
                </a:solidFill>
                <a:latin typeface="Arial" pitchFamily="18"/>
                <a:ea typeface="ＭＳ Ｐゴシック" pitchFamily="2"/>
                <a:cs typeface="ＭＳ Ｐゴシック" pitchFamily="2"/>
              </a:rPr>
              <a:t>jdbcTemplate</a:t>
            </a:r>
            <a:r>
              <a:rPr lang="en-US" sz="2000" b="0" i="0" u="none" strike="noStrike" baseline="0">
                <a:ln>
                  <a:noFill/>
                </a:ln>
                <a:solidFill>
                  <a:srgbClr val="4D4D4D"/>
                </a:solidFill>
                <a:latin typeface="Arial" pitchFamily="18"/>
                <a:ea typeface="ＭＳ Ｐゴシック" pitchFamily="2"/>
                <a:cs typeface="ＭＳ Ｐゴシック" pitchFamily="2"/>
              </a:rPr>
              <a:t>.update(</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r>
              <a:rPr lang="en-US" sz="2000" b="0" i="0" u="none" strike="noStrike" baseline="0">
                <a:ln>
                  <a:noFill/>
                </a:ln>
                <a:solidFill>
                  <a:srgbClr val="000099"/>
                </a:solidFill>
                <a:latin typeface="Arial" pitchFamily="18"/>
                <a:ea typeface="ＭＳ Ｐゴシック" pitchFamily="2"/>
                <a:cs typeface="ＭＳ Ｐゴシック" pitchFamily="2"/>
              </a:rPr>
              <a:t>“update PERSON set age=? where id=?”</a:t>
            </a:r>
            <a:r>
              <a:rPr lang="en-US" sz="2000" b="0" i="0" u="none" strike="noStrike" baseline="0">
                <a:ln>
                  <a:noFill/>
                </a:ln>
                <a:solidFill>
                  <a:srgbClr val="4D4D4D"/>
                </a:solidFill>
                <a:latin typeface="Arial" pitchFamily="18"/>
                <a:ea typeface="ＭＳ Ｐゴシック" pitchFamily="2"/>
                <a:cs typeface="ＭＳ Ｐゴシック" pitchFamily="2"/>
              </a:rPr>
              <a:t>,</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person.getAge(),</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person.getId());</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SQLException Handlin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Exception Handling</a:t>
            </a:r>
          </a:p>
        </p:txBody>
      </p:sp>
      <p:sp>
        <p:nvSpPr>
          <p:cNvPr id="3" name="Text Placeholder 2"/>
          <p:cNvSpPr txBox="1">
            <a:spLocks noGrp="1"/>
          </p:cNvSpPr>
          <p:nvPr>
            <p:ph type="body" idx="4294967295"/>
          </p:nvPr>
        </p:nvSpPr>
        <p:spPr>
          <a:xfrm>
            <a:off x="457200" y="1600200"/>
            <a:ext cx="8229600" cy="4525920"/>
          </a:xfrm>
        </p:spPr>
        <p:txBody>
          <a:bodyPr wrap="square">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r>
              <a:rPr lang="en-US">
                <a:latin typeface="" pitchFamily="16"/>
              </a:rPr>
              <a:t>The JdbcTemplate transforms SQLExceptions into DataAccessExceptions</a:t>
            </a:r>
          </a:p>
          <a:p>
            <a:pPr marL="0" lvl="0" indent="0"/>
            <a:endParaRPr lang="en-US">
              <a:latin typeface="" pitchFamily="16"/>
            </a:endParaRPr>
          </a:p>
          <a:p>
            <a:pPr lvl="0">
              <a:buNone/>
            </a:pPr>
            <a:endParaRPr lang="en-US">
              <a:latin typeface="" pitchFamily="16"/>
            </a:endParaRPr>
          </a:p>
        </p:txBody>
      </p:sp>
      <p:pic>
        <p:nvPicPr>
          <p:cNvPr id="4" name=""/>
          <p:cNvPicPr>
            <a:picLocks noChangeAspect="1"/>
          </p:cNvPicPr>
          <p:nvPr/>
        </p:nvPicPr>
        <p:blipFill>
          <a:blip r:embed="rId3">
            <a:lum/>
            <a:alphaModFix/>
          </a:blip>
          <a:srcRect/>
          <a:stretch>
            <a:fillRect/>
          </a:stretch>
        </p:blipFill>
        <p:spPr>
          <a:xfrm>
            <a:off x="7038720" y="2468880"/>
            <a:ext cx="1685160" cy="1091519"/>
          </a:xfrm>
          <a:prstGeom prst="rect">
            <a:avLst/>
          </a:prstGeom>
          <a:noFill/>
          <a:ln>
            <a:noFill/>
          </a:ln>
        </p:spPr>
      </p:pic>
      <p:grpSp>
        <p:nvGrpSpPr>
          <p:cNvPr id="5" name="Rounded Rectangle 60"/>
          <p:cNvGrpSpPr/>
          <p:nvPr/>
        </p:nvGrpSpPr>
        <p:grpSpPr>
          <a:xfrm>
            <a:off x="2889360" y="2851200"/>
            <a:ext cx="2538720" cy="557640"/>
            <a:chOff x="2889360" y="2851200"/>
            <a:chExt cx="2538720" cy="557640"/>
          </a:xfrm>
        </p:grpSpPr>
        <p:pic>
          <p:nvPicPr>
            <p:cNvPr id="6" name="Rounded Rectangle 60"/>
            <p:cNvPicPr>
              <a:picLocks noChangeAspect="1"/>
            </p:cNvPicPr>
            <p:nvPr/>
          </p:nvPicPr>
          <p:blipFill>
            <a:blip r:embed="rId4">
              <a:lum/>
              <a:alphaModFix/>
            </a:blip>
            <a:srcRect/>
            <a:stretch>
              <a:fillRect/>
            </a:stretch>
          </p:blipFill>
          <p:spPr>
            <a:xfrm>
              <a:off x="2889360" y="2851200"/>
              <a:ext cx="2538720" cy="557640"/>
            </a:xfrm>
            <a:prstGeom prst="rect">
              <a:avLst/>
            </a:prstGeom>
            <a:noFill/>
            <a:ln>
              <a:noFill/>
            </a:ln>
          </p:spPr>
        </p:pic>
        <p:sp>
          <p:nvSpPr>
            <p:cNvPr id="7" name="Freeform 6"/>
            <p:cNvSpPr/>
            <p:nvPr/>
          </p:nvSpPr>
          <p:spPr>
            <a:xfrm>
              <a:off x="3009600" y="2902320"/>
              <a:ext cx="2301839" cy="43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grpSp>
      <p:grpSp>
        <p:nvGrpSpPr>
          <p:cNvPr id="8" name="Rounded Rectangle 60"/>
          <p:cNvGrpSpPr/>
          <p:nvPr/>
        </p:nvGrpSpPr>
        <p:grpSpPr>
          <a:xfrm>
            <a:off x="658440" y="4106880"/>
            <a:ext cx="2464560" cy="638640"/>
            <a:chOff x="658440" y="4106880"/>
            <a:chExt cx="2464560" cy="638640"/>
          </a:xfrm>
        </p:grpSpPr>
        <p:pic>
          <p:nvPicPr>
            <p:cNvPr id="9" name="Rounded Rectangle 60"/>
            <p:cNvPicPr>
              <a:picLocks noChangeAspect="1"/>
            </p:cNvPicPr>
            <p:nvPr/>
          </p:nvPicPr>
          <p:blipFill>
            <a:blip r:embed="rId4">
              <a:lum/>
              <a:alphaModFix/>
            </a:blip>
            <a:srcRect/>
            <a:stretch>
              <a:fillRect/>
            </a:stretch>
          </p:blipFill>
          <p:spPr>
            <a:xfrm>
              <a:off x="658440" y="4106880"/>
              <a:ext cx="2464560" cy="638640"/>
            </a:xfrm>
            <a:prstGeom prst="rect">
              <a:avLst/>
            </a:prstGeom>
            <a:noFill/>
            <a:ln>
              <a:noFill/>
            </a:ln>
          </p:spPr>
        </p:pic>
        <p:sp>
          <p:nvSpPr>
            <p:cNvPr id="10" name="Freeform 9"/>
            <p:cNvSpPr/>
            <p:nvPr/>
          </p:nvSpPr>
          <p:spPr>
            <a:xfrm>
              <a:off x="775080" y="4165200"/>
              <a:ext cx="2234880" cy="49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grpSp>
      <p:grpSp>
        <p:nvGrpSpPr>
          <p:cNvPr id="11" name="Rounded Rectangle 60"/>
          <p:cNvGrpSpPr/>
          <p:nvPr/>
        </p:nvGrpSpPr>
        <p:grpSpPr>
          <a:xfrm>
            <a:off x="5938199" y="4106880"/>
            <a:ext cx="1861560" cy="657720"/>
            <a:chOff x="5938199" y="4106880"/>
            <a:chExt cx="1861560" cy="657720"/>
          </a:xfrm>
        </p:grpSpPr>
        <p:pic>
          <p:nvPicPr>
            <p:cNvPr id="12" name="Rounded Rectangle 60"/>
            <p:cNvPicPr>
              <a:picLocks noChangeAspect="1"/>
            </p:cNvPicPr>
            <p:nvPr/>
          </p:nvPicPr>
          <p:blipFill>
            <a:blip r:embed="rId4">
              <a:lum/>
              <a:alphaModFix/>
            </a:blip>
            <a:srcRect/>
            <a:stretch>
              <a:fillRect/>
            </a:stretch>
          </p:blipFill>
          <p:spPr>
            <a:xfrm>
              <a:off x="5938199" y="4106880"/>
              <a:ext cx="1861560" cy="657720"/>
            </a:xfrm>
            <a:prstGeom prst="rect">
              <a:avLst/>
            </a:prstGeom>
            <a:noFill/>
            <a:ln>
              <a:noFill/>
            </a:ln>
          </p:spPr>
        </p:pic>
        <p:sp>
          <p:nvSpPr>
            <p:cNvPr id="13" name="Freeform 12"/>
            <p:cNvSpPr/>
            <p:nvPr/>
          </p:nvSpPr>
          <p:spPr>
            <a:xfrm>
              <a:off x="6026040" y="4167000"/>
              <a:ext cx="1688399" cy="5101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grpSp>
      <p:grpSp>
        <p:nvGrpSpPr>
          <p:cNvPr id="14" name="Rounded Rectangle 60"/>
          <p:cNvGrpSpPr/>
          <p:nvPr/>
        </p:nvGrpSpPr>
        <p:grpSpPr>
          <a:xfrm>
            <a:off x="3274200" y="4106880"/>
            <a:ext cx="2282760" cy="678240"/>
            <a:chOff x="3274200" y="4106880"/>
            <a:chExt cx="2282760" cy="678240"/>
          </a:xfrm>
        </p:grpSpPr>
        <p:pic>
          <p:nvPicPr>
            <p:cNvPr id="15" name="Rounded Rectangle 60"/>
            <p:cNvPicPr>
              <a:picLocks noChangeAspect="1"/>
            </p:cNvPicPr>
            <p:nvPr/>
          </p:nvPicPr>
          <p:blipFill>
            <a:blip r:embed="rId4">
              <a:lum/>
              <a:alphaModFix/>
            </a:blip>
            <a:srcRect/>
            <a:stretch>
              <a:fillRect/>
            </a:stretch>
          </p:blipFill>
          <p:spPr>
            <a:xfrm>
              <a:off x="3274200" y="4106880"/>
              <a:ext cx="2282760" cy="678240"/>
            </a:xfrm>
            <a:prstGeom prst="rect">
              <a:avLst/>
            </a:prstGeom>
            <a:noFill/>
            <a:ln>
              <a:noFill/>
            </a:ln>
          </p:spPr>
        </p:pic>
        <p:sp>
          <p:nvSpPr>
            <p:cNvPr id="16" name="Freeform 15"/>
            <p:cNvSpPr/>
            <p:nvPr/>
          </p:nvSpPr>
          <p:spPr>
            <a:xfrm>
              <a:off x="3382200" y="4169160"/>
              <a:ext cx="2070360" cy="525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grpSp>
      <p:cxnSp>
        <p:nvCxnSpPr>
          <p:cNvPr id="17" name="Straight Arrow Connector 16"/>
          <p:cNvCxnSpPr/>
          <p:nvPr/>
        </p:nvCxnSpPr>
        <p:spPr>
          <a:xfrm flipV="1">
            <a:off x="1890720" y="3408840"/>
            <a:ext cx="2268000" cy="698040"/>
          </a:xfrm>
          <a:prstGeom prst="straightConnector1">
            <a:avLst/>
          </a:prstGeom>
          <a:noFill/>
          <a:ln w="0">
            <a:solidFill>
              <a:srgbClr val="808080"/>
            </a:solidFill>
            <a:prstDash val="solid"/>
            <a:tailEnd type="arrow"/>
          </a:ln>
        </p:spPr>
      </p:cxnSp>
      <p:cxnSp>
        <p:nvCxnSpPr>
          <p:cNvPr id="18" name="Straight Arrow Connector 17"/>
          <p:cNvCxnSpPr/>
          <p:nvPr/>
        </p:nvCxnSpPr>
        <p:spPr>
          <a:xfrm flipH="1" flipV="1">
            <a:off x="4158720" y="3408840"/>
            <a:ext cx="256680" cy="698040"/>
          </a:xfrm>
          <a:prstGeom prst="straightConnector1">
            <a:avLst/>
          </a:prstGeom>
          <a:noFill/>
          <a:ln w="0">
            <a:solidFill>
              <a:srgbClr val="808080"/>
            </a:solidFill>
            <a:prstDash val="solid"/>
            <a:tailEnd type="arrow"/>
          </a:ln>
        </p:spPr>
      </p:cxnSp>
      <p:cxnSp>
        <p:nvCxnSpPr>
          <p:cNvPr id="19" name="Straight Arrow Connector 18"/>
          <p:cNvCxnSpPr/>
          <p:nvPr/>
        </p:nvCxnSpPr>
        <p:spPr>
          <a:xfrm flipH="1" flipV="1">
            <a:off x="4158721" y="3408840"/>
            <a:ext cx="2710079" cy="698040"/>
          </a:xfrm>
          <a:prstGeom prst="straightConnector1">
            <a:avLst/>
          </a:prstGeom>
          <a:noFill/>
          <a:ln w="0">
            <a:solidFill>
              <a:srgbClr val="808080"/>
            </a:solidFill>
            <a:prstDash val="solid"/>
            <a:tailEnd type="arrow"/>
          </a:ln>
        </p:spPr>
      </p:cxnSp>
      <p:grpSp>
        <p:nvGrpSpPr>
          <p:cNvPr id="20" name="Group 19"/>
          <p:cNvGrpSpPr/>
          <p:nvPr/>
        </p:nvGrpSpPr>
        <p:grpSpPr>
          <a:xfrm>
            <a:off x="376560" y="5123520"/>
            <a:ext cx="8445240" cy="731519"/>
            <a:chOff x="376560" y="5123520"/>
            <a:chExt cx="8445240" cy="731519"/>
          </a:xfrm>
        </p:grpSpPr>
        <p:sp>
          <p:nvSpPr>
            <p:cNvPr id="21" name="Freeform 20"/>
            <p:cNvSpPr/>
            <p:nvPr/>
          </p:nvSpPr>
          <p:spPr>
            <a:xfrm>
              <a:off x="376560" y="5123520"/>
              <a:ext cx="8445240" cy="73151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0">
              <a:solidFill>
                <a:srgbClr val="0000FF"/>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22" name=""/>
            <p:cNvPicPr>
              <a:picLocks noChangeAspect="1"/>
            </p:cNvPicPr>
            <p:nvPr/>
          </p:nvPicPr>
          <p:blipFill>
            <a:blip r:embed="rId5">
              <a:lum/>
              <a:alphaModFix/>
            </a:blip>
            <a:srcRect/>
            <a:stretch>
              <a:fillRect/>
            </a:stretch>
          </p:blipFill>
          <p:spPr>
            <a:xfrm>
              <a:off x="632520" y="5238000"/>
              <a:ext cx="432359" cy="431640"/>
            </a:xfrm>
            <a:prstGeom prst="rect">
              <a:avLst/>
            </a:prstGeom>
            <a:noFill/>
            <a:ln>
              <a:noFill/>
            </a:ln>
          </p:spPr>
        </p:pic>
        <p:sp>
          <p:nvSpPr>
            <p:cNvPr id="23" name="TextBox 22"/>
            <p:cNvSpPr txBox="1"/>
            <p:nvPr/>
          </p:nvSpPr>
          <p:spPr>
            <a:xfrm>
              <a:off x="1188719" y="5163120"/>
              <a:ext cx="7498080" cy="672480"/>
            </a:xfrm>
            <a:prstGeom prst="rect">
              <a:avLst/>
            </a:prstGeom>
            <a:noFill/>
            <a:ln>
              <a:noFill/>
            </a:ln>
          </p:spPr>
          <p:txBody>
            <a:bodyPr vert="horz" wrap="none" lIns="90000" tIns="45000" rIns="90000" bIns="45000" anchorCtr="0" compatLnSpc="1"/>
            <a:lstStyle/>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1" u="none" strike="noStrike" baseline="0">
                  <a:ln>
                    <a:noFill/>
                  </a:ln>
                  <a:solidFill>
                    <a:srgbClr val="4D4D4D"/>
                  </a:solidFill>
                  <a:latin typeface="Arial" pitchFamily="34"/>
                  <a:ea typeface="ＭＳ Ｐゴシック" pitchFamily="2"/>
                  <a:cs typeface="ＭＳ Ｐゴシック" pitchFamily="2"/>
                </a:rPr>
                <a:t>DataAccessException</a:t>
              </a:r>
              <a:r>
                <a:rPr lang="en-US" sz="1800" b="0" i="0" u="none" strike="noStrike" baseline="0">
                  <a:ln>
                    <a:noFill/>
                  </a:ln>
                  <a:solidFill>
                    <a:srgbClr val="4D4D4D"/>
                  </a:solidFill>
                  <a:latin typeface="Arial" pitchFamily="34"/>
                  <a:ea typeface="ＭＳ Ｐゴシック" pitchFamily="2"/>
                  <a:cs typeface="ＭＳ Ｐゴシック" pitchFamily="2"/>
                </a:rPr>
                <a:t> hierarchy was discussed in module “Introduction</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2"/>
                  <a:cs typeface="ＭＳ Ｐゴシック" pitchFamily="2"/>
                </a:rPr>
                <a:t>to Data Access”. You can refer to it for 	more information on this topic.</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Summary</a:t>
            </a:r>
          </a:p>
        </p:txBody>
      </p:sp>
      <p:sp>
        <p:nvSpPr>
          <p:cNvPr id="3" name="Text Placeholder 2"/>
          <p:cNvSpPr txBox="1">
            <a:spLocks noGrp="1"/>
          </p:cNvSpPr>
          <p:nvPr>
            <p:ph type="body" idx="4294967295"/>
          </p:nvPr>
        </p:nvSpPr>
        <p:spPr>
          <a:xfrm>
            <a:off x="457200" y="1600200"/>
            <a:ext cx="8229600" cy="413028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JDBC is useful</a:t>
            </a:r>
          </a:p>
          <a:p>
            <a:pPr lvl="1"/>
            <a:r>
              <a:rPr lang="en-US">
                <a:latin typeface="" pitchFamily="16"/>
              </a:rPr>
              <a:t>But using JDBC API directly is tedious and error-prone</a:t>
            </a:r>
          </a:p>
          <a:p>
            <a:pPr lvl="0"/>
            <a:r>
              <a:rPr lang="en-US" i="1">
                <a:latin typeface="" pitchFamily="16"/>
              </a:rPr>
              <a:t>JdbcTemplate</a:t>
            </a:r>
            <a:r>
              <a:rPr lang="en-US">
                <a:latin typeface="" pitchFamily="16"/>
              </a:rPr>
              <a:t> simplifies data access and enforces consistency</a:t>
            </a:r>
          </a:p>
          <a:p>
            <a:pPr lvl="1"/>
            <a:r>
              <a:rPr lang="en-US">
                <a:latin typeface="" pitchFamily="16"/>
              </a:rPr>
              <a:t>DRY principle hides most of the JDBC</a:t>
            </a:r>
          </a:p>
          <a:p>
            <a:pPr lvl="1"/>
            <a:r>
              <a:rPr lang="en-US">
                <a:latin typeface="" pitchFamily="16"/>
              </a:rPr>
              <a:t>Many options for reading data</a:t>
            </a:r>
          </a:p>
          <a:p>
            <a:pPr lvl="0"/>
            <a:r>
              <a:rPr lang="en-US" i="1">
                <a:latin typeface="" pitchFamily="16"/>
              </a:rPr>
              <a:t>SQLExceptions</a:t>
            </a:r>
            <a:r>
              <a:rPr lang="en-US">
                <a:latin typeface="" pitchFamily="16"/>
              </a:rPr>
              <a:t> typically cannot be handled where thrown</a:t>
            </a:r>
          </a:p>
          <a:p>
            <a:pPr lvl="1"/>
            <a:r>
              <a:rPr lang="en-US">
                <a:latin typeface="" pitchFamily="16"/>
              </a:rPr>
              <a:t>Should not be </a:t>
            </a:r>
            <a:r>
              <a:rPr lang="en-US" i="1">
                <a:latin typeface="" pitchFamily="16"/>
              </a:rPr>
              <a:t>checked</a:t>
            </a:r>
            <a:r>
              <a:rPr lang="en-US">
                <a:latin typeface="" pitchFamily="16"/>
              </a:rPr>
              <a:t> Exceptions</a:t>
            </a:r>
          </a:p>
          <a:p>
            <a:pPr lvl="1"/>
            <a:r>
              <a:rPr lang="en-US">
                <a:latin typeface="" pitchFamily="16"/>
              </a:rPr>
              <a:t>Spring provides </a:t>
            </a:r>
            <a:r>
              <a:rPr lang="en-US" i="1">
                <a:latin typeface="" pitchFamily="16"/>
              </a:rPr>
              <a:t>DataAccessException</a:t>
            </a:r>
            <a:r>
              <a:rPr lang="en-US">
                <a:latin typeface="" pitchFamily="16"/>
              </a:rPr>
              <a:t> instead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Divider 1 Title Here">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728440" y="2769480"/>
            <a:ext cx="6048360" cy="670680"/>
          </a:xfrm>
        </p:spPr>
        <p:txBody>
          <a:bodyPr wrap="square" lIns="0" tIns="0" rIns="0" bIns="0" anchor="b">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nSpc>
                <a:spcPct val="90000"/>
              </a:lnSpc>
            </a:pPr>
            <a:r>
              <a:rPr lang="en-US" sz="4400"/>
              <a:t>Lab</a:t>
            </a:r>
          </a:p>
        </p:txBody>
      </p:sp>
      <p:sp>
        <p:nvSpPr>
          <p:cNvPr id="3" name="TextBox 2"/>
          <p:cNvSpPr txBox="1"/>
          <p:nvPr/>
        </p:nvSpPr>
        <p:spPr>
          <a:xfrm>
            <a:off x="2728440" y="3669839"/>
            <a:ext cx="6048360" cy="1901880"/>
          </a:xfrm>
          <a:prstGeom prst="rect">
            <a:avLst/>
          </a:prstGeom>
          <a:noFill/>
          <a:ln>
            <a:noFill/>
          </a:ln>
        </p:spPr>
        <p:txBody>
          <a:bodyPr vert="horz" wrap="square" lIns="0" tIns="0" rIns="0" bIns="0" anchor="t" anchorCtr="0" compatLnSpc="1"/>
          <a:lstStyle>
            <a:defPPr lvl="0">
              <a:buNone/>
            </a:defPPr>
            <a:lvl1pPr lvl="0">
              <a:buNone/>
            </a:lvl1pPr>
            <a:lvl2pPr lvl="1">
              <a:buClr>
                <a:srgbClr val="33928A"/>
              </a:buClr>
              <a:buSzPct val="100000"/>
              <a:buFont typeface="Arial" pitchFamily="34"/>
              <a:buChar char="–"/>
            </a:lvl2pPr>
            <a:lvl3pPr lvl="2">
              <a:buClr>
                <a:srgbClr val="33928A"/>
              </a:buClr>
              <a:buSzPct val="100000"/>
              <a:buFont typeface="Arial" pitchFamily="34"/>
              <a:buChar char="•"/>
            </a:lvl3pPr>
            <a:lvl4pPr lvl="3">
              <a:buClr>
                <a:srgbClr val="33928A"/>
              </a:buClr>
              <a:buSzPct val="100000"/>
              <a:buFont typeface="Arial" pitchFamily="34"/>
              <a:buChar char="–"/>
            </a:lvl4pPr>
            <a:lvl5pPr lvl="4">
              <a:buClr>
                <a:srgbClr val="33928A"/>
              </a:buClr>
              <a:buSzPct val="100000"/>
              <a:buFont typeface="Arial" pitchFamily="34"/>
              <a:buChar char="»"/>
            </a:lvl5pPr>
            <a:lvl6pPr lvl="5">
              <a:buClr>
                <a:srgbClr val="33928A"/>
              </a:buClr>
              <a:buSzPct val="100000"/>
              <a:buFont typeface="Arial" pitchFamily="34"/>
              <a:buChar char="»"/>
            </a:lvl6pPr>
            <a:lvl7pPr lvl="6">
              <a:buClr>
                <a:srgbClr val="33928A"/>
              </a:buClr>
              <a:buSzPct val="100000"/>
              <a:buFont typeface="Arial" pitchFamily="34"/>
              <a:buChar char="»"/>
            </a:lvl7pPr>
            <a:lvl8pPr lvl="7">
              <a:buClr>
                <a:srgbClr val="33928A"/>
              </a:buClr>
              <a:buSzPct val="100000"/>
              <a:buFont typeface="Arial" pitchFamily="34"/>
              <a:buChar char="»"/>
            </a:lvl8pPr>
            <a:lvl9pPr lvl="8">
              <a:buClr>
                <a:srgbClr val="33928A"/>
              </a:buClr>
              <a:buSzPct val="100000"/>
              <a:buFont typeface="Arial" pitchFamily="34"/>
              <a:buChar char="»"/>
            </a:lvl9pPr>
          </a:lstStyle>
          <a:p>
            <a:pPr marL="0" marR="0" lvl="0" indent="0" algn="l" rtl="0" hangingPunct="1">
              <a:lnSpc>
                <a:spcPct val="100000"/>
              </a:lnSpc>
              <a:spcBef>
                <a:spcPts val="598"/>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800" b="0" i="0" u="none" strike="noStrike" kern="1200" baseline="0">
                <a:ln>
                  <a:noFill/>
                </a:ln>
                <a:solidFill>
                  <a:srgbClr val="4D4D4D"/>
                </a:solidFill>
                <a:latin typeface="Arial" pitchFamily="18"/>
                <a:ea typeface="Arial" pitchFamily="2"/>
                <a:cs typeface="Arial" pitchFamily="2"/>
              </a:rPr>
              <a:t>Reimplementing repositories using Spring's JdbcTemplate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Freeform 1"/>
          <p:cNvSpPr/>
          <p:nvPr/>
        </p:nvSpPr>
        <p:spPr>
          <a:xfrm>
            <a:off x="547560" y="1081080"/>
            <a:ext cx="8153640" cy="5212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lstStyle/>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1" i="0" u="none" strike="noStrike" baseline="0">
                <a:ln>
                  <a:noFill/>
                </a:ln>
                <a:solidFill>
                  <a:srgbClr val="7F0055"/>
                </a:solidFill>
                <a:latin typeface="Arial" pitchFamily="18"/>
                <a:ea typeface="ＭＳ Ｐゴシック" pitchFamily="50"/>
                <a:cs typeface="ＭＳ Ｐゴシック" pitchFamily="50"/>
              </a:rPr>
              <a:t>public</a:t>
            </a:r>
            <a:r>
              <a:rPr lang="en-US" sz="1600" b="1" i="0" u="none" strike="noStrike" baseline="0">
                <a:ln>
                  <a:noFill/>
                </a:ln>
                <a:solidFill>
                  <a:srgbClr val="4D4D4D"/>
                </a:solidFill>
                <a:latin typeface="Arial" pitchFamily="18"/>
                <a:ea typeface="ＭＳ Ｐゴシック" pitchFamily="50"/>
                <a:cs typeface="ＭＳ Ｐゴシック" pitchFamily="50"/>
              </a:rPr>
              <a:t> List findByLastName(String lastName) {</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1" i="0" u="none" strike="noStrike" baseline="0">
                <a:ln>
                  <a:noFill/>
                </a:ln>
                <a:solidFill>
                  <a:srgbClr val="4D4D4D"/>
                </a:solidFill>
                <a:latin typeface="Arial" pitchFamily="18"/>
                <a:ea typeface="ＭＳ Ｐゴシック" pitchFamily="50"/>
                <a:cs typeface="ＭＳ Ｐゴシック" pitchFamily="50"/>
              </a:rPr>
              <a:t>   List personList = </a:t>
            </a:r>
            <a:r>
              <a:rPr lang="en-US" sz="1600" b="1" i="0" u="none" strike="noStrike" baseline="0">
                <a:ln>
                  <a:noFill/>
                </a:ln>
                <a:solidFill>
                  <a:srgbClr val="7F0055"/>
                </a:solidFill>
                <a:latin typeface="Arial" pitchFamily="18"/>
                <a:ea typeface="ＭＳ Ｐゴシック" pitchFamily="50"/>
                <a:cs typeface="ＭＳ Ｐゴシック" pitchFamily="50"/>
              </a:rPr>
              <a:t>new</a:t>
            </a:r>
            <a:r>
              <a:rPr lang="en-US" sz="1600" b="1" i="0" u="none" strike="noStrike" baseline="0">
                <a:ln>
                  <a:noFill/>
                </a:ln>
                <a:solidFill>
                  <a:srgbClr val="4D4D4D"/>
                </a:solidFill>
                <a:latin typeface="Arial" pitchFamily="18"/>
                <a:ea typeface="ＭＳ Ｐゴシック" pitchFamily="50"/>
                <a:cs typeface="ＭＳ Ｐゴシック" pitchFamily="50"/>
              </a:rPr>
              <a:t> ArrayList();</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a:t>
            </a:r>
            <a:r>
              <a:rPr lang="en-US" sz="1600" b="0" i="0" u="none" strike="noStrike" baseline="0">
                <a:ln>
                  <a:noFill/>
                </a:ln>
                <a:solidFill>
                  <a:srgbClr val="C0C0C0"/>
                </a:solidFill>
                <a:latin typeface="Arial" pitchFamily="18"/>
                <a:ea typeface="ＭＳ Ｐゴシック" pitchFamily="50"/>
                <a:cs typeface="ＭＳ Ｐゴシック" pitchFamily="50"/>
              </a:rPr>
              <a:t>Connection conn = </a:t>
            </a:r>
            <a:r>
              <a:rPr lang="en-US" sz="1600" b="1" i="0" u="none" strike="noStrike" baseline="0">
                <a:ln>
                  <a:noFill/>
                </a:ln>
                <a:solidFill>
                  <a:srgbClr val="C0C0C0"/>
                </a:solidFill>
                <a:latin typeface="Arial" pitchFamily="18"/>
                <a:ea typeface="ＭＳ Ｐゴシック" pitchFamily="50"/>
                <a:cs typeface="ＭＳ Ｐゴシック" pitchFamily="50"/>
              </a:rPr>
              <a:t>null</a:t>
            </a:r>
            <a:r>
              <a:rPr lang="en-US" sz="1600" b="0" i="0" u="none" strike="noStrike" baseline="0">
                <a:ln>
                  <a:noFill/>
                </a:ln>
                <a:solidFill>
                  <a:srgbClr val="C0C0C0"/>
                </a:solidFill>
                <a:latin typeface="Arial" pitchFamily="18"/>
                <a:ea typeface="ＭＳ Ｐゴシック" pitchFamily="50"/>
                <a:cs typeface="ＭＳ Ｐゴシック" pitchFamily="50"/>
              </a:rPr>
              <a:t>;</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a:t>
            </a:r>
            <a:r>
              <a:rPr lang="en-US" sz="1600" b="1" i="0" u="none" strike="noStrike" baseline="0">
                <a:ln>
                  <a:noFill/>
                </a:ln>
                <a:solidFill>
                  <a:srgbClr val="4D4D4D"/>
                </a:solidFill>
                <a:latin typeface="Arial" pitchFamily="18"/>
                <a:ea typeface="ＭＳ Ｐゴシック" pitchFamily="50"/>
                <a:cs typeface="ＭＳ Ｐゴシック" pitchFamily="50"/>
              </a:rPr>
              <a:t>String sql = </a:t>
            </a:r>
            <a:r>
              <a:rPr lang="en-US" sz="1600" b="1" i="0" u="none" strike="noStrike" baseline="0">
                <a:ln>
                  <a:noFill/>
                </a:ln>
                <a:solidFill>
                  <a:srgbClr val="000099"/>
                </a:solidFill>
                <a:latin typeface="Arial" pitchFamily="18"/>
                <a:ea typeface="ＭＳ Ｐゴシック" pitchFamily="50"/>
                <a:cs typeface="ＭＳ Ｐゴシック" pitchFamily="50"/>
              </a:rPr>
              <a:t>"select first_name, age from PERSON where last_name=?"</a:t>
            </a:r>
            <a:r>
              <a:rPr lang="en-US" sz="1600" b="1" i="0" u="none" strike="noStrike" baseline="0">
                <a:ln>
                  <a:noFill/>
                </a:ln>
                <a:solidFill>
                  <a:srgbClr val="4D4D4D"/>
                </a:solidFill>
                <a:latin typeface="Arial" pitchFamily="18"/>
                <a:ea typeface="ＭＳ Ｐゴシック" pitchFamily="50"/>
                <a:cs typeface="ＭＳ Ｐゴシック" pitchFamily="50"/>
              </a:rPr>
              <a:t>;</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1" i="0" u="none" strike="noStrike" baseline="0">
                <a:ln>
                  <a:noFill/>
                </a:ln>
                <a:solidFill>
                  <a:srgbClr val="4D4D4D"/>
                </a:solidFill>
                <a:latin typeface="Arial" pitchFamily="18"/>
                <a:ea typeface="ＭＳ Ｐゴシック" pitchFamily="50"/>
                <a:cs typeface="ＭＳ Ｐゴシック" pitchFamily="50"/>
              </a:rPr>
              <a:t>   </a:t>
            </a:r>
            <a:r>
              <a:rPr lang="en-US" sz="1600" b="1" i="0" u="none" strike="noStrike" baseline="0">
                <a:ln>
                  <a:noFill/>
                </a:ln>
                <a:solidFill>
                  <a:srgbClr val="C0C0C0"/>
                </a:solidFill>
                <a:latin typeface="Arial" pitchFamily="18"/>
                <a:ea typeface="ＭＳ Ｐゴシック" pitchFamily="50"/>
                <a:cs typeface="ＭＳ Ｐゴシック" pitchFamily="50"/>
              </a:rPr>
              <a:t>try</a:t>
            </a:r>
            <a:r>
              <a:rPr lang="en-US" sz="1600" b="0" i="0" u="none" strike="noStrike" baseline="0">
                <a:ln>
                  <a:noFill/>
                </a:ln>
                <a:solidFill>
                  <a:srgbClr val="C0C0C0"/>
                </a:solidFill>
                <a:latin typeface="Arial" pitchFamily="18"/>
                <a:ea typeface="ＭＳ Ｐゴシック" pitchFamily="50"/>
                <a:cs typeface="ＭＳ Ｐゴシック" pitchFamily="50"/>
              </a:rPr>
              <a:t> {</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C0C0C0"/>
                </a:solidFill>
                <a:latin typeface="Arial" pitchFamily="18"/>
                <a:ea typeface="ＭＳ Ｐゴシック" pitchFamily="50"/>
                <a:cs typeface="ＭＳ Ｐゴシック" pitchFamily="50"/>
              </a:rPr>
              <a:t>      DataSource dataSource = DataSourceUtils.getDataSource();</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C0C0C0"/>
                </a:solidFill>
                <a:latin typeface="Arial" pitchFamily="18"/>
                <a:ea typeface="ＭＳ Ｐゴシック" pitchFamily="50"/>
                <a:cs typeface="ＭＳ Ｐゴシック" pitchFamily="50"/>
              </a:rPr>
              <a:t>      conn = dataSource.</a:t>
            </a:r>
            <a:r>
              <a:rPr lang="en-US" sz="1600" b="0" i="1" u="none" strike="noStrike" baseline="0">
                <a:ln>
                  <a:noFill/>
                </a:ln>
                <a:solidFill>
                  <a:srgbClr val="C0C0C0"/>
                </a:solidFill>
                <a:latin typeface="Arial" pitchFamily="18"/>
                <a:ea typeface="ＭＳ Ｐゴシック" pitchFamily="50"/>
                <a:cs typeface="ＭＳ Ｐゴシック" pitchFamily="50"/>
              </a:rPr>
              <a:t>getConnection</a:t>
            </a:r>
            <a:r>
              <a:rPr lang="en-US" sz="1600" b="0" i="0" u="none" strike="noStrike" baseline="0">
                <a:ln>
                  <a:noFill/>
                </a:ln>
                <a:solidFill>
                  <a:srgbClr val="C0C0C0"/>
                </a:solidFill>
                <a:latin typeface="Arial" pitchFamily="18"/>
                <a:ea typeface="ＭＳ Ｐゴシック" pitchFamily="50"/>
                <a:cs typeface="ＭＳ Ｐゴシック" pitchFamily="50"/>
              </a:rPr>
              <a:t>();</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C0C0C0"/>
                </a:solidFill>
                <a:latin typeface="Arial" pitchFamily="18"/>
                <a:ea typeface="ＭＳ Ｐゴシック" pitchFamily="50"/>
                <a:cs typeface="ＭＳ Ｐゴシック" pitchFamily="50"/>
              </a:rPr>
              <a:t>      PreparedStatement ps = conn.prepareStatement(sql);</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C0C0C0"/>
                </a:solidFill>
                <a:latin typeface="Arial" pitchFamily="18"/>
                <a:ea typeface="ＭＳ Ｐゴシック" pitchFamily="50"/>
                <a:cs typeface="ＭＳ Ｐゴシック" pitchFamily="50"/>
              </a:rPr>
              <a:t>      ps.setString(1, lastName);</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C0C0C0"/>
                </a:solidFill>
                <a:latin typeface="Arial" pitchFamily="18"/>
                <a:ea typeface="ＭＳ Ｐゴシック" pitchFamily="50"/>
                <a:cs typeface="ＭＳ Ｐゴシック" pitchFamily="50"/>
              </a:rPr>
              <a:t>      ResultSet rs = ps.executeQuery();</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1" i="0" u="none" strike="noStrike" baseline="0">
                <a:ln>
                  <a:noFill/>
                </a:ln>
                <a:solidFill>
                  <a:srgbClr val="C0C0C0"/>
                </a:solidFill>
                <a:latin typeface="Arial" pitchFamily="18"/>
                <a:ea typeface="ＭＳ Ｐゴシック" pitchFamily="50"/>
                <a:cs typeface="ＭＳ Ｐゴシック" pitchFamily="50"/>
              </a:rPr>
              <a:t>      while</a:t>
            </a:r>
            <a:r>
              <a:rPr lang="en-US" sz="1600" b="0" i="0" u="none" strike="noStrike" baseline="0">
                <a:ln>
                  <a:noFill/>
                </a:ln>
                <a:solidFill>
                  <a:srgbClr val="C0C0C0"/>
                </a:solidFill>
                <a:latin typeface="Arial" pitchFamily="18"/>
                <a:ea typeface="ＭＳ Ｐゴシック" pitchFamily="50"/>
                <a:cs typeface="ＭＳ Ｐゴシック" pitchFamily="50"/>
              </a:rPr>
              <a:t> (rs.next()) {</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1" i="0" u="none" strike="noStrike" baseline="0">
                <a:ln>
                  <a:noFill/>
                </a:ln>
                <a:solidFill>
                  <a:srgbClr val="4D4D4D"/>
                </a:solidFill>
                <a:latin typeface="Arial" pitchFamily="18"/>
                <a:ea typeface="ＭＳ Ｐゴシック" pitchFamily="50"/>
                <a:cs typeface="ＭＳ Ｐゴシック" pitchFamily="50"/>
              </a:rPr>
              <a:t>         personList.add(</a:t>
            </a:r>
            <a:r>
              <a:rPr lang="en-US" sz="1600" b="1" i="0" u="none" strike="noStrike" baseline="0">
                <a:ln>
                  <a:noFill/>
                </a:ln>
                <a:solidFill>
                  <a:srgbClr val="660066"/>
                </a:solidFill>
                <a:latin typeface="Arial" pitchFamily="18"/>
                <a:ea typeface="ＭＳ Ｐゴシック" pitchFamily="50"/>
                <a:cs typeface="ＭＳ Ｐゴシック" pitchFamily="50"/>
              </a:rPr>
              <a:t>new</a:t>
            </a:r>
            <a:r>
              <a:rPr lang="en-US" sz="1600" b="1" i="0" u="none" strike="noStrike" baseline="0">
                <a:ln>
                  <a:noFill/>
                </a:ln>
                <a:solidFill>
                  <a:srgbClr val="4D4D4D"/>
                </a:solidFill>
                <a:latin typeface="Arial" pitchFamily="18"/>
                <a:ea typeface="ＭＳ Ｐゴシック" pitchFamily="50"/>
                <a:cs typeface="ＭＳ Ｐゴシック" pitchFamily="50"/>
              </a:rPr>
              <a:t> Person(rs.getString(</a:t>
            </a:r>
            <a:r>
              <a:rPr lang="en-US" sz="1600" b="1" i="0" u="none" strike="noStrike" baseline="0">
                <a:ln>
                  <a:noFill/>
                </a:ln>
                <a:solidFill>
                  <a:srgbClr val="000099"/>
                </a:solidFill>
                <a:latin typeface="Arial" pitchFamily="18"/>
                <a:ea typeface="ＭＳ Ｐゴシック" pitchFamily="50"/>
                <a:cs typeface="ＭＳ Ｐゴシック" pitchFamily="50"/>
              </a:rPr>
              <a:t>“first_name”</a:t>
            </a:r>
            <a:r>
              <a:rPr lang="en-US" sz="1600" b="1" i="0" u="none" strike="noStrike" baseline="0">
                <a:ln>
                  <a:noFill/>
                </a:ln>
                <a:solidFill>
                  <a:srgbClr val="4D4D4D"/>
                </a:solidFill>
                <a:latin typeface="Arial" pitchFamily="18"/>
                <a:ea typeface="ＭＳ Ｐゴシック" pitchFamily="50"/>
                <a:cs typeface="ＭＳ Ｐゴシック" pitchFamily="50"/>
              </a:rPr>
              <a:t>), ...));</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a:t>
            </a:r>
            <a:r>
              <a:rPr lang="en-US" sz="1600" b="0" i="0" u="none" strike="noStrike" baseline="0">
                <a:ln>
                  <a:noFill/>
                </a:ln>
                <a:solidFill>
                  <a:srgbClr val="C0C0C0"/>
                </a:solidFill>
                <a:latin typeface="Arial" pitchFamily="18"/>
                <a:ea typeface="ＭＳ Ｐゴシック" pitchFamily="50"/>
                <a:cs typeface="ＭＳ Ｐゴシック" pitchFamily="50"/>
              </a:rPr>
              <a:t>}</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C0C0C0"/>
                </a:solidFill>
                <a:latin typeface="Arial" pitchFamily="18"/>
                <a:ea typeface="ＭＳ Ｐゴシック" pitchFamily="50"/>
                <a:cs typeface="ＭＳ Ｐゴシック" pitchFamily="50"/>
              </a:rPr>
              <a:t>   }</a:t>
            </a:r>
            <a:r>
              <a:rPr lang="en-US" sz="1600" b="1" i="0" u="none" strike="noStrike" baseline="0">
                <a:ln>
                  <a:noFill/>
                </a:ln>
                <a:solidFill>
                  <a:srgbClr val="C0C0C0"/>
                </a:solidFill>
                <a:latin typeface="Arial" pitchFamily="18"/>
                <a:ea typeface="ＭＳ Ｐゴシック" pitchFamily="50"/>
                <a:cs typeface="ＭＳ Ｐゴシック" pitchFamily="50"/>
              </a:rPr>
              <a:t> catch</a:t>
            </a:r>
            <a:r>
              <a:rPr lang="en-US" sz="1600" b="0" i="0" u="none" strike="noStrike" baseline="0">
                <a:ln>
                  <a:noFill/>
                </a:ln>
                <a:solidFill>
                  <a:srgbClr val="C0C0C0"/>
                </a:solidFill>
                <a:latin typeface="Arial" pitchFamily="18"/>
                <a:ea typeface="ＭＳ Ｐゴシック" pitchFamily="50"/>
                <a:cs typeface="ＭＳ Ｐゴシック" pitchFamily="50"/>
              </a:rPr>
              <a:t> (SQLException e) { /* ??? */ }</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1" i="0" u="none" strike="noStrike" baseline="0">
                <a:ln>
                  <a:noFill/>
                </a:ln>
                <a:solidFill>
                  <a:srgbClr val="C0C0C0"/>
                </a:solidFill>
                <a:latin typeface="Arial" pitchFamily="18"/>
                <a:ea typeface="ＭＳ Ｐゴシック" pitchFamily="50"/>
                <a:cs typeface="ＭＳ Ｐゴシック" pitchFamily="50"/>
              </a:rPr>
              <a:t>   finally</a:t>
            </a:r>
            <a:r>
              <a:rPr lang="en-US" sz="1600" b="0" i="0" u="none" strike="noStrike" baseline="0">
                <a:ln>
                  <a:noFill/>
                </a:ln>
                <a:solidFill>
                  <a:srgbClr val="C0C0C0"/>
                </a:solidFill>
                <a:latin typeface="Arial" pitchFamily="18"/>
                <a:ea typeface="ＭＳ Ｐゴシック" pitchFamily="50"/>
                <a:cs typeface="ＭＳ Ｐゴシック" pitchFamily="50"/>
              </a:rPr>
              <a:t> {</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1" i="0" u="none" strike="noStrike" baseline="0">
                <a:ln>
                  <a:noFill/>
                </a:ln>
                <a:solidFill>
                  <a:srgbClr val="C0C0C0"/>
                </a:solidFill>
                <a:latin typeface="Arial" pitchFamily="18"/>
                <a:ea typeface="ＭＳ Ｐゴシック" pitchFamily="50"/>
                <a:cs typeface="ＭＳ Ｐゴシック" pitchFamily="50"/>
              </a:rPr>
              <a:t>      try</a:t>
            </a:r>
            <a:r>
              <a:rPr lang="en-US" sz="1600" b="0" i="0" u="none" strike="noStrike" baseline="0">
                <a:ln>
                  <a:noFill/>
                </a:ln>
                <a:solidFill>
                  <a:srgbClr val="C0C0C0"/>
                </a:solidFill>
                <a:latin typeface="Arial" pitchFamily="18"/>
                <a:ea typeface="ＭＳ Ｐゴシック" pitchFamily="50"/>
                <a:cs typeface="ＭＳ Ｐゴシック" pitchFamily="50"/>
              </a:rPr>
              <a:t> {</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C0C0C0"/>
                </a:solidFill>
                <a:latin typeface="Arial" pitchFamily="18"/>
                <a:ea typeface="ＭＳ Ｐゴシック" pitchFamily="50"/>
                <a:cs typeface="ＭＳ Ｐゴシック" pitchFamily="50"/>
              </a:rPr>
              <a:t>         conn.close();</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C0C0C0"/>
                </a:solidFill>
                <a:latin typeface="Arial" pitchFamily="18"/>
                <a:ea typeface="ＭＳ Ｐゴシック" pitchFamily="50"/>
                <a:cs typeface="ＭＳ Ｐゴシック" pitchFamily="50"/>
              </a:rPr>
              <a:t>      }</a:t>
            </a:r>
            <a:r>
              <a:rPr lang="en-US" sz="1600" b="1" i="0" u="none" strike="noStrike" baseline="0">
                <a:ln>
                  <a:noFill/>
                </a:ln>
                <a:solidFill>
                  <a:srgbClr val="C0C0C0"/>
                </a:solidFill>
                <a:latin typeface="Arial" pitchFamily="18"/>
                <a:ea typeface="ＭＳ Ｐゴシック" pitchFamily="50"/>
                <a:cs typeface="ＭＳ Ｐゴシック" pitchFamily="50"/>
              </a:rPr>
              <a:t> catch</a:t>
            </a:r>
            <a:r>
              <a:rPr lang="en-US" sz="1600" b="0" i="0" u="none" strike="noStrike" baseline="0">
                <a:ln>
                  <a:noFill/>
                </a:ln>
                <a:solidFill>
                  <a:srgbClr val="C0C0C0"/>
                </a:solidFill>
                <a:latin typeface="Arial" pitchFamily="18"/>
                <a:ea typeface="ＭＳ Ｐゴシック" pitchFamily="50"/>
                <a:cs typeface="ＭＳ Ｐゴシック" pitchFamily="50"/>
              </a:rPr>
              <a:t> (SQLException e) { /* ??? */ }</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C0C0C0"/>
                </a:solidFill>
                <a:latin typeface="Arial" pitchFamily="18"/>
                <a:ea typeface="ＭＳ Ｐゴシック" pitchFamily="50"/>
                <a:cs typeface="ＭＳ Ｐゴシック" pitchFamily="50"/>
              </a:rPr>
              <a:t>   }</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a:t>
            </a:r>
            <a:r>
              <a:rPr lang="en-US" sz="1600" b="1" i="0" u="none" strike="noStrike" baseline="0">
                <a:ln>
                  <a:noFill/>
                </a:ln>
                <a:solidFill>
                  <a:srgbClr val="7F0055"/>
                </a:solidFill>
                <a:latin typeface="Arial" pitchFamily="18"/>
                <a:ea typeface="ＭＳ Ｐゴシック" pitchFamily="50"/>
                <a:cs typeface="ＭＳ Ｐゴシック" pitchFamily="50"/>
              </a:rPr>
              <a:t>return</a:t>
            </a:r>
            <a:r>
              <a:rPr lang="en-US" sz="1600" b="1" i="0" u="none" strike="noStrike" baseline="0">
                <a:ln>
                  <a:noFill/>
                </a:ln>
                <a:solidFill>
                  <a:srgbClr val="4D4D4D"/>
                </a:solidFill>
                <a:latin typeface="Arial" pitchFamily="18"/>
                <a:ea typeface="ＭＳ Ｐゴシック" pitchFamily="50"/>
                <a:cs typeface="ＭＳ Ｐゴシック" pitchFamily="50"/>
              </a:rPr>
              <a:t> personList;</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1" i="0" u="none" strike="noStrike" baseline="0">
                <a:ln>
                  <a:noFill/>
                </a:ln>
                <a:solidFill>
                  <a:srgbClr val="4D4D4D"/>
                </a:solidFill>
                <a:latin typeface="Arial" pitchFamily="18"/>
                <a:ea typeface="ＭＳ Ｐゴシック" pitchFamily="50"/>
                <a:cs typeface="ＭＳ Ｐゴシック" pitchFamily="50"/>
              </a:rPr>
              <a:t>}</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US" sz="1600" b="1" i="0" u="none" strike="noStrike" baseline="0">
              <a:ln>
                <a:noFill/>
              </a:ln>
              <a:solidFill>
                <a:srgbClr val="4D4D4D"/>
              </a:solidFill>
              <a:latin typeface="Arial" pitchFamily="18"/>
              <a:ea typeface="ＭＳ Ｐゴシック" pitchFamily="50"/>
              <a:cs typeface="ＭＳ Ｐゴシック" pitchFamily="50"/>
            </a:endParaRPr>
          </a:p>
        </p:txBody>
      </p:sp>
      <p:sp>
        <p:nvSpPr>
          <p:cNvPr id="3" name="Title 2"/>
          <p:cNvSpPr txBox="1">
            <a:spLocks noGrp="1"/>
          </p:cNvSpPr>
          <p:nvPr>
            <p:ph type="title" idx="4294967295"/>
          </p:nvPr>
        </p:nvSpPr>
        <p:spPr>
          <a:xfrm>
            <a:off x="457200" y="349560"/>
            <a:ext cx="8229600" cy="581400"/>
          </a:xfrm>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Redundant, Error Prone Code</a:t>
            </a:r>
          </a:p>
        </p:txBody>
      </p:sp>
      <p:sp>
        <p:nvSpPr>
          <p:cNvPr id="4" name="Freeform 3"/>
          <p:cNvSpPr/>
          <p:nvPr/>
        </p:nvSpPr>
        <p:spPr>
          <a:xfrm>
            <a:off x="5181120" y="4800240"/>
            <a:ext cx="3124440" cy="703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The bold matters - the rest is boilerplate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oor Exception Handling">
    <p:spTree>
      <p:nvGrpSpPr>
        <p:cNvPr id="1" name=""/>
        <p:cNvGrpSpPr/>
        <p:nvPr/>
      </p:nvGrpSpPr>
      <p:grpSpPr>
        <a:xfrm>
          <a:off x="0" y="0"/>
          <a:ext cx="0" cy="0"/>
          <a:chOff x="0" y="0"/>
          <a:chExt cx="0" cy="0"/>
        </a:xfrm>
      </p:grpSpPr>
      <p:sp>
        <p:nvSpPr>
          <p:cNvPr id="2" name="Freeform 1"/>
          <p:cNvSpPr/>
          <p:nvPr/>
        </p:nvSpPr>
        <p:spPr>
          <a:xfrm>
            <a:off x="547560" y="1045080"/>
            <a:ext cx="8153640" cy="5223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lstStyle/>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7F0055"/>
                </a:solidFill>
                <a:latin typeface="Arial" pitchFamily="18"/>
                <a:ea typeface="ＭＳ Ｐゴシック" pitchFamily="50"/>
                <a:cs typeface="ＭＳ Ｐゴシック" pitchFamily="50"/>
              </a:rPr>
              <a:t>public</a:t>
            </a:r>
            <a:r>
              <a:rPr lang="en-US" sz="1600" b="0" i="0" u="none" strike="noStrike" baseline="0">
                <a:ln>
                  <a:noFill/>
                </a:ln>
                <a:solidFill>
                  <a:srgbClr val="4D4D4D"/>
                </a:solidFill>
                <a:latin typeface="Arial" pitchFamily="18"/>
                <a:ea typeface="ＭＳ Ｐゴシック" pitchFamily="50"/>
                <a:cs typeface="ＭＳ Ｐゴシック" pitchFamily="50"/>
              </a:rPr>
              <a:t> List findByLastName(String lastName) {</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List personList = </a:t>
            </a:r>
            <a:r>
              <a:rPr lang="en-US" sz="1600" b="0" i="0" u="none" strike="noStrike" baseline="0">
                <a:ln>
                  <a:noFill/>
                </a:ln>
                <a:solidFill>
                  <a:srgbClr val="7F0055"/>
                </a:solidFill>
                <a:latin typeface="Arial" pitchFamily="18"/>
                <a:ea typeface="ＭＳ Ｐゴシック" pitchFamily="50"/>
                <a:cs typeface="ＭＳ Ｐゴシック" pitchFamily="50"/>
              </a:rPr>
              <a:t>new</a:t>
            </a:r>
            <a:r>
              <a:rPr lang="en-US" sz="1600" b="0" i="0" u="none" strike="noStrike" baseline="0">
                <a:ln>
                  <a:noFill/>
                </a:ln>
                <a:solidFill>
                  <a:srgbClr val="4D4D4D"/>
                </a:solidFill>
                <a:latin typeface="Arial" pitchFamily="18"/>
                <a:ea typeface="ＭＳ Ｐゴシック" pitchFamily="50"/>
                <a:cs typeface="ＭＳ Ｐゴシック" pitchFamily="50"/>
              </a:rPr>
              <a:t> ArrayList();</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Connection conn = </a:t>
            </a:r>
            <a:r>
              <a:rPr lang="en-US" sz="1600" b="0" i="0" u="none" strike="noStrike" baseline="0">
                <a:ln>
                  <a:noFill/>
                </a:ln>
                <a:solidFill>
                  <a:srgbClr val="7F0055"/>
                </a:solidFill>
                <a:latin typeface="Arial" pitchFamily="18"/>
                <a:ea typeface="ＭＳ Ｐゴシック" pitchFamily="50"/>
                <a:cs typeface="ＭＳ Ｐゴシック" pitchFamily="50"/>
              </a:rPr>
              <a:t>null</a:t>
            </a:r>
            <a:r>
              <a:rPr lang="en-US" sz="1600" b="0" i="0" u="none" strike="noStrike" baseline="0">
                <a:ln>
                  <a:noFill/>
                </a:ln>
                <a:solidFill>
                  <a:srgbClr val="4D4D4D"/>
                </a:solidFill>
                <a:latin typeface="Arial" pitchFamily="18"/>
                <a:ea typeface="ＭＳ Ｐゴシック" pitchFamily="50"/>
                <a:cs typeface="ＭＳ Ｐゴシック" pitchFamily="50"/>
              </a:rPr>
              <a:t>;</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String sql = </a:t>
            </a:r>
            <a:r>
              <a:rPr lang="en-US" sz="1600" b="0" i="0" u="none" strike="noStrike" baseline="0">
                <a:ln>
                  <a:noFill/>
                </a:ln>
                <a:solidFill>
                  <a:srgbClr val="000099"/>
                </a:solidFill>
                <a:latin typeface="Arial" pitchFamily="18"/>
                <a:ea typeface="ＭＳ Ｐゴシック" pitchFamily="50"/>
                <a:cs typeface="ＭＳ Ｐゴシック" pitchFamily="50"/>
              </a:rPr>
              <a:t>"select first_name, age from PERSON where last_name=?"</a:t>
            </a:r>
            <a:r>
              <a:rPr lang="en-US" sz="1600" b="0" i="0" u="none" strike="noStrike" baseline="0">
                <a:ln>
                  <a:noFill/>
                </a:ln>
                <a:solidFill>
                  <a:srgbClr val="4D4D4D"/>
                </a:solidFill>
                <a:latin typeface="Arial" pitchFamily="18"/>
                <a:ea typeface="ＭＳ Ｐゴシック" pitchFamily="50"/>
                <a:cs typeface="ＭＳ Ｐゴシック" pitchFamily="50"/>
              </a:rPr>
              <a:t>;</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a:t>
            </a:r>
            <a:r>
              <a:rPr lang="en-US" sz="1600" b="0" i="0" u="none" strike="noStrike" baseline="0">
                <a:ln>
                  <a:noFill/>
                </a:ln>
                <a:solidFill>
                  <a:srgbClr val="7F0055"/>
                </a:solidFill>
                <a:latin typeface="Arial" pitchFamily="18"/>
                <a:ea typeface="ＭＳ Ｐゴシック" pitchFamily="50"/>
                <a:cs typeface="ＭＳ Ｐゴシック" pitchFamily="50"/>
              </a:rPr>
              <a:t>try</a:t>
            </a:r>
            <a:r>
              <a:rPr lang="en-US" sz="1600" b="0" i="0" u="none" strike="noStrike" baseline="0">
                <a:ln>
                  <a:noFill/>
                </a:ln>
                <a:solidFill>
                  <a:srgbClr val="4D4D4D"/>
                </a:solidFill>
                <a:latin typeface="Arial" pitchFamily="18"/>
                <a:ea typeface="ＭＳ Ｐゴシック" pitchFamily="50"/>
                <a:cs typeface="ＭＳ Ｐゴシック" pitchFamily="50"/>
              </a:rPr>
              <a:t> {</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DataSource dataSource = DataSourceUtils.getDataSource();</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conn = dataSource.</a:t>
            </a:r>
            <a:r>
              <a:rPr lang="en-US" sz="1600" b="0" i="1" u="none" strike="noStrike" baseline="0">
                <a:ln>
                  <a:noFill/>
                </a:ln>
                <a:solidFill>
                  <a:srgbClr val="4D4D4D"/>
                </a:solidFill>
                <a:latin typeface="Arial" pitchFamily="18"/>
                <a:ea typeface="ＭＳ Ｐゴシック" pitchFamily="50"/>
                <a:cs typeface="ＭＳ Ｐゴシック" pitchFamily="50"/>
              </a:rPr>
              <a:t>getConnection</a:t>
            </a:r>
            <a:r>
              <a:rPr lang="en-US" sz="1600" b="0" i="0" u="none" strike="noStrike" baseline="0">
                <a:ln>
                  <a:noFill/>
                </a:ln>
                <a:solidFill>
                  <a:srgbClr val="4D4D4D"/>
                </a:solidFill>
                <a:latin typeface="Arial" pitchFamily="18"/>
                <a:ea typeface="ＭＳ Ｐゴシック" pitchFamily="50"/>
                <a:cs typeface="ＭＳ Ｐゴシック" pitchFamily="50"/>
              </a:rPr>
              <a:t>();</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PreparedStatement ps = conn.prepareStatement(sql);</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ps.setString(1, lastName);</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ResultSet rs = ps.executeQuery();</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a:t>
            </a:r>
            <a:r>
              <a:rPr lang="en-US" sz="1600" b="0" i="0" u="none" strike="noStrike" baseline="0">
                <a:ln>
                  <a:noFill/>
                </a:ln>
                <a:solidFill>
                  <a:srgbClr val="7F0055"/>
                </a:solidFill>
                <a:latin typeface="Arial" pitchFamily="18"/>
                <a:ea typeface="ＭＳ Ｐゴシック" pitchFamily="50"/>
                <a:cs typeface="ＭＳ Ｐゴシック" pitchFamily="50"/>
              </a:rPr>
              <a:t>while</a:t>
            </a:r>
            <a:r>
              <a:rPr lang="en-US" sz="1600" b="0" i="0" u="none" strike="noStrike" baseline="0">
                <a:ln>
                  <a:noFill/>
                </a:ln>
                <a:solidFill>
                  <a:srgbClr val="4D4D4D"/>
                </a:solidFill>
                <a:latin typeface="Arial" pitchFamily="18"/>
                <a:ea typeface="ＭＳ Ｐゴシック" pitchFamily="50"/>
                <a:cs typeface="ＭＳ Ｐゴシック" pitchFamily="50"/>
              </a:rPr>
              <a:t> (rs.next()) {</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personList.add(</a:t>
            </a:r>
            <a:r>
              <a:rPr lang="en-US" sz="1600" b="0" i="0" u="none" strike="noStrike" baseline="0">
                <a:ln>
                  <a:noFill/>
                </a:ln>
                <a:solidFill>
                  <a:srgbClr val="7F0055"/>
                </a:solidFill>
                <a:latin typeface="Arial" pitchFamily="18"/>
                <a:ea typeface="ＭＳ Ｐゴシック" pitchFamily="50"/>
                <a:cs typeface="ＭＳ Ｐゴシック" pitchFamily="50"/>
              </a:rPr>
              <a:t>new</a:t>
            </a:r>
            <a:r>
              <a:rPr lang="en-US" sz="1600" b="0" i="0" u="none" strike="noStrike" baseline="0">
                <a:ln>
                  <a:noFill/>
                </a:ln>
                <a:solidFill>
                  <a:srgbClr val="4D4D4D"/>
                </a:solidFill>
                <a:latin typeface="Arial" pitchFamily="18"/>
                <a:ea typeface="ＭＳ Ｐゴシック" pitchFamily="50"/>
                <a:cs typeface="ＭＳ Ｐゴシック" pitchFamily="50"/>
              </a:rPr>
              <a:t> Person(rs.getString(</a:t>
            </a:r>
            <a:r>
              <a:rPr lang="en-US" sz="1600" b="0" i="0" u="none" strike="noStrike" baseline="0">
                <a:ln>
                  <a:noFill/>
                </a:ln>
                <a:solidFill>
                  <a:srgbClr val="000099"/>
                </a:solidFill>
                <a:latin typeface="Arial" pitchFamily="18"/>
                <a:ea typeface="ＭＳ Ｐゴシック" pitchFamily="50"/>
                <a:cs typeface="ＭＳ Ｐゴシック" pitchFamily="50"/>
              </a:rPr>
              <a:t>"first_name"</a:t>
            </a:r>
            <a:r>
              <a:rPr lang="en-US" sz="1600" b="0" i="0" u="none" strike="noStrike" baseline="0">
                <a:ln>
                  <a:noFill/>
                </a:ln>
                <a:solidFill>
                  <a:srgbClr val="4D4D4D"/>
                </a:solidFill>
                <a:latin typeface="Arial" pitchFamily="18"/>
                <a:ea typeface="ＭＳ Ｐゴシック" pitchFamily="50"/>
                <a:cs typeface="ＭＳ Ｐゴシック" pitchFamily="50"/>
              </a:rPr>
              <a:t>), ...));</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a:t>
            </a:r>
            <a:r>
              <a:rPr lang="en-US" sz="1600" b="0" i="0" u="none" strike="noStrike" baseline="0">
                <a:ln>
                  <a:noFill/>
                </a:ln>
                <a:solidFill>
                  <a:srgbClr val="7F0055"/>
                </a:solidFill>
                <a:latin typeface="Arial" pitchFamily="18"/>
                <a:ea typeface="ＭＳ Ｐゴシック" pitchFamily="50"/>
                <a:cs typeface="ＭＳ Ｐゴシック" pitchFamily="50"/>
              </a:rPr>
              <a:t> catch</a:t>
            </a:r>
            <a:r>
              <a:rPr lang="en-US" sz="1600" b="0" i="0" u="none" strike="noStrike" baseline="0">
                <a:ln>
                  <a:noFill/>
                </a:ln>
                <a:solidFill>
                  <a:srgbClr val="4D4D4D"/>
                </a:solidFill>
                <a:latin typeface="Arial" pitchFamily="18"/>
                <a:ea typeface="ＭＳ Ｐゴシック" pitchFamily="50"/>
                <a:cs typeface="ＭＳ Ｐゴシック" pitchFamily="50"/>
              </a:rPr>
              <a:t> (SQLException e) { </a:t>
            </a:r>
            <a:r>
              <a:rPr lang="en-US" sz="1600" b="0" i="0" u="none" strike="noStrike" baseline="0">
                <a:ln>
                  <a:noFill/>
                </a:ln>
                <a:solidFill>
                  <a:srgbClr val="3F7F7F"/>
                </a:solidFill>
                <a:latin typeface="Arial" pitchFamily="18"/>
                <a:ea typeface="ＭＳ Ｐゴシック" pitchFamily="50"/>
                <a:cs typeface="ＭＳ Ｐゴシック" pitchFamily="50"/>
              </a:rPr>
              <a:t>/* ??? */</a:t>
            </a:r>
            <a:r>
              <a:rPr lang="en-US" sz="1600" b="0" i="0" u="none" strike="noStrike" baseline="0">
                <a:ln>
                  <a:noFill/>
                </a:ln>
                <a:solidFill>
                  <a:srgbClr val="4D4D4D"/>
                </a:solidFill>
                <a:latin typeface="Arial" pitchFamily="18"/>
                <a:ea typeface="ＭＳ Ｐゴシック" pitchFamily="50"/>
                <a:cs typeface="ＭＳ Ｐゴシック" pitchFamily="50"/>
              </a:rPr>
              <a:t> }</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a:t>
            </a:r>
            <a:r>
              <a:rPr lang="en-US" sz="1600" b="0" i="0" u="none" strike="noStrike" baseline="0">
                <a:ln>
                  <a:noFill/>
                </a:ln>
                <a:solidFill>
                  <a:srgbClr val="7F0055"/>
                </a:solidFill>
                <a:latin typeface="Arial" pitchFamily="18"/>
                <a:ea typeface="ＭＳ Ｐゴシック" pitchFamily="50"/>
                <a:cs typeface="ＭＳ Ｐゴシック" pitchFamily="50"/>
              </a:rPr>
              <a:t>finally </a:t>
            </a:r>
            <a:r>
              <a:rPr lang="en-US" sz="1600" b="0" i="0" u="none" strike="noStrike" baseline="0">
                <a:ln>
                  <a:noFill/>
                </a:ln>
                <a:solidFill>
                  <a:srgbClr val="4D4D4D"/>
                </a:solidFill>
                <a:latin typeface="Arial" pitchFamily="18"/>
                <a:ea typeface="ＭＳ Ｐゴシック" pitchFamily="50"/>
                <a:cs typeface="ＭＳ Ｐゴシック" pitchFamily="50"/>
              </a:rPr>
              <a:t>{</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a:t>
            </a:r>
            <a:r>
              <a:rPr lang="en-US" sz="1600" b="0" i="0" u="none" strike="noStrike" baseline="0">
                <a:ln>
                  <a:noFill/>
                </a:ln>
                <a:solidFill>
                  <a:srgbClr val="7F0055"/>
                </a:solidFill>
                <a:latin typeface="Arial" pitchFamily="18"/>
                <a:ea typeface="ＭＳ Ｐゴシック" pitchFamily="50"/>
                <a:cs typeface="ＭＳ Ｐゴシック" pitchFamily="50"/>
              </a:rPr>
              <a:t>try</a:t>
            </a:r>
            <a:r>
              <a:rPr lang="en-US" sz="1600" b="0" i="0" u="none" strike="noStrike" baseline="0">
                <a:ln>
                  <a:noFill/>
                </a:ln>
                <a:solidFill>
                  <a:srgbClr val="4D4D4D"/>
                </a:solidFill>
                <a:latin typeface="Arial" pitchFamily="18"/>
                <a:ea typeface="ＭＳ Ｐゴシック" pitchFamily="50"/>
                <a:cs typeface="ＭＳ Ｐゴシック" pitchFamily="50"/>
              </a:rPr>
              <a:t> {</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conn.close();</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 </a:t>
            </a:r>
            <a:r>
              <a:rPr lang="en-US" sz="1600" b="0" i="0" u="none" strike="noStrike" baseline="0">
                <a:ln>
                  <a:noFill/>
                </a:ln>
                <a:solidFill>
                  <a:srgbClr val="7F0055"/>
                </a:solidFill>
                <a:latin typeface="Arial" pitchFamily="18"/>
                <a:ea typeface="ＭＳ Ｐゴシック" pitchFamily="50"/>
                <a:cs typeface="ＭＳ Ｐゴシック" pitchFamily="50"/>
              </a:rPr>
              <a:t>catch</a:t>
            </a:r>
            <a:r>
              <a:rPr lang="en-US" sz="1600" b="0" i="0" u="none" strike="noStrike" baseline="0">
                <a:ln>
                  <a:noFill/>
                </a:ln>
                <a:solidFill>
                  <a:srgbClr val="4D4D4D"/>
                </a:solidFill>
                <a:latin typeface="Arial" pitchFamily="18"/>
                <a:ea typeface="ＭＳ Ｐゴシック" pitchFamily="50"/>
                <a:cs typeface="ＭＳ Ｐゴシック" pitchFamily="50"/>
              </a:rPr>
              <a:t> (SQLException e) { </a:t>
            </a:r>
            <a:r>
              <a:rPr lang="en-US" sz="1600" b="0" i="0" u="none" strike="noStrike" baseline="0">
                <a:ln>
                  <a:noFill/>
                </a:ln>
                <a:solidFill>
                  <a:srgbClr val="3F7F7F"/>
                </a:solidFill>
                <a:latin typeface="Arial" pitchFamily="18"/>
                <a:ea typeface="ＭＳ Ｐゴシック" pitchFamily="50"/>
                <a:cs typeface="ＭＳ Ｐゴシック" pitchFamily="50"/>
              </a:rPr>
              <a:t>/* ??? */</a:t>
            </a:r>
            <a:r>
              <a:rPr lang="en-US" sz="1600" b="0" i="0" u="none" strike="noStrike" baseline="0">
                <a:ln>
                  <a:noFill/>
                </a:ln>
                <a:solidFill>
                  <a:srgbClr val="4D4D4D"/>
                </a:solidFill>
                <a:latin typeface="Arial" pitchFamily="18"/>
                <a:ea typeface="ＭＳ Ｐゴシック" pitchFamily="50"/>
                <a:cs typeface="ＭＳ Ｐゴシック" pitchFamily="50"/>
              </a:rPr>
              <a:t> }</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   </a:t>
            </a:r>
            <a:r>
              <a:rPr lang="en-US" sz="1600" b="0" i="0" u="none" strike="noStrike" baseline="0">
                <a:ln>
                  <a:noFill/>
                </a:ln>
                <a:solidFill>
                  <a:srgbClr val="7F0055"/>
                </a:solidFill>
                <a:latin typeface="Arial" pitchFamily="18"/>
                <a:ea typeface="ＭＳ Ｐゴシック" pitchFamily="50"/>
                <a:cs typeface="ＭＳ Ｐゴシック" pitchFamily="50"/>
              </a:rPr>
              <a:t>return</a:t>
            </a:r>
            <a:r>
              <a:rPr lang="en-US" sz="1600" b="0" i="0" u="none" strike="noStrike" baseline="0">
                <a:ln>
                  <a:noFill/>
                </a:ln>
                <a:solidFill>
                  <a:srgbClr val="4D4D4D"/>
                </a:solidFill>
                <a:latin typeface="Arial" pitchFamily="18"/>
                <a:ea typeface="ＭＳ Ｐゴシック" pitchFamily="50"/>
                <a:cs typeface="ＭＳ Ｐゴシック" pitchFamily="50"/>
              </a:rPr>
              <a:t> personList;</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18"/>
                <a:ea typeface="ＭＳ Ｐゴシック" pitchFamily="50"/>
                <a:cs typeface="ＭＳ Ｐゴシック" pitchFamily="50"/>
              </a:rPr>
              <a:t>}</a:t>
            </a:r>
          </a:p>
          <a:p>
            <a:pPr marL="342720" marR="0" lvl="0" indent="-342720" algn="l" rtl="0" hangingPunct="1">
              <a:lnSpc>
                <a:spcPct val="80000"/>
              </a:lnSpc>
              <a:spcBef>
                <a:spcPts val="40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US" sz="1600" b="0" i="0" u="none" strike="noStrike" baseline="0">
              <a:ln>
                <a:noFill/>
              </a:ln>
              <a:solidFill>
                <a:srgbClr val="4D4D4D"/>
              </a:solidFill>
              <a:latin typeface="Arial" pitchFamily="18"/>
              <a:ea typeface="ＭＳ Ｐゴシック" pitchFamily="50"/>
              <a:cs typeface="ＭＳ Ｐゴシック" pitchFamily="50"/>
            </a:endParaRPr>
          </a:p>
        </p:txBody>
      </p:sp>
      <p:sp>
        <p:nvSpPr>
          <p:cNvPr id="3" name="Title 2"/>
          <p:cNvSpPr txBox="1">
            <a:spLocks noGrp="1"/>
          </p:cNvSpPr>
          <p:nvPr>
            <p:ph type="title" idx="4294967295"/>
          </p:nvPr>
        </p:nvSpPr>
        <p:spPr>
          <a:xfrm>
            <a:off x="457200" y="349560"/>
            <a:ext cx="8229600" cy="581400"/>
          </a:xfrm>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Poor Exception Handling</a:t>
            </a:r>
          </a:p>
        </p:txBody>
      </p:sp>
      <p:sp>
        <p:nvSpPr>
          <p:cNvPr id="4" name="Freeform 3"/>
          <p:cNvSpPr/>
          <p:nvPr/>
        </p:nvSpPr>
        <p:spPr>
          <a:xfrm>
            <a:off x="4238640" y="4607640"/>
            <a:ext cx="1351440" cy="197280"/>
          </a:xfrm>
          <a:custGeom>
            <a:avLst/>
            <a:gdLst/>
            <a:ahLst/>
            <a:cxnLst>
              <a:cxn ang="3cd4">
                <a:pos x="hc" y="t"/>
              </a:cxn>
              <a:cxn ang="cd2">
                <a:pos x="l" y="vc"/>
              </a:cxn>
              <a:cxn ang="cd4">
                <a:pos x="hc" y="b"/>
              </a:cxn>
              <a:cxn ang="0">
                <a:pos x="r" y="vc"/>
              </a:cxn>
            </a:cxnLst>
            <a:rect l="l" t="t" r="r" b="b"/>
            <a:pathLst>
              <a:path w="3755" h="549" fill="none">
                <a:moveTo>
                  <a:pt x="3755" y="549"/>
                </a:moveTo>
                <a:lnTo>
                  <a:pt x="0" y="0"/>
                </a:lnTo>
              </a:path>
            </a:pathLst>
          </a:custGeom>
          <a:noFill/>
          <a:ln w="1908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Freeform 4"/>
          <p:cNvSpPr/>
          <p:nvPr/>
        </p:nvSpPr>
        <p:spPr>
          <a:xfrm>
            <a:off x="4523760" y="5110920"/>
            <a:ext cx="1066680" cy="304200"/>
          </a:xfrm>
          <a:custGeom>
            <a:avLst/>
            <a:gdLst/>
            <a:ahLst/>
            <a:cxnLst>
              <a:cxn ang="3cd4">
                <a:pos x="hc" y="t"/>
              </a:cxn>
              <a:cxn ang="cd2">
                <a:pos x="l" y="vc"/>
              </a:cxn>
              <a:cxn ang="cd4">
                <a:pos x="hc" y="b"/>
              </a:cxn>
              <a:cxn ang="0">
                <a:pos x="r" y="vc"/>
              </a:cxn>
            </a:cxnLst>
            <a:rect l="l" t="t" r="r" b="b"/>
            <a:pathLst>
              <a:path w="2964" h="846" fill="none">
                <a:moveTo>
                  <a:pt x="2964" y="0"/>
                </a:moveTo>
                <a:lnTo>
                  <a:pt x="0" y="846"/>
                </a:lnTo>
              </a:path>
            </a:pathLst>
          </a:custGeom>
          <a:noFill/>
          <a:ln w="1908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6" name="Freeform 5"/>
          <p:cNvSpPr/>
          <p:nvPr/>
        </p:nvSpPr>
        <p:spPr>
          <a:xfrm>
            <a:off x="5598720" y="4577039"/>
            <a:ext cx="1323720" cy="703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non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What can</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you do?</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Class="entr"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name="Topics in this session">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GB"/>
              <a:t>Topics in this session</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Problems with traditional JDBC</a:t>
            </a:r>
          </a:p>
          <a:p>
            <a:pPr lvl="1"/>
            <a:r>
              <a:rPr lang="en-US">
                <a:latin typeface="" pitchFamily="16"/>
              </a:rPr>
              <a:t>Results in redundant, error prone code</a:t>
            </a:r>
          </a:p>
          <a:p>
            <a:pPr lvl="1"/>
            <a:r>
              <a:rPr lang="en-US">
                <a:latin typeface="" pitchFamily="16"/>
              </a:rPr>
              <a:t>Leads to poor exception handling</a:t>
            </a:r>
          </a:p>
          <a:p>
            <a:pPr lvl="0"/>
            <a:r>
              <a:rPr lang="en-US" b="1">
                <a:latin typeface="" pitchFamily="16"/>
              </a:rPr>
              <a:t>Spring’s JdbcTemplate</a:t>
            </a:r>
          </a:p>
          <a:p>
            <a:pPr lvl="1"/>
            <a:r>
              <a:rPr lang="en-US">
                <a:latin typeface="" pitchFamily="16"/>
              </a:rPr>
              <a:t>Configuration</a:t>
            </a:r>
          </a:p>
          <a:p>
            <a:pPr lvl="1"/>
            <a:r>
              <a:rPr lang="en-US">
                <a:latin typeface="" pitchFamily="16"/>
              </a:rPr>
              <a:t>Query execution</a:t>
            </a:r>
          </a:p>
          <a:p>
            <a:pPr lvl="1"/>
            <a:r>
              <a:rPr lang="en-US">
                <a:latin typeface="" pitchFamily="16"/>
              </a:rPr>
              <a:t>Working with result sets</a:t>
            </a:r>
          </a:p>
          <a:p>
            <a:pPr lvl="1"/>
            <a:r>
              <a:rPr lang="en-US">
                <a:latin typeface="" pitchFamily="16"/>
              </a:rPr>
              <a:t>Exception handling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pring’s JdbcTemplate">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555120"/>
            <a:ext cx="8229600" cy="581400"/>
          </a:xfrm>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Spring’s JdbcTemplate</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Greatly simplifies use of the JDBC API</a:t>
            </a:r>
          </a:p>
          <a:p>
            <a:pPr lvl="1"/>
            <a:r>
              <a:rPr lang="en-US">
                <a:latin typeface="" pitchFamily="16"/>
              </a:rPr>
              <a:t>Eliminates repetitive boilerplate code</a:t>
            </a:r>
          </a:p>
          <a:p>
            <a:pPr lvl="1"/>
            <a:r>
              <a:rPr lang="en-US">
                <a:latin typeface="" pitchFamily="16"/>
              </a:rPr>
              <a:t>Alleviates common causes of bugs</a:t>
            </a:r>
          </a:p>
          <a:p>
            <a:pPr lvl="1"/>
            <a:r>
              <a:rPr lang="en-US">
                <a:latin typeface="" pitchFamily="16"/>
              </a:rPr>
              <a:t>Handles SQLExceptions properly</a:t>
            </a:r>
          </a:p>
          <a:p>
            <a:pPr lvl="0"/>
            <a:r>
              <a:rPr lang="en-US">
                <a:latin typeface="" pitchFamily="16"/>
              </a:rPr>
              <a:t>Without sacrificing power</a:t>
            </a:r>
          </a:p>
          <a:p>
            <a:pPr lvl="1"/>
            <a:r>
              <a:rPr lang="en-US">
                <a:latin typeface="" pitchFamily="16"/>
              </a:rPr>
              <a:t>Provides full access to the standard JDBC constructs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JdbcTemplate in a Nutshell">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JdbcTemplate in a Nutshell</a:t>
            </a:r>
          </a:p>
        </p:txBody>
      </p:sp>
      <p:sp>
        <p:nvSpPr>
          <p:cNvPr id="3" name="Text Placeholder 2"/>
          <p:cNvSpPr txBox="1">
            <a:spLocks noGrp="1"/>
          </p:cNvSpPr>
          <p:nvPr>
            <p:ph type="body" idx="4294967295"/>
          </p:nvPr>
        </p:nvSpPr>
        <p:spPr>
          <a:xfrm>
            <a:off x="627840" y="1708920"/>
            <a:ext cx="7867800" cy="4148280"/>
          </a:xfrm>
        </p:spPr>
        <p:txBody>
          <a:bodyPr wrap="square">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lnSpc>
                <a:spcPct val="90000"/>
              </a:lnSpc>
              <a:buNone/>
            </a:pPr>
            <a:endParaRPr lang="en-US">
              <a:latin typeface="" pitchFamily="16"/>
            </a:endParaRPr>
          </a:p>
          <a:p>
            <a:pPr lvl="0">
              <a:lnSpc>
                <a:spcPct val="90000"/>
              </a:lnSpc>
              <a:buNone/>
            </a:pPr>
            <a:endParaRPr lang="en-US">
              <a:latin typeface="" pitchFamily="16"/>
            </a:endParaRPr>
          </a:p>
          <a:p>
            <a:pPr lvl="0">
              <a:lnSpc>
                <a:spcPct val="90000"/>
              </a:lnSpc>
              <a:buNone/>
            </a:pPr>
            <a:endParaRPr lang="en-US">
              <a:latin typeface="" pitchFamily="16"/>
            </a:endParaRPr>
          </a:p>
          <a:p>
            <a:pPr marL="0" lvl="0" indent="0">
              <a:lnSpc>
                <a:spcPct val="90000"/>
              </a:lnSpc>
            </a:pPr>
            <a:r>
              <a:rPr lang="en-US">
                <a:latin typeface="" pitchFamily="16"/>
              </a:rPr>
              <a:t>Acquisition of the connection</a:t>
            </a:r>
          </a:p>
          <a:p>
            <a:pPr marL="0" lvl="0" indent="0">
              <a:lnSpc>
                <a:spcPct val="90000"/>
              </a:lnSpc>
            </a:pPr>
            <a:r>
              <a:rPr lang="en-US">
                <a:latin typeface="" pitchFamily="16"/>
              </a:rPr>
              <a:t>Participation in the transaction</a:t>
            </a:r>
          </a:p>
          <a:p>
            <a:pPr marL="0" lvl="0" indent="0">
              <a:lnSpc>
                <a:spcPct val="90000"/>
              </a:lnSpc>
            </a:pPr>
            <a:r>
              <a:rPr lang="en-US">
                <a:latin typeface="" pitchFamily="16"/>
              </a:rPr>
              <a:t>Execution of the statement</a:t>
            </a:r>
          </a:p>
          <a:p>
            <a:pPr marL="0" lvl="0" indent="0">
              <a:lnSpc>
                <a:spcPct val="90000"/>
              </a:lnSpc>
            </a:pPr>
            <a:r>
              <a:rPr lang="en-US">
                <a:latin typeface="" pitchFamily="16"/>
              </a:rPr>
              <a:t>Processing of the result set</a:t>
            </a:r>
          </a:p>
          <a:p>
            <a:pPr marL="0" lvl="0" indent="0">
              <a:lnSpc>
                <a:spcPct val="90000"/>
              </a:lnSpc>
            </a:pPr>
            <a:r>
              <a:rPr lang="en-US">
                <a:latin typeface="" pitchFamily="16"/>
              </a:rPr>
              <a:t>Handling any exceptions</a:t>
            </a:r>
          </a:p>
          <a:p>
            <a:pPr marL="0" lvl="0" indent="0">
              <a:lnSpc>
                <a:spcPct val="90000"/>
              </a:lnSpc>
            </a:pPr>
            <a:r>
              <a:rPr lang="en-US">
                <a:latin typeface="" pitchFamily="16"/>
              </a:rPr>
              <a:t>Release of the connection</a:t>
            </a:r>
          </a:p>
          <a:p>
            <a:pPr lvl="0">
              <a:lnSpc>
                <a:spcPct val="90000"/>
              </a:lnSpc>
              <a:buNone/>
            </a:pPr>
            <a:endParaRPr lang="en-US">
              <a:latin typeface="" pitchFamily="16"/>
            </a:endParaRPr>
          </a:p>
        </p:txBody>
      </p:sp>
      <p:sp>
        <p:nvSpPr>
          <p:cNvPr id="4" name="Freeform 3"/>
          <p:cNvSpPr/>
          <p:nvPr/>
        </p:nvSpPr>
        <p:spPr>
          <a:xfrm>
            <a:off x="547200" y="1855439"/>
            <a:ext cx="7659720" cy="703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F0055"/>
                </a:solidFill>
                <a:latin typeface="Arial" pitchFamily="34"/>
                <a:ea typeface="ＭＳ Ｐゴシック" pitchFamily="2"/>
                <a:cs typeface="ＭＳ Ｐゴシック" pitchFamily="2"/>
              </a:rPr>
              <a:t>int</a:t>
            </a:r>
            <a:r>
              <a:rPr lang="en-US" sz="2000" b="0" i="0" u="none" strike="noStrike" baseline="0">
                <a:ln>
                  <a:noFill/>
                </a:ln>
                <a:solidFill>
                  <a:srgbClr val="4D4D4D"/>
                </a:solidFill>
                <a:latin typeface="Arial" pitchFamily="34"/>
                <a:ea typeface="ＭＳ Ｐゴシック" pitchFamily="2"/>
                <a:cs typeface="ＭＳ Ｐゴシック" pitchFamily="2"/>
              </a:rPr>
              <a:t> count = jdbcTemplate.queryForObject(</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b="0" i="0" u="none" strike="noStrike" baseline="0">
                <a:ln>
                  <a:noFill/>
                </a:ln>
                <a:solidFill>
                  <a:srgbClr val="4D4D4D"/>
                </a:solidFill>
                <a:latin typeface="Arial" pitchFamily="34"/>
                <a:ea typeface="ＭＳ Ｐゴシック" pitchFamily="2"/>
                <a:cs typeface="ＭＳ Ｐゴシック" pitchFamily="2"/>
              </a:rPr>
              <a:t>    </a:t>
            </a:r>
            <a:r>
              <a:rPr lang="en-US" sz="1990" b="0" i="0" u="none" strike="noStrike" baseline="0">
                <a:ln>
                  <a:noFill/>
                </a:ln>
                <a:solidFill>
                  <a:srgbClr val="000099"/>
                </a:solidFill>
                <a:latin typeface="Arial" pitchFamily="18"/>
                <a:ea typeface="ＭＳ Ｐゴシック" pitchFamily="2"/>
                <a:cs typeface="ＭＳ Ｐゴシック" pitchFamily="2"/>
              </a:rPr>
              <a:t>"</a:t>
            </a:r>
            <a:r>
              <a:rPr lang="en-US" sz="2000" b="0" i="0" u="none" strike="noStrike" baseline="0">
                <a:ln>
                  <a:noFill/>
                </a:ln>
                <a:solidFill>
                  <a:srgbClr val="0000C0"/>
                </a:solidFill>
                <a:latin typeface="Arial" pitchFamily="34"/>
                <a:ea typeface="ＭＳ Ｐゴシック" pitchFamily="2"/>
                <a:cs typeface="ＭＳ Ｐゴシック" pitchFamily="2"/>
              </a:rPr>
              <a:t>SELECT COUNT(*) FROM CUSTOMER</a:t>
            </a:r>
            <a:r>
              <a:rPr lang="en-US" sz="1990" b="0" i="0" u="none" strike="noStrike" baseline="0">
                <a:ln>
                  <a:noFill/>
                </a:ln>
                <a:solidFill>
                  <a:srgbClr val="000099"/>
                </a:solidFill>
                <a:latin typeface="Arial" pitchFamily="18"/>
                <a:ea typeface="ＭＳ Ｐゴシック" pitchFamily="2"/>
                <a:cs typeface="ＭＳ Ｐゴシック" pitchFamily="2"/>
              </a:rPr>
              <a:t>"</a:t>
            </a:r>
            <a:r>
              <a:rPr lang="en-US" sz="2000" b="0" i="0" u="none" strike="noStrike" baseline="0">
                <a:ln>
                  <a:noFill/>
                </a:ln>
                <a:solidFill>
                  <a:srgbClr val="4D4D4D"/>
                </a:solidFill>
                <a:latin typeface="Arial" pitchFamily="34"/>
                <a:ea typeface="ＭＳ Ｐゴシック" pitchFamily="2"/>
                <a:cs typeface="ＭＳ Ｐゴシック" pitchFamily="2"/>
              </a:rPr>
              <a:t>, Integer.</a:t>
            </a:r>
            <a:r>
              <a:rPr lang="en-US" sz="2000" b="0" i="0" u="none" strike="noStrike" baseline="0">
                <a:ln>
                  <a:noFill/>
                </a:ln>
                <a:solidFill>
                  <a:srgbClr val="7F0055"/>
                </a:solidFill>
                <a:latin typeface="Arial" pitchFamily="34"/>
                <a:ea typeface="Arial" pitchFamily="34"/>
                <a:cs typeface="Arial" pitchFamily="34"/>
              </a:rPr>
              <a:t>class</a:t>
            </a:r>
            <a:r>
              <a:rPr lang="en-US" sz="2000" b="0" i="0" u="none" strike="noStrike" baseline="0">
                <a:ln>
                  <a:noFill/>
                </a:ln>
                <a:solidFill>
                  <a:srgbClr val="4D4D4D"/>
                </a:solidFill>
                <a:latin typeface="Arial" pitchFamily="34"/>
                <a:ea typeface="ＭＳ Ｐゴシック" pitchFamily="2"/>
                <a:cs typeface="ＭＳ Ｐゴシック" pitchFamily="2"/>
              </a:rPr>
              <a:t>);</a:t>
            </a:r>
          </a:p>
        </p:txBody>
      </p:sp>
      <p:grpSp>
        <p:nvGrpSpPr>
          <p:cNvPr id="5" name="Group 7"/>
          <p:cNvGrpSpPr/>
          <p:nvPr/>
        </p:nvGrpSpPr>
        <p:grpSpPr>
          <a:xfrm>
            <a:off x="5213880" y="2977200"/>
            <a:ext cx="2590920" cy="2438280"/>
            <a:chOff x="5213880" y="2977200"/>
            <a:chExt cx="2590920" cy="2438280"/>
          </a:xfrm>
        </p:grpSpPr>
        <p:sp>
          <p:nvSpPr>
            <p:cNvPr id="6" name="Text Box 5"/>
            <p:cNvSpPr/>
            <p:nvPr/>
          </p:nvSpPr>
          <p:spPr>
            <a:xfrm>
              <a:off x="5671080" y="3789719"/>
              <a:ext cx="2133720" cy="825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1" i="0" u="none" strike="noStrike" baseline="0">
                  <a:ln>
                    <a:noFill/>
                  </a:ln>
                  <a:solidFill>
                    <a:srgbClr val="427531"/>
                  </a:solidFill>
                  <a:latin typeface="Arial" pitchFamily="18"/>
                  <a:ea typeface="ＭＳ Ｐゴシック" pitchFamily="2"/>
                  <a:cs typeface="ＭＳ Ｐゴシック" pitchFamily="2"/>
                </a:rPr>
                <a:t>All handled by Spring</a:t>
              </a:r>
            </a:p>
          </p:txBody>
        </p:sp>
        <p:sp>
          <p:nvSpPr>
            <p:cNvPr id="7" name="AutoShape 6"/>
            <p:cNvSpPr/>
            <p:nvPr/>
          </p:nvSpPr>
          <p:spPr>
            <a:xfrm>
              <a:off x="5213880" y="2977200"/>
              <a:ext cx="457200" cy="2438280"/>
            </a:xfrm>
            <a:custGeom>
              <a:avLst>
                <a:gd name="f0" fmla="val 1800"/>
                <a:gd name="f1" fmla="val 10800"/>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0800"/>
                <a:gd name="f13" fmla="val 162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8 f15 1"/>
                <a:gd name="f28" fmla="*/ f18 f16 1"/>
                <a:gd name="f29" fmla="*/ 0 f15 1"/>
                <a:gd name="f30" fmla="*/ 7800 f15 1"/>
                <a:gd name="f31" fmla="*/ 0 f16 1"/>
                <a:gd name="f32" fmla="*/ f19 1 f4"/>
                <a:gd name="f33" fmla="*/ 21600 f16 1"/>
                <a:gd name="f34" fmla="*/ 21600 f15 1"/>
                <a:gd name="f35" fmla="*/ 108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29" y="f31"/>
                </a:cxn>
                <a:cxn ang="f42">
                  <a:pos x="f29" y="f33"/>
                </a:cxn>
                <a:cxn ang="f42">
                  <a:pos x="f34" y="f35"/>
                </a:cxn>
              </a:cxnLst>
              <a:rect l="f29" t="f44" r="f30" b="f45"/>
              <a:pathLst>
                <a:path w="21600" h="21600">
                  <a:moveTo>
                    <a:pt x="f7" y="f7"/>
                  </a:moveTo>
                  <a:cubicBezTo>
                    <a:pt x="f11" y="f7"/>
                    <a:pt x="f12" y="f20"/>
                    <a:pt x="f12" y="f21"/>
                  </a:cubicBezTo>
                  <a:lnTo>
                    <a:pt x="f12" y="f36"/>
                  </a:lnTo>
                  <a:cubicBezTo>
                    <a:pt x="f12" y="f37"/>
                    <a:pt x="f13" y="f22"/>
                    <a:pt x="f8" y="f22"/>
                  </a:cubicBezTo>
                  <a:cubicBezTo>
                    <a:pt x="f13" y="f22"/>
                    <a:pt x="f12" y="f38"/>
                    <a:pt x="f12" y="f39"/>
                  </a:cubicBezTo>
                  <a:lnTo>
                    <a:pt x="f12" y="f23"/>
                  </a:lnTo>
                  <a:cubicBezTo>
                    <a:pt x="f12" y="f40"/>
                    <a:pt x="f11" y="f8"/>
                    <a:pt x="f7" y="f8"/>
                  </a:cubicBezTo>
                </a:path>
              </a:pathLst>
            </a:custGeom>
            <a:noFill/>
            <a:ln w="28440">
              <a:solidFill>
                <a:srgbClr val="427531"/>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name="JdbcTemplate Approach Overview">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274320"/>
            <a:ext cx="8229600" cy="619200"/>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sz="2800"/>
              <a:t>JdbcTemplate Approach Overview</a:t>
            </a:r>
          </a:p>
        </p:txBody>
      </p:sp>
      <p:sp>
        <p:nvSpPr>
          <p:cNvPr id="3" name="Freeform 2"/>
          <p:cNvSpPr/>
          <p:nvPr/>
        </p:nvSpPr>
        <p:spPr>
          <a:xfrm>
            <a:off x="317160" y="893519"/>
            <a:ext cx="7777800" cy="1739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DFFDD"/>
          </a:solidFill>
          <a:ln w="12600">
            <a:solidFill>
              <a:srgbClr val="000000"/>
            </a:solidFill>
            <a:prstDash val="solid"/>
            <a:miter/>
          </a:ln>
        </p:spPr>
        <p:txBody>
          <a:bodyPr vert="horz" wrap="none" lIns="90000" tIns="46800" rIns="90000" bIns="46800" anchor="t"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List&lt;Customer&gt; results = jdbcTemplate.query(someSql,</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a:t>
            </a:r>
            <a:r>
              <a:rPr lang="en-US" sz="1800" b="0" i="0" u="none" strike="noStrike" baseline="0">
                <a:ln>
                  <a:noFill/>
                </a:ln>
                <a:solidFill>
                  <a:srgbClr val="7F0055"/>
                </a:solidFill>
                <a:latin typeface="Arial" pitchFamily="18"/>
                <a:ea typeface="ＭＳ Ｐゴシック" pitchFamily="2"/>
                <a:cs typeface="ＭＳ Ｐゴシック" pitchFamily="2"/>
              </a:rPr>
              <a:t>new</a:t>
            </a:r>
            <a:r>
              <a:rPr lang="en-US" sz="1800" b="0" i="0" u="none" strike="noStrike" baseline="0">
                <a:ln>
                  <a:noFill/>
                </a:ln>
                <a:solidFill>
                  <a:srgbClr val="4D4D4D"/>
                </a:solidFill>
                <a:latin typeface="Arial" pitchFamily="18"/>
                <a:ea typeface="ＭＳ Ｐゴシック" pitchFamily="2"/>
                <a:cs typeface="ＭＳ Ｐゴシック" pitchFamily="2"/>
              </a:rPr>
              <a:t> RowMapper&lt;Customer&gt;()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a:t>
            </a:r>
            <a:r>
              <a:rPr lang="en-US" sz="1800" b="0" i="0" u="none" strike="noStrike" baseline="0">
                <a:ln>
                  <a:noFill/>
                </a:ln>
                <a:solidFill>
                  <a:srgbClr val="7F0055"/>
                </a:solidFill>
                <a:latin typeface="Arial" pitchFamily="18"/>
                <a:ea typeface="ＭＳ Ｐゴシック" pitchFamily="2"/>
                <a:cs typeface="ＭＳ Ｐゴシック" pitchFamily="2"/>
              </a:rPr>
              <a:t> public</a:t>
            </a:r>
            <a:r>
              <a:rPr lang="en-US" sz="1800" b="0" i="0" u="none" strike="noStrike" baseline="0">
                <a:ln>
                  <a:noFill/>
                </a:ln>
                <a:solidFill>
                  <a:srgbClr val="4D4D4D"/>
                </a:solidFill>
                <a:latin typeface="Arial" pitchFamily="18"/>
                <a:ea typeface="ＭＳ Ｐゴシック" pitchFamily="2"/>
                <a:cs typeface="ＭＳ Ｐゴシック" pitchFamily="2"/>
              </a:rPr>
              <a:t> Customer mapRow(ResultSet rs, </a:t>
            </a:r>
            <a:r>
              <a:rPr lang="en-US" sz="1800" b="0" i="0" u="none" strike="noStrike" baseline="0">
                <a:ln>
                  <a:noFill/>
                </a:ln>
                <a:solidFill>
                  <a:srgbClr val="7F0055"/>
                </a:solidFill>
                <a:latin typeface="Arial" pitchFamily="18"/>
                <a:ea typeface="ＭＳ Ｐゴシック" pitchFamily="2"/>
                <a:cs typeface="ＭＳ Ｐゴシック" pitchFamily="2"/>
              </a:rPr>
              <a:t>int</a:t>
            </a:r>
            <a:r>
              <a:rPr lang="en-US" sz="1800" b="0" i="0" u="none" strike="noStrike" baseline="0">
                <a:ln>
                  <a:noFill/>
                </a:ln>
                <a:solidFill>
                  <a:srgbClr val="4D4D4D"/>
                </a:solidFill>
                <a:latin typeface="Arial" pitchFamily="18"/>
                <a:ea typeface="ＭＳ Ｐゴシック" pitchFamily="2"/>
                <a:cs typeface="ＭＳ Ｐゴシック" pitchFamily="2"/>
              </a:rPr>
              <a:t> row) throws SQLException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a:t>
            </a:r>
            <a:r>
              <a:rPr lang="en-US" sz="1800" b="0" i="0" u="none" strike="noStrike" baseline="0">
                <a:ln>
                  <a:noFill/>
                </a:ln>
                <a:solidFill>
                  <a:srgbClr val="3F7F7F"/>
                </a:solidFill>
                <a:latin typeface="Arial" pitchFamily="18"/>
                <a:ea typeface="ＭＳ Ｐゴシック" pitchFamily="2"/>
                <a:cs typeface="ＭＳ Ｐゴシック" pitchFamily="2"/>
              </a:rPr>
              <a:t>// map the current row to a Customer object</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a:t>
            </a:r>
          </a:p>
        </p:txBody>
      </p:sp>
      <p:sp>
        <p:nvSpPr>
          <p:cNvPr id="4" name="Freeform 3"/>
          <p:cNvSpPr/>
          <p:nvPr/>
        </p:nvSpPr>
        <p:spPr>
          <a:xfrm>
            <a:off x="1371599" y="2221920"/>
            <a:ext cx="7206840" cy="41788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0">
              <a:lnSpc>
                <a:spcPct val="80000"/>
              </a:lnSpc>
              <a:spcBef>
                <a:spcPts val="448"/>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7F0055"/>
                </a:solidFill>
                <a:latin typeface="Arial" pitchFamily="18"/>
                <a:ea typeface="ＭＳ Ｐゴシック" pitchFamily="2"/>
                <a:cs typeface="ＭＳ Ｐゴシック" pitchFamily="2"/>
              </a:rPr>
              <a:t>class</a:t>
            </a:r>
            <a:r>
              <a:rPr lang="en-US" sz="1800" b="0" i="0" u="none" strike="noStrike" baseline="0">
                <a:ln>
                  <a:noFill/>
                </a:ln>
                <a:solidFill>
                  <a:srgbClr val="4D4D4D"/>
                </a:solidFill>
                <a:latin typeface="Arial" pitchFamily="18"/>
                <a:ea typeface="ＭＳ Ｐゴシック" pitchFamily="2"/>
                <a:cs typeface="ＭＳ Ｐゴシック" pitchFamily="2"/>
              </a:rPr>
              <a:t> JdbcTemplate {</a:t>
            </a:r>
          </a:p>
          <a:p>
            <a:pPr marL="0" marR="0" lvl="0" indent="0" algn="l" rtl="0" hangingPunct="0">
              <a:lnSpc>
                <a:spcPct val="80000"/>
              </a:lnSpc>
              <a:spcBef>
                <a:spcPts val="448"/>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7F0055"/>
                </a:solidFill>
                <a:latin typeface="Arial" pitchFamily="18"/>
                <a:ea typeface="ＭＳ Ｐゴシック" pitchFamily="2"/>
                <a:cs typeface="ＭＳ Ｐゴシック" pitchFamily="2"/>
              </a:rPr>
              <a:t>    public</a:t>
            </a:r>
            <a:r>
              <a:rPr lang="en-US" sz="1800" b="0" i="0" u="none" strike="noStrike" baseline="0">
                <a:ln>
                  <a:noFill/>
                </a:ln>
                <a:solidFill>
                  <a:srgbClr val="4D4D4D"/>
                </a:solidFill>
                <a:latin typeface="Arial" pitchFamily="18"/>
                <a:ea typeface="ＭＳ Ｐゴシック" pitchFamily="2"/>
                <a:cs typeface="ＭＳ Ｐゴシック" pitchFamily="2"/>
              </a:rPr>
              <a:t> List&lt;Customer&gt; query(String sql, RowMapper rowMapper) {</a:t>
            </a:r>
          </a:p>
          <a:p>
            <a:pPr marL="0" marR="0" lvl="0" indent="0" algn="l" rtl="0" hangingPunct="0">
              <a:lnSpc>
                <a:spcPct val="80000"/>
              </a:lnSpc>
              <a:spcBef>
                <a:spcPts val="448"/>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a:t>
            </a:r>
            <a:r>
              <a:rPr lang="en-US" sz="1800" b="0" i="0" u="none" strike="noStrike" baseline="0">
                <a:ln>
                  <a:noFill/>
                </a:ln>
                <a:solidFill>
                  <a:srgbClr val="7F0055"/>
                </a:solidFill>
                <a:latin typeface="Arial" pitchFamily="18"/>
                <a:ea typeface="ＭＳ Ｐゴシック" pitchFamily="2"/>
                <a:cs typeface="ＭＳ Ｐゴシック" pitchFamily="2"/>
              </a:rPr>
              <a:t>try</a:t>
            </a:r>
            <a:r>
              <a:rPr lang="en-US" sz="1800" b="0" i="0" u="none" strike="noStrike" baseline="0">
                <a:ln>
                  <a:noFill/>
                </a:ln>
                <a:solidFill>
                  <a:srgbClr val="4D4D4D"/>
                </a:solidFill>
                <a:latin typeface="Arial" pitchFamily="18"/>
                <a:ea typeface="ＭＳ Ｐゴシック" pitchFamily="2"/>
                <a:cs typeface="ＭＳ Ｐゴシック" pitchFamily="2"/>
              </a:rPr>
              <a:t> {</a:t>
            </a:r>
          </a:p>
          <a:p>
            <a:pPr marL="0" marR="0" lvl="0" indent="0" algn="l" rtl="0" hangingPunct="0">
              <a:lnSpc>
                <a:spcPct val="80000"/>
              </a:lnSpc>
              <a:spcBef>
                <a:spcPts val="448"/>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3F7F7F"/>
                </a:solidFill>
                <a:latin typeface="Arial" pitchFamily="18"/>
                <a:ea typeface="ＭＳ Ｐゴシック" pitchFamily="2"/>
                <a:cs typeface="ＭＳ Ｐゴシック" pitchFamily="2"/>
              </a:rPr>
              <a:t>            // acquire connection</a:t>
            </a:r>
          </a:p>
          <a:p>
            <a:pPr marL="0" marR="0" lvl="0" indent="0" algn="l" rtl="0" hangingPunct="0">
              <a:lnSpc>
                <a:spcPct val="80000"/>
              </a:lnSpc>
              <a:spcBef>
                <a:spcPts val="448"/>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3F7F7F"/>
                </a:solidFill>
                <a:latin typeface="Arial" pitchFamily="18"/>
                <a:ea typeface="ＭＳ Ｐゴシック" pitchFamily="2"/>
                <a:cs typeface="ＭＳ Ｐゴシック" pitchFamily="2"/>
              </a:rPr>
              <a:t>            // prepare statement</a:t>
            </a:r>
          </a:p>
          <a:p>
            <a:pPr marL="0" marR="0" lvl="0" indent="0" algn="l" rtl="0" hangingPunct="0">
              <a:lnSpc>
                <a:spcPct val="80000"/>
              </a:lnSpc>
              <a:spcBef>
                <a:spcPts val="448"/>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3F7F7F"/>
                </a:solidFill>
                <a:latin typeface="Arial" pitchFamily="18"/>
                <a:ea typeface="ＭＳ Ｐゴシック" pitchFamily="2"/>
                <a:cs typeface="ＭＳ Ｐゴシック" pitchFamily="2"/>
              </a:rPr>
              <a:t>            // execute statement</a:t>
            </a:r>
          </a:p>
          <a:p>
            <a:pPr marL="0" marR="0" lvl="0" indent="0" algn="l" rtl="0" hangingPunct="0">
              <a:lnSpc>
                <a:spcPct val="80000"/>
              </a:lnSpc>
              <a:spcBef>
                <a:spcPts val="448"/>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3F7F7F"/>
                </a:solidFill>
                <a:latin typeface="Arial" pitchFamily="18"/>
                <a:ea typeface="ＭＳ Ｐゴシック" pitchFamily="2"/>
                <a:cs typeface="ＭＳ Ｐゴシック" pitchFamily="2"/>
              </a:rPr>
              <a:t>            // for each row in the result set</a:t>
            </a:r>
          </a:p>
          <a:p>
            <a:pPr marL="0" marR="0" lvl="0" indent="0" algn="l" rtl="0" hangingPunct="0">
              <a:lnSpc>
                <a:spcPct val="80000"/>
              </a:lnSpc>
              <a:spcBef>
                <a:spcPts val="448"/>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results.add(rowMapper.mapRow(rs, rowNumber));</a:t>
            </a:r>
          </a:p>
          <a:p>
            <a:pPr marL="0" marR="0" lvl="0" indent="0" algn="l" rtl="0" hangingPunct="0">
              <a:lnSpc>
                <a:spcPct val="80000"/>
              </a:lnSpc>
              <a:spcBef>
                <a:spcPts val="448"/>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000000"/>
                </a:solidFill>
                <a:latin typeface="Arial" pitchFamily="18"/>
                <a:ea typeface="ＭＳ Ｐゴシック" pitchFamily="2"/>
                <a:cs typeface="ＭＳ Ｐゴシック" pitchFamily="2"/>
              </a:rPr>
              <a:t>            </a:t>
            </a:r>
            <a:r>
              <a:rPr lang="en-US" sz="1800" b="0" i="0" u="none" strike="noStrike" baseline="0">
                <a:ln>
                  <a:noFill/>
                </a:ln>
                <a:solidFill>
                  <a:srgbClr val="7F0055"/>
                </a:solidFill>
                <a:latin typeface="Arial" pitchFamily="18"/>
                <a:ea typeface="ＭＳ Ｐゴシック" pitchFamily="2"/>
                <a:cs typeface="ＭＳ Ｐゴシック" pitchFamily="2"/>
              </a:rPr>
              <a:t>return</a:t>
            </a:r>
            <a:r>
              <a:rPr lang="en-US" sz="1800" b="0" i="0" u="none" strike="noStrike" baseline="0">
                <a:ln>
                  <a:noFill/>
                </a:ln>
                <a:solidFill>
                  <a:srgbClr val="4D4D4D"/>
                </a:solidFill>
                <a:latin typeface="Arial" pitchFamily="18"/>
                <a:ea typeface="ＭＳ Ｐゴシック" pitchFamily="2"/>
                <a:cs typeface="ＭＳ Ｐゴシック" pitchFamily="2"/>
              </a:rPr>
              <a:t> results;</a:t>
            </a:r>
          </a:p>
          <a:p>
            <a:pPr marL="0" marR="0" lvl="0" indent="0" algn="l" rtl="0" hangingPunct="0">
              <a:lnSpc>
                <a:spcPct val="80000"/>
              </a:lnSpc>
              <a:spcBef>
                <a:spcPts val="448"/>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 </a:t>
            </a:r>
            <a:r>
              <a:rPr lang="en-US" sz="1800" b="0" i="0" u="none" strike="noStrike" baseline="0">
                <a:ln>
                  <a:noFill/>
                </a:ln>
                <a:solidFill>
                  <a:srgbClr val="7F0055"/>
                </a:solidFill>
                <a:latin typeface="Arial" pitchFamily="18"/>
                <a:ea typeface="ＭＳ Ｐゴシック" pitchFamily="2"/>
                <a:cs typeface="ＭＳ Ｐゴシック" pitchFamily="2"/>
              </a:rPr>
              <a:t>catch</a:t>
            </a:r>
            <a:r>
              <a:rPr lang="en-US" sz="1800" b="0" i="0" u="none" strike="noStrike" baseline="0">
                <a:ln>
                  <a:noFill/>
                </a:ln>
                <a:solidFill>
                  <a:srgbClr val="4D4D4D"/>
                </a:solidFill>
                <a:latin typeface="Arial" pitchFamily="18"/>
                <a:ea typeface="ＭＳ Ｐゴシック" pitchFamily="2"/>
                <a:cs typeface="ＭＳ Ｐゴシック" pitchFamily="2"/>
              </a:rPr>
              <a:t> (SQLException e) {</a:t>
            </a:r>
          </a:p>
          <a:p>
            <a:pPr marL="0" marR="0" lvl="0" indent="0" algn="l" rtl="0" hangingPunct="0">
              <a:lnSpc>
                <a:spcPct val="80000"/>
              </a:lnSpc>
              <a:spcBef>
                <a:spcPts val="448"/>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a:t>
            </a:r>
            <a:r>
              <a:rPr lang="en-US" sz="1800" b="0" i="0" u="none" strike="noStrike" baseline="0">
                <a:ln>
                  <a:noFill/>
                </a:ln>
                <a:solidFill>
                  <a:srgbClr val="3F7F7F"/>
                </a:solidFill>
                <a:latin typeface="Arial" pitchFamily="18"/>
                <a:ea typeface="ＭＳ Ｐゴシック" pitchFamily="2"/>
                <a:cs typeface="ＭＳ Ｐゴシック" pitchFamily="2"/>
              </a:rPr>
              <a:t>// convert to root cause exception</a:t>
            </a:r>
          </a:p>
          <a:p>
            <a:pPr marL="0" marR="0" lvl="0" indent="0" algn="l" rtl="0" hangingPunct="0">
              <a:lnSpc>
                <a:spcPct val="80000"/>
              </a:lnSpc>
              <a:spcBef>
                <a:spcPts val="448"/>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  </a:t>
            </a:r>
            <a:r>
              <a:rPr lang="en-US" sz="1800" b="0" i="0" u="none" strike="noStrike" baseline="0">
                <a:ln>
                  <a:noFill/>
                </a:ln>
                <a:solidFill>
                  <a:srgbClr val="7F0055"/>
                </a:solidFill>
                <a:latin typeface="Arial" pitchFamily="18"/>
                <a:ea typeface="ＭＳ Ｐゴシック" pitchFamily="2"/>
                <a:cs typeface="ＭＳ Ｐゴシック" pitchFamily="2"/>
              </a:rPr>
              <a:t>finally</a:t>
            </a:r>
            <a:r>
              <a:rPr lang="en-US" sz="1800" b="0" i="0" u="none" strike="noStrike" baseline="0">
                <a:ln>
                  <a:noFill/>
                </a:ln>
                <a:solidFill>
                  <a:srgbClr val="4D4D4D"/>
                </a:solidFill>
                <a:latin typeface="Arial" pitchFamily="18"/>
                <a:ea typeface="ＭＳ Ｐゴシック" pitchFamily="2"/>
                <a:cs typeface="ＭＳ Ｐゴシック" pitchFamily="2"/>
              </a:rPr>
              <a:t> {</a:t>
            </a:r>
          </a:p>
          <a:p>
            <a:pPr marL="0" marR="0" lvl="0" indent="0" algn="l" rtl="0" hangingPunct="0">
              <a:lnSpc>
                <a:spcPct val="80000"/>
              </a:lnSpc>
              <a:spcBef>
                <a:spcPts val="448"/>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3F7F7F"/>
                </a:solidFill>
                <a:latin typeface="Arial" pitchFamily="18"/>
                <a:ea typeface="ＭＳ Ｐゴシック" pitchFamily="2"/>
                <a:cs typeface="ＭＳ Ｐゴシック" pitchFamily="2"/>
              </a:rPr>
              <a:t>            // release connection</a:t>
            </a:r>
          </a:p>
          <a:p>
            <a:pPr marL="457200" marR="0" lvl="0" indent="0" algn="l" rtl="0" hangingPunct="0">
              <a:lnSpc>
                <a:spcPct val="80000"/>
              </a:lnSpc>
              <a:spcBef>
                <a:spcPts val="448"/>
              </a:spcBef>
              <a:spcAft>
                <a:spcPts val="0"/>
              </a:spcAft>
              <a:buNone/>
              <a:tabLst>
                <a:tab pos="457200" algn="l"/>
                <a:tab pos="914400" algn="l"/>
                <a:tab pos="1371600" algn="l"/>
                <a:tab pos="1828799" algn="l"/>
                <a:tab pos="2286000" algn="l"/>
                <a:tab pos="2743200" algn="l"/>
                <a:tab pos="3200399" algn="l"/>
                <a:tab pos="3657600" algn="l"/>
                <a:tab pos="4114800" algn="l"/>
                <a:tab pos="4572000" algn="l"/>
                <a:tab pos="5029200" algn="l"/>
                <a:tab pos="5486400" algn="l"/>
                <a:tab pos="5943599" algn="l"/>
                <a:tab pos="6400800" algn="l"/>
                <a:tab pos="6857999" algn="l"/>
                <a:tab pos="7315200" algn="l"/>
                <a:tab pos="7772400" algn="l"/>
                <a:tab pos="8229600" algn="l"/>
                <a:tab pos="8686800" algn="l"/>
                <a:tab pos="9144000" algn="l"/>
                <a:tab pos="9601200" algn="l"/>
              </a:tabLst>
            </a:pPr>
            <a:r>
              <a:rPr lang="en-US" sz="1800" b="0" i="0" u="none" strike="noStrike" baseline="0">
                <a:ln>
                  <a:noFill/>
                </a:ln>
                <a:solidFill>
                  <a:srgbClr val="000000"/>
                </a:solidFill>
                <a:latin typeface="Arial" pitchFamily="18"/>
                <a:ea typeface="ＭＳ Ｐゴシック" pitchFamily="2"/>
                <a:cs typeface="ＭＳ Ｐゴシック" pitchFamily="2"/>
              </a:rPr>
              <a:t>}</a:t>
            </a:r>
          </a:p>
          <a:p>
            <a:pPr marL="0" marR="0" lvl="0" indent="0" algn="l" rtl="0" hangingPunct="0">
              <a:lnSpc>
                <a:spcPct val="80000"/>
              </a:lnSpc>
              <a:spcBef>
                <a:spcPts val="448"/>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itl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TotalTime>
  <Words>3992</Words>
  <Application>Microsoft Office PowerPoint</Application>
  <PresentationFormat>On-screen Show (4:3)</PresentationFormat>
  <Paragraphs>522</Paragraphs>
  <Slides>35</Slides>
  <Notes>35</Notes>
  <HiddenSlides>0</HiddenSlides>
  <MMClips>0</MMClips>
  <ScaleCrop>false</ScaleCrop>
  <HeadingPairs>
    <vt:vector size="4" baseType="variant">
      <vt:variant>
        <vt:lpstr>Theme</vt:lpstr>
      </vt:variant>
      <vt:variant>
        <vt:i4>3</vt:i4>
      </vt:variant>
      <vt:variant>
        <vt:lpstr>Slide Titles</vt:lpstr>
      </vt:variant>
      <vt:variant>
        <vt:i4>35</vt:i4>
      </vt:variant>
    </vt:vector>
  </HeadingPairs>
  <TitlesOfParts>
    <vt:vector size="38" baseType="lpstr">
      <vt:lpstr>Default</vt:lpstr>
      <vt:lpstr>Title1</vt:lpstr>
      <vt:lpstr>Title2</vt:lpstr>
      <vt:lpstr>Introduction to Spring JDBC</vt:lpstr>
      <vt:lpstr>Topics in this Session</vt:lpstr>
      <vt:lpstr>Redundant, Error Prone Code</vt:lpstr>
      <vt:lpstr>Redundant, Error Prone Code</vt:lpstr>
      <vt:lpstr>Poor Exception Handling</vt:lpstr>
      <vt:lpstr>Topics in this session</vt:lpstr>
      <vt:lpstr>Spring’s JdbcTemplate</vt:lpstr>
      <vt:lpstr>JdbcTemplate in a Nutshell</vt:lpstr>
      <vt:lpstr>JdbcTemplate Approach Overview</vt:lpstr>
      <vt:lpstr>Creating a JdbcTemplate</vt:lpstr>
      <vt:lpstr>When to use JdbcTemplate</vt:lpstr>
      <vt:lpstr>Implementing a JDBC-based Repository</vt:lpstr>
      <vt:lpstr>Querying with JdbcTemplate</vt:lpstr>
      <vt:lpstr>Query for Simple Java Types</vt:lpstr>
      <vt:lpstr>Query With Bind Variables</vt:lpstr>
      <vt:lpstr>Generic Queries</vt:lpstr>
      <vt:lpstr>Querying for Generic Maps (1)</vt:lpstr>
      <vt:lpstr>Querying for Generic Maps (2)</vt:lpstr>
      <vt:lpstr>Domain Object Queries</vt:lpstr>
      <vt:lpstr>RowMapper</vt:lpstr>
      <vt:lpstr>Querying for Domain Objects (1)</vt:lpstr>
      <vt:lpstr>Querying for Domain Objects (2)</vt:lpstr>
      <vt:lpstr>Querying for Domain Objects (3)</vt:lpstr>
      <vt:lpstr>RowCallbackHandler</vt:lpstr>
      <vt:lpstr>Using a RowCallbackHandler (1)</vt:lpstr>
      <vt:lpstr>Using a RowCallbackHandler (2)</vt:lpstr>
      <vt:lpstr>ResultSetExtractor</vt:lpstr>
      <vt:lpstr>Using a ResultSetExtractor (1)</vt:lpstr>
      <vt:lpstr>Using a ResultSetExtractor (2)</vt:lpstr>
      <vt:lpstr>Summary of Callback Interfaces</vt:lpstr>
      <vt:lpstr>Inserts and Updates (1)</vt:lpstr>
      <vt:lpstr>Inserts and Updates (2)</vt:lpstr>
      <vt:lpstr>Exception Handling</vt:lpstr>
      <vt:lpstr>Summary</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 Chapman</dc:creator>
  <cp:lastModifiedBy>Pariwesh</cp:lastModifiedBy>
  <cp:revision>40</cp:revision>
  <dcterms:created xsi:type="dcterms:W3CDTF">2014-02-04T18:21:00Z</dcterms:created>
  <dcterms:modified xsi:type="dcterms:W3CDTF">2018-03-15T03:34:09Z</dcterms:modified>
</cp:coreProperties>
</file>