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svm" ContentType="image/unknow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62"/>
  </p:notesMasterIdLst>
  <p:handoutMasterIdLst>
    <p:handoutMasterId r:id="rId6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9"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0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F0628EC6-8BF6-4391-A11C-BEBC0C3D8E95}" type="slidenum">
              <a:t>‹#›</a:t>
            </a:fld>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Tree>
    <p:extLst>
      <p:ext uri="{BB962C8B-B14F-4D97-AF65-F5344CB8AC3E}">
        <p14:creationId xmlns:p14="http://schemas.microsoft.com/office/powerpoint/2010/main" val="3886096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089000" y="694800"/>
            <a:ext cx="4680000" cy="351000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extLst>
      <p:ext uri="{BB962C8B-B14F-4D97-AF65-F5344CB8AC3E}">
        <p14:creationId xmlns:p14="http://schemas.microsoft.com/office/powerpoint/2010/main" val="1147332361"/>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Calibri" pitchFamily="18"/>
        <a:ea typeface="ＭＳ Ｐゴシック"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docs.spring.io/spring/docs/current/javadoc-api/org/springframework/test/context/jdbc/SqlConfig.TransactionMode.html#ISOLATED"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kern="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8FC45D1-0CD0-478B-8CCB-59A869F657D9}" type="slidenum">
              <a:t>10</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We want to manage transactions at the service level BUT we do not want to manage the connection at the service level.  The connection is specific to the JDBC API.  The Repository pattern's purpose is to hide API specific details from the service level code.  This is one of the dilemmas, how do we accomplish both goals?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EBCA8131-24BF-4B6E-95BF-A594F1FE9578}" type="slidenum">
              <a:t>11</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So, what does Java offer us to manage transactions?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F45007CC-A7E2-431C-99B0-60574CF95DB6}" type="slidenum">
              <a:t>12</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To be fair, EJBs offer a declarative approach that is very appealing.  For now we just want students to understand the problem of multiple APIs and programatic transaction demarcation.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941B000D-136A-4F53-BC54-22D67F3B4FEE}" type="slidenum">
              <a:t>13</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(code to declare connection, dataSource, omitted for brievety)</a:t>
            </a:r>
          </a:p>
          <a:p>
            <a:pPr lvl="0"/>
            <a:r>
              <a:rPr lang="en-US" sz="1260"/>
              <a:t>a. This code is specific to the JDBC API.  Other resources work differently (upcoming slides)</a:t>
            </a:r>
          </a:p>
          <a:p>
            <a:pPr lvl="0"/>
            <a:r>
              <a:rPr lang="en-US" sz="1260"/>
              <a:t>b.  The code illustrates programatic transaction demarcation, bad for several reasons: 1) it is API specific 2) it belongs in the service layer (this is dao code) 3) it cannot join any existing transactions (setting the stage for REQUIRED)</a:t>
            </a:r>
          </a:p>
          <a:p>
            <a:pPr lvl="0"/>
            <a:r>
              <a:rPr lang="en-US" sz="1260"/>
              <a:t>c.  This code shows checked exceptions and how they ruin perfectly good code.</a:t>
            </a:r>
          </a:p>
          <a:p>
            <a:pPr lvl="0"/>
            <a:endParaRPr lang="en-US" sz="1260"/>
          </a:p>
          <a:p>
            <a:pPr lvl="0"/>
            <a:r>
              <a:rPr lang="en-US" sz="1260"/>
              <a:t>The connection, by default, effectively treats each SQL statement sent to it as having its own mini-transaction – the server runs and commits the SQL immediately.  So here we are turning off this behavior.</a:t>
            </a:r>
          </a:p>
          <a:p>
            <a:pPr lvl="0"/>
            <a:endParaRPr lang="en-US" sz="1260"/>
          </a:p>
          <a:p>
            <a:pPr lvl="0"/>
            <a:r>
              <a:rPr lang="en-US" sz="1260"/>
              <a:t>Try to cover this slide in less than 40 seconds.</a:t>
            </a:r>
          </a:p>
          <a:p>
            <a:pPr lvl="0"/>
            <a:endParaRPr lang="en-US" sz="1260"/>
          </a:p>
          <a:p>
            <a:pPr lvl="0"/>
            <a:endParaRPr lang="en-US" sz="126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1D52FCD8-673F-4F6A-B3AD-FCD7D451D297}" type="slidenum">
              <a:t>14</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Declarative transactions – you say where you want a transaction to be, and the system (Spring, your JEE container) makes them happen.</a:t>
            </a:r>
          </a:p>
          <a:p>
            <a:pPr lvl="0"/>
            <a:r>
              <a:rPr lang="en-US" sz="1260"/>
              <a:t>The optimization is important.  JdbcTemplate always looks in the current thread and if it finds a connection it uses it, joining any on-going transaction  Only if no connection if found does it create a new one and manage it for itself.  Thus JdbcTemplate can be used transactionally or non-transactionally with no configuration needed.</a:t>
            </a:r>
          </a:p>
          <a:p>
            <a:pPr lvl="0"/>
            <a:endParaRPr lang="en-US" sz="126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16530E76-87F7-4C00-A797-87BF083AED20}" type="slidenum">
              <a:t>15</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Declarative transactions – you say where you want a transaction to be, and the system (Spring, your JEE container) makes them happen.</a:t>
            </a:r>
          </a:p>
          <a:p>
            <a:pPr lvl="0"/>
            <a:r>
              <a:rPr lang="en-US"/>
              <a:t>The optimization is important.  JdbcTemplate always looks in the current thread and if it finds a connection it uses it, joining any on-going transaction  Only if no connection if found does it create a new one and manage it for itself.  Thus JdbcTemplate can be used transactionally or non-transactionally with no configuration needed.</a:t>
            </a:r>
          </a:p>
          <a:p>
            <a:pPr lvl="0"/>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2191AD9-7A55-4E35-8DC7-CC8B997FC24F}" type="slidenum">
              <a:t>16</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There is also a JmsTransactionManager.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8CE8C7FA-E6C3-476F-BBA8-6C13AC1A21DB}" type="slidenum">
              <a:t>17</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bean name is important.  Spring is pre-configured to expect the transaction manager bean to be called </a:t>
            </a:r>
            <a:r>
              <a:rPr lang="en-US">
                <a:latin typeface="Arial" pitchFamily="34"/>
                <a:cs typeface="Arial" pitchFamily="34"/>
              </a:rPr>
              <a:t>transactionManager.  You can call it something different, but then you have to do more configuration.  If you only have one, why bother?</a:t>
            </a:r>
          </a:p>
          <a:p>
            <a:pPr lvl="0"/>
            <a:r>
              <a:rPr lang="en-US">
                <a:latin typeface="Arial" pitchFamily="34"/>
                <a:cs typeface="Arial" pitchFamily="34"/>
              </a:rPr>
              <a:t>The </a:t>
            </a:r>
            <a:r>
              <a:rPr lang="en-US" i="1">
                <a:latin typeface="Arial" pitchFamily="34"/>
                <a:cs typeface="Arial" pitchFamily="34"/>
              </a:rPr>
              <a:t>tx:jta-transaction-manager</a:t>
            </a:r>
            <a:r>
              <a:rPr lang="en-US">
                <a:latin typeface="Arial" pitchFamily="34"/>
                <a:cs typeface="Arial" pitchFamily="34"/>
              </a:rPr>
              <a:t> also creates a bean called transactionManager.</a:t>
            </a:r>
          </a:p>
          <a:p>
            <a:pPr lvl="0"/>
            <a:endParaRPr lang="en-US">
              <a:latin typeface="Arial" pitchFamily="34"/>
              <a:cs typeface="Arial" pitchFamily="34"/>
            </a:endParaRPr>
          </a:p>
          <a:p>
            <a:pPr lvl="0"/>
            <a:r>
              <a:rPr lang="en-US">
                <a:latin typeface="Arial" pitchFamily="34"/>
                <a:cs typeface="Arial" pitchFamily="34"/>
              </a:rPr>
              <a:t>One MAJOR GOTCHA you should be aware of:  When using @EnableTransactionManager, it expects the bean to be named 'txManager', and if one is not found by that ID it will fall back to a match by type = PlatformTransactionManager.  See http://docs.spring.io/spring/docs/current/javadoc-api/org/springframework/transaction/annotation/EnableTransactionManagement.html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4B0FF0CB-269E-46F3-A273-CBAD48C16C99}" type="slidenum">
              <a:t>18</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The mention of &lt;tx:annotation-driven&gt; is deliberate here – it is still referenced by a question in the certification exam, so it may come up.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8EE549A6-47F6-4188-864B-9512589F7BDC}" type="slidenum">
              <a:t>2</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a:xfrm>
            <a:off x="685799" y="4343400"/>
            <a:ext cx="5486040" cy="4370759"/>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b="1">
                <a:latin typeface="Arial" pitchFamily="34"/>
                <a:cs typeface="Arial" pitchFamily="34"/>
              </a:rPr>
              <a:t>Description of theory presented in this Section</a:t>
            </a:r>
          </a:p>
          <a:p>
            <a:pPr lvl="0"/>
            <a:r>
              <a:rPr lang="en-US" sz="1260">
                <a:latin typeface="Arial" pitchFamily="34"/>
                <a:cs typeface="Arial" pitchFamily="34"/>
              </a:rPr>
              <a:t>Transactions in general, their properties and behaviors and how Spring provides them..</a:t>
            </a:r>
          </a:p>
          <a:p>
            <a:pPr lvl="0"/>
            <a:r>
              <a:rPr lang="en-US" sz="1260">
                <a:latin typeface="Arial" pitchFamily="34"/>
                <a:cs typeface="Arial" pitchFamily="34"/>
              </a:rPr>
              <a:t>Recommended presentation time:</a:t>
            </a:r>
          </a:p>
          <a:p>
            <a:pPr lvl="0">
              <a:buSzPct val="45000"/>
              <a:buFont typeface="StarSymbol"/>
              <a:buChar char="●"/>
            </a:pPr>
            <a:r>
              <a:rPr lang="en-US" sz="1260">
                <a:latin typeface="Arial" pitchFamily="34"/>
                <a:cs typeface="Arial" pitchFamily="34"/>
              </a:rPr>
              <a:t> 45-60 minutes (including advanced extras)</a:t>
            </a:r>
          </a:p>
          <a:p>
            <a:pPr lvl="0"/>
            <a:endParaRPr lang="en-US" sz="1260"/>
          </a:p>
          <a:p>
            <a:pPr lvl="0"/>
            <a:r>
              <a:rPr lang="en-US" sz="1260">
                <a:latin typeface="Arial" pitchFamily="34"/>
                <a:cs typeface="Arial" pitchFamily="34"/>
              </a:rPr>
              <a:t>What will students have learnt after this module?</a:t>
            </a:r>
          </a:p>
          <a:p>
            <a:pPr lvl="0">
              <a:buSzPct val="45000"/>
              <a:buFont typeface="StarSymbol"/>
              <a:buChar char="●"/>
            </a:pPr>
            <a:r>
              <a:rPr lang="en-US" sz="1260">
                <a:latin typeface="Arial" pitchFamily="34"/>
                <a:cs typeface="Arial" pitchFamily="34"/>
              </a:rPr>
              <a:t> Transactional basics, ACID, Isolation levels, Propagation</a:t>
            </a:r>
          </a:p>
          <a:p>
            <a:pPr lvl="0">
              <a:buSzPct val="45000"/>
              <a:buFont typeface="StarSymbol"/>
              <a:buChar char="●"/>
            </a:pPr>
            <a:r>
              <a:rPr lang="en-US" sz="1260">
                <a:latin typeface="Arial" pitchFamily="34"/>
                <a:cs typeface="Arial" pitchFamily="34"/>
              </a:rPr>
              <a:t> Implementing transactions with Spring</a:t>
            </a:r>
          </a:p>
          <a:p>
            <a:pPr lvl="0">
              <a:buSzPct val="45000"/>
              <a:buFont typeface="StarSymbol"/>
              <a:buChar char="●"/>
            </a:pPr>
            <a:r>
              <a:rPr lang="en-US" sz="1260">
                <a:latin typeface="Arial" pitchFamily="34"/>
                <a:cs typeface="Arial" pitchFamily="34"/>
              </a:rPr>
              <a:t> Controlling transactional properties with @Transactional or in XML</a:t>
            </a:r>
          </a:p>
          <a:p>
            <a:pPr lvl="0">
              <a:buSzPct val="45000"/>
              <a:buFont typeface="StarSymbol"/>
              <a:buChar char="●"/>
            </a:pPr>
            <a:r>
              <a:rPr lang="en-US" sz="1260">
                <a:latin typeface="Arial" pitchFamily="34"/>
                <a:cs typeface="Arial" pitchFamily="34"/>
              </a:rPr>
              <a:t> Writing a transactional integration test</a:t>
            </a:r>
          </a:p>
          <a:p>
            <a:pPr lvl="0"/>
            <a:endParaRPr lang="en-US" sz="1260"/>
          </a:p>
          <a:p>
            <a:pPr lvl="0"/>
            <a:r>
              <a:rPr lang="en-US" sz="1260">
                <a:latin typeface="Arial" pitchFamily="34"/>
                <a:cs typeface="Arial" pitchFamily="34"/>
              </a:rPr>
              <a:t>What are prerequisites?</a:t>
            </a:r>
          </a:p>
          <a:p>
            <a:pPr lvl="0">
              <a:buSzPct val="45000"/>
              <a:buFont typeface="StarSymbol"/>
              <a:buChar char="●"/>
            </a:pPr>
            <a:r>
              <a:rPr lang="en-US" sz="1260">
                <a:latin typeface="Arial" pitchFamily="34"/>
                <a:cs typeface="Arial" pitchFamily="34"/>
              </a:rPr>
              <a:t> Container-1 or equivalent experience,  aop-1 preferred</a:t>
            </a:r>
          </a:p>
          <a:p>
            <a:pPr lvl="0"/>
            <a:endParaRPr lang="en-US" sz="1260"/>
          </a:p>
          <a:p>
            <a:pPr lvl="0"/>
            <a:r>
              <a:rPr lang="en-US" sz="1260">
                <a:latin typeface="Arial" pitchFamily="34"/>
                <a:cs typeface="Arial" pitchFamily="34"/>
              </a:rPr>
              <a:t>Suggested discussions, required reading, et cetera:</a:t>
            </a:r>
          </a:p>
          <a:p>
            <a:pPr lvl="0">
              <a:buSzPct val="45000"/>
              <a:buFont typeface="StarSymbol"/>
              <a:buChar char="●"/>
            </a:pPr>
            <a:r>
              <a:rPr lang="en-US" sz="1260">
                <a:latin typeface="Arial" pitchFamily="34"/>
                <a:cs typeface="Arial" pitchFamily="34"/>
              </a:rPr>
              <a:t> First few chapters of “Spring in Action”, “Pro Spring” or “Spring Recipes”</a:t>
            </a:r>
          </a:p>
          <a:p>
            <a:pPr lvl="0">
              <a:buSzPct val="45000"/>
              <a:buFont typeface="StarSymbol"/>
              <a:buChar char="●"/>
            </a:pPr>
            <a:r>
              <a:rPr lang="en-US" sz="1260">
                <a:latin typeface="Arial" pitchFamily="34"/>
                <a:cs typeface="Arial" pitchFamily="34"/>
              </a:rPr>
              <a:t> Something basic on transactions and concurrency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AFED42BE-04AC-4D15-B3B5-DDBA75C737C7}" type="slidenum">
              <a:t>20</a:t>
            </a:fld>
            <a:endParaRPr lang="en-US" sz="1300" b="0" i="0" u="none" strike="noStrike" baseline="0">
              <a:ln>
                <a:noFill/>
              </a:ln>
              <a:solidFill>
                <a:srgbClr val="4D4D4D"/>
              </a:solidFill>
              <a:latin typeface="Arial" pitchFamily="34"/>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All lines on the diagram are relationships.  The RewardNetworkImpl invokes methods on the two repositories which in turn use a common data-source.  The proxy handles transactions by making requests of the Transaction Manager.</a:t>
            </a:r>
          </a:p>
          <a:p>
            <a:pPr lvl="0"/>
            <a:r>
              <a:rPr lang="en-US" sz="1150"/>
              <a:t>In this case a local datas-source is used managed by Spring's  DataSource specific transaction manager.</a:t>
            </a:r>
          </a:p>
          <a:p>
            <a:pPr lvl="0"/>
            <a:r>
              <a:rPr lang="en-US" sz="1150"/>
              <a:t>The use of XML here is unusual but it is  more concise than the equivalent Java configuration would be.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74B8BF54-7A85-4DCB-B2B1-BE9ED7E18E16}" type="slidenum">
              <a:t>21</a:t>
            </a:fld>
            <a:endParaRPr lang="en-US" sz="1300" b="0" i="0" u="none" strike="noStrike" baseline="0">
              <a:ln>
                <a:noFill/>
              </a:ln>
              <a:solidFill>
                <a:srgbClr val="4D4D4D"/>
              </a:solidFill>
              <a:latin typeface="Arial" pitchFamily="34"/>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All lines on the diagram are relationships.  The RewardNetworkImpl invokes methods on the two repositories which in turn use a common data-source.  The proxy handles transactions by making requests of the Transaction Manager.</a:t>
            </a:r>
          </a:p>
          <a:p>
            <a:pPr lvl="0"/>
            <a:r>
              <a:rPr lang="en-US" sz="1150"/>
              <a:t>This time a container-managed data-source is used managed by Spring's  JTA specific transaction manager which in turn invokes JTA to perform the transaction.</a:t>
            </a:r>
          </a:p>
          <a:p>
            <a:pPr lvl="0"/>
            <a:r>
              <a:rPr lang="en-US" sz="1150"/>
              <a:t>The use of XML here is unusual but it is  more concise than the equivalent Java configuration would be.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EC641D8A-AED0-4160-9690-D2573BCBD37E}" type="slidenum">
              <a:t>22</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If you have already discussed the differences between interface and CGlib proxies, you can mention the following:</a:t>
            </a:r>
          </a:p>
          <a:p>
            <a:pPr lvl="0"/>
            <a:r>
              <a:rPr lang="en-US" sz="1260"/>
              <a:t>For a </a:t>
            </a:r>
            <a:r>
              <a:rPr lang="en-US">
                <a:latin typeface="Arial" pitchFamily="34"/>
                <a:cs typeface="Arial" pitchFamily="34"/>
              </a:rPr>
              <a:t>CGlib</a:t>
            </a:r>
            <a:r>
              <a:rPr lang="en-US" sz="1260"/>
              <a:t> proxy, the @Transactional must be on the class.</a:t>
            </a:r>
          </a:p>
          <a:p>
            <a:pPr lvl="0"/>
            <a:r>
              <a:rPr lang="en-US" sz="1260"/>
              <a:t>For an interface based proxy it could be on the class or its interface – but </a:t>
            </a:r>
            <a:r>
              <a:rPr lang="en-US" sz="1260" i="1"/>
              <a:t>only</a:t>
            </a:r>
            <a:r>
              <a:rPr lang="en-US" sz="1260"/>
              <a:t> methods on the </a:t>
            </a:r>
            <a:r>
              <a:rPr lang="en-US" sz="1260" i="1"/>
              <a:t>interface</a:t>
            </a:r>
            <a:r>
              <a:rPr lang="en-US" sz="1260"/>
              <a:t> will be proxied (and so be transactional).</a:t>
            </a:r>
          </a:p>
          <a:p>
            <a:pPr lvl="0"/>
            <a:r>
              <a:rPr lang="en-US" sz="1260"/>
              <a:t>Putting </a:t>
            </a:r>
            <a:r>
              <a:rPr lang="en-US">
                <a:latin typeface="Arial" pitchFamily="18"/>
                <a:cs typeface="Tahoma" pitchFamily="2"/>
              </a:rPr>
              <a:t>@Transactional</a:t>
            </a:r>
            <a:r>
              <a:rPr lang="en-US" sz="1260"/>
              <a:t> on the class works for both, putting </a:t>
            </a:r>
            <a:r>
              <a:rPr lang="en-US">
                <a:latin typeface="Arial" pitchFamily="18"/>
                <a:cs typeface="Tahoma" pitchFamily="2"/>
              </a:rPr>
              <a:t>@Transactional on the interface makes it much more obvious what is going on when using interface-based proxies.</a:t>
            </a:r>
          </a:p>
          <a:p>
            <a:pPr lvl="0"/>
            <a:r>
              <a:rPr lang="en-US">
                <a:latin typeface="Arial" pitchFamily="18"/>
                <a:cs typeface="Tahoma" pitchFamily="2"/>
              </a:rPr>
              <a:t>Can be a difficult choice.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39C02B8D-8005-44F8-8B00-88563B734E5E}" type="slidenum">
              <a:t>23</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A0845405-584C-4A2F-8A16-D7BCF53838B2}" type="slidenum">
              <a:t>24</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See also the notes to Slide #3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latin typeface="Arial" pitchFamily="34"/>
                <a:cs typeface="Arial" pitchFamily="34"/>
              </a:rPr>
              <a:t>See also the notes to Slide #3.</a:t>
            </a:r>
          </a:p>
          <a:p>
            <a:pPr lvl="0"/>
            <a:r>
              <a:rPr lang="en-US">
                <a:latin typeface="Arial" pitchFamily="34"/>
                <a:cs typeface="Arial" pitchFamily="34"/>
              </a:rPr>
              <a:t>Whether you get these behaviors depends on the underlying database – Spring provides a hint to the database, it may or may not be able to comply.  Spring </a:t>
            </a:r>
            <a:r>
              <a:rPr lang="en-US" i="1">
                <a:latin typeface="Arial" pitchFamily="34"/>
                <a:cs typeface="Arial" pitchFamily="34"/>
              </a:rPr>
              <a:t>does not attempt</a:t>
            </a:r>
            <a:r>
              <a:rPr lang="en-US">
                <a:latin typeface="Arial" pitchFamily="34"/>
                <a:cs typeface="Arial" pitchFamily="34"/>
              </a:rPr>
              <a:t> to implement any transactional behaviors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2212AA27-DE8B-482F-9F65-199361018B59}" type="slidenum">
              <a:t>26</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Clearly this is not a good situation – so ask the class why it is even possible?  Can they think of an example where it is useful.  Essentially we are trading performance (no need to take locks or wait for other threads) for accuracy (any result may contain errors).  For very large queries, this is an acceptable trade-off, provided it is understood that the result is an order of magnitude value.</a:t>
            </a:r>
          </a:p>
          <a:p>
            <a:pPr lvl="0"/>
            <a:r>
              <a:rPr lang="en-US"/>
              <a:t>Typically dirty-reads are good for querying data that is constantly changing – total funds held, total trades in the system, total orders placed.  Even if you could get the exact value, it would be out-of-date immediately, so what's the point?</a:t>
            </a:r>
          </a:p>
          <a:p>
            <a:pPr lvl="0"/>
            <a:r>
              <a:rPr lang="en-US"/>
              <a:t> </a:t>
            </a:r>
          </a:p>
          <a:p>
            <a:pPr lvl="0"/>
            <a:r>
              <a:rPr lang="en-US"/>
              <a:t>If you choose isolation level “READ UNCOMMITTED” you will also get this problem, even with transactions!</a:t>
            </a:r>
          </a:p>
          <a:p>
            <a:pPr lvl="0"/>
            <a:endParaRPr lang="en-US"/>
          </a:p>
          <a:p>
            <a:pPr lvl="0"/>
            <a:r>
              <a:rPr lang="en-US"/>
              <a:t>If you’re not doing explicit transactions, you’re likely doing lots and lots of implicit transactions.  Most databases do automatic transactions per statement.  So it’s more expensive to “not do transactions” than to properly do transactions.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An intrusive transaction is one that would prevent lots of others</a:t>
            </a:r>
          </a:p>
          <a:p>
            <a:pPr lvl="0"/>
            <a:r>
              <a:rPr lang="en-US"/>
              <a:t>To calculate this accurately would involve reading and locking many, many records in the Rewards table.  In fact it might even be quicker to use lock table. All other activities using the rewards table would be affected, forced to wait for locks before continuing.</a:t>
            </a:r>
          </a:p>
          <a:p>
            <a:pPr lvl="0"/>
            <a:r>
              <a:rPr lang="en-US"/>
              <a:t>Using a dirty read removes all concurrency conflicts but the price is a possibly inaccurate result.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Phantom read – data appears in a subsequent read that didn't appear in the first one.  </a:t>
            </a:r>
          </a:p>
          <a:p>
            <a:pPr lvl="0"/>
            <a:r>
              <a:rPr lang="en-US"/>
              <a:t>For example – select all accounts over $1million, do some work, rerun query (all in the same transaction).  In between the two queries an account gets a big deposit and its balance goes over $1 million.  This 'phantom' account appears in the second read but not the first.</a:t>
            </a:r>
          </a:p>
          <a:p>
            <a:pPr lvl="0"/>
            <a:r>
              <a:rPr lang="en-US"/>
              <a:t>Serializable guarantees queries always return the </a:t>
            </a:r>
            <a:r>
              <a:rPr lang="en-US" i="1"/>
              <a:t>same</a:t>
            </a:r>
            <a:r>
              <a:rPr lang="en-US"/>
              <a:t> results (in the same transaction).  Essentially it stops you seeing any modifications to a table once you have accessed it the first time.  Typically you have to lock the entire table or use MVCC (Multi-Version Concurrency Control to get a fixed-in-time snapshot of the database that is frozen as long as your transaction is in progress.  MVCC avoids locking but does so by preventing propagation of changes from the database log.  Too much MVCC and your logs run out of disk space.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8809D359-7AAC-4BA0-B0B7-5F9D615EF720}" type="slidenum">
              <a:t>3</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The bottom line for transactions is to support concurrency.  Roll-back and consistency are nice to have, but without transactions, concurrent applications are hard to write – of course they are hard to write with transactions too!</a:t>
            </a:r>
          </a:p>
          <a:p>
            <a:pPr lvl="0"/>
            <a:endParaRPr lang="en-US" sz="1260"/>
          </a:p>
          <a:p>
            <a:pPr lvl="0"/>
            <a:r>
              <a:rPr lang="en-US" sz="1260"/>
              <a:t>Transactions provide shared, concurrent access to a single resource like a database or a messaging system.  That's why transactions go into the service layer – transactions are not exclusively a database feature, even though that's what most developers are familiar with.  Not having transactions in the repository layer seems counter intuitive until you realize that they are </a:t>
            </a:r>
            <a:r>
              <a:rPr lang="en-US" sz="1260" i="1"/>
              <a:t>not</a:t>
            </a:r>
            <a:r>
              <a:rPr lang="en-US" sz="1260"/>
              <a:t> just for databases.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7B1C4E1-F521-4F7A-9192-EE5F40AABB9E}" type="slidenum">
              <a:t>30</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Common scenario: one transactional service calls another transactional service.  What happens, can it work.</a:t>
            </a:r>
          </a:p>
          <a:p>
            <a:pPr lvl="0"/>
            <a:endParaRPr lang="en-US"/>
          </a:p>
          <a:p>
            <a:pPr lvl="0"/>
            <a:r>
              <a:rPr lang="en-US"/>
              <a:t>Bottom line – it works fine by default.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271B543B-5B12-4B30-A33B-877058400591}" type="slidenum">
              <a:t>32</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“B” is useful for auditing, for example.  Say a hacker is accessing you system and you log the action, but then the action fails – you don’t want to roll back the audit.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A0A80778-488A-450B-A705-EA1670C07D43}" type="slidenum">
              <a:t>34</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22CA2BC1-821B-444A-A4DA-4F93BEBD50A2}" type="slidenum">
              <a:t>35</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GB" sz="1400"/>
              <a:t>Not a true “nested” transaction</a:t>
            </a:r>
          </a:p>
          <a:p>
            <a:pPr lvl="0"/>
            <a:r>
              <a:rPr lang="en-GB" sz="1400"/>
              <a:t>Outer” transaction could ultimately roll back, but “inner” transaction would still commit. </a:t>
            </a:r>
            <a:r>
              <a:rPr lang="en-GB" sz="1400">
                <a:solidFill>
                  <a:srgbClr val="800000"/>
                </a:solidFill>
              </a:rPr>
              <a:t>Propagation.NESTED</a:t>
            </a:r>
            <a:r>
              <a:rPr lang="en-GB" sz="1400"/>
              <a:t> is another option.</a:t>
            </a:r>
          </a:p>
          <a:p>
            <a:pPr lvl="0"/>
            <a:r>
              <a:rPr lang="en-GB" sz="1400"/>
              <a:t>Analogous to an Oracle “autonomous transaction”, as with sequences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4C178D29-6EDE-4CD0-AAC6-AE2C1B542AB7}" type="slidenum">
              <a:t>36</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869485C1-A55A-45AE-913C-D4C8FCAF15A0}" type="slidenum">
              <a:t>39</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87FBDBFC-76E9-47BF-AC2D-D3166D2EC08C}" type="slidenum">
              <a:t>4</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Isolated:</a:t>
            </a:r>
          </a:p>
          <a:p>
            <a:pPr lvl="0"/>
            <a:r>
              <a:rPr lang="en-US"/>
              <a:t>This can be configured with the Isolation-Level, e.g.</a:t>
            </a:r>
          </a:p>
          <a:p>
            <a:pPr lvl="0"/>
            <a:r>
              <a:rPr lang="en-US"/>
              <a:t>- SERIALIZABLE: Complete isolation, as if all transactions in the system had executed serially, one after the other.</a:t>
            </a:r>
          </a:p>
          <a:p>
            <a:pPr lvl="0"/>
            <a:r>
              <a:rPr lang="en-US"/>
              <a:t>- REPEATABLE READ: All data records retrieved by a SELECT statement cannot be changed; however, if the SELECT statement contains any ranged WHERE clauses, phantom reads may occur. In this isolation level the transaction acquires read locks on all retrieved data, but does not acquire range locks.</a:t>
            </a:r>
          </a:p>
          <a:p>
            <a:pPr lvl="0"/>
            <a:r>
              <a:rPr lang="en-US"/>
              <a:t>- READ COMMITTED: Data records retrieved by a query are not prevented from modification by some other transaction. Non-repeatable reads may occur.</a:t>
            </a:r>
          </a:p>
          <a:p>
            <a:pPr lvl="0"/>
            <a:r>
              <a:rPr lang="en-US"/>
              <a:t>- READ UNCOMMITTED: In this isolation level, dirty reads are allowed. One transaction may see uncommitted changes made by some other transaction.</a:t>
            </a:r>
          </a:p>
          <a:p>
            <a:pPr lvl="0"/>
            <a:endParaRPr lang="en-US"/>
          </a:p>
          <a:p>
            <a:pPr lvl="0"/>
            <a:r>
              <a:rPr lang="en-US"/>
              <a:t>See also http://en.wikipedia.org/wiki/Isolation_(database_systems)</a:t>
            </a:r>
          </a:p>
          <a:p>
            <a:pPr lvl="0"/>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kern="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1E03835D-F657-416F-94A2-5D524F9B530D}" type="slidenum">
              <a:t>43</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5AC2526C-1BCB-4133-AC10-30ECE02DA843}" type="slidenum">
              <a:t>44</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bean name is important.  Spring is pre-configured to expect the transaction manager bean to be called </a:t>
            </a:r>
            <a:r>
              <a:rPr lang="en-US">
                <a:latin typeface="Arial" pitchFamily="34"/>
                <a:cs typeface="Arial" pitchFamily="34"/>
              </a:rPr>
              <a:t>transactionManager.  You can call it something different, but then you have to do more configuration.  If you only have one, why bother?</a:t>
            </a:r>
          </a:p>
          <a:p>
            <a:pPr lvl="0"/>
            <a:r>
              <a:rPr lang="en-US">
                <a:latin typeface="Arial" pitchFamily="34"/>
                <a:cs typeface="Arial" pitchFamily="34"/>
              </a:rPr>
              <a:t>The </a:t>
            </a:r>
            <a:r>
              <a:rPr lang="en-US" i="1">
                <a:latin typeface="Arial" pitchFamily="34"/>
                <a:cs typeface="Arial" pitchFamily="34"/>
              </a:rPr>
              <a:t>tx:jta-transaction-manager</a:t>
            </a:r>
            <a:r>
              <a:rPr lang="en-US">
                <a:latin typeface="Arial" pitchFamily="34"/>
                <a:cs typeface="Arial" pitchFamily="34"/>
              </a:rPr>
              <a:t> also creates a bean called transactionManager.</a:t>
            </a:r>
          </a:p>
          <a:p>
            <a:pPr lvl="0"/>
            <a:endParaRPr lang="en-US">
              <a:latin typeface="Arial" pitchFamily="34"/>
              <a:cs typeface="Arial" pitchFamily="34"/>
            </a:endParaRPr>
          </a:p>
          <a:p>
            <a:pPr lvl="0"/>
            <a:r>
              <a:rPr lang="en-US">
                <a:latin typeface="Arial" pitchFamily="34"/>
                <a:cs typeface="Arial" pitchFamily="34"/>
              </a:rPr>
              <a:t>One MAJOR GOTCHA you should be aware of:  When using @EnableTransactionManager, it expects the bean to be named 'txManager', and if one is not found by that ID it will fall back to a match by type = PlatformTransactionManager.  See http://docs.spring.io/spring/docs/current/javadoc-api/org/springframework/transaction/annotation/EnableTransactionManagement.html</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00C38A67-5B98-4BC5-B52B-C2FB2964EC51}" type="slidenum">
              <a:t>45</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a:p>
            <a:pPr lvl="0"/>
            <a:r>
              <a:rPr lang="en-US">
                <a:latin typeface="Arial" pitchFamily="34"/>
                <a:cs typeface="Arial" pitchFamily="34"/>
              </a:rPr>
              <a:t>The </a:t>
            </a:r>
            <a:r>
              <a:rPr lang="en-US" i="1">
                <a:latin typeface="Arial" pitchFamily="34"/>
                <a:cs typeface="Arial" pitchFamily="34"/>
              </a:rPr>
              <a:t>tx:jta-transaction-manager</a:t>
            </a:r>
            <a:r>
              <a:rPr lang="en-US">
                <a:latin typeface="Arial" pitchFamily="34"/>
                <a:cs typeface="Arial" pitchFamily="34"/>
              </a:rPr>
              <a:t> also creates a bean called transactionManager.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4275C1EA-762B-40D2-9C0A-E707EADAB1E9}" type="slidenum">
              <a:t>46</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Classic XML approach.</a:t>
            </a:r>
          </a:p>
          <a:p>
            <a:pPr lvl="0"/>
            <a:r>
              <a:rPr lang="en-US" sz="1260"/>
              <a:t>Use the tx namespace element to define the bean post-processor that generates a transactional proxy around each @Transactional bean – typically these are your services.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E685E492-33C0-4153-9945-344AACC0F9D2}" type="slidenum">
              <a:t>47</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8DFECEBF-9BE6-4796-BD32-777830963C3C}" type="slidenum">
              <a:t>48</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Instead of needing to know about the transactional advice class, it is hidden behind tx:advice.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977634EA-45D0-4F2F-A612-9A45EBCD2E5B}" type="slidenum">
              <a:t>49</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6F7F430D-8786-4313-B7E3-0D8F0162AA7F}" type="slidenum">
              <a:t>5</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26EB098-622E-4461-8310-C5291BA87E35}" type="slidenum">
              <a:t>50</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Shown using Java 8 lambda syntax – a lot less verbose.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5919119"/>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When using @Sql it is possible to control transactions via the config property using @SqlConfig</a:t>
            </a:r>
          </a:p>
          <a:p>
            <a:pPr lvl="0"/>
            <a:r>
              <a:rPr lang="en-US"/>
              <a:t>We already showed in the testing chapter that @Sql can specify the script or scripts to run and when they run (before or after the test, before is the default)</a:t>
            </a:r>
          </a:p>
          <a:p>
            <a:pPr lvl="0"/>
            <a:endParaRPr lang="en-US"/>
          </a:p>
          <a:p>
            <a:pPr lvl="0"/>
            <a:r>
              <a:rPr lang="en-US"/>
              <a:t>Transactional configuration via @SqlConfig:</a:t>
            </a:r>
          </a:p>
          <a:p>
            <a:pPr lvl="0">
              <a:buSzPct val="45000"/>
              <a:buFont typeface="StarSymbol"/>
              <a:buChar char="●"/>
            </a:pPr>
            <a:r>
              <a:rPr lang="en-US"/>
              <a:t>The ids of the PlatformTransactionManager and DataSource beans (optional)</a:t>
            </a:r>
          </a:p>
          <a:p>
            <a:pPr lvl="0">
              <a:buSzPct val="45000"/>
              <a:buFont typeface="StarSymbol"/>
              <a:buChar char="●"/>
            </a:pPr>
            <a:r>
              <a:rPr lang="en-US" i="1"/>
              <a:t>Transaction Mode</a:t>
            </a:r>
            <a:r>
              <a:rPr lang="en-US"/>
              <a:t> – does the SQL script run in its own transaction?  The rules for </a:t>
            </a:r>
            <a:r>
              <a:rPr lang="en-US" b="1" i="1"/>
              <a:t>SqlConfig.TransactionMode</a:t>
            </a:r>
            <a:r>
              <a:rPr lang="en-US"/>
              <a:t> are described in its </a:t>
            </a:r>
            <a:r>
              <a:rPr lang="en-US">
                <a:hlinkClick r:id="rId3"/>
              </a:rPr>
              <a:t>Javadoc</a:t>
            </a:r>
            <a:r>
              <a:rPr lang="en-US"/>
              <a:t>.</a:t>
            </a:r>
          </a:p>
          <a:p>
            <a:pPr lvl="0"/>
            <a:r>
              <a:rPr lang="en-US"/>
              <a:t>Because </a:t>
            </a:r>
            <a:r>
              <a:rPr lang="en-US" b="1"/>
              <a:t>INFERRED</a:t>
            </a:r>
            <a:r>
              <a:rPr lang="en-US"/>
              <a:t> is the default, the @Sql scrips pick up any existing transaction  if one exists (</a:t>
            </a:r>
            <a:r>
              <a:rPr lang="en-US" i="1"/>
              <a:t>PROPAGATION_REQUIRED</a:t>
            </a:r>
            <a:r>
              <a:rPr lang="en-US"/>
              <a:t>) or creates a new one otherwise.  A PTM bean must exist for this to work.  Otherwise it falls back on getting the dataSource bean and running the SQL statements in the script directly against the data-source with NO transaction.</a:t>
            </a:r>
          </a:p>
          <a:p>
            <a:pPr lvl="0"/>
            <a:r>
              <a:rPr lang="en-US" b="1"/>
              <a:t>ISOLATED</a:t>
            </a:r>
            <a:r>
              <a:rPr lang="en-US"/>
              <a:t> guarantees the script runs in its own transaction provided a PTM exists.</a:t>
            </a:r>
          </a:p>
          <a:p>
            <a:pPr lvl="0"/>
            <a:r>
              <a:rPr lang="en-US"/>
              <a:t>In both modes, if the required resource (PTM or DataSource) cannot be found an exception is thrown.  To avoid this, specify their bean ids explicitly</a:t>
            </a:r>
          </a:p>
          <a:p>
            <a:pPr lvl="0"/>
            <a:r>
              <a:rPr lang="en-US" b="1"/>
              <a:t>TransactionMode.DEFAULT:</a:t>
            </a:r>
            <a:r>
              <a:rPr lang="en-US"/>
              <a:t> Like @Transactional @Sql can be on a class or a method:</a:t>
            </a:r>
          </a:p>
          <a:p>
            <a:pPr lvl="0">
              <a:buSzPct val="45000"/>
              <a:buFont typeface="StarSymbol"/>
              <a:buChar char="●"/>
            </a:pPr>
            <a:r>
              <a:rPr lang="en-US"/>
              <a:t>If used on a class, then DEFAULT means INFERRED and applies to all test method</a:t>
            </a:r>
          </a:p>
          <a:p>
            <a:pPr lvl="0">
              <a:buSzPct val="45000"/>
              <a:buFont typeface="StarSymbol"/>
              <a:buChar char="●"/>
            </a:pPr>
            <a:r>
              <a:rPr lang="en-US"/>
              <a:t>If used on a method, DEFAULT means pick up the mode from the class annotation (if there is one) or INFERRED otherwise.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A common student question is, “can I have multiple transaction managers?.  The strict  answer of course is 'yes'.  BUT many times the real question is “Will I get a single transaction coordinated across resources by having a transaction manager for each resource?”  And of course this answer is “no”.</a:t>
            </a:r>
          </a:p>
          <a:p>
            <a:pPr lvl="0"/>
            <a:endParaRPr lang="en-US"/>
          </a:p>
          <a:p>
            <a:pPr lvl="0"/>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For the interested student, this is the full list of propagation levels possible.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621C1465-1948-4FF0-89FE-B49684D23E2F}" type="slidenum">
              <a:t>6</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01F69DDC-0C8F-49D0-8F7F-19FB6EE9A0B3}" type="slidenum">
              <a:t>7</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Cn make the point that what they are seeing here is exactly how JdbcTemplate works by default.  Each query/update method creates a connection, uses it and closes it.  The template never keeps any connections open, except when it is actually doing something, minimizing  he possibility of a resource leak.</a:t>
            </a:r>
          </a:p>
          <a:p>
            <a:pPr lvl="0"/>
            <a:r>
              <a:rPr lang="en-US" sz="1260"/>
              <a:t>Should therefore use a connection pool for efficiency.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229D937C-16B2-4781-9973-73A39E5015B6}" type="slidenum">
              <a:t>8</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Another classic example is transferring money between two accounts.  The money is removed from A, and the new balance committed.  The transfer to B fails. So now the money has vanished completely.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890CCE3-3EBA-4B13-AD0A-35249B2CCA96}" type="slidenum">
              <a:t>9</a:t>
            </a:fld>
            <a:endParaRPr lang="en-US" sz="13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This is a very rare event – not only is it the </a:t>
            </a:r>
            <a:r>
              <a:rPr lang="en-US" sz="1260" i="1"/>
              <a:t>correct</a:t>
            </a:r>
            <a:r>
              <a:rPr lang="en-US" sz="1260"/>
              <a:t> solution it is also the more </a:t>
            </a:r>
            <a:r>
              <a:rPr lang="en-US" sz="1260" i="1"/>
              <a:t>efficient</a:t>
            </a:r>
            <a:r>
              <a:rPr lang="en-US" sz="1260"/>
              <a:t> solution.</a:t>
            </a:r>
          </a:p>
          <a:p>
            <a:pPr lvl="0"/>
            <a:r>
              <a:rPr lang="en-US" sz="1260"/>
              <a:t>Given that we are dealing with databases here, it is worthy of mention because typically when push-comes-to-shove, if there is a choice between correct vs efficient, correct is firmly shown the door – performance is all.</a:t>
            </a:r>
          </a:p>
          <a:p>
            <a:pPr lvl="0"/>
            <a:r>
              <a:rPr lang="en-US" sz="1260"/>
              <a:t>Too common examples which may well come up later in the JPA section:</a:t>
            </a:r>
          </a:p>
          <a:p>
            <a:pPr lvl="0"/>
            <a:r>
              <a:rPr lang="en-US" sz="1260"/>
              <a:t>Normalization is all well and good, until too many joins are needed so the data is normalized after all.</a:t>
            </a:r>
          </a:p>
          <a:p>
            <a:pPr lvl="0"/>
            <a:r>
              <a:rPr lang="en-US" sz="1260"/>
              <a:t>Encapsulation is a fundamental OO concept, but in order to store objects in a relational database, your ORM tool (Hibernate, JPA) quite happily opens up the black-box to see the data inside the object so that it can persist 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153964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9464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1771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116123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8183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379446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941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0868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6293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754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0407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0862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06738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3669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156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293217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0790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19548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1304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5019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9768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447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65856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13781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3331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4518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140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2779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7819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7495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862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563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1385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Box 7"/>
          <p:cNvSpPr/>
          <p:nvPr/>
        </p:nvSpPr>
        <p:spPr>
          <a:xfrm flipH="1">
            <a:off x="852912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4D0BE6A0-708B-44AF-8810-017391D2CC91}"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6"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7"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pic>
        <p:nvPicPr>
          <p:cNvPr id="8" name=""/>
          <p:cNvPicPr>
            <a:picLocks noChangeAspect="1"/>
          </p:cNvPicPr>
          <p:nvPr/>
        </p:nvPicPr>
        <p:blipFill>
          <a:blip r:embed="rId14">
            <a:lum/>
            <a:alphaModFix/>
          </a:blip>
          <a:srcRect/>
          <a:stretch>
            <a:fillRect/>
          </a:stretch>
        </p:blipFill>
        <p:spPr>
          <a:xfrm>
            <a:off x="199080" y="634860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18"/>
          <a:ea typeface="ＭＳ Ｐゴシック"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7"/>
          <p:cNvSpPr/>
          <p:nvPr/>
        </p:nvSpPr>
        <p:spPr>
          <a:xfrm flipH="1">
            <a:off x="852912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EF70634C-E25C-479F-B4F6-12F6A536D151}"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4"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5"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6" name="Rectangle 8"/>
          <p:cNvSpPr/>
          <p:nvPr/>
        </p:nvSpPr>
        <p:spPr>
          <a:xfrm>
            <a:off x="0" y="0"/>
            <a:ext cx="9144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12600">
            <a:solidFill>
              <a:srgbClr val="0000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Rectangle 10"/>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Box 12"/>
          <p:cNvSpPr/>
          <p:nvPr/>
        </p:nvSpPr>
        <p:spPr>
          <a:xfrm flipH="1">
            <a:off x="852912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15939FE9-62E8-4E64-9041-C58A0D618ACE}" type="slidenum">
              <a:t>‹#›</a:t>
            </a:fld>
            <a:endParaRPr lang="en-US" sz="800" b="0" i="0" u="none" strike="noStrike" baseline="0">
              <a:ln>
                <a:noFill/>
              </a:ln>
              <a:solidFill>
                <a:srgbClr val="7F7F7F"/>
              </a:solidFill>
              <a:latin typeface="Arial" pitchFamily="18"/>
              <a:ea typeface="Arial" pitchFamily="2"/>
              <a:cs typeface="Arial" pitchFamily="2"/>
            </a:endParaRPr>
          </a:p>
        </p:txBody>
      </p:sp>
      <p:pic>
        <p:nvPicPr>
          <p:cNvPr id="9" name="Picture 13" descr="EMC logo white-lg.png"/>
          <p:cNvPicPr>
            <a:picLocks noChangeAspect="1"/>
          </p:cNvPicPr>
          <p:nvPr/>
        </p:nvPicPr>
        <p:blipFill>
          <a:blip r:embed="rId14">
            <a:lum/>
            <a:alphaModFix/>
          </a:blip>
          <a:srcRect/>
          <a:stretch>
            <a:fillRect/>
          </a:stretch>
        </p:blipFill>
        <p:spPr>
          <a:xfrm>
            <a:off x="7951679" y="6386399"/>
            <a:ext cx="898559" cy="255600"/>
          </a:xfrm>
          <a:prstGeom prst="rect">
            <a:avLst/>
          </a:prstGeom>
          <a:noFill/>
          <a:ln>
            <a:noFill/>
          </a:ln>
        </p:spPr>
      </p:pic>
      <p:sp>
        <p:nvSpPr>
          <p:cNvPr id="10" name="TextBox 14"/>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sp>
        <p:nvSpPr>
          <p:cNvPr id="11" name="Title Placeholder 10"/>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12" name="Text Placeholder 11"/>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3" name=""/>
          <p:cNvPicPr>
            <a:picLocks noChangeAspect="1"/>
          </p:cNvPicPr>
          <p:nvPr/>
        </p:nvPicPr>
        <p:blipFill>
          <a:blip r:embed="rId15">
            <a:lum/>
            <a:alphaModFix/>
          </a:blip>
          <a:srcRect/>
          <a:stretch>
            <a:fillRect/>
          </a:stretch>
        </p:blipFill>
        <p:spPr>
          <a:xfrm>
            <a:off x="7041240" y="176400"/>
            <a:ext cx="1885320" cy="646920"/>
          </a:xfrm>
          <a:prstGeom prst="rect">
            <a:avLst/>
          </a:prstGeom>
          <a:noFill/>
          <a:ln>
            <a:noFill/>
          </a:ln>
        </p:spPr>
      </p:pic>
      <p:pic>
        <p:nvPicPr>
          <p:cNvPr id="14" name=""/>
          <p:cNvPicPr>
            <a:picLocks noChangeAspect="1"/>
          </p:cNvPicPr>
          <p:nvPr/>
        </p:nvPicPr>
        <p:blipFill>
          <a:blip r:embed="rId15">
            <a:lum/>
            <a:alphaModFix/>
          </a:blip>
          <a:srcRect/>
          <a:stretch>
            <a:fillRect/>
          </a:stretch>
        </p:blipFill>
        <p:spPr>
          <a:xfrm>
            <a:off x="199440" y="634896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7"/>
          <p:cNvSpPr/>
          <p:nvPr/>
        </p:nvSpPr>
        <p:spPr>
          <a:xfrm flipH="1">
            <a:off x="8529120" y="6723000"/>
            <a:ext cx="533160" cy="12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47DD9574-8470-4CBC-9987-E512C3FBCAA7}" type="slidenum">
              <a:t>‹#›</a:t>
            </a:fld>
            <a:endParaRPr lang="en-US" sz="800" b="0" i="0" u="none" strike="noStrike" baseline="0">
              <a:ln>
                <a:noFill/>
              </a:ln>
              <a:solidFill>
                <a:srgbClr val="7F7F7F"/>
              </a:solidFill>
              <a:latin typeface="Arial" pitchFamily="18"/>
              <a:ea typeface="Arial" pitchFamily="2"/>
              <a:cs typeface="Arial" pitchFamily="2"/>
            </a:endParaRPr>
          </a:p>
        </p:txBody>
      </p:sp>
      <p:sp>
        <p:nvSpPr>
          <p:cNvPr id="4"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5"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6" name="Rectangle 8"/>
          <p:cNvSpPr/>
          <p:nvPr/>
        </p:nvSpPr>
        <p:spPr>
          <a:xfrm>
            <a:off x="0" y="0"/>
            <a:ext cx="9144000" cy="2168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BFBFBF"/>
              </a:gs>
              <a:gs pos="100000">
                <a:srgbClr val="FFFFFF"/>
              </a:gs>
            </a:gsLst>
            <a:lin ang="5400000"/>
          </a:gra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itle Placeholder 6"/>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8" name="Text Placeholder 7"/>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
          <p:cNvPicPr>
            <a:picLocks noChangeAspect="1"/>
          </p:cNvPicPr>
          <p:nvPr/>
        </p:nvPicPr>
        <p:blipFill>
          <a:blip r:embed="rId14">
            <a:lum/>
            <a:alphaModFix/>
          </a:blip>
          <a:srcRect/>
          <a:stretch>
            <a:fillRect/>
          </a:stretch>
        </p:blipFill>
        <p:spPr>
          <a:xfrm>
            <a:off x="199080" y="634860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svm"/><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Title in Upper &amp; LC Bold Typ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0639" y="1943640"/>
            <a:ext cx="4384800" cy="1536119"/>
          </a:xfrm>
        </p:spPr>
        <p:txBody>
          <a:bodyPr wrap="square" lIns="0" tIns="0" rIns="0" bIns="0" anchor="b">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pPr>
            <a:r>
              <a:rPr lang="en-US" sz="3600" b="1">
                <a:solidFill>
                  <a:srgbClr val="F16F3B"/>
                </a:solidFill>
              </a:rPr>
              <a:t>Transaction Management with Spring</a:t>
            </a:r>
          </a:p>
        </p:txBody>
      </p:sp>
      <p:sp>
        <p:nvSpPr>
          <p:cNvPr id="3" name="TextBox 2"/>
          <p:cNvSpPr txBox="1"/>
          <p:nvPr/>
        </p:nvSpPr>
        <p:spPr>
          <a:xfrm>
            <a:off x="890280" y="3793679"/>
            <a:ext cx="6048360" cy="368640"/>
          </a:xfrm>
          <a:prstGeom prst="rect">
            <a:avLst/>
          </a:prstGeom>
          <a:noFill/>
          <a:ln>
            <a:noFill/>
          </a:ln>
        </p:spPr>
        <p:txBody>
          <a:bodyPr vert="horz" wrap="square" lIns="0" tIns="0" rIns="0" bIns="0" anchor="t" anchorCtr="0" compatLnSpc="1">
            <a:spAutoFit/>
          </a:bodyPr>
          <a:lstStyle>
            <a:defPPr lvl="0">
              <a:buNone/>
            </a:defPPr>
            <a:lvl1pPr lvl="0">
              <a:buNone/>
            </a:lvl1pPr>
            <a:lvl2pPr lvl="1">
              <a:buClr>
                <a:srgbClr val="33928A"/>
              </a:buClr>
              <a:buSzPct val="100000"/>
              <a:buFont typeface="Arial" pitchFamily="34"/>
              <a:buChar char="–"/>
            </a:lvl2pPr>
            <a:lvl3pPr lvl="2">
              <a:buClr>
                <a:srgbClr val="33928A"/>
              </a:buClr>
              <a:buSzPct val="100000"/>
              <a:buFont typeface="Arial" pitchFamily="34"/>
              <a:buChar char="•"/>
            </a:lvl3pPr>
            <a:lvl4pPr lvl="3">
              <a:buClr>
                <a:srgbClr val="33928A"/>
              </a:buClr>
              <a:buSzPct val="100000"/>
              <a:buFont typeface="Arial" pitchFamily="34"/>
              <a:buChar char="–"/>
            </a:lvl4pPr>
            <a:lvl5pPr lvl="4">
              <a:buClr>
                <a:srgbClr val="33928A"/>
              </a:buClr>
              <a:buSzPct val="100000"/>
              <a:buFont typeface="Arial" pitchFamily="34"/>
              <a:buChar char="»"/>
            </a:lvl5pPr>
            <a:lvl6pPr lvl="5">
              <a:buClr>
                <a:srgbClr val="33928A"/>
              </a:buClr>
              <a:buSzPct val="100000"/>
              <a:buFont typeface="Arial" pitchFamily="34"/>
              <a:buChar char="»"/>
            </a:lvl6pPr>
            <a:lvl7pPr lvl="6">
              <a:buClr>
                <a:srgbClr val="33928A"/>
              </a:buClr>
              <a:buSzPct val="100000"/>
              <a:buFont typeface="Arial" pitchFamily="34"/>
              <a:buChar char="»"/>
            </a:lvl7pPr>
            <a:lvl8pPr lvl="7">
              <a:buClr>
                <a:srgbClr val="33928A"/>
              </a:buClr>
              <a:buSzPct val="100000"/>
              <a:buFont typeface="Arial" pitchFamily="34"/>
              <a:buChar char="»"/>
            </a:lvl8pPr>
            <a:lvl9pPr lvl="8">
              <a:buClr>
                <a:srgbClr val="33928A"/>
              </a:buClr>
              <a:buSzPct val="100000"/>
              <a:buFont typeface="Arial" pitchFamily="34"/>
              <a:buChar char="»"/>
            </a:lvl9p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kern="1200" baseline="0">
                <a:ln>
                  <a:noFill/>
                </a:ln>
                <a:solidFill>
                  <a:srgbClr val="3EA7BC"/>
                </a:solidFill>
                <a:latin typeface="Arial" pitchFamily="18"/>
                <a:ea typeface="Arial" pitchFamily="2"/>
                <a:cs typeface="Arial" pitchFamily="2"/>
              </a:rPr>
              <a:t>Spring's Consistent Approach</a:t>
            </a:r>
          </a:p>
        </p:txBody>
      </p:sp>
      <p:sp>
        <p:nvSpPr>
          <p:cNvPr id="4" name="Text Placeholder 3"/>
          <p:cNvSpPr txBox="1">
            <a:spLocks noGrp="1"/>
          </p:cNvSpPr>
          <p:nvPr>
            <p:ph type="body" idx="4294967295"/>
          </p:nvPr>
        </p:nvSpPr>
        <p:spPr>
          <a:xfrm>
            <a:off x="907919" y="4870079"/>
            <a:ext cx="5027760" cy="276480"/>
          </a:xfrm>
        </p:spPr>
        <p:txBody>
          <a:bodyPr wrap="square" lIns="0" tIns="0" rIns="0" bIns="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spcBef>
                <a:spcPts val="0"/>
              </a:spcBef>
              <a:buNone/>
            </a:pPr>
            <a:r>
              <a:rPr lang="en-US" sz="1800">
                <a:solidFill>
                  <a:srgbClr val="7F7F7F"/>
                </a:solidFill>
                <a:latin typeface="" pitchFamily="16"/>
                <a:cs typeface="Arial" pitchFamily="2"/>
              </a:rPr>
              <a:t>Transactional Proxies and @Transactional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Running in a Transac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Running in a Transaction</a:t>
            </a:r>
          </a:p>
        </p:txBody>
      </p:sp>
      <p:sp>
        <p:nvSpPr>
          <p:cNvPr id="3" name="Line 3"/>
          <p:cNvSpPr/>
          <p:nvPr/>
        </p:nvSpPr>
        <p:spPr>
          <a:xfrm>
            <a:off x="1294920" y="2912040"/>
            <a:ext cx="121932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Text Box 4"/>
          <p:cNvSpPr/>
          <p:nvPr/>
        </p:nvSpPr>
        <p:spPr>
          <a:xfrm>
            <a:off x="1296000" y="2607120"/>
            <a:ext cx="19821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findByCreditCard(String)</a:t>
            </a:r>
          </a:p>
        </p:txBody>
      </p:sp>
      <p:sp>
        <p:nvSpPr>
          <p:cNvPr id="5" name="Line 5"/>
          <p:cNvSpPr/>
          <p:nvPr/>
        </p:nvSpPr>
        <p:spPr>
          <a:xfrm flipV="1">
            <a:off x="1294920" y="3493800"/>
            <a:ext cx="2467800" cy="252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6"/>
          <p:cNvSpPr/>
          <p:nvPr/>
        </p:nvSpPr>
        <p:spPr>
          <a:xfrm>
            <a:off x="1294559" y="3246840"/>
            <a:ext cx="24483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findByMerchantNumber(String)</a:t>
            </a:r>
          </a:p>
        </p:txBody>
      </p:sp>
      <p:sp>
        <p:nvSpPr>
          <p:cNvPr id="7" name="Line 7"/>
          <p:cNvSpPr/>
          <p:nvPr/>
        </p:nvSpPr>
        <p:spPr>
          <a:xfrm flipV="1">
            <a:off x="1294920" y="4194000"/>
            <a:ext cx="1216440" cy="396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 Box 8"/>
          <p:cNvSpPr/>
          <p:nvPr/>
        </p:nvSpPr>
        <p:spPr>
          <a:xfrm>
            <a:off x="1294920" y="3902759"/>
            <a:ext cx="23385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updateBeneficiaries(Account)</a:t>
            </a:r>
          </a:p>
        </p:txBody>
      </p:sp>
      <p:sp>
        <p:nvSpPr>
          <p:cNvPr id="9" name="Line 9"/>
          <p:cNvSpPr/>
          <p:nvPr/>
        </p:nvSpPr>
        <p:spPr>
          <a:xfrm flipV="1">
            <a:off x="1294920" y="4885200"/>
            <a:ext cx="3737880" cy="324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Text Box 10"/>
          <p:cNvSpPr/>
          <p:nvPr/>
        </p:nvSpPr>
        <p:spPr>
          <a:xfrm>
            <a:off x="1299960" y="4618440"/>
            <a:ext cx="3471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confirmReward(AccountContribution, Dining)</a:t>
            </a:r>
          </a:p>
        </p:txBody>
      </p:sp>
      <p:sp>
        <p:nvSpPr>
          <p:cNvPr id="11" name="Text Box 11"/>
          <p:cNvSpPr/>
          <p:nvPr/>
        </p:nvSpPr>
        <p:spPr>
          <a:xfrm>
            <a:off x="7774920" y="5502960"/>
            <a:ext cx="11484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Verdana" pitchFamily="34"/>
                <a:ea typeface="ＭＳ Ｐゴシック" pitchFamily="2"/>
                <a:cs typeface="ＭＳ Ｐゴシック" pitchFamily="2"/>
              </a:rPr>
              <a:t>DATABASE</a:t>
            </a:r>
          </a:p>
        </p:txBody>
      </p:sp>
      <p:sp>
        <p:nvSpPr>
          <p:cNvPr id="12" name="Text Box 12"/>
          <p:cNvSpPr/>
          <p:nvPr/>
        </p:nvSpPr>
        <p:spPr>
          <a:xfrm>
            <a:off x="7619760" y="2926440"/>
            <a:ext cx="1371599"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1. SELECT</a:t>
            </a:r>
          </a:p>
        </p:txBody>
      </p:sp>
      <p:sp>
        <p:nvSpPr>
          <p:cNvPr id="13" name="Text Box 13"/>
          <p:cNvSpPr/>
          <p:nvPr/>
        </p:nvSpPr>
        <p:spPr>
          <a:xfrm>
            <a:off x="7621560" y="3445560"/>
            <a:ext cx="13359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2. SELECT</a:t>
            </a:r>
          </a:p>
        </p:txBody>
      </p:sp>
      <p:sp>
        <p:nvSpPr>
          <p:cNvPr id="14" name="Text Box 14"/>
          <p:cNvSpPr/>
          <p:nvPr/>
        </p:nvSpPr>
        <p:spPr>
          <a:xfrm>
            <a:off x="7618680" y="3978720"/>
            <a:ext cx="13741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3. UPDATE</a:t>
            </a:r>
          </a:p>
        </p:txBody>
      </p:sp>
      <p:sp>
        <p:nvSpPr>
          <p:cNvPr id="15" name="Text Box 15"/>
          <p:cNvSpPr/>
          <p:nvPr/>
        </p:nvSpPr>
        <p:spPr>
          <a:xfrm>
            <a:off x="7621200" y="4512240"/>
            <a:ext cx="12733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4. INSERT</a:t>
            </a:r>
          </a:p>
        </p:txBody>
      </p:sp>
      <p:sp>
        <p:nvSpPr>
          <p:cNvPr id="16" name="Rectangle 16"/>
          <p:cNvSpPr/>
          <p:nvPr/>
        </p:nvSpPr>
        <p:spPr>
          <a:xfrm>
            <a:off x="761759" y="169272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Rectangle 17"/>
          <p:cNvSpPr/>
          <p:nvPr/>
        </p:nvSpPr>
        <p:spPr>
          <a:xfrm>
            <a:off x="761759" y="1692720"/>
            <a:ext cx="106668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Reward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Network</a:t>
            </a:r>
          </a:p>
        </p:txBody>
      </p:sp>
      <p:sp>
        <p:nvSpPr>
          <p:cNvPr id="18" name="Line 18"/>
          <p:cNvSpPr/>
          <p:nvPr/>
        </p:nvSpPr>
        <p:spPr>
          <a:xfrm>
            <a:off x="1294920"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9" name="Rectangle 19"/>
          <p:cNvSpPr/>
          <p:nvPr/>
        </p:nvSpPr>
        <p:spPr>
          <a:xfrm>
            <a:off x="1904760" y="1692720"/>
            <a:ext cx="1143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Account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Repository</a:t>
            </a:r>
          </a:p>
        </p:txBody>
      </p:sp>
      <p:sp>
        <p:nvSpPr>
          <p:cNvPr id="20" name="Rectangle 20"/>
          <p:cNvSpPr/>
          <p:nvPr/>
        </p:nvSpPr>
        <p:spPr>
          <a:xfrm>
            <a:off x="3200040" y="1692720"/>
            <a:ext cx="1143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Restaurant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Repository</a:t>
            </a:r>
          </a:p>
        </p:txBody>
      </p:sp>
      <p:sp>
        <p:nvSpPr>
          <p:cNvPr id="21" name="Rectangle 21"/>
          <p:cNvSpPr/>
          <p:nvPr/>
        </p:nvSpPr>
        <p:spPr>
          <a:xfrm>
            <a:off x="4495320" y="1692720"/>
            <a:ext cx="1143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Reward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Repository</a:t>
            </a:r>
          </a:p>
        </p:txBody>
      </p:sp>
      <p:sp>
        <p:nvSpPr>
          <p:cNvPr id="22" name="Rectangle 22"/>
          <p:cNvSpPr/>
          <p:nvPr/>
        </p:nvSpPr>
        <p:spPr>
          <a:xfrm>
            <a:off x="7009919" y="1722960"/>
            <a:ext cx="11430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Connection</a:t>
            </a:r>
          </a:p>
        </p:txBody>
      </p:sp>
      <p:sp>
        <p:nvSpPr>
          <p:cNvPr id="23" name="Rectangle 23"/>
          <p:cNvSpPr/>
          <p:nvPr/>
        </p:nvSpPr>
        <p:spPr>
          <a:xfrm>
            <a:off x="5714640" y="1722960"/>
            <a:ext cx="11430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DataSource</a:t>
            </a:r>
          </a:p>
        </p:txBody>
      </p:sp>
      <p:sp>
        <p:nvSpPr>
          <p:cNvPr id="24" name="Rectangle 24"/>
          <p:cNvSpPr/>
          <p:nvPr/>
        </p:nvSpPr>
        <p:spPr>
          <a:xfrm>
            <a:off x="1904760" y="169272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5" name="Rectangle 25"/>
          <p:cNvSpPr/>
          <p:nvPr/>
        </p:nvSpPr>
        <p:spPr>
          <a:xfrm>
            <a:off x="3200040" y="169272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6" name="Rectangle 26"/>
          <p:cNvSpPr/>
          <p:nvPr/>
        </p:nvSpPr>
        <p:spPr>
          <a:xfrm>
            <a:off x="4495320" y="169272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7" name="Rectangle 27"/>
          <p:cNvSpPr/>
          <p:nvPr/>
        </p:nvSpPr>
        <p:spPr>
          <a:xfrm>
            <a:off x="7009919" y="169272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8" name="Rectangle 28"/>
          <p:cNvSpPr/>
          <p:nvPr/>
        </p:nvSpPr>
        <p:spPr>
          <a:xfrm>
            <a:off x="5790959" y="169272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9" name="Line 29"/>
          <p:cNvSpPr/>
          <p:nvPr/>
        </p:nvSpPr>
        <p:spPr>
          <a:xfrm>
            <a:off x="7543440" y="2149920"/>
            <a:ext cx="0" cy="35053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0" name="Line 30"/>
          <p:cNvSpPr/>
          <p:nvPr/>
        </p:nvSpPr>
        <p:spPr>
          <a:xfrm>
            <a:off x="6324120"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1" name="Line 31"/>
          <p:cNvSpPr/>
          <p:nvPr/>
        </p:nvSpPr>
        <p:spPr>
          <a:xfrm>
            <a:off x="5028840"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2" name="AutoShape 32"/>
          <p:cNvSpPr/>
          <p:nvPr/>
        </p:nvSpPr>
        <p:spPr>
          <a:xfrm>
            <a:off x="7924320" y="4893120"/>
            <a:ext cx="838439" cy="60984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969696"/>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3" name="Line 33"/>
          <p:cNvSpPr/>
          <p:nvPr/>
        </p:nvSpPr>
        <p:spPr>
          <a:xfrm>
            <a:off x="3733560"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4" name="Line 34"/>
          <p:cNvSpPr/>
          <p:nvPr/>
        </p:nvSpPr>
        <p:spPr>
          <a:xfrm>
            <a:off x="2514240"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5" name="Text Box 35"/>
          <p:cNvSpPr/>
          <p:nvPr/>
        </p:nvSpPr>
        <p:spPr>
          <a:xfrm>
            <a:off x="1297800" y="2226239"/>
            <a:ext cx="13482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getConnection()</a:t>
            </a:r>
          </a:p>
        </p:txBody>
      </p:sp>
      <p:sp>
        <p:nvSpPr>
          <p:cNvPr id="36" name="Line 38"/>
          <p:cNvSpPr/>
          <p:nvPr/>
        </p:nvSpPr>
        <p:spPr>
          <a:xfrm>
            <a:off x="1294920" y="2454840"/>
            <a:ext cx="5029200" cy="0"/>
          </a:xfrm>
          <a:prstGeom prst="line">
            <a:avLst/>
          </a:prstGeom>
          <a:noFill/>
          <a:ln w="9360">
            <a:solidFill>
              <a:srgbClr val="0099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7" name="Line 48"/>
          <p:cNvSpPr/>
          <p:nvPr/>
        </p:nvSpPr>
        <p:spPr>
          <a:xfrm>
            <a:off x="1294920" y="5578920"/>
            <a:ext cx="6248520" cy="0"/>
          </a:xfrm>
          <a:prstGeom prst="line">
            <a:avLst/>
          </a:prstGeom>
          <a:noFill/>
          <a:ln w="9360">
            <a:solidFill>
              <a:srgbClr val="0099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8" name="Text Box 49"/>
          <p:cNvSpPr/>
          <p:nvPr/>
        </p:nvSpPr>
        <p:spPr>
          <a:xfrm>
            <a:off x="1372680" y="5350320"/>
            <a:ext cx="6714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close()</a:t>
            </a:r>
          </a:p>
        </p:txBody>
      </p:sp>
      <p:sp>
        <p:nvSpPr>
          <p:cNvPr id="39" name="Text Box 51"/>
          <p:cNvSpPr/>
          <p:nvPr/>
        </p:nvSpPr>
        <p:spPr>
          <a:xfrm>
            <a:off x="206640" y="1692720"/>
            <a:ext cx="538920" cy="430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210" b="1" i="0" u="none" strike="noStrike" baseline="0">
                <a:ln>
                  <a:noFill/>
                </a:ln>
                <a:solidFill>
                  <a:srgbClr val="009900"/>
                </a:solidFill>
                <a:latin typeface="Arial" pitchFamily="34"/>
                <a:ea typeface="ＭＳ Ｐゴシック" pitchFamily="2"/>
                <a:cs typeface="ＭＳ Ｐゴシック" pitchFamily="2"/>
              </a:rPr>
              <a:t>TX</a:t>
            </a:r>
          </a:p>
        </p:txBody>
      </p:sp>
      <p:sp>
        <p:nvSpPr>
          <p:cNvPr id="40" name="Line 52"/>
          <p:cNvSpPr/>
          <p:nvPr/>
        </p:nvSpPr>
        <p:spPr>
          <a:xfrm>
            <a:off x="456839" y="2149920"/>
            <a:ext cx="0" cy="30492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1" name="Line 53"/>
          <p:cNvSpPr/>
          <p:nvPr/>
        </p:nvSpPr>
        <p:spPr>
          <a:xfrm>
            <a:off x="456839" y="2454840"/>
            <a:ext cx="0" cy="45720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2" name="Line 54"/>
          <p:cNvSpPr/>
          <p:nvPr/>
        </p:nvSpPr>
        <p:spPr>
          <a:xfrm>
            <a:off x="456839" y="2912040"/>
            <a:ext cx="0" cy="53352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3" name="Line 55"/>
          <p:cNvSpPr/>
          <p:nvPr/>
        </p:nvSpPr>
        <p:spPr>
          <a:xfrm>
            <a:off x="456839" y="3445560"/>
            <a:ext cx="0" cy="68580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4" name="Line 56"/>
          <p:cNvSpPr/>
          <p:nvPr/>
        </p:nvSpPr>
        <p:spPr>
          <a:xfrm>
            <a:off x="456839" y="4131360"/>
            <a:ext cx="0" cy="76176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5" name="Line 57"/>
          <p:cNvSpPr/>
          <p:nvPr/>
        </p:nvSpPr>
        <p:spPr>
          <a:xfrm>
            <a:off x="456839" y="4817160"/>
            <a:ext cx="0" cy="76176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6" name="Line 58"/>
          <p:cNvSpPr/>
          <p:nvPr/>
        </p:nvSpPr>
        <p:spPr>
          <a:xfrm>
            <a:off x="228600" y="5578920"/>
            <a:ext cx="457199" cy="0"/>
          </a:xfrm>
          <a:prstGeom prst="line">
            <a:avLst/>
          </a:prstGeom>
          <a:noFill/>
          <a:ln w="936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7" name="Text Box 60"/>
          <p:cNvSpPr/>
          <p:nvPr/>
        </p:nvSpPr>
        <p:spPr>
          <a:xfrm>
            <a:off x="6402959" y="2378519"/>
            <a:ext cx="11286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connection-1</a:t>
            </a:r>
          </a:p>
        </p:txBody>
      </p:sp>
      <p:sp>
        <p:nvSpPr>
          <p:cNvPr id="48" name="Line 61"/>
          <p:cNvSpPr/>
          <p:nvPr/>
        </p:nvSpPr>
        <p:spPr>
          <a:xfrm>
            <a:off x="7543440" y="2454840"/>
            <a:ext cx="0" cy="45720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9" name="Line 62"/>
          <p:cNvSpPr/>
          <p:nvPr/>
        </p:nvSpPr>
        <p:spPr>
          <a:xfrm>
            <a:off x="7543440" y="2912040"/>
            <a:ext cx="0" cy="53352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0" name="Line 63"/>
          <p:cNvSpPr/>
          <p:nvPr/>
        </p:nvSpPr>
        <p:spPr>
          <a:xfrm>
            <a:off x="7543440" y="3445560"/>
            <a:ext cx="0" cy="68580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1" name="Line 64"/>
          <p:cNvSpPr/>
          <p:nvPr/>
        </p:nvSpPr>
        <p:spPr>
          <a:xfrm>
            <a:off x="7543440" y="4131360"/>
            <a:ext cx="0" cy="76176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2" name="Line 65"/>
          <p:cNvSpPr/>
          <p:nvPr/>
        </p:nvSpPr>
        <p:spPr>
          <a:xfrm>
            <a:off x="7543440" y="4817160"/>
            <a:ext cx="0" cy="76176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355176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Why use Transactions?</a:t>
            </a:r>
          </a:p>
          <a:p>
            <a:pPr lvl="0"/>
            <a:r>
              <a:rPr lang="en-US" b="1">
                <a:latin typeface="" pitchFamily="16"/>
              </a:rPr>
              <a:t>Java Transaction Management</a:t>
            </a:r>
          </a:p>
          <a:p>
            <a:pPr lvl="0"/>
            <a:r>
              <a:rPr lang="en-US">
                <a:latin typeface="" pitchFamily="16"/>
              </a:rPr>
              <a:t>Spring Transaction Management</a:t>
            </a:r>
          </a:p>
          <a:p>
            <a:pPr lvl="0"/>
            <a:r>
              <a:rPr lang="en-US">
                <a:latin typeface="" pitchFamily="16"/>
              </a:rPr>
              <a:t>Isolation Levels</a:t>
            </a:r>
          </a:p>
          <a:p>
            <a:pPr lvl="0"/>
            <a:r>
              <a:rPr lang="en-US">
                <a:latin typeface="" pitchFamily="16"/>
              </a:rPr>
              <a:t>Transaction Propagation</a:t>
            </a:r>
          </a:p>
          <a:p>
            <a:pPr lvl="0"/>
            <a:r>
              <a:rPr lang="en-US">
                <a:latin typeface="" pitchFamily="16"/>
              </a:rPr>
              <a:t>Rollback rules</a:t>
            </a:r>
          </a:p>
          <a:p>
            <a:pPr lvl="0"/>
            <a:r>
              <a:rPr lang="en-US">
                <a:latin typeface="" pitchFamily="16"/>
              </a:rPr>
              <a:t>Testing</a:t>
            </a:r>
          </a:p>
          <a:p>
            <a:pPr lvl="0"/>
            <a:r>
              <a:rPr lang="en-US">
                <a:latin typeface="" pitchFamily="16"/>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Java Transaction Management</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Java has several APIs which handle transactions differently</a:t>
            </a:r>
          </a:p>
          <a:p>
            <a:pPr lvl="1"/>
            <a:r>
              <a:rPr lang="en-US">
                <a:latin typeface="" pitchFamily="16"/>
              </a:rPr>
              <a:t>JDBC, JMS, JTA, Hibernate, JPA, etc.</a:t>
            </a:r>
          </a:p>
          <a:p>
            <a:pPr lvl="0"/>
            <a:endParaRPr lang="en-US">
              <a:latin typeface="" pitchFamily="16"/>
            </a:endParaRPr>
          </a:p>
          <a:p>
            <a:pPr lvl="0"/>
            <a:r>
              <a:rPr lang="en-US">
                <a:latin typeface="" pitchFamily="16"/>
              </a:rPr>
              <a:t>Each uses program code to mark the start and end of the transaction</a:t>
            </a:r>
          </a:p>
          <a:p>
            <a:pPr lvl="1"/>
            <a:r>
              <a:rPr lang="en-US">
                <a:latin typeface="" pitchFamily="16"/>
              </a:rPr>
              <a:t>Transaction Demarcation</a:t>
            </a:r>
          </a:p>
          <a:p>
            <a:pPr lvl="0"/>
            <a:endParaRPr lang="en-US">
              <a:latin typeface="" pitchFamily="16"/>
            </a:endParaRPr>
          </a:p>
          <a:p>
            <a:pPr lvl="0"/>
            <a:r>
              <a:rPr lang="en-US">
                <a:latin typeface="" pitchFamily="16"/>
              </a:rPr>
              <a:t>Different APIs for Global vs Local transactions</a:t>
            </a:r>
          </a:p>
          <a:p>
            <a:pPr lvl="0"/>
            <a:endParaRPr lang="en-US">
              <a:latin typeface="" pitchFamily="16"/>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Local Transaction Management Exampl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JDBC Transaction Management Example</a:t>
            </a:r>
          </a:p>
        </p:txBody>
      </p:sp>
      <p:sp>
        <p:nvSpPr>
          <p:cNvPr id="3" name="Freeform 2"/>
          <p:cNvSpPr/>
          <p:nvPr/>
        </p:nvSpPr>
        <p:spPr>
          <a:xfrm>
            <a:off x="609120" y="1447560"/>
            <a:ext cx="8077680" cy="3581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8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try</a:t>
            </a: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4D4D4D"/>
                </a:solidFill>
                <a:latin typeface="Arial" pitchFamily="34"/>
                <a:ea typeface="ＭＳ Ｐゴシック" pitchFamily="50"/>
                <a:cs typeface="ＭＳ Ｐゴシック" pitchFamily="50"/>
              </a:rPr>
              <a:t>        conn = </a:t>
            </a:r>
            <a:r>
              <a:rPr lang="en-US" sz="1800" b="1" i="0" u="none" strike="noStrike" baseline="0">
                <a:ln>
                  <a:noFill/>
                </a:ln>
                <a:solidFill>
                  <a:srgbClr val="0000C0"/>
                </a:solidFill>
                <a:latin typeface="Arial" pitchFamily="34"/>
                <a:ea typeface="ＭＳ Ｐゴシック" pitchFamily="50"/>
                <a:cs typeface="ＭＳ Ｐゴシック" pitchFamily="50"/>
              </a:rPr>
              <a:t>dataSource</a:t>
            </a:r>
            <a:r>
              <a:rPr lang="en-US" sz="1800" b="1" i="0" u="none" strike="noStrike" baseline="0">
                <a:ln>
                  <a:noFill/>
                </a:ln>
                <a:solidFill>
                  <a:srgbClr val="4D4D4D"/>
                </a:solidFill>
                <a:latin typeface="Arial" pitchFamily="34"/>
                <a:ea typeface="ＭＳ Ｐゴシック" pitchFamily="50"/>
                <a:cs typeface="ＭＳ Ｐゴシック" pitchFamily="50"/>
              </a:rPr>
              <a:t>.getConnection();</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4D4D4D"/>
                </a:solidFill>
                <a:latin typeface="Arial" pitchFamily="34"/>
                <a:ea typeface="ＭＳ Ｐゴシック" pitchFamily="50"/>
                <a:cs typeface="ＭＳ Ｐゴシック" pitchFamily="50"/>
              </a:rPr>
              <a:t>        conn.setAutoCommit(</a:t>
            </a:r>
            <a:r>
              <a:rPr lang="en-US" sz="1800" b="1" i="0" u="none" strike="noStrike" baseline="0">
                <a:ln>
                  <a:noFill/>
                </a:ln>
                <a:solidFill>
                  <a:srgbClr val="7F0055"/>
                </a:solidFill>
                <a:latin typeface="Arial" pitchFamily="34"/>
                <a:ea typeface="ＭＳ Ｐゴシック" pitchFamily="50"/>
                <a:cs typeface="ＭＳ Ｐゴシック" pitchFamily="50"/>
              </a:rPr>
              <a:t>false</a:t>
            </a:r>
            <a:r>
              <a:rPr lang="en-US" sz="1800" b="1"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1" i="0" u="none" strike="noStrike" baseline="0">
                <a:ln>
                  <a:noFill/>
                </a:ln>
                <a:solidFill>
                  <a:srgbClr val="4D4D4D"/>
                </a:solidFill>
                <a:latin typeface="Arial" pitchFamily="34"/>
                <a:ea typeface="ＭＳ Ｐゴシック" pitchFamily="50"/>
                <a:cs typeface="ＭＳ Ｐゴシック" pitchFamily="50"/>
              </a:rPr>
              <a:t>conn.commit();</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 </a:t>
            </a:r>
            <a:r>
              <a:rPr lang="en-US" sz="1800" b="0" i="0" u="none" strike="noStrike" baseline="0">
                <a:ln>
                  <a:noFill/>
                </a:ln>
                <a:solidFill>
                  <a:srgbClr val="7F0055"/>
                </a:solidFill>
                <a:latin typeface="Arial" pitchFamily="34"/>
                <a:ea typeface="ＭＳ Ｐゴシック" pitchFamily="50"/>
                <a:cs typeface="ＭＳ Ｐゴシック" pitchFamily="50"/>
              </a:rPr>
              <a:t>catch</a:t>
            </a:r>
            <a:r>
              <a:rPr lang="en-US" sz="1800" b="0" i="0" u="none" strike="noStrike" baseline="0">
                <a:ln>
                  <a:noFill/>
                </a:ln>
                <a:solidFill>
                  <a:srgbClr val="4D4D4D"/>
                </a:solidFill>
                <a:latin typeface="Arial" pitchFamily="34"/>
                <a:ea typeface="ＭＳ Ｐゴシック" pitchFamily="50"/>
                <a:cs typeface="ＭＳ Ｐゴシック" pitchFamily="50"/>
              </a:rPr>
              <a:t> (Exception e) {</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1" i="0" u="none" strike="noStrike" baseline="0">
                <a:ln>
                  <a:noFill/>
                </a:ln>
                <a:solidFill>
                  <a:srgbClr val="4D4D4D"/>
                </a:solidFill>
                <a:latin typeface="Arial" pitchFamily="34"/>
                <a:ea typeface="ＭＳ Ｐゴシック" pitchFamily="50"/>
                <a:cs typeface="ＭＳ Ｐゴシック" pitchFamily="50"/>
              </a:rPr>
              <a:t>conn.rollback();</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283"/>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sp>
        <p:nvSpPr>
          <p:cNvPr id="4" name="Freeform 3"/>
          <p:cNvSpPr/>
          <p:nvPr/>
        </p:nvSpPr>
        <p:spPr>
          <a:xfrm>
            <a:off x="6932880" y="1573920"/>
            <a:ext cx="2018519" cy="725039"/>
          </a:xfrm>
          <a:custGeom>
            <a:avLst>
              <a:gd name="f0" fmla="val -18541"/>
              <a:gd name="f1" fmla="val 0"/>
              <a:gd name="f2" fmla="val 10526"/>
              <a:gd name="f3" fmla="val -962"/>
              <a:gd name="f4" fmla="val 5917"/>
              <a:gd name="f5" fmla="val 0"/>
              <a:gd name="f6" fmla="val 0"/>
              <a:gd name="f7" fmla="val 0"/>
            </a:avLst>
            <a:gdLst>
              <a:gd name="f8" fmla="val w"/>
              <a:gd name="f9" fmla="val h"/>
              <a:gd name="f10" fmla="val 0"/>
              <a:gd name="f11" fmla="val 21600"/>
              <a:gd name="f12" fmla="val -2147483647"/>
              <a:gd name="f13" fmla="val 2147483647"/>
              <a:gd name="f14" fmla="*/ f8 1 21600"/>
              <a:gd name="f15" fmla="*/ f9 1 21600"/>
              <a:gd name="f16" fmla="pin -2147483647 f0 2147483647"/>
              <a:gd name="f17" fmla="pin -2147483647 f2 2147483647"/>
              <a:gd name="f18" fmla="pin -2147483647 f3 2147483647"/>
              <a:gd name="f19" fmla="pin -2147483647 f4 2147483647"/>
              <a:gd name="f20" fmla="val f16"/>
              <a:gd name="f21" fmla="val f17"/>
              <a:gd name="f22" fmla="val f18"/>
              <a:gd name="f23" fmla="val f19"/>
              <a:gd name="f24" fmla="*/ f16 f14 1"/>
              <a:gd name="f25" fmla="*/ f17 f15 1"/>
              <a:gd name="f26" fmla="*/ f18 f14 1"/>
              <a:gd name="f27" fmla="*/ f19 f15 1"/>
            </a:gdLst>
            <a:ahLst>
              <a:ahXY gdRefX="f0" minX="f12" maxX="f13" gdRefY="f2" minY="f12" maxY="f13">
                <a:pos x="f24" y="f25"/>
              </a:ahXY>
              <a:ahXY gdRefX="f3" minX="f12" maxX="f13" gdRefY="f4" minY="f12" maxY="f13">
                <a:pos x="f26" y="f27"/>
              </a:ahXY>
            </a:ahLst>
            <a:cxnLst>
              <a:cxn ang="3cd4">
                <a:pos x="hc" y="t"/>
              </a:cxn>
              <a:cxn ang="0">
                <a:pos x="r" y="vc"/>
              </a:cxn>
              <a:cxn ang="cd4">
                <a:pos x="hc" y="b"/>
              </a:cxn>
              <a:cxn ang="cd2">
                <a:pos x="l" y="vc"/>
              </a:cxn>
            </a:cxnLst>
            <a:rect l="l" t="t" r="r" b="b"/>
            <a:pathLst>
              <a:path w="21600" h="21600">
                <a:moveTo>
                  <a:pt x="f10" y="f10"/>
                </a:moveTo>
                <a:lnTo>
                  <a:pt x="f11" y="f10"/>
                </a:lnTo>
                <a:lnTo>
                  <a:pt x="f11" y="f11"/>
                </a:lnTo>
                <a:lnTo>
                  <a:pt x="f10" y="f11"/>
                </a:lnTo>
                <a:close/>
              </a:path>
              <a:path w="21600" h="21600">
                <a:moveTo>
                  <a:pt x="f20" y="f21"/>
                </a:moveTo>
                <a:lnTo>
                  <a:pt x="f22" y="f23"/>
                </a:lnTo>
              </a:path>
            </a:pathLst>
          </a:custGeom>
          <a:solidFill>
            <a:srgbClr val="FFFFFF"/>
          </a:solidFill>
          <a:ln w="0">
            <a:solidFill>
              <a:srgbClr val="808080"/>
            </a:solidFill>
            <a:prstDash val="solid"/>
            <a:headEnd type="arrow"/>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Specific To</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JDBC API</a:t>
            </a:r>
          </a:p>
        </p:txBody>
      </p:sp>
      <p:sp>
        <p:nvSpPr>
          <p:cNvPr id="5" name="Freeform 4"/>
          <p:cNvSpPr/>
          <p:nvPr/>
        </p:nvSpPr>
        <p:spPr>
          <a:xfrm>
            <a:off x="6614640" y="2971080"/>
            <a:ext cx="1821599" cy="1096200"/>
          </a:xfrm>
          <a:custGeom>
            <a:avLst>
              <a:gd name="f0" fmla="val -25791"/>
              <a:gd name="f1" fmla="val 0"/>
              <a:gd name="f2" fmla="val -13225"/>
              <a:gd name="f3" fmla="val -1058"/>
              <a:gd name="f4" fmla="val 3921"/>
              <a:gd name="f5" fmla="val 0"/>
              <a:gd name="f6" fmla="val 0"/>
              <a:gd name="f7" fmla="val 0"/>
            </a:avLst>
            <a:gdLst>
              <a:gd name="f8" fmla="val w"/>
              <a:gd name="f9" fmla="val h"/>
              <a:gd name="f10" fmla="val 0"/>
              <a:gd name="f11" fmla="val 21600"/>
              <a:gd name="f12" fmla="val -2147483647"/>
              <a:gd name="f13" fmla="val 2147483647"/>
              <a:gd name="f14" fmla="*/ f8 1 21600"/>
              <a:gd name="f15" fmla="*/ f9 1 21600"/>
              <a:gd name="f16" fmla="pin -2147483647 f0 2147483647"/>
              <a:gd name="f17" fmla="pin -2147483647 f2 2147483647"/>
              <a:gd name="f18" fmla="pin -2147483647 f3 2147483647"/>
              <a:gd name="f19" fmla="pin -2147483647 f4 2147483647"/>
              <a:gd name="f20" fmla="val f16"/>
              <a:gd name="f21" fmla="val f17"/>
              <a:gd name="f22" fmla="val f18"/>
              <a:gd name="f23" fmla="val f19"/>
              <a:gd name="f24" fmla="*/ f16 f14 1"/>
              <a:gd name="f25" fmla="*/ f17 f15 1"/>
              <a:gd name="f26" fmla="*/ f18 f14 1"/>
              <a:gd name="f27" fmla="*/ f19 f15 1"/>
            </a:gdLst>
            <a:ahLst>
              <a:ahXY gdRefX="f0" minX="f12" maxX="f13" gdRefY="f2" minY="f12" maxY="f13">
                <a:pos x="f24" y="f25"/>
              </a:ahXY>
              <a:ahXY gdRefX="f3" minX="f12" maxX="f13" gdRefY="f4" minY="f12" maxY="f13">
                <a:pos x="f26" y="f27"/>
              </a:ahXY>
            </a:ahLst>
            <a:cxnLst>
              <a:cxn ang="3cd4">
                <a:pos x="hc" y="t"/>
              </a:cxn>
              <a:cxn ang="0">
                <a:pos x="r" y="vc"/>
              </a:cxn>
              <a:cxn ang="cd4">
                <a:pos x="hc" y="b"/>
              </a:cxn>
              <a:cxn ang="cd2">
                <a:pos x="l" y="vc"/>
              </a:cxn>
            </a:cxnLst>
            <a:rect l="l" t="t" r="r" b="b"/>
            <a:pathLst>
              <a:path w="21600" h="21600">
                <a:moveTo>
                  <a:pt x="f10" y="f10"/>
                </a:moveTo>
                <a:lnTo>
                  <a:pt x="f11" y="f10"/>
                </a:lnTo>
                <a:lnTo>
                  <a:pt x="f11" y="f11"/>
                </a:lnTo>
                <a:lnTo>
                  <a:pt x="f10" y="f11"/>
                </a:lnTo>
                <a:close/>
              </a:path>
              <a:path w="21600" h="21600">
                <a:moveTo>
                  <a:pt x="f20" y="f21"/>
                </a:moveTo>
                <a:lnTo>
                  <a:pt x="f22" y="f23"/>
                </a:lnTo>
              </a:path>
            </a:pathLst>
          </a:custGeom>
          <a:solidFill>
            <a:srgbClr val="FFFFFF"/>
          </a:solidFill>
          <a:ln w="0">
            <a:solidFill>
              <a:srgbClr val="808080"/>
            </a:solidFill>
            <a:prstDash val="solid"/>
            <a:headEnd type="arrow"/>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Programatic</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Transaction</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Demarcation</a:t>
            </a:r>
          </a:p>
        </p:txBody>
      </p:sp>
      <p:sp>
        <p:nvSpPr>
          <p:cNvPr id="6" name="Freeform 5"/>
          <p:cNvSpPr/>
          <p:nvPr/>
        </p:nvSpPr>
        <p:spPr>
          <a:xfrm>
            <a:off x="2926079" y="3474720"/>
            <a:ext cx="3582000" cy="91080"/>
          </a:xfrm>
          <a:custGeom>
            <a:avLst/>
            <a:gdLst/>
            <a:ahLst/>
            <a:cxnLst>
              <a:cxn ang="3cd4">
                <a:pos x="hc" y="t"/>
              </a:cxn>
              <a:cxn ang="cd2">
                <a:pos x="l" y="vc"/>
              </a:cxn>
              <a:cxn ang="cd4">
                <a:pos x="hc" y="b"/>
              </a:cxn>
              <a:cxn ang="0">
                <a:pos x="r" y="vc"/>
              </a:cxn>
            </a:cxnLst>
            <a:rect l="l" t="t" r="r" b="b"/>
            <a:pathLst>
              <a:path w="9951" h="254" fill="none">
                <a:moveTo>
                  <a:pt x="9951" y="254"/>
                </a:moveTo>
                <a:lnTo>
                  <a:pt x="0" y="0"/>
                </a:lnTo>
              </a:path>
            </a:pathLst>
          </a:custGeom>
          <a:noFill/>
          <a:ln w="0">
            <a:solidFill>
              <a:srgbClr val="80808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Freeform 6"/>
          <p:cNvSpPr/>
          <p:nvPr/>
        </p:nvSpPr>
        <p:spPr>
          <a:xfrm>
            <a:off x="6296399" y="4389120"/>
            <a:ext cx="1541160" cy="686519"/>
          </a:xfrm>
          <a:custGeom>
            <a:avLst>
              <a:gd name="f0" fmla="val -42392"/>
              <a:gd name="f1" fmla="val 0"/>
              <a:gd name="f2" fmla="val -18509"/>
              <a:gd name="f3" fmla="val -1251"/>
              <a:gd name="f4" fmla="val 6283"/>
              <a:gd name="f5" fmla="val 0"/>
              <a:gd name="f6" fmla="val 0"/>
              <a:gd name="f7" fmla="val 0"/>
            </a:avLst>
            <a:gdLst>
              <a:gd name="f8" fmla="val w"/>
              <a:gd name="f9" fmla="val h"/>
              <a:gd name="f10" fmla="val 0"/>
              <a:gd name="f11" fmla="val 21600"/>
              <a:gd name="f12" fmla="val -2147483647"/>
              <a:gd name="f13" fmla="val 2147483647"/>
              <a:gd name="f14" fmla="*/ f8 1 21600"/>
              <a:gd name="f15" fmla="*/ f9 1 21600"/>
              <a:gd name="f16" fmla="pin -2147483647 f0 2147483647"/>
              <a:gd name="f17" fmla="pin -2147483647 f2 2147483647"/>
              <a:gd name="f18" fmla="pin -2147483647 f3 2147483647"/>
              <a:gd name="f19" fmla="pin -2147483647 f4 2147483647"/>
              <a:gd name="f20" fmla="val f16"/>
              <a:gd name="f21" fmla="val f17"/>
              <a:gd name="f22" fmla="val f18"/>
              <a:gd name="f23" fmla="val f19"/>
              <a:gd name="f24" fmla="*/ f16 f14 1"/>
              <a:gd name="f25" fmla="*/ f17 f15 1"/>
              <a:gd name="f26" fmla="*/ f18 f14 1"/>
              <a:gd name="f27" fmla="*/ f19 f15 1"/>
            </a:gdLst>
            <a:ahLst>
              <a:ahXY gdRefX="f0" minX="f12" maxX="f13" gdRefY="f2" minY="f12" maxY="f13">
                <a:pos x="f24" y="f25"/>
              </a:ahXY>
              <a:ahXY gdRefX="f3" minX="f12" maxX="f13" gdRefY="f4" minY="f12" maxY="f13">
                <a:pos x="f26" y="f27"/>
              </a:ahXY>
            </a:ahLst>
            <a:cxnLst>
              <a:cxn ang="3cd4">
                <a:pos x="hc" y="t"/>
              </a:cxn>
              <a:cxn ang="0">
                <a:pos x="r" y="vc"/>
              </a:cxn>
              <a:cxn ang="cd4">
                <a:pos x="hc" y="b"/>
              </a:cxn>
              <a:cxn ang="cd2">
                <a:pos x="l" y="vc"/>
              </a:cxn>
            </a:cxnLst>
            <a:rect l="l" t="t" r="r" b="b"/>
            <a:pathLst>
              <a:path w="21600" h="21600">
                <a:moveTo>
                  <a:pt x="f10" y="f10"/>
                </a:moveTo>
                <a:lnTo>
                  <a:pt x="f11" y="f10"/>
                </a:lnTo>
                <a:lnTo>
                  <a:pt x="f11" y="f11"/>
                </a:lnTo>
                <a:lnTo>
                  <a:pt x="f10" y="f11"/>
                </a:lnTo>
                <a:close/>
              </a:path>
              <a:path w="21600" h="21600">
                <a:moveTo>
                  <a:pt x="f20" y="f21"/>
                </a:moveTo>
                <a:lnTo>
                  <a:pt x="f22" y="f23"/>
                </a:lnTo>
              </a:path>
            </a:pathLst>
          </a:custGeom>
          <a:solidFill>
            <a:srgbClr val="FFFFFF"/>
          </a:solidFill>
          <a:ln w="0">
            <a:solidFill>
              <a:srgbClr val="808080"/>
            </a:solidFill>
            <a:prstDash val="solid"/>
            <a:headEnd type="arrow"/>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Checked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Exceptions</a:t>
            </a:r>
          </a:p>
        </p:txBody>
      </p:sp>
      <p:sp>
        <p:nvSpPr>
          <p:cNvPr id="8" name="Rectangle 7"/>
          <p:cNvSpPr/>
          <p:nvPr/>
        </p:nvSpPr>
        <p:spPr>
          <a:xfrm>
            <a:off x="1150560" y="5212080"/>
            <a:ext cx="7057080" cy="822960"/>
          </a:xfrm>
          <a:prstGeom prst="rect">
            <a:avLst/>
          </a:prstGeom>
          <a:solidFill>
            <a:srgbClr val="CFE7F5"/>
          </a:solidFill>
          <a:ln w="0">
            <a:solidFill>
              <a:srgbClr val="80808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Verdana" pitchFamily="18"/>
                <a:ea typeface="Verdana" pitchFamily="34"/>
                <a:cs typeface="Verdana" pitchFamily="34"/>
              </a:rPr>
              <a:t>Code cannot 'join' a transaction already in progress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Verdana" pitchFamily="18"/>
                <a:ea typeface="ＭＳ Ｐゴシック" pitchFamily="2"/>
                <a:cs typeface="ＭＳ Ｐゴシック" pitchFamily="2"/>
              </a:rPr>
              <a:t>Code cannot be used with global transaction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name="Spring Transaction Managemen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 Transaction Management – 1</a:t>
            </a:r>
          </a:p>
        </p:txBody>
      </p:sp>
      <p:sp>
        <p:nvSpPr>
          <p:cNvPr id="3" name="Text Placeholder 2"/>
          <p:cNvSpPr txBox="1">
            <a:spLocks noGrp="1"/>
          </p:cNvSpPr>
          <p:nvPr>
            <p:ph type="body" idx="4294967295"/>
          </p:nvPr>
        </p:nvSpPr>
        <p:spPr>
          <a:xfrm>
            <a:off x="457200" y="1600200"/>
            <a:ext cx="8229600" cy="452808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separates transaction </a:t>
            </a:r>
            <a:r>
              <a:rPr lang="en-US" i="1">
                <a:latin typeface="" pitchFamily="16"/>
              </a:rPr>
              <a:t>demarcation</a:t>
            </a:r>
            <a:r>
              <a:rPr lang="en-US">
                <a:latin typeface="" pitchFamily="16"/>
              </a:rPr>
              <a:t> from transaction </a:t>
            </a:r>
            <a:r>
              <a:rPr lang="en-US" i="1">
                <a:latin typeface="" pitchFamily="16"/>
              </a:rPr>
              <a:t>implementation</a:t>
            </a:r>
          </a:p>
          <a:p>
            <a:pPr lvl="1"/>
            <a:r>
              <a:rPr lang="en-US">
                <a:latin typeface="" pitchFamily="16"/>
              </a:rPr>
              <a:t>Demarcation expressed declaratively via AOP</a:t>
            </a:r>
          </a:p>
          <a:p>
            <a:pPr lvl="2"/>
            <a:r>
              <a:rPr lang="en-US">
                <a:latin typeface="" pitchFamily="16"/>
              </a:rPr>
              <a:t>Programatic approach also available</a:t>
            </a:r>
          </a:p>
          <a:p>
            <a:pPr lvl="1"/>
            <a:r>
              <a:rPr lang="en-US">
                <a:solidFill>
                  <a:srgbClr val="800000"/>
                </a:solidFill>
                <a:latin typeface="" pitchFamily="16"/>
              </a:rPr>
              <a:t>PlatformTransactionManager</a:t>
            </a:r>
            <a:r>
              <a:rPr lang="en-US">
                <a:latin typeface="" pitchFamily="16"/>
              </a:rPr>
              <a:t> abstraction hides implementation details.</a:t>
            </a:r>
          </a:p>
          <a:p>
            <a:pPr lvl="2"/>
            <a:r>
              <a:rPr lang="en-US">
                <a:latin typeface="" pitchFamily="16"/>
              </a:rPr>
              <a:t>Several implementations available</a:t>
            </a:r>
          </a:p>
          <a:p>
            <a:pPr lvl="0"/>
            <a:r>
              <a:rPr lang="en-US">
                <a:latin typeface="" pitchFamily="16"/>
              </a:rPr>
              <a:t>Spring uses the same API for global vs. local.</a:t>
            </a:r>
          </a:p>
          <a:p>
            <a:pPr lvl="1"/>
            <a:r>
              <a:rPr lang="en-US">
                <a:latin typeface="" pitchFamily="16"/>
              </a:rPr>
              <a:t>Change from local to global is minor</a:t>
            </a:r>
          </a:p>
          <a:p>
            <a:pPr lvl="2"/>
            <a:r>
              <a:rPr lang="en-US">
                <a:latin typeface="" pitchFamily="16"/>
              </a:rPr>
              <a:t>Just change the transaction manager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Spring Transaction Management – 2</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Verdana" pitchFamily="34"/>
                <a:ea typeface="Verdana" pitchFamily="34"/>
                <a:cs typeface="Verdana" pitchFamily="34"/>
              </a:rPr>
              <a:t>There are only 2 steps</a:t>
            </a:r>
          </a:p>
          <a:p>
            <a:pPr lvl="1"/>
            <a:r>
              <a:rPr lang="en-US">
                <a:latin typeface="Verdana" pitchFamily="34"/>
                <a:ea typeface="Verdana" pitchFamily="34"/>
                <a:cs typeface="Verdana" pitchFamily="34"/>
              </a:rPr>
              <a:t>Declare a </a:t>
            </a:r>
            <a:r>
              <a:rPr lang="en-US">
                <a:solidFill>
                  <a:srgbClr val="800000"/>
                </a:solidFill>
                <a:latin typeface="Arial" pitchFamily="34"/>
                <a:cs typeface="Arial" pitchFamily="34"/>
              </a:rPr>
              <a:t>PlatformTransactionManager </a:t>
            </a:r>
            <a:r>
              <a:rPr lang="en-US">
                <a:solidFill>
                  <a:srgbClr val="4C4C4C"/>
                </a:solidFill>
                <a:latin typeface="Arial" pitchFamily="34"/>
                <a:cs typeface="Arial" pitchFamily="34"/>
              </a:rPr>
              <a:t>bean</a:t>
            </a:r>
          </a:p>
          <a:p>
            <a:pPr lvl="1"/>
            <a:r>
              <a:rPr lang="en-US">
                <a:latin typeface="" pitchFamily="16"/>
              </a:rPr>
              <a:t>Declare the transactional methods</a:t>
            </a:r>
          </a:p>
          <a:p>
            <a:pPr lvl="2"/>
            <a:r>
              <a:rPr lang="en-US">
                <a:latin typeface="" pitchFamily="16"/>
              </a:rPr>
              <a:t>Using Annotations, XML, Programmatic</a:t>
            </a:r>
          </a:p>
          <a:p>
            <a:pPr lvl="2"/>
            <a:r>
              <a:rPr lang="en-US">
                <a:latin typeface="" pitchFamily="16"/>
              </a:rPr>
              <a:t>Can mix and match</a:t>
            </a:r>
          </a:p>
          <a:p>
            <a:pPr marL="0" lvl="0" indent="0"/>
            <a:endParaRPr lang="en-US">
              <a:latin typeface="" pitchFamily="16"/>
            </a:endParaRPr>
          </a:p>
          <a:p>
            <a:pPr lvl="1">
              <a:buNone/>
            </a:pPr>
            <a:endParaRPr lang="en-US">
              <a:latin typeface="" pitchFamily="16"/>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latformTransactionManager">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PlatformTransactionManager</a:t>
            </a:r>
          </a:p>
        </p:txBody>
      </p:sp>
      <p:sp>
        <p:nvSpPr>
          <p:cNvPr id="3" name="Text Placeholder 2"/>
          <p:cNvSpPr txBox="1">
            <a:spLocks noGrp="1"/>
          </p:cNvSpPr>
          <p:nvPr>
            <p:ph type="body" idx="4294967295"/>
          </p:nvPr>
        </p:nvSpPr>
        <p:spPr>
          <a:xfrm>
            <a:off x="457200" y="1600200"/>
            <a:ext cx="8229600" cy="4579559"/>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Spring’s </a:t>
            </a:r>
            <a:r>
              <a:rPr lang="en-US" b="1">
                <a:latin typeface="Arial" pitchFamily="34"/>
              </a:rPr>
              <a:t>PlatformTransactionManager</a:t>
            </a:r>
            <a:r>
              <a:rPr lang="en-US">
                <a:latin typeface="" pitchFamily="16"/>
              </a:rPr>
              <a:t> is the base interface for the abstraction</a:t>
            </a:r>
          </a:p>
          <a:p>
            <a:pPr marL="0" lvl="0" indent="0"/>
            <a:r>
              <a:rPr lang="en-US">
                <a:latin typeface="" pitchFamily="16"/>
              </a:rPr>
              <a:t>Several implementations are available</a:t>
            </a:r>
          </a:p>
          <a:p>
            <a:pPr marL="0" lvl="1" indent="0">
              <a:spcBef>
                <a:spcPts val="499"/>
              </a:spcBef>
              <a:buClr>
                <a:srgbClr val="000000"/>
              </a:buClr>
            </a:pPr>
            <a:r>
              <a:rPr lang="en-US" sz="2000">
                <a:latin typeface="Arial" pitchFamily="34"/>
              </a:rPr>
              <a:t>DataSourceTransactionManager</a:t>
            </a:r>
          </a:p>
          <a:p>
            <a:pPr marL="0" lvl="1" indent="0">
              <a:spcBef>
                <a:spcPts val="499"/>
              </a:spcBef>
              <a:buClr>
                <a:srgbClr val="000000"/>
              </a:buClr>
            </a:pPr>
            <a:r>
              <a:rPr lang="en-US" sz="2000">
                <a:latin typeface="Arial" pitchFamily="34"/>
              </a:rPr>
              <a:t>HibernateTransactionManager</a:t>
            </a:r>
          </a:p>
          <a:p>
            <a:pPr marL="0" lvl="1" indent="0">
              <a:spcBef>
                <a:spcPts val="499"/>
              </a:spcBef>
              <a:buClr>
                <a:srgbClr val="000000"/>
              </a:buClr>
            </a:pPr>
            <a:r>
              <a:rPr lang="en-US" sz="2000">
                <a:latin typeface="Arial" pitchFamily="34"/>
              </a:rPr>
              <a:t>JpaTransactionManager</a:t>
            </a:r>
          </a:p>
          <a:p>
            <a:pPr marL="0" lvl="1" indent="0">
              <a:spcBef>
                <a:spcPts val="499"/>
              </a:spcBef>
              <a:buClr>
                <a:srgbClr val="000000"/>
              </a:buClr>
            </a:pPr>
            <a:r>
              <a:rPr lang="en-US" sz="2000">
                <a:latin typeface="Arial" pitchFamily="34"/>
              </a:rPr>
              <a:t>JtaTransactionManager</a:t>
            </a:r>
          </a:p>
          <a:p>
            <a:pPr marL="0" lvl="1" indent="0">
              <a:spcBef>
                <a:spcPts val="499"/>
              </a:spcBef>
              <a:buClr>
                <a:srgbClr val="000000"/>
              </a:buClr>
            </a:pPr>
            <a:r>
              <a:rPr lang="en-US" sz="2000">
                <a:latin typeface="Arial" pitchFamily="34"/>
              </a:rPr>
              <a:t>WebLogicJtaTransactionManager</a:t>
            </a:r>
          </a:p>
          <a:p>
            <a:pPr marL="0" lvl="1" indent="0">
              <a:spcBef>
                <a:spcPts val="499"/>
              </a:spcBef>
              <a:buClr>
                <a:srgbClr val="000000"/>
              </a:buClr>
            </a:pPr>
            <a:r>
              <a:rPr lang="en-US" sz="2000">
                <a:latin typeface="Arial" pitchFamily="34"/>
              </a:rPr>
              <a:t>WebSphereUowTransactionManager</a:t>
            </a:r>
          </a:p>
          <a:p>
            <a:pPr marL="0" lvl="1" indent="0">
              <a:spcBef>
                <a:spcPts val="499"/>
              </a:spcBef>
              <a:buClr>
                <a:srgbClr val="000000"/>
              </a:buClr>
            </a:pPr>
            <a:r>
              <a:rPr lang="en-US" sz="2000" i="1">
                <a:latin typeface="Arial" pitchFamily="34"/>
              </a:rPr>
              <a:t>and more</a:t>
            </a:r>
          </a:p>
          <a:p>
            <a:pPr marL="742680" lvl="0" indent="-285480">
              <a:spcBef>
                <a:spcPts val="499"/>
              </a:spcBef>
              <a:buNone/>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sz="2000">
              <a:solidFill>
                <a:srgbClr val="000000"/>
              </a:solidFill>
              <a:latin typeface="Arial" pitchFamily="34"/>
              <a:ea typeface="ＭＳ Ｐゴシック" pitchFamily="50"/>
            </a:endParaRPr>
          </a:p>
          <a:p>
            <a:pPr marL="742680" lvl="0" indent="-285480">
              <a:spcBef>
                <a:spcPts val="499"/>
              </a:spcBef>
              <a:buNone/>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sz="2000">
              <a:solidFill>
                <a:srgbClr val="000000"/>
              </a:solidFill>
              <a:latin typeface="Arial" pitchFamily="34"/>
              <a:ea typeface="ＭＳ Ｐゴシック" pitchFamily="50"/>
            </a:endParaRPr>
          </a:p>
        </p:txBody>
      </p:sp>
      <p:grpSp>
        <p:nvGrpSpPr>
          <p:cNvPr id="4" name="Group 3"/>
          <p:cNvGrpSpPr/>
          <p:nvPr/>
        </p:nvGrpSpPr>
        <p:grpSpPr>
          <a:xfrm>
            <a:off x="376560" y="5513400"/>
            <a:ext cx="8445240" cy="711360"/>
            <a:chOff x="376560" y="5513400"/>
            <a:chExt cx="8445240" cy="711360"/>
          </a:xfrm>
        </p:grpSpPr>
        <p:sp>
          <p:nvSpPr>
            <p:cNvPr id="5" name="Freeform 4"/>
            <p:cNvSpPr/>
            <p:nvPr/>
          </p:nvSpPr>
          <p:spPr>
            <a:xfrm>
              <a:off x="376560" y="5513400"/>
              <a:ext cx="8445240" cy="711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3">
              <a:lum/>
              <a:alphaModFix/>
            </a:blip>
            <a:srcRect/>
            <a:stretch>
              <a:fillRect/>
            </a:stretch>
          </p:blipFill>
          <p:spPr>
            <a:xfrm>
              <a:off x="632520" y="5632560"/>
              <a:ext cx="432359" cy="431640"/>
            </a:xfrm>
            <a:prstGeom prst="rect">
              <a:avLst/>
            </a:prstGeom>
            <a:noFill/>
            <a:ln>
              <a:noFill/>
            </a:ln>
          </p:spPr>
        </p:pic>
        <p:sp>
          <p:nvSpPr>
            <p:cNvPr id="7" name="TextBox 6"/>
            <p:cNvSpPr txBox="1"/>
            <p:nvPr/>
          </p:nvSpPr>
          <p:spPr>
            <a:xfrm>
              <a:off x="1224720" y="5557680"/>
              <a:ext cx="7498080" cy="63900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Spring allows you to configure whether you use JTA or not.</a:t>
              </a:r>
              <a:br>
                <a:rPr lang="en-US" sz="1800" b="0" i="0" u="none" strike="noStrike" baseline="0">
                  <a:ln>
                    <a:noFill/>
                  </a:ln>
                  <a:solidFill>
                    <a:srgbClr val="4D4D4D"/>
                  </a:solidFill>
                  <a:latin typeface="Arial" pitchFamily="34"/>
                  <a:ea typeface="ＭＳ Ｐゴシック" pitchFamily="2"/>
                  <a:cs typeface="ＭＳ Ｐゴシック" pitchFamily="2"/>
                </a:rPr>
              </a:br>
              <a:r>
                <a:rPr lang="en-US" sz="1800" b="0" i="0" u="none" strike="noStrike" baseline="0">
                  <a:ln>
                    <a:noFill/>
                  </a:ln>
                  <a:solidFill>
                    <a:srgbClr val="4D4D4D"/>
                  </a:solidFill>
                  <a:latin typeface="Arial" pitchFamily="34"/>
                  <a:ea typeface="ＭＳ Ｐゴシック" pitchFamily="2"/>
                  <a:cs typeface="ＭＳ Ｐゴシック" pitchFamily="2"/>
                </a:rPr>
                <a:t>It does not have </a:t>
              </a:r>
              <a:r>
                <a:rPr lang="en-US" sz="1800" b="0" i="1" u="none" strike="noStrike" baseline="0">
                  <a:ln>
                    <a:noFill/>
                  </a:ln>
                  <a:solidFill>
                    <a:srgbClr val="4D4D4D"/>
                  </a:solidFill>
                  <a:latin typeface="Arial" pitchFamily="34"/>
                  <a:ea typeface="ＭＳ Ｐゴシック" pitchFamily="2"/>
                  <a:cs typeface="ＭＳ Ｐゴシック" pitchFamily="2"/>
                </a:rPr>
                <a:t>any</a:t>
              </a:r>
              <a:r>
                <a:rPr lang="en-US" sz="1800" b="0" i="0" u="none" strike="noStrike" baseline="0">
                  <a:ln>
                    <a:noFill/>
                  </a:ln>
                  <a:solidFill>
                    <a:srgbClr val="4D4D4D"/>
                  </a:solidFill>
                  <a:latin typeface="Arial" pitchFamily="34"/>
                  <a:ea typeface="ＭＳ Ｐゴシック" pitchFamily="2"/>
                  <a:cs typeface="ＭＳ Ｐゴシック" pitchFamily="2"/>
                </a:rPr>
                <a:t> impact on your Java classes</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Deploying the Transaction Manager</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Create the required implementation</a:t>
            </a:r>
          </a:p>
          <a:p>
            <a:pPr lvl="1"/>
            <a:r>
              <a:rPr lang="en-US">
                <a:latin typeface="" pitchFamily="16"/>
              </a:rPr>
              <a:t>Just like any other Spring bean</a:t>
            </a:r>
          </a:p>
          <a:p>
            <a:pPr lvl="2"/>
            <a:r>
              <a:rPr lang="en-US">
                <a:latin typeface="" pitchFamily="16"/>
              </a:rPr>
              <a:t>Configure as appropriate</a:t>
            </a:r>
          </a:p>
          <a:p>
            <a:pPr lvl="1"/>
            <a:r>
              <a:rPr lang="en-US">
                <a:latin typeface="" pitchFamily="16"/>
              </a:rPr>
              <a:t>Here is the manager for a DataSource</a:t>
            </a:r>
          </a:p>
          <a:p>
            <a:pPr marL="0" lvl="0" indent="0"/>
            <a:endParaRPr lang="en-US">
              <a:latin typeface="" pitchFamily="16"/>
            </a:endParaRPr>
          </a:p>
          <a:p>
            <a:pPr lvl="0">
              <a:buNone/>
            </a:pPr>
            <a:endParaRPr lang="en-US">
              <a:latin typeface="" pitchFamily="16"/>
            </a:endParaRPr>
          </a:p>
          <a:p>
            <a:pPr lvl="0">
              <a:buNone/>
            </a:pPr>
            <a:endParaRPr lang="en-US">
              <a:latin typeface="" pitchFamily="16"/>
            </a:endParaRPr>
          </a:p>
          <a:p>
            <a:pPr marL="0" lvl="0" indent="0">
              <a:buNone/>
            </a:pPr>
            <a:endParaRPr lang="en-US">
              <a:latin typeface="" pitchFamily="16"/>
            </a:endParaRPr>
          </a:p>
        </p:txBody>
      </p:sp>
      <p:sp>
        <p:nvSpPr>
          <p:cNvPr id="4" name="Freeform 3"/>
          <p:cNvSpPr/>
          <p:nvPr/>
        </p:nvSpPr>
        <p:spPr>
          <a:xfrm>
            <a:off x="457200" y="3474720"/>
            <a:ext cx="7772400" cy="1534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@Bean</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public </a:t>
            </a:r>
            <a:r>
              <a:rPr lang="en-US" sz="1800" b="0" i="0" u="none" strike="noStrike" kern="1200" baseline="0">
                <a:ln>
                  <a:noFill/>
                </a:ln>
                <a:solidFill>
                  <a:srgbClr val="000000"/>
                </a:solidFill>
                <a:latin typeface="Arial" pitchFamily="34"/>
                <a:ea typeface="ＭＳ Ｐゴシック" pitchFamily="50"/>
                <a:cs typeface="ＭＳ Ｐゴシック" pitchFamily="50"/>
              </a:rPr>
              <a:t>PlatformTransactionManager</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kern="1200" baseline="0">
                <a:ln>
                  <a:noFill/>
                </a:ln>
                <a:solidFill>
                  <a:srgbClr val="000000"/>
                </a:solidFill>
                <a:latin typeface="Arial" pitchFamily="34"/>
                <a:ea typeface="ＭＳ Ｐゴシック" pitchFamily="50"/>
                <a:cs typeface="ＭＳ Ｐゴシック" pitchFamily="50"/>
              </a:rPr>
              <a:t>                    </a:t>
            </a:r>
            <a:r>
              <a:rPr lang="en-US" sz="1800" b="0" i="0" u="none" strike="noStrike" baseline="0">
                <a:ln>
                  <a:noFill/>
                </a:ln>
                <a:solidFill>
                  <a:srgbClr val="000000"/>
                </a:solidFill>
                <a:latin typeface="Arial" pitchFamily="34"/>
                <a:ea typeface="ＭＳ Ｐゴシック" pitchFamily="50"/>
                <a:cs typeface="ＭＳ Ｐゴシック" pitchFamily="50"/>
              </a:rPr>
              <a:t>transactionManager(DataSource dataSource)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return new </a:t>
            </a:r>
            <a:r>
              <a:rPr lang="en-US" sz="1800" b="0" i="0" u="none" strike="noStrike" baseline="0">
                <a:ln>
                  <a:noFill/>
                </a:ln>
                <a:solidFill>
                  <a:srgbClr val="000000"/>
                </a:solidFill>
                <a:latin typeface="Arial" pitchFamily="34"/>
                <a:ea typeface="ＭＳ Ｐゴシック" pitchFamily="50"/>
                <a:cs typeface="ＭＳ Ｐゴシック" pitchFamily="50"/>
              </a:rPr>
              <a:t>DataSourceTransactionManager(dataSource);</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000000"/>
                </a:solidFill>
                <a:latin typeface="Arial" pitchFamily="34"/>
                <a:ea typeface="ＭＳ Ｐゴシック" pitchFamily="50"/>
                <a:cs typeface="ＭＳ Ｐゴシック" pitchFamily="50"/>
              </a:rPr>
              <a:t>}</a:t>
            </a:r>
          </a:p>
        </p:txBody>
      </p:sp>
      <p:sp>
        <p:nvSpPr>
          <p:cNvPr id="5" name="Text Box 6"/>
          <p:cNvSpPr/>
          <p:nvPr/>
        </p:nvSpPr>
        <p:spPr>
          <a:xfrm>
            <a:off x="6528240" y="2926440"/>
            <a:ext cx="2286000" cy="91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A dataSource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bean must be defined elsewhere</a:t>
            </a:r>
          </a:p>
        </p:txBody>
      </p:sp>
      <p:grpSp>
        <p:nvGrpSpPr>
          <p:cNvPr id="6" name="Group 5"/>
          <p:cNvGrpSpPr/>
          <p:nvPr/>
        </p:nvGrpSpPr>
        <p:grpSpPr>
          <a:xfrm>
            <a:off x="376200" y="5369040"/>
            <a:ext cx="8445240" cy="711360"/>
            <a:chOff x="376200" y="5369040"/>
            <a:chExt cx="8445240" cy="711360"/>
          </a:xfrm>
        </p:grpSpPr>
        <p:sp>
          <p:nvSpPr>
            <p:cNvPr id="7" name="Freeform 6"/>
            <p:cNvSpPr/>
            <p:nvPr/>
          </p:nvSpPr>
          <p:spPr>
            <a:xfrm>
              <a:off x="376200" y="5369040"/>
              <a:ext cx="8445240" cy="711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8" name=""/>
            <p:cNvPicPr>
              <a:picLocks noChangeAspect="1"/>
            </p:cNvPicPr>
            <p:nvPr/>
          </p:nvPicPr>
          <p:blipFill>
            <a:blip r:embed="rId3">
              <a:lum/>
              <a:alphaModFix/>
            </a:blip>
            <a:srcRect/>
            <a:stretch>
              <a:fillRect/>
            </a:stretch>
          </p:blipFill>
          <p:spPr>
            <a:xfrm>
              <a:off x="632160" y="5488200"/>
              <a:ext cx="432359" cy="431640"/>
            </a:xfrm>
            <a:prstGeom prst="rect">
              <a:avLst/>
            </a:prstGeom>
            <a:noFill/>
            <a:ln>
              <a:noFill/>
            </a:ln>
          </p:spPr>
        </p:pic>
        <p:sp>
          <p:nvSpPr>
            <p:cNvPr id="9" name="TextBox 8"/>
            <p:cNvSpPr txBox="1"/>
            <p:nvPr/>
          </p:nvSpPr>
          <p:spPr>
            <a:xfrm>
              <a:off x="1084547" y="5413320"/>
              <a:ext cx="7498080" cy="63900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dirty="0">
                  <a:ln>
                    <a:noFill/>
                  </a:ln>
                  <a:solidFill>
                    <a:srgbClr val="4D4D4D"/>
                  </a:solidFill>
                  <a:latin typeface="Arial" pitchFamily="34"/>
                  <a:ea typeface="ＭＳ Ｐゴシック" pitchFamily="2"/>
                  <a:cs typeface="ＭＳ Ｐゴシック" pitchFamily="2"/>
                </a:rPr>
                <a:t>Bean id “</a:t>
              </a:r>
              <a:r>
                <a:rPr lang="en-US" sz="1800" b="0" i="1" u="none" strike="noStrike" baseline="0" dirty="0" err="1">
                  <a:ln>
                    <a:noFill/>
                  </a:ln>
                  <a:solidFill>
                    <a:srgbClr val="4D4D4D"/>
                  </a:solidFill>
                  <a:latin typeface="Arial" pitchFamily="34"/>
                  <a:ea typeface="ＭＳ Ｐゴシック" pitchFamily="2"/>
                  <a:cs typeface="ＭＳ Ｐゴシック" pitchFamily="2"/>
                </a:rPr>
                <a:t>transactionManager</a:t>
              </a:r>
              <a:r>
                <a:rPr lang="en-US" sz="1800" b="0" i="0" u="none" strike="noStrike" baseline="0" dirty="0">
                  <a:ln>
                    <a:noFill/>
                  </a:ln>
                  <a:solidFill>
                    <a:srgbClr val="4D4D4D"/>
                  </a:solidFill>
                  <a:latin typeface="Arial" pitchFamily="34"/>
                  <a:ea typeface="ＭＳ Ｐゴシック" pitchFamily="2"/>
                  <a:cs typeface="ＭＳ Ｐゴシック" pitchFamily="2"/>
                </a:rPr>
                <a:t>” is default name.  </a:t>
              </a:r>
              <a:endParaRPr lang="en-US" sz="1800" b="0" i="0" u="none" strike="noStrike" baseline="0" dirty="0" smtClean="0">
                <a:ln>
                  <a:noFill/>
                </a:ln>
                <a:solidFill>
                  <a:srgbClr val="4D4D4D"/>
                </a:solidFill>
                <a:latin typeface="Arial" pitchFamily="34"/>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dirty="0" smtClean="0">
                  <a:ln>
                    <a:noFill/>
                  </a:ln>
                  <a:solidFill>
                    <a:srgbClr val="4D4D4D"/>
                  </a:solidFill>
                  <a:latin typeface="Arial" pitchFamily="34"/>
                  <a:ea typeface="ＭＳ Ｐゴシック" pitchFamily="2"/>
                  <a:cs typeface="ＭＳ Ｐゴシック" pitchFamily="2"/>
                </a:rPr>
                <a:t>Can </a:t>
              </a:r>
              <a:r>
                <a:rPr lang="en-US" sz="1800" b="0" i="0" u="none" strike="noStrike" baseline="0" dirty="0">
                  <a:ln>
                    <a:noFill/>
                  </a:ln>
                  <a:solidFill>
                    <a:srgbClr val="4D4D4D"/>
                  </a:solidFill>
                  <a:latin typeface="Arial" pitchFamily="34"/>
                  <a:ea typeface="ＭＳ Ｐゴシック" pitchFamily="2"/>
                  <a:cs typeface="ＭＳ Ｐゴシック" pitchFamily="2"/>
                </a:rPr>
                <a:t>change it, but must specify alternative name everywhere – easier not to!</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@Transactional Configuration</a:t>
            </a:r>
          </a:p>
        </p:txBody>
      </p:sp>
      <p:sp>
        <p:nvSpPr>
          <p:cNvPr id="3" name="Freeform 2"/>
          <p:cNvSpPr/>
          <p:nvPr/>
        </p:nvSpPr>
        <p:spPr>
          <a:xfrm>
            <a:off x="304560" y="1433160"/>
            <a:ext cx="8107919" cy="18421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0" i="0" u="none" strike="noStrike" baseline="0">
                <a:ln>
                  <a:noFill/>
                </a:ln>
                <a:solidFill>
                  <a:srgbClr val="7F0055"/>
                </a:solidFill>
                <a:latin typeface="Arial" pitchFamily="34"/>
                <a:ea typeface="ＭＳ Ｐゴシック" pitchFamily="50"/>
                <a:cs typeface="ＭＳ Ｐゴシック" pitchFamily="50"/>
              </a:rPr>
              <a:t>public class</a:t>
            </a:r>
            <a:r>
              <a:rPr lang="en-US" sz="1800" b="0" i="0" u="none" strike="noStrike" baseline="0">
                <a:ln>
                  <a:noFill/>
                </a:ln>
                <a:solidFill>
                  <a:srgbClr val="4D4D4D"/>
                </a:solidFill>
                <a:latin typeface="Arial" pitchFamily="34"/>
                <a:ea typeface="ＭＳ Ｐゴシック" pitchFamily="50"/>
                <a:cs typeface="ＭＳ Ｐゴシック" pitchFamily="50"/>
              </a:rPr>
              <a:t> RewardNetworkImpl </a:t>
            </a:r>
            <a:r>
              <a:rPr lang="en-US" sz="1800" b="0" i="0" u="none" strike="noStrike" baseline="0">
                <a:ln>
                  <a:noFill/>
                </a:ln>
                <a:solidFill>
                  <a:srgbClr val="7F0055"/>
                </a:solidFill>
                <a:latin typeface="Arial" pitchFamily="34"/>
                <a:ea typeface="ＭＳ Ｐゴシック" pitchFamily="50"/>
                <a:cs typeface="ＭＳ Ｐゴシック" pitchFamily="50"/>
              </a:rPr>
              <a:t>implements</a:t>
            </a:r>
            <a:r>
              <a:rPr lang="en-US" sz="1800" b="0" i="0" u="none" strike="noStrike" baseline="0">
                <a:ln>
                  <a:noFill/>
                </a:ln>
                <a:solidFill>
                  <a:srgbClr val="4D4D4D"/>
                </a:solidFill>
                <a:latin typeface="Arial" pitchFamily="34"/>
                <a:ea typeface="ＭＳ Ｐゴシック" pitchFamily="50"/>
                <a:cs typeface="ＭＳ Ｐゴシック" pitchFamily="50"/>
              </a:rPr>
              <a:t> RewardNetwork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4D4D4D"/>
                </a:solidFill>
                <a:latin typeface="Arial" pitchFamily="34"/>
                <a:ea typeface="ＭＳ Ｐゴシック" pitchFamily="50"/>
                <a:cs typeface="ＭＳ Ｐゴシック" pitchFamily="50"/>
              </a:rPr>
              <a:t>@Transactional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4D4D4D"/>
                </a:solidFill>
                <a:latin typeface="Arial" pitchFamily="34"/>
                <a:ea typeface="ＭＳ Ｐゴシック" pitchFamily="50"/>
                <a:cs typeface="ＭＳ Ｐゴシック" pitchFamily="50"/>
              </a:rPr>
              <a:t> RewardConfirmation rewardAccountFor(Dining d)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3F7F7F"/>
                </a:solidFill>
                <a:latin typeface="Arial" pitchFamily="34"/>
                <a:ea typeface="ＭＳ Ｐゴシック" pitchFamily="50"/>
                <a:cs typeface="ＭＳ Ｐゴシック" pitchFamily="50"/>
              </a:rPr>
              <a:t>// atomic unit-of-work</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sp>
        <p:nvSpPr>
          <p:cNvPr id="4" name="Freeform 3"/>
          <p:cNvSpPr/>
          <p:nvPr/>
        </p:nvSpPr>
        <p:spPr>
          <a:xfrm>
            <a:off x="313200" y="3663000"/>
            <a:ext cx="8099279" cy="2189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0" i="0" u="none" strike="noStrike" baseline="0">
                <a:ln>
                  <a:noFill/>
                </a:ln>
                <a:solidFill>
                  <a:srgbClr val="4C4C4C"/>
                </a:solidFill>
                <a:latin typeface="Arial" pitchFamily="34"/>
                <a:ea typeface="ＭＳ Ｐゴシック" pitchFamily="50"/>
                <a:cs typeface="ＭＳ Ｐゴシック" pitchFamily="50"/>
              </a:rPr>
              <a:t>@Configuration</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1" i="0" u="none" strike="noStrike" baseline="0">
                <a:ln>
                  <a:noFill/>
                </a:ln>
                <a:solidFill>
                  <a:srgbClr val="4C4C4C"/>
                </a:solidFill>
                <a:latin typeface="Arial" pitchFamily="34"/>
                <a:ea typeface="ＭＳ Ｐゴシック" pitchFamily="50"/>
                <a:cs typeface="ＭＳ Ｐゴシック" pitchFamily="50"/>
              </a:rPr>
              <a:t>@EnableTransactionManagement </a:t>
            </a:r>
            <a:r>
              <a:rPr lang="en-US" sz="1800" b="0" i="0" u="none" strike="noStrike" baseline="0">
                <a:ln>
                  <a:noFill/>
                </a:ln>
                <a:solidFill>
                  <a:srgbClr val="4C4C4C"/>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0" i="0" u="none" strike="noStrike" baseline="0">
                <a:ln>
                  <a:noFill/>
                </a:ln>
                <a:solidFill>
                  <a:srgbClr val="7F0055"/>
                </a:solidFill>
                <a:latin typeface="Arial" pitchFamily="34"/>
                <a:ea typeface="ＭＳ Ｐゴシック" pitchFamily="50"/>
                <a:cs typeface="ＭＳ Ｐゴシック" pitchFamily="50"/>
              </a:rPr>
              <a:t>public class</a:t>
            </a:r>
            <a:r>
              <a:rPr lang="en-US" sz="1800" b="0" i="0" u="none" strike="noStrike" baseline="0">
                <a:ln>
                  <a:noFill/>
                </a:ln>
                <a:solidFill>
                  <a:srgbClr val="4D4D4D"/>
                </a:solidFill>
                <a:latin typeface="Arial" pitchFamily="34"/>
                <a:ea typeface="ＭＳ Ｐゴシック" pitchFamily="50"/>
                <a:cs typeface="ＭＳ Ｐゴシック" pitchFamily="50"/>
              </a:rPr>
              <a:t> TxnConfig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0" i="0" u="none" strike="noStrike" baseline="0">
                <a:ln>
                  <a:noFill/>
                </a:ln>
                <a:solidFill>
                  <a:srgbClr val="4C4C4C"/>
                </a:solidFill>
                <a:latin typeface="Arial" pitchFamily="34"/>
                <a:ea typeface="ＭＳ Ｐゴシック" pitchFamily="50"/>
                <a:cs typeface="ＭＳ Ｐゴシック" pitchFamily="50"/>
              </a:rPr>
              <a:t>   @Bean</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4D4D4D"/>
                </a:solidFill>
                <a:latin typeface="Arial" pitchFamily="34"/>
                <a:ea typeface="ＭＳ Ｐゴシック" pitchFamily="50"/>
                <a:cs typeface="ＭＳ Ｐゴシック" pitchFamily="50"/>
              </a:rPr>
              <a:t> PlatformTransactionManager transactionManager(DataSource ds);</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1" i="0" u="none" strike="noStrike" baseline="0">
                <a:ln>
                  <a:noFill/>
                </a:ln>
                <a:solidFill>
                  <a:srgbClr val="660066"/>
                </a:solidFill>
                <a:latin typeface="Arial" pitchFamily="34"/>
                <a:ea typeface="Arial" pitchFamily="34"/>
                <a:cs typeface="Arial" pitchFamily="34"/>
              </a:rPr>
              <a:t>  </a:t>
            </a:r>
            <a:r>
              <a:rPr lang="en-US" sz="1800" b="1" i="0" u="none" strike="noStrike" baseline="0">
                <a:ln>
                  <a:noFill/>
                </a:ln>
                <a:solidFill>
                  <a:srgbClr val="7F0055"/>
                </a:solidFill>
                <a:latin typeface="Arial" pitchFamily="34"/>
                <a:ea typeface="Arial" pitchFamily="34"/>
                <a:cs typeface="Arial" pitchFamily="34"/>
              </a:rPr>
              <a:t>     </a:t>
            </a:r>
            <a:r>
              <a:rPr lang="en-US" sz="1800" b="0" i="0" u="none" strike="noStrike" baseline="0">
                <a:ln>
                  <a:noFill/>
                </a:ln>
                <a:solidFill>
                  <a:srgbClr val="7F0055"/>
                </a:solidFill>
                <a:latin typeface="Arial" pitchFamily="34"/>
                <a:ea typeface="Arial" pitchFamily="34"/>
                <a:cs typeface="Arial" pitchFamily="34"/>
              </a:rPr>
              <a:t>return new</a:t>
            </a:r>
            <a:r>
              <a:rPr lang="en-US" sz="1800" b="0" i="0" u="none" strike="noStrike" baseline="0">
                <a:ln>
                  <a:noFill/>
                </a:ln>
                <a:solidFill>
                  <a:srgbClr val="4D4D4D"/>
                </a:solidFill>
                <a:latin typeface="Arial" pitchFamily="34"/>
                <a:ea typeface="Arial" pitchFamily="34"/>
                <a:cs typeface="Arial" pitchFamily="34"/>
              </a:rPr>
              <a:t> DataSourceTransactionManager(ds)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defRPr sz="2010"/>
            </a:pPr>
            <a:r>
              <a:rPr lang="en-US" sz="1800" b="0" i="0" u="none" strike="noStrike" baseline="0">
                <a:ln>
                  <a:noFill/>
                </a:ln>
                <a:solidFill>
                  <a:srgbClr val="4D4D4D"/>
                </a:solidFill>
                <a:latin typeface="Arial" pitchFamily="34"/>
                <a:ea typeface="ＭＳ Ｐゴシック" pitchFamily="50"/>
                <a:cs typeface="ＭＳ Ｐゴシック" pitchFamily="50"/>
              </a:rPr>
              <a:t>   }</a:t>
            </a:r>
          </a:p>
        </p:txBody>
      </p:sp>
      <p:sp>
        <p:nvSpPr>
          <p:cNvPr id="5" name="Line 5"/>
          <p:cNvSpPr/>
          <p:nvPr/>
        </p:nvSpPr>
        <p:spPr>
          <a:xfrm flipH="1" flipV="1">
            <a:off x="3474720" y="4297680"/>
            <a:ext cx="1429200" cy="91440"/>
          </a:xfrm>
          <a:prstGeom prst="line">
            <a:avLst/>
          </a:prstGeom>
          <a:noFill/>
          <a:ln w="1908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6"/>
          <p:cNvSpPr/>
          <p:nvPr/>
        </p:nvSpPr>
        <p:spPr>
          <a:xfrm>
            <a:off x="4903920" y="4091760"/>
            <a:ext cx="3959279"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Defines a Bean Post-Processor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 – proxies @Transactional beans</a:t>
            </a:r>
          </a:p>
        </p:txBody>
      </p:sp>
      <p:sp>
        <p:nvSpPr>
          <p:cNvPr id="7" name="TextBox 6"/>
          <p:cNvSpPr txBox="1"/>
          <p:nvPr/>
        </p:nvSpPr>
        <p:spPr>
          <a:xfrm>
            <a:off x="1280159" y="5760720"/>
            <a:ext cx="6035040" cy="365760"/>
          </a:xfrm>
          <a:prstGeom prst="rect">
            <a:avLst/>
          </a:prstGeom>
          <a:solidFill>
            <a:srgbClr val="FFFFFF"/>
          </a:solidFill>
          <a:ln w="0">
            <a:solidFill>
              <a:srgbClr val="7E0021"/>
            </a:solidFill>
            <a:prstDash val="solid"/>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a:solidFill>
                  <a:srgbClr val="7E0021"/>
                </a:solidFill>
              </a:defRPr>
            </a:pPr>
            <a:r>
              <a:rPr lang="en-US" sz="1800" b="0" i="0" u="none" strike="noStrike" baseline="0">
                <a:ln>
                  <a:noFill/>
                </a:ln>
                <a:solidFill>
                  <a:srgbClr val="7E0021"/>
                </a:solidFill>
                <a:latin typeface="Arial" pitchFamily="18"/>
                <a:ea typeface="ＭＳ Ｐゴシック" pitchFamily="2"/>
                <a:cs typeface="ＭＳ Ｐゴシック" pitchFamily="2"/>
              </a:rPr>
              <a:t>Or use </a:t>
            </a:r>
            <a:r>
              <a:rPr lang="en-US" sz="1800" b="1" i="0" u="none" strike="noStrike" baseline="0">
                <a:ln>
                  <a:noFill/>
                </a:ln>
                <a:solidFill>
                  <a:srgbClr val="7E0021"/>
                </a:solidFill>
                <a:latin typeface="Arial" pitchFamily="34"/>
                <a:ea typeface="ＭＳ Ｐゴシック" pitchFamily="50"/>
                <a:cs typeface="ＭＳ Ｐゴシック" pitchFamily="50"/>
              </a:rPr>
              <a:t>&lt;tx:annotation-driven/&gt;</a:t>
            </a:r>
            <a:r>
              <a:rPr lang="en-US" sz="1800" b="0" i="0" u="none" strike="noStrike" baseline="0">
                <a:ln>
                  <a:noFill/>
                </a:ln>
                <a:solidFill>
                  <a:srgbClr val="7E0021"/>
                </a:solidFill>
                <a:latin typeface="Arial" pitchFamily="18"/>
                <a:ea typeface="ＭＳ Ｐゴシック" pitchFamily="2"/>
                <a:cs typeface="ＭＳ Ｐゴシック" pitchFamily="2"/>
              </a:rPr>
              <a:t> - see Advanced Section</a:t>
            </a:r>
          </a:p>
        </p:txBody>
      </p:sp>
      <p:sp>
        <p:nvSpPr>
          <p:cNvPr id="8" name="Freeform 7"/>
          <p:cNvSpPr/>
          <p:nvPr/>
        </p:nvSpPr>
        <p:spPr>
          <a:xfrm>
            <a:off x="7240320" y="1125360"/>
            <a:ext cx="1645920" cy="5205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In your code</a:t>
            </a:r>
          </a:p>
        </p:txBody>
      </p:sp>
      <p:sp>
        <p:nvSpPr>
          <p:cNvPr id="9" name="Freeform 8"/>
          <p:cNvSpPr/>
          <p:nvPr/>
        </p:nvSpPr>
        <p:spPr>
          <a:xfrm>
            <a:off x="5320079" y="3438720"/>
            <a:ext cx="3566160" cy="457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18"/>
                <a:ea typeface="ＭＳ Ｐゴシック" pitchFamily="2"/>
                <a:cs typeface="ＭＳ Ｐゴシック" pitchFamily="2"/>
              </a:rPr>
              <a:t>In your Spring configuration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Target object wrapped in a proxy</a:t>
            </a:r>
          </a:p>
          <a:p>
            <a:pPr lvl="1"/>
            <a:r>
              <a:rPr lang="en-US">
                <a:latin typeface="" pitchFamily="16"/>
              </a:rPr>
              <a:t>Uses an Around advice</a:t>
            </a:r>
          </a:p>
          <a:p>
            <a:pPr lvl="0"/>
            <a:r>
              <a:rPr lang="en-US">
                <a:latin typeface="" pitchFamily="16"/>
              </a:rPr>
              <a:t>Proxy implements the following behavior</a:t>
            </a:r>
          </a:p>
          <a:p>
            <a:pPr lvl="1"/>
            <a:r>
              <a:rPr lang="en-US">
                <a:latin typeface="" pitchFamily="16"/>
              </a:rPr>
              <a:t>Transaction started before entering the method</a:t>
            </a:r>
          </a:p>
          <a:p>
            <a:pPr lvl="1"/>
            <a:r>
              <a:rPr lang="en-US">
                <a:latin typeface="" pitchFamily="16"/>
              </a:rPr>
              <a:t>Commit at the end of the method</a:t>
            </a:r>
          </a:p>
          <a:p>
            <a:pPr lvl="1"/>
            <a:r>
              <a:rPr lang="en-US">
                <a:latin typeface="" pitchFamily="16"/>
              </a:rPr>
              <a:t>Rollback if method throws a RuntimeException  </a:t>
            </a:r>
          </a:p>
          <a:p>
            <a:pPr lvl="2"/>
            <a:r>
              <a:rPr lang="en-US">
                <a:latin typeface="" pitchFamily="16"/>
              </a:rPr>
              <a:t>Default behavior</a:t>
            </a:r>
          </a:p>
          <a:p>
            <a:pPr lvl="2"/>
            <a:r>
              <a:rPr lang="en-US">
                <a:latin typeface="" pitchFamily="16"/>
              </a:rPr>
              <a:t>Can be overridden (see later)</a:t>
            </a:r>
          </a:p>
          <a:p>
            <a:pPr lvl="0"/>
            <a:r>
              <a:rPr lang="en-US">
                <a:latin typeface="Verdana" pitchFamily="34"/>
                <a:ea typeface="Verdana" pitchFamily="34"/>
                <a:cs typeface="Verdana" pitchFamily="34"/>
              </a:rPr>
              <a:t>Transaction context bound to </a:t>
            </a:r>
            <a:r>
              <a:rPr lang="en-US">
                <a:latin typeface="" pitchFamily="16"/>
              </a:rPr>
              <a:t>current thread.</a:t>
            </a:r>
          </a:p>
          <a:p>
            <a:pPr lvl="0"/>
            <a:r>
              <a:rPr lang="en-US">
                <a:latin typeface="" pitchFamily="16"/>
              </a:rPr>
              <a:t>All controlled by </a:t>
            </a:r>
            <a:r>
              <a:rPr lang="en-US" i="1">
                <a:latin typeface="" pitchFamily="16"/>
              </a:rPr>
              <a:t>configuration</a:t>
            </a:r>
          </a:p>
        </p:txBody>
      </p:sp>
      <p:sp>
        <p:nvSpPr>
          <p:cNvPr id="3" name="Title 2"/>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@Transactional: What Happens Exactly?</a:t>
            </a:r>
          </a:p>
        </p:txBody>
      </p:sp>
      <p:grpSp>
        <p:nvGrpSpPr>
          <p:cNvPr id="4" name="Group 3"/>
          <p:cNvGrpSpPr/>
          <p:nvPr/>
        </p:nvGrpSpPr>
        <p:grpSpPr>
          <a:xfrm>
            <a:off x="6658559" y="1504440"/>
            <a:ext cx="2211120" cy="1003320"/>
            <a:chOff x="6658559" y="1504440"/>
            <a:chExt cx="2211120" cy="1003320"/>
          </a:xfrm>
        </p:grpSpPr>
        <p:sp>
          <p:nvSpPr>
            <p:cNvPr id="5" name="Freeform 4"/>
            <p:cNvSpPr/>
            <p:nvPr/>
          </p:nvSpPr>
          <p:spPr>
            <a:xfrm>
              <a:off x="6658559" y="1504440"/>
              <a:ext cx="2211120" cy="10033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Rectangle 18"/>
            <p:cNvSpPr/>
            <p:nvPr/>
          </p:nvSpPr>
          <p:spPr>
            <a:xfrm>
              <a:off x="6890040" y="1823399"/>
              <a:ext cx="1794600" cy="60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p:spPr>
          <p:txBody>
            <a:bodyPr vert="horz" wrap="square" lIns="90000" tIns="46800" rIns="90000" bIns="46800" anchor="ctr" anchorCtr="1"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Arial" pitchFamily="34"/>
                  <a:cs typeface="Arial" pitchFamily="34"/>
                </a:rPr>
                <a:t>Reward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Arial" pitchFamily="34"/>
                  <a:cs typeface="Arial" pitchFamily="34"/>
                </a:rPr>
                <a:t>NetworkImpl</a:t>
              </a:r>
            </a:p>
          </p:txBody>
        </p:sp>
        <p:sp>
          <p:nvSpPr>
            <p:cNvPr id="7" name="TextBox 6"/>
            <p:cNvSpPr txBox="1"/>
            <p:nvPr/>
          </p:nvSpPr>
          <p:spPr>
            <a:xfrm>
              <a:off x="7089480" y="1517760"/>
              <a:ext cx="1343520" cy="33372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1" u="none" strike="noStrike" baseline="0">
                  <a:ln>
                    <a:noFill/>
                  </a:ln>
                  <a:solidFill>
                    <a:srgbClr val="800000"/>
                  </a:solidFill>
                  <a:latin typeface="Arial" pitchFamily="34"/>
                  <a:ea typeface="ＭＳ Ｐゴシック" pitchFamily="2"/>
                  <a:cs typeface="ＭＳ Ｐゴシック" pitchFamily="2"/>
                </a:rPr>
                <a:t>Spring Proxy</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355176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b="1">
                <a:latin typeface="" pitchFamily="16"/>
              </a:rPr>
              <a:t>Why use Transactions?</a:t>
            </a:r>
          </a:p>
          <a:p>
            <a:pPr lvl="0"/>
            <a:r>
              <a:rPr lang="en-US">
                <a:latin typeface="" pitchFamily="16"/>
              </a:rPr>
              <a:t>Java Transaction Management</a:t>
            </a:r>
          </a:p>
          <a:p>
            <a:pPr lvl="0"/>
            <a:r>
              <a:rPr lang="en-US">
                <a:latin typeface="" pitchFamily="16"/>
              </a:rPr>
              <a:t>Spring Transaction Management</a:t>
            </a:r>
          </a:p>
          <a:p>
            <a:pPr lvl="0"/>
            <a:r>
              <a:rPr lang="en-US">
                <a:latin typeface="" pitchFamily="16"/>
              </a:rPr>
              <a:t>Isolation Levels</a:t>
            </a:r>
          </a:p>
          <a:p>
            <a:pPr lvl="0"/>
            <a:r>
              <a:rPr lang="en-US">
                <a:latin typeface="" pitchFamily="16"/>
              </a:rPr>
              <a:t>Transaction Propagation</a:t>
            </a:r>
          </a:p>
          <a:p>
            <a:pPr lvl="0"/>
            <a:r>
              <a:rPr lang="en-US">
                <a:latin typeface="" pitchFamily="16"/>
              </a:rPr>
              <a:t>Rollback rules</a:t>
            </a:r>
          </a:p>
          <a:p>
            <a:pPr lvl="0"/>
            <a:r>
              <a:rPr lang="en-US">
                <a:latin typeface="" pitchFamily="16"/>
              </a:rPr>
              <a:t>Testing</a:t>
            </a:r>
          </a:p>
          <a:p>
            <a:pPr lvl="0"/>
            <a:r>
              <a:rPr lang="en-US">
                <a:latin typeface="" pitchFamily="16"/>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Local JDBC Configuration">
    <p:spTree>
      <p:nvGrpSpPr>
        <p:cNvPr id="1" name=""/>
        <p:cNvGrpSpPr/>
        <p:nvPr/>
      </p:nvGrpSpPr>
      <p:grpSpPr>
        <a:xfrm>
          <a:off x="0" y="0"/>
          <a:ext cx="0" cy="0"/>
          <a:chOff x="0" y="0"/>
          <a:chExt cx="0" cy="0"/>
        </a:xfrm>
      </p:grpSpPr>
      <p:sp>
        <p:nvSpPr>
          <p:cNvPr id="2" name="AutoShape 37"/>
          <p:cNvSpPr/>
          <p:nvPr/>
        </p:nvSpPr>
        <p:spPr>
          <a:xfrm>
            <a:off x="236520" y="1432800"/>
            <a:ext cx="4269240" cy="43333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6E6FF"/>
          </a:solidFill>
          <a:ln w="12600">
            <a:solidFill>
              <a:srgbClr val="00FF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Freeform 2"/>
          <p:cNvSpPr/>
          <p:nvPr/>
        </p:nvSpPr>
        <p:spPr>
          <a:xfrm>
            <a:off x="1205280" y="1554840"/>
            <a:ext cx="2211120" cy="9183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Line 100"/>
          <p:cNvSpPr/>
          <p:nvPr/>
        </p:nvSpPr>
        <p:spPr>
          <a:xfrm>
            <a:off x="9143640" y="2971800"/>
            <a:ext cx="0" cy="2286000"/>
          </a:xfrm>
          <a:prstGeom prst="line">
            <a:avLst/>
          </a:prstGeom>
          <a:noFill/>
          <a:ln w="1260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itle 4"/>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Local JDBC Configuration</a:t>
            </a:r>
          </a:p>
        </p:txBody>
      </p:sp>
      <p:sp>
        <p:nvSpPr>
          <p:cNvPr id="6" name="Line 101"/>
          <p:cNvSpPr/>
          <p:nvPr/>
        </p:nvSpPr>
        <p:spPr>
          <a:xfrm flipH="1" flipV="1">
            <a:off x="3416400" y="2064960"/>
            <a:ext cx="801720" cy="1440"/>
          </a:xfrm>
          <a:prstGeom prst="line">
            <a:avLst/>
          </a:prstGeom>
          <a:noFill/>
          <a:ln w="1260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Rectangle 18"/>
          <p:cNvSpPr/>
          <p:nvPr/>
        </p:nvSpPr>
        <p:spPr>
          <a:xfrm>
            <a:off x="1400759" y="1788480"/>
            <a:ext cx="1794600" cy="60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p:spPr>
        <p:txBody>
          <a:bodyPr vert="horz" wrap="square" lIns="90000" tIns="46800" rIns="90000" bIns="46800" anchor="ctr" anchorCtr="1"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34"/>
                <a:ea typeface="Arial" pitchFamily="34"/>
                <a:cs typeface="Arial" pitchFamily="34"/>
              </a:rPr>
              <a:t>Reward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34"/>
                <a:ea typeface="Arial" pitchFamily="34"/>
                <a:cs typeface="Arial" pitchFamily="34"/>
              </a:rPr>
              <a:t>NetworkImpl</a:t>
            </a:r>
          </a:p>
        </p:txBody>
      </p:sp>
      <p:sp>
        <p:nvSpPr>
          <p:cNvPr id="8" name="Rectangle 21"/>
          <p:cNvSpPr/>
          <p:nvPr/>
        </p:nvSpPr>
        <p:spPr>
          <a:xfrm>
            <a:off x="367559" y="3036239"/>
            <a:ext cx="1680839" cy="83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Rectangle 22"/>
          <p:cNvSpPr/>
          <p:nvPr/>
        </p:nvSpPr>
        <p:spPr>
          <a:xfrm>
            <a:off x="367559" y="3164759"/>
            <a:ext cx="1680839" cy="58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JdbcAccount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10" name="Rectangle 24"/>
          <p:cNvSpPr/>
          <p:nvPr/>
        </p:nvSpPr>
        <p:spPr>
          <a:xfrm>
            <a:off x="2291760" y="3036239"/>
            <a:ext cx="1670040" cy="83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Rectangle 25"/>
          <p:cNvSpPr/>
          <p:nvPr/>
        </p:nvSpPr>
        <p:spPr>
          <a:xfrm>
            <a:off x="2307960" y="3164759"/>
            <a:ext cx="1671839" cy="58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JdbcCustomer</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12" name="Rectangle 30"/>
          <p:cNvSpPr/>
          <p:nvPr/>
        </p:nvSpPr>
        <p:spPr>
          <a:xfrm>
            <a:off x="469800" y="4372560"/>
            <a:ext cx="1533600" cy="83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Rectangle 31"/>
          <p:cNvSpPr/>
          <p:nvPr/>
        </p:nvSpPr>
        <p:spPr>
          <a:xfrm>
            <a:off x="469800" y="4506120"/>
            <a:ext cx="1547280" cy="58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BasicData</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Source</a:t>
            </a:r>
          </a:p>
        </p:txBody>
      </p:sp>
      <p:sp>
        <p:nvSpPr>
          <p:cNvPr id="14" name="Rectangle 90"/>
          <p:cNvSpPr/>
          <p:nvPr/>
        </p:nvSpPr>
        <p:spPr>
          <a:xfrm>
            <a:off x="2235600" y="4376160"/>
            <a:ext cx="1599840" cy="83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p:spPr>
        <p:txBody>
          <a:bodyPr vert="horz" wrap="square" lIns="90000" tIns="46800" rIns="90000" bIns="46800" anchor="ctr" anchorCtr="1"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DataSource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Transaction</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Manager</a:t>
            </a:r>
          </a:p>
        </p:txBody>
      </p:sp>
      <p:sp>
        <p:nvSpPr>
          <p:cNvPr id="15" name="Line 92"/>
          <p:cNvSpPr/>
          <p:nvPr/>
        </p:nvSpPr>
        <p:spPr>
          <a:xfrm>
            <a:off x="2292119" y="2470319"/>
            <a:ext cx="885961" cy="581401"/>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Line 93"/>
          <p:cNvSpPr/>
          <p:nvPr/>
        </p:nvSpPr>
        <p:spPr>
          <a:xfrm flipH="1">
            <a:off x="1607039" y="3870360"/>
            <a:ext cx="1464120" cy="500399"/>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Line 95"/>
          <p:cNvSpPr/>
          <p:nvPr/>
        </p:nvSpPr>
        <p:spPr>
          <a:xfrm>
            <a:off x="1191959" y="3870720"/>
            <a:ext cx="194040" cy="509040"/>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8" name="Line 97"/>
          <p:cNvSpPr/>
          <p:nvPr/>
        </p:nvSpPr>
        <p:spPr>
          <a:xfrm>
            <a:off x="2002319" y="4748760"/>
            <a:ext cx="272881" cy="7560"/>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9" name="Line 98"/>
          <p:cNvSpPr/>
          <p:nvPr/>
        </p:nvSpPr>
        <p:spPr>
          <a:xfrm flipH="1">
            <a:off x="1179720" y="2470319"/>
            <a:ext cx="1112399" cy="556201"/>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0" name="Line 104"/>
          <p:cNvSpPr/>
          <p:nvPr/>
        </p:nvSpPr>
        <p:spPr>
          <a:xfrm>
            <a:off x="3861000" y="4747320"/>
            <a:ext cx="353520" cy="3240"/>
          </a:xfrm>
          <a:prstGeom prst="line">
            <a:avLst/>
          </a:prstGeom>
          <a:noFill/>
          <a:ln w="12600">
            <a:solidFill>
              <a:srgbClr val="000000"/>
            </a:solidFill>
            <a:prstDash val="solid"/>
            <a:miter/>
            <a:head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1" name="Line 105"/>
          <p:cNvSpPr/>
          <p:nvPr/>
        </p:nvSpPr>
        <p:spPr>
          <a:xfrm>
            <a:off x="4223159" y="2067120"/>
            <a:ext cx="3240" cy="2686680"/>
          </a:xfrm>
          <a:prstGeom prst="line">
            <a:avLst/>
          </a:prstGeom>
          <a:noFill/>
          <a:ln w="1260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2" name="Text Placeholder 21"/>
          <p:cNvSpPr txBox="1">
            <a:spLocks noGrp="1"/>
          </p:cNvSpPr>
          <p:nvPr>
            <p:ph type="body" idx="4294967295"/>
          </p:nvPr>
        </p:nvSpPr>
        <p:spPr>
          <a:xfrm>
            <a:off x="4911120" y="1244159"/>
            <a:ext cx="3839040" cy="45259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How?</a:t>
            </a:r>
          </a:p>
          <a:p>
            <a:pPr lvl="1"/>
            <a:r>
              <a:rPr lang="en-US">
                <a:latin typeface="" pitchFamily="16"/>
              </a:rPr>
              <a:t>Define local data source</a:t>
            </a:r>
          </a:p>
          <a:p>
            <a:pPr lvl="1"/>
            <a:r>
              <a:rPr lang="en-US">
                <a:latin typeface="" pitchFamily="16"/>
              </a:rPr>
              <a:t>DataSource Transaction Manager</a:t>
            </a:r>
          </a:p>
          <a:p>
            <a:pPr lvl="0"/>
            <a:r>
              <a:rPr lang="en-US">
                <a:latin typeface="" pitchFamily="16"/>
              </a:rPr>
              <a:t>Purpose</a:t>
            </a:r>
          </a:p>
          <a:p>
            <a:pPr lvl="1"/>
            <a:r>
              <a:rPr lang="en-US">
                <a:latin typeface="" pitchFamily="16"/>
              </a:rPr>
              <a:t>Integration testing</a:t>
            </a:r>
          </a:p>
          <a:p>
            <a:pPr lvl="1"/>
            <a:r>
              <a:rPr lang="en-US">
                <a:latin typeface="" pitchFamily="16"/>
              </a:rPr>
              <a:t>Deploy to Tomcat or other servlet container</a:t>
            </a:r>
          </a:p>
        </p:txBody>
      </p:sp>
      <p:sp>
        <p:nvSpPr>
          <p:cNvPr id="23" name="TextBox 22"/>
          <p:cNvSpPr txBox="1"/>
          <p:nvPr/>
        </p:nvSpPr>
        <p:spPr>
          <a:xfrm>
            <a:off x="1636200" y="1518840"/>
            <a:ext cx="1343520" cy="33372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800000"/>
                </a:solidFill>
                <a:latin typeface="Arial" pitchFamily="34"/>
                <a:ea typeface="ＭＳ Ｐゴシック" pitchFamily="2"/>
                <a:cs typeface="ＭＳ Ｐゴシック" pitchFamily="2"/>
              </a:rPr>
              <a:t>Spring Proxy</a:t>
            </a:r>
          </a:p>
        </p:txBody>
      </p:sp>
      <p:sp>
        <p:nvSpPr>
          <p:cNvPr id="24" name="Freeform 23"/>
          <p:cNvSpPr/>
          <p:nvPr/>
        </p:nvSpPr>
        <p:spPr>
          <a:xfrm>
            <a:off x="3933000" y="4829400"/>
            <a:ext cx="5094720" cy="1411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&lt;bean</a:t>
            </a: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id</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"transactionManager"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class</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"...DataSourceTransactionManager</a:t>
            </a:r>
            <a:r>
              <a:rPr lang="en-US" sz="1800" b="0" i="0" u="none" strike="noStrike" baseline="0">
                <a:ln>
                  <a:noFill/>
                </a:ln>
                <a:solidFill>
                  <a:srgbClr val="3F7F7F"/>
                </a:solidFill>
                <a:latin typeface="Arial" pitchFamily="34"/>
                <a:ea typeface="ＭＳ Ｐゴシック" pitchFamily="50"/>
                <a:cs typeface="ＭＳ Ｐゴシック" pitchFamily="50"/>
              </a:rPr>
              <a:t>"&gt;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3F7F7F"/>
              </a:solidFill>
              <a:latin typeface="Arial" pitchFamily="34"/>
              <a:ea typeface="ＭＳ Ｐゴシック" pitchFamily="50"/>
              <a:cs typeface="ＭＳ Ｐゴシック" pitchFamily="50"/>
            </a:endParaRPr>
          </a:p>
          <a:p>
            <a:pPr marL="0" marR="0" lvl="0" indent="0" algn="l" rtl="0" hangingPunct="1">
              <a:lnSpc>
                <a:spcPct val="100000"/>
              </a:lnSpc>
              <a:spcBef>
                <a:spcPts val="85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8080"/>
                </a:solidFill>
                <a:latin typeface="Arial" pitchFamily="34"/>
                <a:ea typeface="Monaco" pitchFamily="49"/>
                <a:cs typeface="Monaco" pitchFamily="49"/>
              </a:rPr>
              <a:t>&lt;</a:t>
            </a:r>
            <a:r>
              <a:rPr lang="en-US" sz="1800" b="0" i="0" u="none" strike="noStrike" baseline="0">
                <a:ln>
                  <a:noFill/>
                </a:ln>
                <a:solidFill>
                  <a:srgbClr val="3F7F7F"/>
                </a:solidFill>
                <a:latin typeface="Arial" pitchFamily="34"/>
                <a:ea typeface="Monaco" pitchFamily="49"/>
                <a:cs typeface="Monaco" pitchFamily="49"/>
              </a:rPr>
              <a:t>jdbc:embedded-database</a:t>
            </a:r>
            <a:r>
              <a:rPr lang="en-US" sz="1800" b="0" i="0" u="none" strike="noStrike" baseline="0">
                <a:ln>
                  <a:noFill/>
                </a:ln>
                <a:solidFill>
                  <a:srgbClr val="3F7F7F"/>
                </a:solidFill>
                <a:latin typeface="Arial" pitchFamily="34"/>
                <a:ea typeface="ＭＳ Ｐゴシック" pitchFamily="50"/>
                <a:cs typeface="ＭＳ Ｐゴシック" pitchFamily="50"/>
              </a:rPr>
              <a:t> </a:t>
            </a:r>
            <a:r>
              <a:rPr lang="en-US" sz="1800" b="0" i="0" u="none" strike="noStrike" baseline="0">
                <a:ln>
                  <a:noFill/>
                </a:ln>
                <a:solidFill>
                  <a:srgbClr val="7F007F"/>
                </a:solidFill>
                <a:latin typeface="Arial" pitchFamily="34"/>
                <a:ea typeface="Monaco" pitchFamily="49"/>
                <a:cs typeface="Monaco" pitchFamily="49"/>
              </a:rPr>
              <a:t>id</a:t>
            </a:r>
            <a:r>
              <a:rPr lang="en-US" sz="1800" b="0" i="0" u="none" strike="noStrike" baseline="0">
                <a:ln>
                  <a:noFill/>
                </a:ln>
                <a:solidFill>
                  <a:srgbClr val="000000"/>
                </a:solidFill>
                <a:latin typeface="Arial" pitchFamily="34"/>
                <a:ea typeface="Monaco" pitchFamily="49"/>
                <a:cs typeface="Monaco" pitchFamily="49"/>
              </a:rPr>
              <a:t>=</a:t>
            </a:r>
            <a:r>
              <a:rPr lang="en-US" sz="1800" b="0" i="0" u="none" strike="noStrike" baseline="0">
                <a:ln>
                  <a:noFill/>
                </a:ln>
                <a:solidFill>
                  <a:srgbClr val="2A00FF"/>
                </a:solidFill>
                <a:latin typeface="Arial" pitchFamily="34"/>
                <a:ea typeface="Monaco" pitchFamily="49"/>
                <a:cs typeface="Monaco" pitchFamily="49"/>
              </a:rPr>
              <a:t>"dataSource"</a:t>
            </a:r>
            <a:r>
              <a:rPr lang="en-US" sz="1800" b="0" i="0" u="none" strike="noStrike" baseline="0">
                <a:ln>
                  <a:noFill/>
                </a:ln>
                <a:solidFill>
                  <a:srgbClr val="008080"/>
                </a:solidFill>
                <a:latin typeface="Arial" pitchFamily="34"/>
                <a:ea typeface="Monaco" pitchFamily="49"/>
                <a:cs typeface="Monaco" pitchFamily="49"/>
              </a:rPr>
              <a:t>&gt;</a:t>
            </a:r>
            <a:r>
              <a:rPr lang="en-US" sz="1800" b="0" i="0" u="none" strike="noStrike" baseline="0">
                <a:ln>
                  <a:noFill/>
                </a:ln>
                <a:solidFill>
                  <a:srgbClr val="3F7F7F"/>
                </a:solidFill>
                <a:latin typeface="Arial" pitchFamily="34"/>
                <a:ea typeface="ＭＳ Ｐゴシック" pitchFamily="50"/>
                <a:cs typeface="ＭＳ Ｐゴシック" pitchFamily="50"/>
              </a:rPr>
              <a:t> ...</a:t>
            </a:r>
          </a:p>
        </p:txBody>
      </p:sp>
      <p:sp>
        <p:nvSpPr>
          <p:cNvPr id="25" name="TextBox 24"/>
          <p:cNvSpPr txBox="1"/>
          <p:nvPr/>
        </p:nvSpPr>
        <p:spPr>
          <a:xfrm>
            <a:off x="3605039" y="1740239"/>
            <a:ext cx="66384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uses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AutoShape 37"/>
          <p:cNvSpPr/>
          <p:nvPr/>
        </p:nvSpPr>
        <p:spPr>
          <a:xfrm>
            <a:off x="236160" y="1432439"/>
            <a:ext cx="4269240" cy="43333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6E6FF"/>
          </a:solidFill>
          <a:ln w="12600">
            <a:solidFill>
              <a:srgbClr val="00FF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Freeform 2"/>
          <p:cNvSpPr/>
          <p:nvPr/>
        </p:nvSpPr>
        <p:spPr>
          <a:xfrm>
            <a:off x="1205280" y="1554840"/>
            <a:ext cx="2211120" cy="9183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Line 100"/>
          <p:cNvSpPr/>
          <p:nvPr/>
        </p:nvSpPr>
        <p:spPr>
          <a:xfrm>
            <a:off x="9143640" y="2971800"/>
            <a:ext cx="0" cy="2286000"/>
          </a:xfrm>
          <a:prstGeom prst="line">
            <a:avLst/>
          </a:prstGeom>
          <a:noFill/>
          <a:ln w="1260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itle 4"/>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JDBC Java EE Configuration</a:t>
            </a:r>
          </a:p>
        </p:txBody>
      </p:sp>
      <p:sp>
        <p:nvSpPr>
          <p:cNvPr id="6" name="Line 101"/>
          <p:cNvSpPr/>
          <p:nvPr/>
        </p:nvSpPr>
        <p:spPr>
          <a:xfrm flipH="1" flipV="1">
            <a:off x="3416400" y="2064960"/>
            <a:ext cx="801720" cy="1440"/>
          </a:xfrm>
          <a:prstGeom prst="line">
            <a:avLst/>
          </a:prstGeom>
          <a:noFill/>
          <a:ln w="1260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Rectangle 18"/>
          <p:cNvSpPr/>
          <p:nvPr/>
        </p:nvSpPr>
        <p:spPr>
          <a:xfrm>
            <a:off x="1400759" y="1788480"/>
            <a:ext cx="1794600" cy="60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p:spPr>
        <p:txBody>
          <a:bodyPr vert="horz" wrap="square" lIns="90000" tIns="46800" rIns="90000" bIns="46800" anchor="ctr" anchorCtr="1"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34"/>
                <a:ea typeface="Arial" pitchFamily="34"/>
                <a:cs typeface="Arial" pitchFamily="34"/>
              </a:rPr>
              <a:t>Reward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Arial" pitchFamily="34"/>
                <a:ea typeface="Arial" pitchFamily="34"/>
                <a:cs typeface="Arial" pitchFamily="34"/>
              </a:rPr>
              <a:t>NetworkImpl</a:t>
            </a:r>
          </a:p>
        </p:txBody>
      </p:sp>
      <p:sp>
        <p:nvSpPr>
          <p:cNvPr id="8" name="Rectangle 21"/>
          <p:cNvSpPr/>
          <p:nvPr/>
        </p:nvSpPr>
        <p:spPr>
          <a:xfrm>
            <a:off x="367559" y="3036239"/>
            <a:ext cx="1680839" cy="83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Rectangle 22"/>
          <p:cNvSpPr/>
          <p:nvPr/>
        </p:nvSpPr>
        <p:spPr>
          <a:xfrm>
            <a:off x="367559" y="3164759"/>
            <a:ext cx="1680839" cy="58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JdbcAccount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10" name="Rectangle 24"/>
          <p:cNvSpPr/>
          <p:nvPr/>
        </p:nvSpPr>
        <p:spPr>
          <a:xfrm>
            <a:off x="2291760" y="3036239"/>
            <a:ext cx="1670040" cy="838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Rectangle 25"/>
          <p:cNvSpPr/>
          <p:nvPr/>
        </p:nvSpPr>
        <p:spPr>
          <a:xfrm>
            <a:off x="2307960" y="3164759"/>
            <a:ext cx="1671839" cy="58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JdbcCustomer</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12" name="Rectangle 90"/>
          <p:cNvSpPr/>
          <p:nvPr/>
        </p:nvSpPr>
        <p:spPr>
          <a:xfrm>
            <a:off x="2235600" y="4376160"/>
            <a:ext cx="1599840" cy="1018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p:spPr>
        <p:txBody>
          <a:bodyPr vert="horz" wrap="square" lIns="90000" tIns="46800" rIns="90000" bIns="46800" anchor="ctr" anchorCtr="1"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JTA</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Transaction</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Manager</a:t>
            </a:r>
          </a:p>
        </p:txBody>
      </p:sp>
      <p:sp>
        <p:nvSpPr>
          <p:cNvPr id="13" name="Line 92"/>
          <p:cNvSpPr/>
          <p:nvPr/>
        </p:nvSpPr>
        <p:spPr>
          <a:xfrm>
            <a:off x="2292119" y="2470319"/>
            <a:ext cx="885961" cy="581401"/>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4" name="Line 93"/>
          <p:cNvSpPr/>
          <p:nvPr/>
        </p:nvSpPr>
        <p:spPr>
          <a:xfrm flipH="1">
            <a:off x="1607039" y="3870360"/>
            <a:ext cx="1464120" cy="500399"/>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Line 95"/>
          <p:cNvSpPr/>
          <p:nvPr/>
        </p:nvSpPr>
        <p:spPr>
          <a:xfrm>
            <a:off x="1191959" y="3870720"/>
            <a:ext cx="194040" cy="509040"/>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Line 97"/>
          <p:cNvSpPr/>
          <p:nvPr/>
        </p:nvSpPr>
        <p:spPr>
          <a:xfrm>
            <a:off x="2002319" y="4748760"/>
            <a:ext cx="272881" cy="7560"/>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Line 98"/>
          <p:cNvSpPr/>
          <p:nvPr/>
        </p:nvSpPr>
        <p:spPr>
          <a:xfrm flipH="1">
            <a:off x="1179720" y="2470319"/>
            <a:ext cx="1112399" cy="556201"/>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8" name="Line 104"/>
          <p:cNvSpPr/>
          <p:nvPr/>
        </p:nvSpPr>
        <p:spPr>
          <a:xfrm>
            <a:off x="3861000" y="4747320"/>
            <a:ext cx="353520" cy="3240"/>
          </a:xfrm>
          <a:prstGeom prst="line">
            <a:avLst/>
          </a:prstGeom>
          <a:noFill/>
          <a:ln w="12600">
            <a:solidFill>
              <a:srgbClr val="000000"/>
            </a:solidFill>
            <a:prstDash val="solid"/>
            <a:miter/>
            <a:head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9" name="Line 105"/>
          <p:cNvSpPr/>
          <p:nvPr/>
        </p:nvSpPr>
        <p:spPr>
          <a:xfrm>
            <a:off x="4223159" y="2067120"/>
            <a:ext cx="3240" cy="2686680"/>
          </a:xfrm>
          <a:prstGeom prst="line">
            <a:avLst/>
          </a:prstGeom>
          <a:noFill/>
          <a:ln w="1260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0" name="TextBox 19"/>
          <p:cNvSpPr txBox="1"/>
          <p:nvPr/>
        </p:nvSpPr>
        <p:spPr>
          <a:xfrm>
            <a:off x="1636200" y="1518840"/>
            <a:ext cx="1343520" cy="33372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800000"/>
                </a:solidFill>
                <a:latin typeface="Arial" pitchFamily="34"/>
                <a:ea typeface="ＭＳ Ｐゴシック" pitchFamily="2"/>
                <a:cs typeface="ＭＳ Ｐゴシック" pitchFamily="2"/>
              </a:rPr>
              <a:t>Spring Proxy</a:t>
            </a:r>
          </a:p>
        </p:txBody>
      </p:sp>
      <p:sp>
        <p:nvSpPr>
          <p:cNvPr id="21" name="Line 100"/>
          <p:cNvSpPr/>
          <p:nvPr/>
        </p:nvSpPr>
        <p:spPr>
          <a:xfrm>
            <a:off x="9143640" y="2971800"/>
            <a:ext cx="0" cy="2286000"/>
          </a:xfrm>
          <a:prstGeom prst="line">
            <a:avLst/>
          </a:prstGeom>
          <a:noFill/>
          <a:ln w="1260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2" name="Text Placeholder 21"/>
          <p:cNvSpPr txBox="1">
            <a:spLocks noGrp="1"/>
          </p:cNvSpPr>
          <p:nvPr>
            <p:ph type="body" idx="4294967295"/>
          </p:nvPr>
        </p:nvSpPr>
        <p:spPr>
          <a:xfrm>
            <a:off x="4839120" y="1967760"/>
            <a:ext cx="4009679" cy="28051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How?</a:t>
            </a:r>
          </a:p>
          <a:p>
            <a:pPr lvl="1"/>
            <a:r>
              <a:rPr lang="en-US">
                <a:latin typeface="" pitchFamily="16"/>
              </a:rPr>
              <a:t>Use container-managed datasource (JNDI)</a:t>
            </a:r>
          </a:p>
          <a:p>
            <a:pPr lvl="1"/>
            <a:r>
              <a:rPr lang="en-US">
                <a:latin typeface="" pitchFamily="16"/>
              </a:rPr>
              <a:t>JTA Transaction Manager</a:t>
            </a:r>
          </a:p>
          <a:p>
            <a:pPr lvl="0"/>
            <a:r>
              <a:rPr lang="en-US">
                <a:latin typeface="" pitchFamily="16"/>
              </a:rPr>
              <a:t>Purpose</a:t>
            </a:r>
          </a:p>
          <a:p>
            <a:pPr lvl="1"/>
            <a:r>
              <a:rPr lang="en-US">
                <a:latin typeface="" pitchFamily="16"/>
              </a:rPr>
              <a:t>Deploy to JEE container</a:t>
            </a:r>
          </a:p>
        </p:txBody>
      </p:sp>
      <p:sp>
        <p:nvSpPr>
          <p:cNvPr id="23" name="Freeform 22"/>
          <p:cNvSpPr/>
          <p:nvPr/>
        </p:nvSpPr>
        <p:spPr>
          <a:xfrm>
            <a:off x="6400799" y="555120"/>
            <a:ext cx="2500560" cy="118224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CCFFFF"/>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Times" pitchFamily="18"/>
                <a:cs typeface="Times" pitchFamily="18"/>
              </a:rPr>
              <a:t>No</a:t>
            </a:r>
            <a:r>
              <a:rPr lang="en-US" sz="1800" b="0" i="0" u="none" strike="noStrike" baseline="0">
                <a:ln>
                  <a:noFill/>
                </a:ln>
                <a:solidFill>
                  <a:srgbClr val="800000"/>
                </a:solidFill>
                <a:latin typeface="Verdana" pitchFamily="34"/>
                <a:ea typeface="Times" pitchFamily="18"/>
                <a:cs typeface="Times" pitchFamily="18"/>
              </a:rPr>
              <a:t> code changes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Times" pitchFamily="18"/>
                <a:cs typeface="Times" pitchFamily="18"/>
              </a:rPr>
              <a:t>Just</a:t>
            </a:r>
            <a:r>
              <a:rPr lang="en-US" sz="1800" b="0" i="0" u="none" strike="noStrike" baseline="0">
                <a:ln>
                  <a:noFill/>
                </a:ln>
                <a:solidFill>
                  <a:srgbClr val="800000"/>
                </a:solidFill>
                <a:latin typeface="Verdana" pitchFamily="34"/>
                <a:ea typeface="Times" pitchFamily="18"/>
                <a:cs typeface="Times" pitchFamily="18"/>
              </a:rPr>
              <a:t> configuration</a:t>
            </a:r>
          </a:p>
        </p:txBody>
      </p:sp>
      <p:grpSp>
        <p:nvGrpSpPr>
          <p:cNvPr id="24" name="Group 23"/>
          <p:cNvGrpSpPr/>
          <p:nvPr/>
        </p:nvGrpSpPr>
        <p:grpSpPr>
          <a:xfrm>
            <a:off x="469800" y="4372919"/>
            <a:ext cx="1547280" cy="1022039"/>
            <a:chOff x="469800" y="4372919"/>
            <a:chExt cx="1547280" cy="1022039"/>
          </a:xfrm>
        </p:grpSpPr>
        <p:sp>
          <p:nvSpPr>
            <p:cNvPr id="25" name="Rectangle 30"/>
            <p:cNvSpPr/>
            <p:nvPr/>
          </p:nvSpPr>
          <p:spPr>
            <a:xfrm>
              <a:off x="469800" y="4372919"/>
              <a:ext cx="1533600" cy="1022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6" name="Rectangle 31"/>
            <p:cNvSpPr/>
            <p:nvPr/>
          </p:nvSpPr>
          <p:spPr>
            <a:xfrm>
              <a:off x="469800" y="4460760"/>
              <a:ext cx="1547280" cy="824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JEE Container</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FFFFFF"/>
                  </a:solidFill>
                  <a:latin typeface="Arial" pitchFamily="34"/>
                  <a:ea typeface="ＭＳ Ｐゴシック" pitchFamily="2"/>
                  <a:cs typeface="ＭＳ Ｐゴシック" pitchFamily="2"/>
                </a:rPr>
                <a:t>Managed DataSource</a:t>
              </a:r>
            </a:p>
          </p:txBody>
        </p:sp>
      </p:grpSp>
      <p:sp>
        <p:nvSpPr>
          <p:cNvPr id="27" name="Freeform 26"/>
          <p:cNvSpPr/>
          <p:nvPr/>
        </p:nvSpPr>
        <p:spPr>
          <a:xfrm>
            <a:off x="3928680" y="4899240"/>
            <a:ext cx="5094000" cy="1140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343080" marR="0" lvl="0" indent="-343080" algn="l" rtl="0" hangingPunct="1">
              <a:lnSpc>
                <a:spcPct val="100000"/>
              </a:lnSpc>
              <a:spcBef>
                <a:spcPts val="0"/>
              </a:spcBef>
              <a:spcAft>
                <a:spcPts val="0"/>
              </a:spcAft>
              <a:buNone/>
              <a:tabLst>
                <a:tab pos="343080" algn="l"/>
                <a:tab pos="800280" algn="l"/>
                <a:tab pos="1257480" algn="l"/>
                <a:tab pos="1714679" algn="l"/>
                <a:tab pos="2171880" algn="l"/>
                <a:tab pos="2629080" algn="l"/>
                <a:tab pos="3086279" algn="l"/>
                <a:tab pos="3543480" algn="l"/>
                <a:tab pos="4000680" algn="l"/>
                <a:tab pos="4457880" algn="l"/>
                <a:tab pos="4915080" algn="l"/>
                <a:tab pos="5372280" algn="l"/>
                <a:tab pos="5829479" algn="l"/>
                <a:tab pos="6286680" algn="l"/>
                <a:tab pos="6743879" algn="l"/>
                <a:tab pos="7201080" algn="l"/>
                <a:tab pos="7658280" algn="l"/>
                <a:tab pos="8115480" algn="l"/>
                <a:tab pos="8572680" algn="l"/>
                <a:tab pos="9029880" algn="l"/>
                <a:tab pos="948708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&lt;tx:jta-transaction-manager/&gt;</a:t>
            </a:r>
          </a:p>
          <a:p>
            <a:pPr marL="343080" marR="0" lvl="0" indent="-343080" algn="l" rtl="0" hangingPunct="1">
              <a:lnSpc>
                <a:spcPct val="100000"/>
              </a:lnSpc>
              <a:spcBef>
                <a:spcPts val="0"/>
              </a:spcBef>
              <a:spcAft>
                <a:spcPts val="0"/>
              </a:spcAft>
              <a:buNone/>
              <a:tabLst>
                <a:tab pos="343080" algn="l"/>
                <a:tab pos="800280" algn="l"/>
                <a:tab pos="1257480" algn="l"/>
                <a:tab pos="1714679" algn="l"/>
                <a:tab pos="2171880" algn="l"/>
                <a:tab pos="2629080" algn="l"/>
                <a:tab pos="3086279" algn="l"/>
                <a:tab pos="3543480" algn="l"/>
                <a:tab pos="4000680" algn="l"/>
                <a:tab pos="4457880" algn="l"/>
                <a:tab pos="4915080" algn="l"/>
                <a:tab pos="5372280" algn="l"/>
                <a:tab pos="5829479" algn="l"/>
                <a:tab pos="6286680" algn="l"/>
                <a:tab pos="6743879" algn="l"/>
                <a:tab pos="7201080" algn="l"/>
                <a:tab pos="7658280" algn="l"/>
                <a:tab pos="8115480" algn="l"/>
                <a:tab pos="8572680" algn="l"/>
                <a:tab pos="9029880" algn="l"/>
                <a:tab pos="9487080" algn="l"/>
              </a:tabLst>
            </a:pPr>
            <a:endParaRPr lang="en-US" sz="1800" b="0" i="0" u="none" strike="noStrike" baseline="0">
              <a:ln>
                <a:noFill/>
              </a:ln>
              <a:solidFill>
                <a:srgbClr val="3F7F7F"/>
              </a:solidFill>
              <a:latin typeface="Arial" pitchFamily="34"/>
              <a:ea typeface="ＭＳ Ｐゴシック" pitchFamily="50"/>
              <a:cs typeface="ＭＳ Ｐゴシック" pitchFamily="50"/>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3F7F7F"/>
                </a:solidFill>
                <a:latin typeface="Arial" pitchFamily="34"/>
                <a:ea typeface="Arial" pitchFamily="34"/>
                <a:cs typeface="Arial" pitchFamily="34"/>
              </a:rPr>
              <a:t>&lt;jee:jndi-lookup </a:t>
            </a:r>
            <a:r>
              <a:rPr lang="en-US" sz="1800" b="0" i="0" u="none" strike="noStrike" baseline="0">
                <a:ln>
                  <a:noFill/>
                </a:ln>
                <a:solidFill>
                  <a:srgbClr val="7F0055"/>
                </a:solidFill>
                <a:latin typeface="Arial" pitchFamily="34"/>
                <a:ea typeface="Arial" pitchFamily="34"/>
                <a:cs typeface="Arial" pitchFamily="34"/>
              </a:rPr>
              <a:t>id</a:t>
            </a:r>
            <a:r>
              <a:rPr lang="en-US" sz="1800" b="0" i="0" u="none" strike="noStrike" baseline="0">
                <a:ln>
                  <a:noFill/>
                </a:ln>
                <a:solidFill>
                  <a:srgbClr val="4D4D4D"/>
                </a:solidFill>
                <a:latin typeface="Arial" pitchFamily="34"/>
                <a:ea typeface="Arial" pitchFamily="34"/>
                <a:cs typeface="Arial" pitchFamily="34"/>
              </a:rPr>
              <a:t>=</a:t>
            </a:r>
            <a:r>
              <a:rPr lang="en-US" sz="1800" b="0" i="0" u="none" strike="noStrike" baseline="0">
                <a:ln>
                  <a:noFill/>
                </a:ln>
                <a:solidFill>
                  <a:srgbClr val="0000C0"/>
                </a:solidFill>
                <a:latin typeface="Arial" pitchFamily="34"/>
                <a:ea typeface="Arial" pitchFamily="34"/>
                <a:cs typeface="Arial" pitchFamily="34"/>
              </a:rPr>
              <a:t>“dataSource”</a:t>
            </a:r>
            <a:r>
              <a:rPr lang="en-US" sz="1800" b="0" i="0" u="none" strike="noStrike" baseline="0">
                <a:ln>
                  <a:noFill/>
                </a:ln>
                <a:solidFill>
                  <a:srgbClr val="3F7F7F"/>
                </a:solidFill>
                <a:latin typeface="Arial" pitchFamily="34"/>
                <a:ea typeface="Arial" pitchFamily="34"/>
                <a:cs typeface="Arial" pitchFamily="34"/>
              </a:rPr>
              <a:t> ...</a:t>
            </a:r>
            <a:r>
              <a:rPr lang="en-US" sz="1800" b="0" i="0" u="none" strike="noStrike" baseline="0">
                <a:ln>
                  <a:noFill/>
                </a:ln>
                <a:solidFill>
                  <a:srgbClr val="0000C0"/>
                </a:solidFill>
                <a:latin typeface="Arial" pitchFamily="34"/>
                <a:ea typeface="Arial" pitchFamily="34"/>
                <a:cs typeface="Arial" pitchFamily="34"/>
              </a:rPr>
              <a:t> </a:t>
            </a:r>
            <a:r>
              <a:rPr lang="en-US" sz="1800" b="0" i="0" u="none" strike="noStrike" baseline="0">
                <a:ln>
                  <a:noFill/>
                </a:ln>
                <a:solidFill>
                  <a:srgbClr val="3F7F7F"/>
                </a:solidFill>
                <a:latin typeface="Arial" pitchFamily="34"/>
                <a:ea typeface="Arial" pitchFamily="34"/>
                <a:cs typeface="Arial" pitchFamily="34"/>
              </a:rPr>
              <a:t>/&gt;</a:t>
            </a:r>
          </a:p>
        </p:txBody>
      </p:sp>
      <p:sp>
        <p:nvSpPr>
          <p:cNvPr id="28" name="TextBox 27"/>
          <p:cNvSpPr txBox="1"/>
          <p:nvPr/>
        </p:nvSpPr>
        <p:spPr>
          <a:xfrm>
            <a:off x="3542400" y="1737359"/>
            <a:ext cx="663840" cy="36504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18"/>
                <a:ea typeface="ＭＳ Ｐゴシック" pitchFamily="2"/>
                <a:cs typeface="ＭＳ Ｐゴシック" pitchFamily="2"/>
              </a:rPr>
              <a:t>uses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@Transactional – Class Level</a:t>
            </a:r>
          </a:p>
        </p:txBody>
      </p:sp>
      <p:sp>
        <p:nvSpPr>
          <p:cNvPr id="3" name="Freeform 2"/>
          <p:cNvSpPr/>
          <p:nvPr/>
        </p:nvSpPr>
        <p:spPr>
          <a:xfrm>
            <a:off x="304560" y="2237040"/>
            <a:ext cx="8458200" cy="305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000000"/>
                </a:solidFill>
                <a:latin typeface="Arial" pitchFamily="34"/>
                <a:ea typeface="ＭＳ Ｐゴシック" pitchFamily="50"/>
                <a:cs typeface="ＭＳ Ｐゴシック" pitchFamily="50"/>
              </a:rPr>
              <a:t>@Transactional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public class</a:t>
            </a:r>
            <a:r>
              <a:rPr lang="en-US" sz="1800" b="0" i="0" u="none" strike="noStrike" baseline="0">
                <a:ln>
                  <a:noFill/>
                </a:ln>
                <a:solidFill>
                  <a:srgbClr val="4D4D4D"/>
                </a:solidFill>
                <a:latin typeface="Arial" pitchFamily="34"/>
                <a:ea typeface="ＭＳ Ｐゴシック" pitchFamily="50"/>
                <a:cs typeface="ＭＳ Ｐゴシック" pitchFamily="50"/>
              </a:rPr>
              <a:t> RewardNetworkImpl </a:t>
            </a:r>
            <a:r>
              <a:rPr lang="en-US" sz="1800" b="0" i="0" u="none" strike="noStrike" baseline="0">
                <a:ln>
                  <a:noFill/>
                </a:ln>
                <a:solidFill>
                  <a:srgbClr val="7F0055"/>
                </a:solidFill>
                <a:latin typeface="Arial" pitchFamily="34"/>
                <a:ea typeface="ＭＳ Ｐゴシック" pitchFamily="50"/>
                <a:cs typeface="ＭＳ Ｐゴシック" pitchFamily="50"/>
              </a:rPr>
              <a:t>implements</a:t>
            </a:r>
            <a:r>
              <a:rPr lang="en-US" sz="1800" b="0" i="0" u="none" strike="noStrike" baseline="0">
                <a:ln>
                  <a:noFill/>
                </a:ln>
                <a:solidFill>
                  <a:srgbClr val="4D4D4D"/>
                </a:solidFill>
                <a:latin typeface="Arial" pitchFamily="34"/>
                <a:ea typeface="ＭＳ Ｐゴシック" pitchFamily="50"/>
                <a:cs typeface="ＭＳ Ｐゴシック" pitchFamily="50"/>
              </a:rPr>
              <a:t> RewardNetwork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4D4D4D"/>
                </a:solidFill>
                <a:latin typeface="Arial" pitchFamily="34"/>
                <a:ea typeface="ＭＳ Ｐゴシック" pitchFamily="50"/>
                <a:cs typeface="ＭＳ Ｐゴシック" pitchFamily="50"/>
              </a:rPr>
              <a:t> RewardConfirmation rewardAccountFor(Dining d)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3F7F7F"/>
                </a:solidFill>
                <a:latin typeface="Arial" pitchFamily="34"/>
                <a:ea typeface="ＭＳ Ｐゴシック" pitchFamily="50"/>
                <a:cs typeface="ＭＳ Ｐゴシック" pitchFamily="50"/>
              </a:rPr>
              <a:t>// atomic unit-of-work</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4D4D4D"/>
                </a:solidFill>
                <a:latin typeface="Arial" pitchFamily="34"/>
                <a:ea typeface="ＭＳ Ｐゴシック" pitchFamily="50"/>
                <a:cs typeface="ＭＳ Ｐゴシック" pitchFamily="50"/>
              </a:rPr>
              <a:t> RewardConfirmation updateConfirmation(RewardConfirmantion rc)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3F7F7F"/>
                </a:solidFill>
                <a:latin typeface="Arial" pitchFamily="34"/>
                <a:ea typeface="ＭＳ Ｐゴシック" pitchFamily="50"/>
                <a:cs typeface="ＭＳ Ｐゴシック" pitchFamily="50"/>
              </a:rPr>
              <a:t>// atomic unit-of-work</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sp>
        <p:nvSpPr>
          <p:cNvPr id="4" name="Text Placeholder 3"/>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Applies to all methods declared  by the interface(s)</a:t>
            </a:r>
          </a:p>
        </p:txBody>
      </p:sp>
      <p:grpSp>
        <p:nvGrpSpPr>
          <p:cNvPr id="5" name="Group 4"/>
          <p:cNvGrpSpPr/>
          <p:nvPr/>
        </p:nvGrpSpPr>
        <p:grpSpPr>
          <a:xfrm>
            <a:off x="281160" y="5689080"/>
            <a:ext cx="8632080" cy="683280"/>
            <a:chOff x="281160" y="5689080"/>
            <a:chExt cx="8632080" cy="683280"/>
          </a:xfrm>
        </p:grpSpPr>
        <p:sp>
          <p:nvSpPr>
            <p:cNvPr id="6" name="Freeform 5"/>
            <p:cNvSpPr/>
            <p:nvPr/>
          </p:nvSpPr>
          <p:spPr>
            <a:xfrm>
              <a:off x="340560" y="5689080"/>
              <a:ext cx="8445240" cy="5205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
            <p:cNvPicPr>
              <a:picLocks noChangeAspect="1"/>
            </p:cNvPicPr>
            <p:nvPr/>
          </p:nvPicPr>
          <p:blipFill>
            <a:blip r:embed="rId3">
              <a:lum/>
              <a:alphaModFix/>
            </a:blip>
            <a:srcRect/>
            <a:stretch>
              <a:fillRect/>
            </a:stretch>
          </p:blipFill>
          <p:spPr>
            <a:xfrm>
              <a:off x="452519" y="5731920"/>
              <a:ext cx="432359" cy="431640"/>
            </a:xfrm>
            <a:prstGeom prst="rect">
              <a:avLst/>
            </a:prstGeom>
            <a:noFill/>
            <a:ln>
              <a:noFill/>
            </a:ln>
          </p:spPr>
        </p:pic>
        <p:sp>
          <p:nvSpPr>
            <p:cNvPr id="8" name="TextBox 7"/>
            <p:cNvSpPr txBox="1"/>
            <p:nvPr/>
          </p:nvSpPr>
          <p:spPr>
            <a:xfrm>
              <a:off x="281160" y="5733360"/>
              <a:ext cx="8632080" cy="639000"/>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1" u="none" strike="noStrike" baseline="0">
                  <a:ln>
                    <a:noFill/>
                  </a:ln>
                  <a:solidFill>
                    <a:srgbClr val="4D4D4D"/>
                  </a:solidFill>
                  <a:latin typeface="Arial" pitchFamily="34"/>
                  <a:ea typeface="ＭＳ Ｐゴシック" pitchFamily="2"/>
                  <a:cs typeface="ＭＳ Ｐゴシック" pitchFamily="2"/>
                </a:rPr>
                <a:t>	    @Transactional</a:t>
              </a:r>
              <a:r>
                <a:rPr lang="en-US" sz="1800" b="0" i="0" u="none" strike="noStrike" baseline="0">
                  <a:ln>
                    <a:noFill/>
                  </a:ln>
                  <a:solidFill>
                    <a:srgbClr val="4D4D4D"/>
                  </a:solidFill>
                  <a:latin typeface="Arial" pitchFamily="34"/>
                  <a:ea typeface="ＭＳ Ｐゴシック" pitchFamily="2"/>
                  <a:cs typeface="ＭＳ Ｐゴシック" pitchFamily="2"/>
                </a:rPr>
                <a:t> can also be declared at the interface/parent class level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@Transactional</a:t>
            </a:r>
            <a:br>
              <a:rPr lang="en-US"/>
            </a:br>
            <a:r>
              <a:rPr lang="en-US"/>
              <a:t>  – Class </a:t>
            </a:r>
            <a:r>
              <a:rPr lang="en-US" i="1"/>
              <a:t>and</a:t>
            </a:r>
            <a:r>
              <a:rPr lang="en-US"/>
              <a:t> method levels</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Combining class and method levels</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marL="0" lvl="0" indent="0">
              <a:buNone/>
            </a:pPr>
            <a:endParaRPr lang="en-US">
              <a:latin typeface="" pitchFamily="16"/>
            </a:endParaRPr>
          </a:p>
        </p:txBody>
      </p:sp>
      <p:sp>
        <p:nvSpPr>
          <p:cNvPr id="4" name="Freeform 3"/>
          <p:cNvSpPr/>
          <p:nvPr/>
        </p:nvSpPr>
        <p:spPr>
          <a:xfrm>
            <a:off x="304560" y="2525039"/>
            <a:ext cx="8458200" cy="305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000000"/>
                </a:solidFill>
                <a:latin typeface="Arial" pitchFamily="34"/>
                <a:ea typeface="ＭＳ Ｐゴシック" pitchFamily="50"/>
                <a:cs typeface="ＭＳ Ｐゴシック" pitchFamily="50"/>
              </a:rPr>
              <a:t>@Transactional(timeout=60)</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public class</a:t>
            </a:r>
            <a:r>
              <a:rPr lang="en-US" sz="1800" b="0" i="0" u="none" strike="noStrike" baseline="0">
                <a:ln>
                  <a:noFill/>
                </a:ln>
                <a:solidFill>
                  <a:srgbClr val="4D4D4D"/>
                </a:solidFill>
                <a:latin typeface="Arial" pitchFamily="34"/>
                <a:ea typeface="ＭＳ Ｐゴシック" pitchFamily="50"/>
                <a:cs typeface="ＭＳ Ｐゴシック" pitchFamily="50"/>
              </a:rPr>
              <a:t> RewardNetworkImpl </a:t>
            </a:r>
            <a:r>
              <a:rPr lang="en-US" sz="1800" b="0" i="0" u="none" strike="noStrike" baseline="0">
                <a:ln>
                  <a:noFill/>
                </a:ln>
                <a:solidFill>
                  <a:srgbClr val="7F0055"/>
                </a:solidFill>
                <a:latin typeface="Arial" pitchFamily="34"/>
                <a:ea typeface="ＭＳ Ｐゴシック" pitchFamily="50"/>
                <a:cs typeface="ＭＳ Ｐゴシック" pitchFamily="50"/>
              </a:rPr>
              <a:t>implements</a:t>
            </a:r>
            <a:r>
              <a:rPr lang="en-US" sz="1800" b="0" i="0" u="none" strike="noStrike" baseline="0">
                <a:ln>
                  <a:noFill/>
                </a:ln>
                <a:solidFill>
                  <a:srgbClr val="4D4D4D"/>
                </a:solidFill>
                <a:latin typeface="Arial" pitchFamily="34"/>
                <a:ea typeface="ＭＳ Ｐゴシック" pitchFamily="50"/>
                <a:cs typeface="ＭＳ Ｐゴシック" pitchFamily="50"/>
              </a:rPr>
              <a:t> RewardNetwork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4D4D4D"/>
                </a:solidFill>
                <a:latin typeface="Arial" pitchFamily="34"/>
                <a:ea typeface="ＭＳ Ｐゴシック" pitchFamily="50"/>
                <a:cs typeface="ＭＳ Ｐゴシック" pitchFamily="50"/>
              </a:rPr>
              <a:t> RewardConfirmation rewardAccountFor(Dining d)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3F7F7F"/>
                </a:solidFill>
                <a:latin typeface="Arial" pitchFamily="34"/>
                <a:ea typeface="ＭＳ Ｐゴシック" pitchFamily="50"/>
                <a:cs typeface="ＭＳ Ｐゴシック" pitchFamily="50"/>
              </a:rPr>
              <a:t>// atomic unit-of-work</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1" i="0" u="none" strike="noStrike" baseline="0">
                <a:ln>
                  <a:noFill/>
                </a:ln>
                <a:solidFill>
                  <a:srgbClr val="000000"/>
                </a:solidFill>
                <a:latin typeface="Arial" pitchFamily="34"/>
                <a:ea typeface="ＭＳ Ｐゴシック" pitchFamily="50"/>
                <a:cs typeface="ＭＳ Ｐゴシック" pitchFamily="50"/>
              </a:rPr>
              <a:t>@Transactional(timeout=45)</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4D4D4D"/>
                </a:solidFill>
                <a:latin typeface="Arial" pitchFamily="34"/>
                <a:ea typeface="ＭＳ Ｐゴシック" pitchFamily="50"/>
                <a:cs typeface="ＭＳ Ｐゴシック" pitchFamily="50"/>
              </a:rPr>
              <a:t> RewardConfirmation updateConfirmation(RewardConfirmantion rc)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3F7F7F"/>
                </a:solidFill>
                <a:latin typeface="Arial" pitchFamily="34"/>
                <a:ea typeface="ＭＳ Ｐゴシック" pitchFamily="50"/>
                <a:cs typeface="ＭＳ Ｐゴシック" pitchFamily="50"/>
              </a:rPr>
              <a:t>// atomic unit-of-work</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sp>
        <p:nvSpPr>
          <p:cNvPr id="5" name="Line 5"/>
          <p:cNvSpPr/>
          <p:nvPr/>
        </p:nvSpPr>
        <p:spPr>
          <a:xfrm flipH="1">
            <a:off x="3530160" y="2377439"/>
            <a:ext cx="2451240" cy="316441"/>
          </a:xfrm>
          <a:prstGeom prst="line">
            <a:avLst/>
          </a:prstGeom>
          <a:noFill/>
          <a:ln w="1908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6"/>
          <p:cNvSpPr/>
          <p:nvPr/>
        </p:nvSpPr>
        <p:spPr>
          <a:xfrm>
            <a:off x="5850000" y="2169719"/>
            <a:ext cx="200628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34"/>
                <a:ea typeface="ＭＳ Ｐゴシック" pitchFamily="2"/>
                <a:cs typeface="ＭＳ Ｐゴシック" pitchFamily="2"/>
              </a:rPr>
              <a:t>default settings</a:t>
            </a:r>
          </a:p>
        </p:txBody>
      </p:sp>
      <p:sp>
        <p:nvSpPr>
          <p:cNvPr id="7" name="Line 5"/>
          <p:cNvSpPr/>
          <p:nvPr/>
        </p:nvSpPr>
        <p:spPr>
          <a:xfrm flipH="1">
            <a:off x="3474720" y="4023360"/>
            <a:ext cx="1188720" cy="182880"/>
          </a:xfrm>
          <a:prstGeom prst="line">
            <a:avLst/>
          </a:prstGeom>
          <a:noFill/>
          <a:ln w="1908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 Box 8"/>
          <p:cNvSpPr/>
          <p:nvPr/>
        </p:nvSpPr>
        <p:spPr>
          <a:xfrm>
            <a:off x="4663440" y="3840479"/>
            <a:ext cx="420624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34"/>
                <a:ea typeface="ＭＳ Ｐゴシック" pitchFamily="2"/>
                <a:cs typeface="ＭＳ Ｐゴシック" pitchFamily="2"/>
              </a:rPr>
              <a:t>override attributes at method level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Verdana" pitchFamily="18"/>
              </a:rPr>
              <a:t>Why use Transactions?</a:t>
            </a:r>
          </a:p>
          <a:p>
            <a:pPr marL="0" lvl="0" indent="0"/>
            <a:r>
              <a:rPr lang="en-US">
                <a:latin typeface="Verdana" pitchFamily="18"/>
              </a:rPr>
              <a:t>Java Transaction Management</a:t>
            </a:r>
          </a:p>
          <a:p>
            <a:pPr marL="0" lvl="0" indent="0"/>
            <a:r>
              <a:rPr lang="en-US">
                <a:latin typeface="Verdana" pitchFamily="18"/>
              </a:rPr>
              <a:t>Spring Transaction Management</a:t>
            </a:r>
          </a:p>
          <a:p>
            <a:pPr marL="0" lvl="0" indent="0"/>
            <a:r>
              <a:rPr lang="en-US" b="1">
                <a:latin typeface="Verdana" pitchFamily="18"/>
              </a:rPr>
              <a:t>Isolation Levels</a:t>
            </a:r>
          </a:p>
          <a:p>
            <a:pPr marL="0" lvl="0" indent="0"/>
            <a:r>
              <a:rPr lang="en-US">
                <a:latin typeface="Verdana" pitchFamily="18"/>
              </a:rPr>
              <a:t>Transaction Propagation</a:t>
            </a:r>
          </a:p>
          <a:p>
            <a:pPr marL="0" lvl="0" indent="0"/>
            <a:r>
              <a:rPr lang="en-US">
                <a:latin typeface="Verdana" pitchFamily="18"/>
              </a:rPr>
              <a:t>Rollback rules</a:t>
            </a:r>
          </a:p>
          <a:p>
            <a:pPr marL="0" lvl="0" indent="0"/>
            <a:r>
              <a:rPr lang="en-US">
                <a:latin typeface="Verdana" pitchFamily="18"/>
              </a:rPr>
              <a:t>Testing</a:t>
            </a:r>
          </a:p>
          <a:p>
            <a:pPr marL="0" lvl="0" indent="0"/>
            <a:r>
              <a:rPr lang="en-US">
                <a:latin typeface="Verdana" pitchFamily="18"/>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Isolation levels</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4 isolation levels can be used:</a:t>
            </a:r>
          </a:p>
          <a:p>
            <a:pPr lvl="1"/>
            <a:r>
              <a:rPr lang="en-US">
                <a:latin typeface="" pitchFamily="16"/>
              </a:rPr>
              <a:t>READ_UNCOMMITTED</a:t>
            </a:r>
          </a:p>
          <a:p>
            <a:pPr lvl="1"/>
            <a:r>
              <a:rPr lang="en-US">
                <a:latin typeface="" pitchFamily="16"/>
              </a:rPr>
              <a:t>READ_COMMITTED</a:t>
            </a:r>
          </a:p>
          <a:p>
            <a:pPr lvl="1"/>
            <a:r>
              <a:rPr lang="en-US">
                <a:latin typeface="" pitchFamily="16"/>
              </a:rPr>
              <a:t>REPEATABLE_READ</a:t>
            </a:r>
          </a:p>
          <a:p>
            <a:pPr lvl="1"/>
            <a:r>
              <a:rPr lang="en-US">
                <a:latin typeface="" pitchFamily="16"/>
              </a:rPr>
              <a:t>SERIALIZABLE</a:t>
            </a:r>
          </a:p>
          <a:p>
            <a:pPr lvl="0"/>
            <a:r>
              <a:rPr lang="en-US">
                <a:latin typeface="" pitchFamily="16"/>
              </a:rPr>
              <a:t>Some DBMSs do not support all isolation levels</a:t>
            </a:r>
          </a:p>
          <a:p>
            <a:pPr lvl="0"/>
            <a:r>
              <a:rPr lang="en-US">
                <a:latin typeface="" pitchFamily="16"/>
              </a:rPr>
              <a:t>Isolation is a complicated subject</a:t>
            </a:r>
          </a:p>
          <a:p>
            <a:pPr lvl="1"/>
            <a:r>
              <a:rPr lang="en-US">
                <a:latin typeface="" pitchFamily="16"/>
              </a:rPr>
              <a:t>DBMS all have differences in the way their isolation policies have been implemented</a:t>
            </a:r>
          </a:p>
          <a:p>
            <a:pPr lvl="1"/>
            <a:r>
              <a:rPr lang="en-US">
                <a:latin typeface="" pitchFamily="16"/>
              </a:rPr>
              <a:t>We just provide general guidelines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chor="t">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Dirty Reads</a:t>
            </a:r>
          </a:p>
        </p:txBody>
      </p:sp>
      <p:pic>
        <p:nvPicPr>
          <p:cNvPr id="3" name="Picture 4"/>
          <p:cNvPicPr>
            <a:picLocks noChangeAspect="1"/>
          </p:cNvPicPr>
          <p:nvPr/>
        </p:nvPicPr>
        <p:blipFill>
          <a:blip r:embed="rId3">
            <a:lum/>
            <a:alphaModFix/>
          </a:blip>
          <a:srcRect/>
          <a:stretch>
            <a:fillRect/>
          </a:stretch>
        </p:blipFill>
        <p:spPr>
          <a:xfrm>
            <a:off x="3429000" y="1366920"/>
            <a:ext cx="5029200" cy="4618080"/>
          </a:xfrm>
          <a:prstGeom prst="rect">
            <a:avLst/>
          </a:prstGeom>
          <a:noFill/>
          <a:ln>
            <a:noFill/>
          </a:ln>
        </p:spPr>
      </p:pic>
      <p:sp>
        <p:nvSpPr>
          <p:cNvPr id="4" name="Text Box 6"/>
          <p:cNvSpPr/>
          <p:nvPr/>
        </p:nvSpPr>
        <p:spPr>
          <a:xfrm>
            <a:off x="609120" y="2203199"/>
            <a:ext cx="2362320" cy="3020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59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4D4D4D"/>
                </a:solidFill>
                <a:latin typeface="Arial" pitchFamily="18"/>
                <a:ea typeface="ＭＳ Ｐゴシック" pitchFamily="2"/>
                <a:cs typeface="ＭＳ Ｐゴシック" pitchFamily="2"/>
              </a:rPr>
              <a:t>Transactions should be isolated – unable to see the results of another uncommitted unit-of-work</a:t>
            </a:r>
          </a:p>
        </p:txBody>
      </p:sp>
      <p:sp>
        <p:nvSpPr>
          <p:cNvPr id="5" name="Text Box 7"/>
          <p:cNvSpPr/>
          <p:nvPr/>
        </p:nvSpPr>
        <p:spPr>
          <a:xfrm>
            <a:off x="4498560" y="4586040"/>
            <a:ext cx="45216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800" b="1" i="0" u="none" strike="noStrike" baseline="0">
                <a:ln>
                  <a:noFill/>
                </a:ln>
                <a:solidFill>
                  <a:srgbClr val="FF0000"/>
                </a:solidFill>
                <a:latin typeface="Verdana" pitchFamily="34"/>
                <a:ea typeface="ＭＳ Ｐゴシック" pitchFamily="2"/>
                <a:cs typeface="ＭＳ Ｐゴシック" pitchFamily="2"/>
              </a:rPr>
              <a:t>X</a:t>
            </a:r>
          </a:p>
        </p:txBody>
      </p:sp>
      <p:sp>
        <p:nvSpPr>
          <p:cNvPr id="6" name="Text Box 8"/>
          <p:cNvSpPr/>
          <p:nvPr/>
        </p:nvSpPr>
        <p:spPr>
          <a:xfrm>
            <a:off x="3470399" y="4723920"/>
            <a:ext cx="115596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1" i="0" u="none" strike="noStrike" baseline="0">
                <a:ln>
                  <a:noFill/>
                </a:ln>
                <a:solidFill>
                  <a:srgbClr val="FF0000"/>
                </a:solidFill>
                <a:latin typeface="Arial" pitchFamily="18"/>
                <a:ea typeface="ＭＳ Ｐゴシック" pitchFamily="2"/>
                <a:cs typeface="ＭＳ Ｐゴシック" pitchFamily="2"/>
              </a:rPr>
              <a:t>rollback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READ_UNCOMMITTED</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Lowest isolation level – allows </a:t>
            </a:r>
            <a:r>
              <a:rPr lang="en-US" i="1">
                <a:latin typeface="" pitchFamily="16"/>
              </a:rPr>
              <a:t>dirty reads</a:t>
            </a:r>
          </a:p>
          <a:p>
            <a:pPr lvl="0"/>
            <a:r>
              <a:rPr lang="en-US">
                <a:latin typeface="" pitchFamily="16"/>
              </a:rPr>
              <a:t>Current transaction can see the results of another uncommitted unit-of-work</a:t>
            </a:r>
          </a:p>
          <a:p>
            <a:pPr lvl="0"/>
            <a:r>
              <a:rPr lang="en-US">
                <a:latin typeface="" pitchFamily="16"/>
              </a:rPr>
              <a:t>Typically used for large, intrusive read-only transactions</a:t>
            </a:r>
          </a:p>
          <a:p>
            <a:pPr lvl="0"/>
            <a:r>
              <a:rPr lang="en-US">
                <a:latin typeface="" pitchFamily="16"/>
              </a:rPr>
              <a:t>And/or where the data is constantly changing</a:t>
            </a:r>
          </a:p>
        </p:txBody>
      </p:sp>
      <p:sp>
        <p:nvSpPr>
          <p:cNvPr id="4" name="Freeform 3"/>
          <p:cNvSpPr/>
          <p:nvPr/>
        </p:nvSpPr>
        <p:spPr>
          <a:xfrm>
            <a:off x="698039" y="3979080"/>
            <a:ext cx="7747919" cy="1964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343080" marR="0" lvl="0" indent="-343080" algn="l" rtl="0" hangingPunct="1">
              <a:lnSpc>
                <a:spcPct val="100000"/>
              </a:lnSpc>
              <a:spcBef>
                <a:spcPts val="0"/>
              </a:spcBef>
              <a:spcAft>
                <a:spcPts val="0"/>
              </a:spcAft>
              <a:buNone/>
              <a:tabLst>
                <a:tab pos="343080" algn="l"/>
                <a:tab pos="800280" algn="l"/>
                <a:tab pos="1257480" algn="l"/>
                <a:tab pos="1714679" algn="l"/>
                <a:tab pos="2171880" algn="l"/>
                <a:tab pos="2629080" algn="l"/>
                <a:tab pos="3086279" algn="l"/>
                <a:tab pos="3543480" algn="l"/>
                <a:tab pos="4000680" algn="l"/>
                <a:tab pos="4457880" algn="l"/>
                <a:tab pos="4915080" algn="l"/>
                <a:tab pos="5372280" algn="l"/>
                <a:tab pos="5829479" algn="l"/>
                <a:tab pos="6286680" algn="l"/>
                <a:tab pos="6743879" algn="l"/>
                <a:tab pos="7201080" algn="l"/>
                <a:tab pos="7658280" algn="l"/>
                <a:tab pos="8115480" algn="l"/>
                <a:tab pos="8572680" algn="l"/>
                <a:tab pos="9029880" algn="l"/>
                <a:tab pos="9487080" algn="l"/>
              </a:tabLst>
            </a:pPr>
            <a:r>
              <a:rPr lang="en-US" sz="1800" b="0" i="0" u="none" strike="noStrike" baseline="0">
                <a:ln>
                  <a:noFill/>
                </a:ln>
                <a:solidFill>
                  <a:srgbClr val="7F0055"/>
                </a:solidFill>
                <a:latin typeface="Arial" pitchFamily="34"/>
                <a:ea typeface="Arial" pitchFamily="34"/>
                <a:cs typeface="Arial" pitchFamily="34"/>
              </a:rPr>
              <a:t>public</a:t>
            </a:r>
            <a:r>
              <a:rPr lang="en-US" sz="1800" b="0" i="0" u="none" strike="noStrike" baseline="0">
                <a:ln>
                  <a:noFill/>
                </a:ln>
                <a:solidFill>
                  <a:srgbClr val="4C4C4C"/>
                </a:solidFill>
                <a:latin typeface="Arial" pitchFamily="34"/>
                <a:ea typeface="Arial" pitchFamily="34"/>
                <a:cs typeface="Arial" pitchFamily="34"/>
              </a:rPr>
              <a:t> class RewardNetworkImpl implements RewardNetwork {</a:t>
            </a:r>
          </a:p>
          <a:p>
            <a:pPr marL="343080" marR="0" lvl="0" indent="-343080" algn="l" rtl="0" hangingPunct="1">
              <a:lnSpc>
                <a:spcPct val="100000"/>
              </a:lnSpc>
              <a:spcBef>
                <a:spcPts val="0"/>
              </a:spcBef>
              <a:spcAft>
                <a:spcPts val="0"/>
              </a:spcAft>
              <a:buNone/>
              <a:tabLst>
                <a:tab pos="343080" algn="l"/>
                <a:tab pos="800280" algn="l"/>
                <a:tab pos="1257480" algn="l"/>
                <a:tab pos="1714679" algn="l"/>
                <a:tab pos="2171880" algn="l"/>
                <a:tab pos="2629080" algn="l"/>
                <a:tab pos="3086279" algn="l"/>
                <a:tab pos="3543480" algn="l"/>
                <a:tab pos="4000680" algn="l"/>
                <a:tab pos="4457880" algn="l"/>
                <a:tab pos="4915080" algn="l"/>
                <a:tab pos="5372280" algn="l"/>
                <a:tab pos="5829479" algn="l"/>
                <a:tab pos="6286680" algn="l"/>
                <a:tab pos="6743879" algn="l"/>
                <a:tab pos="7201080" algn="l"/>
                <a:tab pos="7658280" algn="l"/>
                <a:tab pos="8115480" algn="l"/>
                <a:tab pos="8572680" algn="l"/>
                <a:tab pos="9029880" algn="l"/>
                <a:tab pos="9487080" algn="l"/>
              </a:tabLst>
            </a:pPr>
            <a:r>
              <a:rPr lang="en-US" sz="1800" b="1" i="0" u="none" strike="noStrike" baseline="0">
                <a:ln>
                  <a:noFill/>
                </a:ln>
                <a:solidFill>
                  <a:srgbClr val="660066"/>
                </a:solidFill>
                <a:latin typeface="Arial" pitchFamily="34"/>
                <a:ea typeface="Arial" pitchFamily="34"/>
                <a:cs typeface="Arial" pitchFamily="34"/>
              </a:rPr>
              <a:t>   </a:t>
            </a:r>
            <a:r>
              <a:rPr lang="en-US" sz="1800" b="1" i="0" u="none" strike="noStrike" baseline="0">
                <a:ln>
                  <a:noFill/>
                </a:ln>
                <a:solidFill>
                  <a:srgbClr val="0000FF"/>
                </a:solidFill>
                <a:latin typeface="Arial" pitchFamily="34"/>
                <a:ea typeface="Arial" pitchFamily="34"/>
                <a:cs typeface="Arial" pitchFamily="34"/>
              </a:rPr>
              <a:t>@Transactional (isolation=Isolation.READ_UNCOMMITTED)</a:t>
            </a:r>
          </a:p>
          <a:p>
            <a:pPr marL="343080" marR="0" lvl="0" indent="-343080" algn="l" rtl="0" hangingPunct="1">
              <a:lnSpc>
                <a:spcPct val="100000"/>
              </a:lnSpc>
              <a:spcBef>
                <a:spcPts val="0"/>
              </a:spcBef>
              <a:spcAft>
                <a:spcPts val="0"/>
              </a:spcAft>
              <a:buNone/>
              <a:tabLst>
                <a:tab pos="343080" algn="l"/>
                <a:tab pos="800280" algn="l"/>
                <a:tab pos="1257480" algn="l"/>
                <a:tab pos="1714679" algn="l"/>
                <a:tab pos="2171880" algn="l"/>
                <a:tab pos="2629080" algn="l"/>
                <a:tab pos="3086279" algn="l"/>
                <a:tab pos="3543480" algn="l"/>
                <a:tab pos="4000680" algn="l"/>
                <a:tab pos="4457880" algn="l"/>
                <a:tab pos="4915080" algn="l"/>
                <a:tab pos="5372280" algn="l"/>
                <a:tab pos="5829479" algn="l"/>
                <a:tab pos="6286680" algn="l"/>
                <a:tab pos="6743879" algn="l"/>
                <a:tab pos="7201080" algn="l"/>
                <a:tab pos="7658280" algn="l"/>
                <a:tab pos="8115480" algn="l"/>
                <a:tab pos="8572680" algn="l"/>
                <a:tab pos="9029880" algn="l"/>
                <a:tab pos="9487080" algn="l"/>
              </a:tabLst>
            </a:pPr>
            <a:r>
              <a:rPr lang="en-US" sz="1800" b="0" i="0" u="none" strike="noStrike" baseline="0">
                <a:ln>
                  <a:noFill/>
                </a:ln>
                <a:solidFill>
                  <a:srgbClr val="7F0055"/>
                </a:solidFill>
                <a:latin typeface="Arial" pitchFamily="34"/>
                <a:ea typeface="Arial" pitchFamily="34"/>
                <a:cs typeface="Arial" pitchFamily="34"/>
              </a:rPr>
              <a:t>   public</a:t>
            </a:r>
            <a:r>
              <a:rPr lang="en-US" sz="1800" b="0" i="0" u="none" strike="noStrike" baseline="0">
                <a:ln>
                  <a:noFill/>
                </a:ln>
                <a:solidFill>
                  <a:srgbClr val="4C4C4C"/>
                </a:solidFill>
                <a:latin typeface="Arial" pitchFamily="34"/>
                <a:ea typeface="Arial" pitchFamily="34"/>
                <a:cs typeface="Arial" pitchFamily="34"/>
              </a:rPr>
              <a:t> BigDecimal totalRewards(String merchantNumber, </a:t>
            </a:r>
            <a:r>
              <a:rPr lang="en-US" sz="1800" b="0" i="0" u="none" strike="noStrike" baseline="0">
                <a:ln>
                  <a:noFill/>
                </a:ln>
                <a:solidFill>
                  <a:srgbClr val="7F0055"/>
                </a:solidFill>
                <a:latin typeface="Arial" pitchFamily="34"/>
                <a:ea typeface="Arial" pitchFamily="34"/>
                <a:cs typeface="Arial" pitchFamily="34"/>
              </a:rPr>
              <a:t>int</a:t>
            </a:r>
            <a:r>
              <a:rPr lang="en-US" sz="1800" b="0" i="0" u="none" strike="noStrike" baseline="0">
                <a:ln>
                  <a:noFill/>
                </a:ln>
                <a:solidFill>
                  <a:srgbClr val="4C4C4C"/>
                </a:solidFill>
                <a:latin typeface="Arial" pitchFamily="34"/>
                <a:ea typeface="Arial" pitchFamily="34"/>
                <a:cs typeface="Arial" pitchFamily="34"/>
              </a:rPr>
              <a:t> year)</a:t>
            </a:r>
          </a:p>
          <a:p>
            <a:pPr marL="343080" marR="0" lvl="0" indent="-343080" algn="l" rtl="0" hangingPunct="1">
              <a:lnSpc>
                <a:spcPct val="100000"/>
              </a:lnSpc>
              <a:spcBef>
                <a:spcPts val="0"/>
              </a:spcBef>
              <a:spcAft>
                <a:spcPts val="0"/>
              </a:spcAft>
              <a:buNone/>
              <a:tabLst>
                <a:tab pos="343080" algn="l"/>
                <a:tab pos="800280" algn="l"/>
                <a:tab pos="1257480" algn="l"/>
                <a:tab pos="1714679" algn="l"/>
                <a:tab pos="2171880" algn="l"/>
                <a:tab pos="2629080" algn="l"/>
                <a:tab pos="3086279" algn="l"/>
                <a:tab pos="3543480" algn="l"/>
                <a:tab pos="4000680" algn="l"/>
                <a:tab pos="4457880" algn="l"/>
                <a:tab pos="4915080" algn="l"/>
                <a:tab pos="5372280" algn="l"/>
                <a:tab pos="5829479" algn="l"/>
                <a:tab pos="6286680" algn="l"/>
                <a:tab pos="6743879" algn="l"/>
                <a:tab pos="7201080" algn="l"/>
                <a:tab pos="7658280" algn="l"/>
                <a:tab pos="8115480" algn="l"/>
                <a:tab pos="8572680" algn="l"/>
                <a:tab pos="9029880" algn="l"/>
                <a:tab pos="9487080" algn="l"/>
              </a:tabLst>
            </a:pPr>
            <a:r>
              <a:rPr lang="en-US" sz="1800" b="0" i="0" u="none" strike="noStrike" baseline="0">
                <a:ln>
                  <a:noFill/>
                </a:ln>
                <a:solidFill>
                  <a:srgbClr val="4C4C4C"/>
                </a:solidFill>
                <a:latin typeface="Arial" pitchFamily="34"/>
                <a:ea typeface="Arial" pitchFamily="34"/>
                <a:cs typeface="Arial" pitchFamily="34"/>
              </a:rPr>
              <a:t>      </a:t>
            </a:r>
            <a:r>
              <a:rPr lang="en-US" sz="1800" b="0" i="0" u="none" strike="noStrike" baseline="0">
                <a:ln>
                  <a:noFill/>
                </a:ln>
                <a:solidFill>
                  <a:srgbClr val="579D1C"/>
                </a:solidFill>
                <a:latin typeface="Arial" pitchFamily="34"/>
                <a:ea typeface="Arial" pitchFamily="34"/>
                <a:cs typeface="Arial" pitchFamily="34"/>
              </a:rPr>
              <a:t>// Calculate total rewards for a restaurant for a whole year</a:t>
            </a:r>
          </a:p>
          <a:p>
            <a:pPr marL="343080" marR="0" lvl="0" indent="-343080" algn="l" rtl="0" hangingPunct="1">
              <a:lnSpc>
                <a:spcPct val="100000"/>
              </a:lnSpc>
              <a:spcBef>
                <a:spcPts val="0"/>
              </a:spcBef>
              <a:spcAft>
                <a:spcPts val="0"/>
              </a:spcAft>
              <a:buNone/>
              <a:tabLst>
                <a:tab pos="343080" algn="l"/>
                <a:tab pos="800280" algn="l"/>
                <a:tab pos="1257480" algn="l"/>
                <a:tab pos="1714679" algn="l"/>
                <a:tab pos="2171880" algn="l"/>
                <a:tab pos="2629080" algn="l"/>
                <a:tab pos="3086279" algn="l"/>
                <a:tab pos="3543480" algn="l"/>
                <a:tab pos="4000680" algn="l"/>
                <a:tab pos="4457880" algn="l"/>
                <a:tab pos="4915080" algn="l"/>
                <a:tab pos="5372280" algn="l"/>
                <a:tab pos="5829479" algn="l"/>
                <a:tab pos="6286680" algn="l"/>
                <a:tab pos="6743879" algn="l"/>
                <a:tab pos="7201080" algn="l"/>
                <a:tab pos="7658280" algn="l"/>
                <a:tab pos="8115480" algn="l"/>
                <a:tab pos="8572680" algn="l"/>
                <a:tab pos="9029880" algn="l"/>
                <a:tab pos="9487080" algn="l"/>
              </a:tabLst>
            </a:pPr>
            <a:r>
              <a:rPr lang="en-US" sz="1800" b="0" i="0" u="none" strike="noStrike" baseline="0">
                <a:ln>
                  <a:noFill/>
                </a:ln>
                <a:solidFill>
                  <a:srgbClr val="4C4C4C"/>
                </a:solidFill>
                <a:latin typeface="Arial" pitchFamily="34"/>
                <a:ea typeface="Arial" pitchFamily="34"/>
                <a:cs typeface="Arial" pitchFamily="34"/>
              </a:rPr>
              <a:t>   }</a:t>
            </a:r>
          </a:p>
          <a:p>
            <a:pPr marL="343080" marR="0" lvl="0" indent="-343080" algn="l" rtl="0" hangingPunct="1">
              <a:lnSpc>
                <a:spcPct val="100000"/>
              </a:lnSpc>
              <a:spcBef>
                <a:spcPts val="0"/>
              </a:spcBef>
              <a:spcAft>
                <a:spcPts val="0"/>
              </a:spcAft>
              <a:buNone/>
              <a:tabLst>
                <a:tab pos="343080" algn="l"/>
                <a:tab pos="800280" algn="l"/>
                <a:tab pos="1257480" algn="l"/>
                <a:tab pos="1714679" algn="l"/>
                <a:tab pos="2171880" algn="l"/>
                <a:tab pos="2629080" algn="l"/>
                <a:tab pos="3086279" algn="l"/>
                <a:tab pos="3543480" algn="l"/>
                <a:tab pos="4000680" algn="l"/>
                <a:tab pos="4457880" algn="l"/>
                <a:tab pos="4915080" algn="l"/>
                <a:tab pos="5372280" algn="l"/>
                <a:tab pos="5829479" algn="l"/>
                <a:tab pos="6286680" algn="l"/>
                <a:tab pos="6743879" algn="l"/>
                <a:tab pos="7201080" algn="l"/>
                <a:tab pos="7658280" algn="l"/>
                <a:tab pos="8115480" algn="l"/>
                <a:tab pos="8572680" algn="l"/>
                <a:tab pos="9029880" algn="l"/>
                <a:tab pos="9487080" algn="l"/>
              </a:tabLst>
            </a:pPr>
            <a:r>
              <a:rPr lang="en-US" sz="1800" b="0" i="0" u="none" strike="noStrike" baseline="0">
                <a:ln>
                  <a:noFill/>
                </a:ln>
                <a:solidFill>
                  <a:srgbClr val="4C4C4C"/>
                </a:solidFill>
                <a:latin typeface="Arial" pitchFamily="34"/>
                <a:ea typeface="ＭＳ Ｐゴシック" pitchFamily="50"/>
                <a:cs typeface="ＭＳ Ｐゴシック" pitchFamily="50"/>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READ_COMMITTED</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Does not allow dirty reads</a:t>
            </a:r>
          </a:p>
          <a:p>
            <a:pPr lvl="1"/>
            <a:r>
              <a:rPr lang="en-US">
                <a:latin typeface="" pitchFamily="16"/>
              </a:rPr>
              <a:t>Only committed information can be accessed</a:t>
            </a:r>
          </a:p>
          <a:p>
            <a:pPr lvl="0"/>
            <a:r>
              <a:rPr lang="en-US">
                <a:latin typeface="" pitchFamily="16"/>
              </a:rPr>
              <a:t>Default strategy for most databases</a:t>
            </a:r>
          </a:p>
        </p:txBody>
      </p:sp>
      <p:sp>
        <p:nvSpPr>
          <p:cNvPr id="4" name="Freeform 3"/>
          <p:cNvSpPr/>
          <p:nvPr/>
        </p:nvSpPr>
        <p:spPr>
          <a:xfrm>
            <a:off x="304560" y="3317039"/>
            <a:ext cx="8458200" cy="189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Arial" pitchFamily="34"/>
                <a:cs typeface="Arial" pitchFamily="34"/>
              </a:rPr>
              <a:t>public</a:t>
            </a:r>
            <a:r>
              <a:rPr lang="en-US" sz="1800" b="0" i="0" u="none" strike="noStrike" baseline="0">
                <a:ln>
                  <a:noFill/>
                </a:ln>
                <a:solidFill>
                  <a:srgbClr val="4C4C4C"/>
                </a:solidFill>
                <a:latin typeface="Arial" pitchFamily="34"/>
                <a:ea typeface="Arial" pitchFamily="34"/>
                <a:cs typeface="Arial" pitchFamily="34"/>
              </a:rPr>
              <a:t> class RewardNetworkImpl implements RewardNetwork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0000FF"/>
                </a:solidFill>
                <a:latin typeface="Arial" pitchFamily="34"/>
                <a:ea typeface="ＭＳ Ｐゴシック" pitchFamily="50"/>
                <a:cs typeface="ＭＳ Ｐゴシック" pitchFamily="50"/>
              </a:rPr>
              <a:t>@Transactional (isolation=Isolation.READ_COMMITTED)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34"/>
                <a:ea typeface="Arial" pitchFamily="34"/>
                <a:cs typeface="Arial" pitchFamily="34"/>
              </a:rPr>
              <a:t>   public</a:t>
            </a:r>
            <a:r>
              <a:rPr lang="en-US" sz="1800" b="0" i="0" u="none" strike="noStrike" baseline="0">
                <a:ln>
                  <a:noFill/>
                </a:ln>
                <a:solidFill>
                  <a:srgbClr val="4C4C4C"/>
                </a:solidFill>
                <a:latin typeface="Arial" pitchFamily="34"/>
                <a:ea typeface="Arial" pitchFamily="34"/>
                <a:cs typeface="Arial" pitchFamily="34"/>
              </a:rPr>
              <a:t> RewardConfirmation rewardAccountFor(Dining dining)</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C4C4C"/>
                </a:solidFill>
                <a:latin typeface="Arial" pitchFamily="34"/>
                <a:ea typeface="ＭＳ Ｐゴシック" pitchFamily="50"/>
                <a:cs typeface="ＭＳ Ｐゴシック" pitchFamily="50"/>
              </a:rPr>
              <a:t>      </a:t>
            </a:r>
            <a:r>
              <a:rPr lang="en-US" sz="1800" b="0" i="0" u="none" strike="noStrike" baseline="0">
                <a:ln>
                  <a:noFill/>
                </a:ln>
                <a:solidFill>
                  <a:srgbClr val="579D1C"/>
                </a:solidFill>
                <a:latin typeface="Arial" pitchFamily="34"/>
                <a:ea typeface="ＭＳ Ｐゴシック" pitchFamily="50"/>
                <a:cs typeface="ＭＳ Ｐゴシック" pitchFamily="50"/>
              </a:rPr>
              <a:t>// atomic unit-of-work</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C4C4C"/>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C4C4C"/>
                </a:solidFill>
                <a:latin typeface="Arial" pitchFamily="34"/>
                <a:ea typeface="ＭＳ Ｐゴシック" pitchFamily="50"/>
                <a:cs typeface="ＭＳ Ｐゴシック" pitchFamily="50"/>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Highest isolation levels</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REPEATABLE_READ</a:t>
            </a:r>
          </a:p>
          <a:p>
            <a:pPr lvl="1"/>
            <a:r>
              <a:rPr lang="en-US">
                <a:latin typeface="" pitchFamily="16"/>
              </a:rPr>
              <a:t>Does not allow dirty reads</a:t>
            </a:r>
          </a:p>
          <a:p>
            <a:pPr lvl="1"/>
            <a:r>
              <a:rPr lang="en-US">
                <a:latin typeface="" pitchFamily="16"/>
              </a:rPr>
              <a:t>Non-repeatable reads are prevented</a:t>
            </a:r>
          </a:p>
          <a:p>
            <a:pPr lvl="2"/>
            <a:r>
              <a:rPr lang="en-US">
                <a:latin typeface="" pitchFamily="16"/>
              </a:rPr>
              <a:t>If a row is read twice in the same transaction, result will always be the same</a:t>
            </a:r>
          </a:p>
          <a:p>
            <a:pPr lvl="3"/>
            <a:r>
              <a:rPr lang="en-US">
                <a:latin typeface="" pitchFamily="16"/>
              </a:rPr>
              <a:t>Might result in locking depending on the DBMS</a:t>
            </a:r>
          </a:p>
          <a:p>
            <a:pPr lvl="0"/>
            <a:r>
              <a:rPr lang="en-US">
                <a:latin typeface="" pitchFamily="16"/>
              </a:rPr>
              <a:t>SERIALIZABLE</a:t>
            </a:r>
          </a:p>
          <a:p>
            <a:pPr lvl="1"/>
            <a:r>
              <a:rPr lang="en-US">
                <a:latin typeface="" pitchFamily="16"/>
              </a:rPr>
              <a:t>Prevents non-repeatable reads and dirty-reads</a:t>
            </a:r>
          </a:p>
          <a:p>
            <a:pPr lvl="1"/>
            <a:r>
              <a:rPr lang="en-US">
                <a:latin typeface="" pitchFamily="16"/>
              </a:rPr>
              <a:t>Also prevents phantom reads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Why use Transactions? To Enforce the ACID Principl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What is a Transaction?</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A set of tasks which take place as a single, indivisible action</a:t>
            </a:r>
          </a:p>
          <a:p>
            <a:pPr lvl="1"/>
            <a:r>
              <a:rPr lang="en-US">
                <a:latin typeface="" pitchFamily="16"/>
              </a:rPr>
              <a:t>An </a:t>
            </a:r>
            <a:r>
              <a:rPr lang="en-US" i="1">
                <a:latin typeface="" pitchFamily="16"/>
              </a:rPr>
              <a:t>Atomic</a:t>
            </a:r>
            <a:r>
              <a:rPr lang="en-US">
                <a:latin typeface="" pitchFamily="16"/>
              </a:rPr>
              <a:t>, </a:t>
            </a:r>
            <a:r>
              <a:rPr lang="en-US" i="1">
                <a:latin typeface="" pitchFamily="16"/>
              </a:rPr>
              <a:t>Consistent</a:t>
            </a:r>
            <a:r>
              <a:rPr lang="en-US">
                <a:latin typeface="" pitchFamily="16"/>
              </a:rPr>
              <a:t>, </a:t>
            </a:r>
            <a:r>
              <a:rPr lang="en-US" i="1">
                <a:latin typeface="" pitchFamily="16"/>
              </a:rPr>
              <a:t>Isolated</a:t>
            </a:r>
            <a:r>
              <a:rPr lang="en-US">
                <a:latin typeface="" pitchFamily="16"/>
              </a:rPr>
              <a:t>, </a:t>
            </a:r>
            <a:r>
              <a:rPr lang="en-US" i="1">
                <a:latin typeface="" pitchFamily="16"/>
              </a:rPr>
              <a:t>Durable</a:t>
            </a:r>
            <a:r>
              <a:rPr lang="en-US">
                <a:latin typeface="" pitchFamily="16"/>
              </a:rPr>
              <a:t> operation</a:t>
            </a:r>
          </a:p>
          <a:p>
            <a:pPr lvl="1"/>
            <a:r>
              <a:rPr lang="en-US">
                <a:latin typeface="" pitchFamily="16"/>
              </a:rPr>
              <a:t>Acronym: </a:t>
            </a:r>
            <a:r>
              <a:rPr lang="en-US" b="1">
                <a:latin typeface="" pitchFamily="16"/>
              </a:rPr>
              <a:t>ACID</a:t>
            </a:r>
          </a:p>
        </p:txBody>
      </p:sp>
      <p:pic>
        <p:nvPicPr>
          <p:cNvPr id="4" name=""/>
          <p:cNvPicPr>
            <a:picLocks noChangeAspect="1"/>
          </p:cNvPicPr>
          <p:nvPr/>
        </p:nvPicPr>
        <p:blipFill>
          <a:blip r:embed="rId3">
            <a:lum/>
            <a:alphaModFix/>
          </a:blip>
          <a:srcRect/>
          <a:stretch>
            <a:fillRect/>
          </a:stretch>
        </p:blipFill>
        <p:spPr>
          <a:xfrm>
            <a:off x="4114800" y="4252320"/>
            <a:ext cx="3809520" cy="15998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Verdana" pitchFamily="18"/>
              </a:rPr>
              <a:t>Why use Transactions?</a:t>
            </a:r>
          </a:p>
          <a:p>
            <a:pPr marL="0" lvl="0" indent="0"/>
            <a:r>
              <a:rPr lang="en-US">
                <a:latin typeface="Verdana" pitchFamily="18"/>
              </a:rPr>
              <a:t>Java Transaction Management</a:t>
            </a:r>
          </a:p>
          <a:p>
            <a:pPr marL="0" lvl="0" indent="0"/>
            <a:r>
              <a:rPr lang="en-US">
                <a:latin typeface="Verdana" pitchFamily="18"/>
              </a:rPr>
              <a:t>Spring Transaction Management</a:t>
            </a:r>
          </a:p>
          <a:p>
            <a:pPr marL="0" lvl="0" indent="0"/>
            <a:r>
              <a:rPr lang="en-US">
                <a:latin typeface="Verdana" pitchFamily="18"/>
              </a:rPr>
              <a:t>Isolation Levels</a:t>
            </a:r>
          </a:p>
          <a:p>
            <a:pPr marL="0" lvl="0" indent="0"/>
            <a:r>
              <a:rPr lang="en-US" b="1">
                <a:latin typeface="Verdana" pitchFamily="18"/>
              </a:rPr>
              <a:t>Transaction Propagation</a:t>
            </a:r>
          </a:p>
          <a:p>
            <a:pPr marL="0" lvl="0" indent="0"/>
            <a:r>
              <a:rPr lang="en-US">
                <a:latin typeface="Verdana" pitchFamily="18"/>
              </a:rPr>
              <a:t>Rollback rules</a:t>
            </a:r>
          </a:p>
          <a:p>
            <a:pPr marL="0" lvl="0" indent="0"/>
            <a:r>
              <a:rPr lang="en-US">
                <a:latin typeface="Verdana" pitchFamily="18"/>
              </a:rPr>
              <a:t>Testing</a:t>
            </a:r>
          </a:p>
          <a:p>
            <a:pPr marL="0" lvl="0" indent="0"/>
            <a:r>
              <a:rPr lang="en-US">
                <a:latin typeface="Verdana" pitchFamily="18"/>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Consider the sample below. What should happen if </a:t>
            </a:r>
            <a:r>
              <a:rPr lang="en-US">
                <a:latin typeface="Arial" pitchFamily="34"/>
              </a:rPr>
              <a:t>ClientServiceImpl</a:t>
            </a:r>
            <a:r>
              <a:rPr lang="en-US">
                <a:latin typeface="" pitchFamily="16"/>
              </a:rPr>
              <a:t> calls </a:t>
            </a:r>
            <a:r>
              <a:rPr lang="en-US">
                <a:latin typeface="Arial" pitchFamily="34"/>
              </a:rPr>
              <a:t>AccountServiceImpl</a:t>
            </a:r>
            <a:r>
              <a:rPr lang="en-US">
                <a:latin typeface="" pitchFamily="16"/>
              </a:rPr>
              <a:t>?</a:t>
            </a:r>
          </a:p>
          <a:p>
            <a:pPr lvl="1"/>
            <a:r>
              <a:rPr lang="en-US">
                <a:latin typeface="" pitchFamily="16"/>
              </a:rPr>
              <a:t>Should everything run into a single transaction?</a:t>
            </a:r>
          </a:p>
          <a:p>
            <a:pPr lvl="1"/>
            <a:r>
              <a:rPr lang="en-US">
                <a:latin typeface="" pitchFamily="16"/>
              </a:rPr>
              <a:t>Should each service have its own transaction?</a:t>
            </a:r>
          </a:p>
        </p:txBody>
      </p:sp>
      <p:sp>
        <p:nvSpPr>
          <p:cNvPr id="3" name="Freeform 2"/>
          <p:cNvSpPr/>
          <p:nvPr/>
        </p:nvSpPr>
        <p:spPr>
          <a:xfrm>
            <a:off x="125280" y="3363840"/>
            <a:ext cx="4598640" cy="277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7F0055"/>
                </a:solidFill>
                <a:latin typeface="Arial" pitchFamily="34"/>
                <a:ea typeface="ＭＳ Ｐゴシック" pitchFamily="50"/>
                <a:cs typeface="ＭＳ Ｐゴシック" pitchFamily="50"/>
              </a:rPr>
              <a:t>public class</a:t>
            </a:r>
            <a:r>
              <a:rPr lang="en-US" sz="1600" b="0" i="0" u="none" strike="noStrike" baseline="0">
                <a:ln>
                  <a:noFill/>
                </a:ln>
                <a:solidFill>
                  <a:srgbClr val="4D4D4D"/>
                </a:solidFill>
                <a:latin typeface="Arial" pitchFamily="34"/>
                <a:ea typeface="ＭＳ Ｐゴシック" pitchFamily="50"/>
                <a:cs typeface="ＭＳ Ｐゴシック" pitchFamily="50"/>
              </a:rPr>
              <a:t> ClientServiceImpl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7F0055"/>
                </a:solidFill>
                <a:latin typeface="Arial" pitchFamily="34"/>
                <a:ea typeface="ＭＳ Ｐゴシック" pitchFamily="50"/>
                <a:cs typeface="ＭＳ Ｐゴシック" pitchFamily="50"/>
              </a:rPr>
              <a:t>		implements</a:t>
            </a:r>
            <a:r>
              <a:rPr lang="en-US" sz="1600" b="0" i="0" u="none" strike="noStrike" baseline="0">
                <a:ln>
                  <a:noFill/>
                </a:ln>
                <a:solidFill>
                  <a:srgbClr val="4D4D4D"/>
                </a:solidFill>
                <a:latin typeface="Arial" pitchFamily="34"/>
                <a:ea typeface="ＭＳ Ｐゴシック" pitchFamily="50"/>
                <a:cs typeface="ＭＳ Ｐゴシック" pitchFamily="50"/>
              </a:rPr>
              <a:t> ClientService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4D4D4D"/>
                </a:solidFill>
                <a:latin typeface="Arial" pitchFamily="34"/>
                <a:ea typeface="ＭＳ Ｐゴシック" pitchFamily="50"/>
                <a:cs typeface="ＭＳ Ｐゴシック" pitchFamily="50"/>
              </a:rPr>
              <a:t>   @Autowired</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660066"/>
                </a:solidFill>
                <a:latin typeface="Arial" pitchFamily="34"/>
                <a:ea typeface="ＭＳ Ｐゴシック" pitchFamily="50"/>
                <a:cs typeface="ＭＳ Ｐゴシック" pitchFamily="50"/>
              </a:rPr>
              <a:t>  </a:t>
            </a:r>
            <a:r>
              <a:rPr lang="en-US" sz="1600" b="1" i="0" u="none" strike="noStrike" baseline="0">
                <a:ln>
                  <a:noFill/>
                </a:ln>
                <a:solidFill>
                  <a:srgbClr val="7F0055"/>
                </a:solidFill>
                <a:latin typeface="Arial" pitchFamily="34"/>
                <a:ea typeface="ＭＳ Ｐゴシック" pitchFamily="50"/>
                <a:cs typeface="ＭＳ Ｐゴシック" pitchFamily="50"/>
              </a:rPr>
              <a:t> private</a:t>
            </a:r>
            <a:r>
              <a:rPr lang="en-US" sz="1600" b="0" i="0" u="none" strike="noStrike" baseline="0">
                <a:ln>
                  <a:noFill/>
                </a:ln>
                <a:solidFill>
                  <a:srgbClr val="4D4D4D"/>
                </a:solidFill>
                <a:latin typeface="Arial" pitchFamily="34"/>
                <a:ea typeface="ＭＳ Ｐゴシック" pitchFamily="50"/>
                <a:cs typeface="ＭＳ Ｐゴシック" pitchFamily="50"/>
              </a:rPr>
              <a:t> AccountService accountService;</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660066"/>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4D4D4D"/>
                </a:solidFill>
                <a:latin typeface="Arial" pitchFamily="34"/>
                <a:ea typeface="ＭＳ Ｐゴシック" pitchFamily="50"/>
                <a:cs typeface="ＭＳ Ｐゴシック" pitchFamily="50"/>
              </a:rPr>
              <a:t>   @Transactional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660066"/>
                </a:solidFill>
                <a:latin typeface="Arial" pitchFamily="34"/>
                <a:ea typeface="ＭＳ Ｐゴシック" pitchFamily="50"/>
                <a:cs typeface="ＭＳ Ｐゴシック" pitchFamily="50"/>
              </a:rPr>
              <a:t>  </a:t>
            </a:r>
            <a:r>
              <a:rPr lang="en-US" sz="1600" b="1" i="0" u="none" strike="noStrike" baseline="0">
                <a:ln>
                  <a:noFill/>
                </a:ln>
                <a:solidFill>
                  <a:srgbClr val="7F0055"/>
                </a:solidFill>
                <a:latin typeface="Arial" pitchFamily="34"/>
                <a:ea typeface="ＭＳ Ｐゴシック" pitchFamily="50"/>
                <a:cs typeface="ＭＳ Ｐゴシック" pitchFamily="50"/>
              </a:rPr>
              <a:t> </a:t>
            </a:r>
            <a:r>
              <a:rPr lang="en-US" sz="1600" b="0" i="0" u="none" strike="noStrike" baseline="0">
                <a:ln>
                  <a:noFill/>
                </a:ln>
                <a:solidFill>
                  <a:srgbClr val="7F0055"/>
                </a:solidFill>
                <a:latin typeface="Arial" pitchFamily="34"/>
                <a:ea typeface="ＭＳ Ｐゴシック" pitchFamily="50"/>
                <a:cs typeface="ＭＳ Ｐゴシック" pitchFamily="50"/>
              </a:rPr>
              <a:t>public</a:t>
            </a:r>
            <a:r>
              <a:rPr lang="en-US" sz="1600" b="0" i="0" u="none" strike="noStrike" baseline="0">
                <a:ln>
                  <a:noFill/>
                </a:ln>
                <a:solidFill>
                  <a:srgbClr val="4D4D4D"/>
                </a:solidFill>
                <a:latin typeface="Arial" pitchFamily="34"/>
                <a:ea typeface="ＭＳ Ｐゴシック" pitchFamily="50"/>
                <a:cs typeface="ＭＳ Ｐゴシック" pitchFamily="50"/>
              </a:rPr>
              <a:t> void updateClient(Client c)</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34"/>
                <a:ea typeface="ＭＳ Ｐゴシック" pitchFamily="50"/>
                <a:cs typeface="ＭＳ Ｐゴシック" pitchFamily="50"/>
              </a:rPr>
              <a:t>    {   </a:t>
            </a:r>
            <a:r>
              <a:rPr lang="en-US" sz="1600" b="0" i="0" u="none" strike="noStrike" baseline="0">
                <a:ln>
                  <a:noFill/>
                </a:ln>
                <a:solidFill>
                  <a:srgbClr val="3F7F7F"/>
                </a:solidFill>
                <a:latin typeface="Arial" pitchFamily="34"/>
                <a:ea typeface="ＭＳ Ｐゴシック" pitchFamily="50"/>
                <a:cs typeface="ＭＳ Ｐゴシック" pitchFamily="50"/>
              </a:rPr>
              <a:t>// … 	   </a:t>
            </a:r>
            <a:r>
              <a:rPr lang="en-US" sz="1600" b="0" i="0" u="none" strike="noStrike" baseline="0">
                <a:ln>
                  <a:noFill/>
                </a:ln>
                <a:solidFill>
                  <a:srgbClr val="000000"/>
                </a:solidFill>
                <a:latin typeface="Arial" pitchFamily="34"/>
                <a:ea typeface="ＭＳ Ｐゴシック" pitchFamily="50"/>
                <a:cs typeface="ＭＳ Ｐゴシック" pitchFamily="50"/>
              </a:rPr>
              <a:t>this.accountService.update(c.getAccounts());</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000000"/>
                </a:solidFill>
                <a:latin typeface="Arial" pitchFamily="34"/>
                <a:ea typeface="ＭＳ Ｐゴシック" pitchFamily="50"/>
                <a:cs typeface="ＭＳ Ｐゴシック" pitchFamily="50"/>
              </a:rPr>
              <a:t>    </a:t>
            </a:r>
            <a:r>
              <a:rPr lang="en-US" sz="16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600" b="0" i="0" u="none" strike="noStrike" baseline="0">
              <a:ln>
                <a:noFill/>
              </a:ln>
              <a:solidFill>
                <a:srgbClr val="4D4D4D"/>
              </a:solidFill>
              <a:latin typeface="Arial" pitchFamily="34"/>
              <a:ea typeface="ＭＳ Ｐゴシック" pitchFamily="50"/>
              <a:cs typeface="ＭＳ Ｐゴシック" pitchFamily="50"/>
            </a:endParaRPr>
          </a:p>
        </p:txBody>
      </p:sp>
      <p:sp>
        <p:nvSpPr>
          <p:cNvPr id="4" name="Freeform 3"/>
          <p:cNvSpPr/>
          <p:nvPr/>
        </p:nvSpPr>
        <p:spPr>
          <a:xfrm>
            <a:off x="4939920" y="4319640"/>
            <a:ext cx="4000680" cy="1823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7F0055"/>
                </a:solidFill>
                <a:latin typeface="Arial" pitchFamily="34"/>
                <a:ea typeface="ＭＳ Ｐゴシック" pitchFamily="50"/>
                <a:cs typeface="ＭＳ Ｐゴシック" pitchFamily="50"/>
              </a:rPr>
              <a:t>public class</a:t>
            </a:r>
            <a:r>
              <a:rPr lang="en-US" sz="1600" b="0" i="0" u="none" strike="noStrike" baseline="0">
                <a:ln>
                  <a:noFill/>
                </a:ln>
                <a:solidFill>
                  <a:srgbClr val="4D4D4D"/>
                </a:solidFill>
                <a:latin typeface="Arial" pitchFamily="34"/>
                <a:ea typeface="ＭＳ Ｐゴシック" pitchFamily="50"/>
                <a:cs typeface="ＭＳ Ｐゴシック" pitchFamily="50"/>
              </a:rPr>
              <a:t> AccountServiceImpl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7F0055"/>
                </a:solidFill>
                <a:latin typeface="Arial" pitchFamily="34"/>
                <a:ea typeface="ＭＳ Ｐゴシック" pitchFamily="50"/>
                <a:cs typeface="ＭＳ Ｐゴシック" pitchFamily="50"/>
              </a:rPr>
              <a:t>		implements</a:t>
            </a:r>
            <a:r>
              <a:rPr lang="en-US" sz="1600" b="0" i="0" u="none" strike="noStrike" baseline="0">
                <a:ln>
                  <a:noFill/>
                </a:ln>
                <a:solidFill>
                  <a:srgbClr val="4D4D4D"/>
                </a:solidFill>
                <a:latin typeface="Arial" pitchFamily="34"/>
                <a:ea typeface="ＭＳ Ｐゴシック" pitchFamily="50"/>
                <a:cs typeface="ＭＳ Ｐゴシック" pitchFamily="50"/>
              </a:rPr>
              <a:t> AccountService</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660066"/>
                </a:solidFill>
                <a:latin typeface="Arial" pitchFamily="34"/>
                <a:ea typeface="ＭＳ Ｐゴシック" pitchFamily="50"/>
                <a:cs typeface="ＭＳ Ｐゴシック" pitchFamily="50"/>
              </a:rPr>
              <a:t>   </a:t>
            </a:r>
            <a:r>
              <a:rPr lang="en-US" sz="1600" b="1" i="0" u="none" strike="noStrike" baseline="0">
                <a:ln>
                  <a:noFill/>
                </a:ln>
                <a:solidFill>
                  <a:srgbClr val="4D4D4D"/>
                </a:solidFill>
                <a:latin typeface="Arial" pitchFamily="34"/>
                <a:ea typeface="ＭＳ Ｐゴシック" pitchFamily="50"/>
                <a:cs typeface="ＭＳ Ｐゴシック" pitchFamily="50"/>
              </a:rPr>
              <a:t>@Transactional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1" i="0" u="none" strike="noStrike" baseline="0">
                <a:ln>
                  <a:noFill/>
                </a:ln>
                <a:solidFill>
                  <a:srgbClr val="660066"/>
                </a:solidFill>
                <a:latin typeface="Arial" pitchFamily="34"/>
                <a:ea typeface="ＭＳ Ｐゴシック" pitchFamily="50"/>
                <a:cs typeface="ＭＳ Ｐゴシック" pitchFamily="50"/>
              </a:rPr>
              <a:t>  </a:t>
            </a:r>
            <a:r>
              <a:rPr lang="en-US" sz="1600" b="1" i="0" u="none" strike="noStrike" baseline="0">
                <a:ln>
                  <a:noFill/>
                </a:ln>
                <a:solidFill>
                  <a:srgbClr val="7F0055"/>
                </a:solidFill>
                <a:latin typeface="Arial" pitchFamily="34"/>
                <a:ea typeface="ＭＳ Ｐゴシック" pitchFamily="50"/>
                <a:cs typeface="ＭＳ Ｐゴシック" pitchFamily="50"/>
              </a:rPr>
              <a:t> </a:t>
            </a:r>
            <a:r>
              <a:rPr lang="en-US" sz="1600" b="0" i="0" u="none" strike="noStrike" baseline="0">
                <a:ln>
                  <a:noFill/>
                </a:ln>
                <a:solidFill>
                  <a:srgbClr val="7F0055"/>
                </a:solidFill>
                <a:latin typeface="Arial" pitchFamily="34"/>
                <a:ea typeface="ＭＳ Ｐゴシック" pitchFamily="50"/>
                <a:cs typeface="ＭＳ Ｐゴシック" pitchFamily="50"/>
              </a:rPr>
              <a:t>public</a:t>
            </a:r>
            <a:r>
              <a:rPr lang="en-US" sz="1600" b="0" i="0" u="none" strike="noStrike" baseline="0">
                <a:ln>
                  <a:noFill/>
                </a:ln>
                <a:solidFill>
                  <a:srgbClr val="4D4D4D"/>
                </a:solidFill>
                <a:latin typeface="Arial" pitchFamily="34"/>
                <a:ea typeface="ＭＳ Ｐゴシック" pitchFamily="50"/>
                <a:cs typeface="ＭＳ Ｐゴシック" pitchFamily="50"/>
              </a:rPr>
              <a:t> void update(List &lt;Account&gt; 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34"/>
                <a:ea typeface="ＭＳ Ｐゴシック" pitchFamily="50"/>
                <a:cs typeface="ＭＳ Ｐゴシック" pitchFamily="50"/>
              </a:rPr>
              <a:t>    { </a:t>
            </a:r>
            <a:r>
              <a:rPr lang="en-US" sz="1600" b="0" i="0" u="none" strike="noStrike" baseline="0">
                <a:ln>
                  <a:noFill/>
                </a:ln>
                <a:solidFill>
                  <a:srgbClr val="3F7F7F"/>
                </a:solidFill>
                <a:latin typeface="Arial" pitchFamily="34"/>
                <a:ea typeface="ＭＳ Ｐゴシック" pitchFamily="50"/>
                <a:cs typeface="ＭＳ Ｐゴシック" pitchFamily="50"/>
              </a:rPr>
              <a:t>// … </a:t>
            </a:r>
            <a:r>
              <a:rPr lang="en-US" sz="16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6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600" b="0" i="0" u="none" strike="noStrike" baseline="0">
              <a:ln>
                <a:noFill/>
              </a:ln>
              <a:solidFill>
                <a:srgbClr val="4D4D4D"/>
              </a:solidFill>
              <a:latin typeface="Arial" pitchFamily="34"/>
              <a:ea typeface="ＭＳ Ｐゴシック" pitchFamily="50"/>
              <a:cs typeface="ＭＳ Ｐゴシック" pitchFamily="50"/>
            </a:endParaRPr>
          </a:p>
        </p:txBody>
      </p:sp>
      <p:sp>
        <p:nvSpPr>
          <p:cNvPr id="5" name="Title 4"/>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Understanding Transaction Propagation</a:t>
            </a:r>
          </a:p>
        </p:txBody>
      </p:sp>
      <p:sp>
        <p:nvSpPr>
          <p:cNvPr id="6" name="Line 4"/>
          <p:cNvSpPr/>
          <p:nvPr/>
        </p:nvSpPr>
        <p:spPr>
          <a:xfrm flipV="1">
            <a:off x="4652280" y="5505120"/>
            <a:ext cx="438120" cy="72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Understanding Transaction Propagation</a:t>
            </a:r>
          </a:p>
        </p:txBody>
      </p:sp>
      <p:sp>
        <p:nvSpPr>
          <p:cNvPr id="3" name="AutoShape 3"/>
          <p:cNvSpPr/>
          <p:nvPr/>
        </p:nvSpPr>
        <p:spPr>
          <a:xfrm>
            <a:off x="1294920" y="3144600"/>
            <a:ext cx="1613160" cy="2286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Text Box 5"/>
          <p:cNvSpPr/>
          <p:nvPr/>
        </p:nvSpPr>
        <p:spPr>
          <a:xfrm>
            <a:off x="533160" y="3114360"/>
            <a:ext cx="84455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p:spPr>
        <p:txBody>
          <a:bodyPr vert="horz" wrap="square" lIns="90000" tIns="46800" rIns="90000" bIns="46800" anchor="t" anchorCtr="0" compatLnSpc="1">
            <a:spAutoFit/>
          </a:bodyPr>
          <a:lstStyle/>
          <a:p>
            <a:pPr marL="0" marR="0" lvl="0" indent="0" algn="ctr" rtl="0" hangingPunct="1">
              <a:lnSpc>
                <a:spcPct val="100000"/>
              </a:lnSpc>
              <a:spcBef>
                <a:spcPts val="873"/>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Arial" pitchFamily="34"/>
                <a:ea typeface="Lucida Sans Unicode" pitchFamily="34"/>
                <a:cs typeface="Lucida Sans Unicode" pitchFamily="34"/>
              </a:rPr>
              <a:t>Caller</a:t>
            </a:r>
          </a:p>
        </p:txBody>
      </p:sp>
      <p:grpSp>
        <p:nvGrpSpPr>
          <p:cNvPr id="5" name="Group 4"/>
          <p:cNvGrpSpPr/>
          <p:nvPr/>
        </p:nvGrpSpPr>
        <p:grpSpPr>
          <a:xfrm>
            <a:off x="394920" y="3499559"/>
            <a:ext cx="2895479" cy="1455480"/>
            <a:chOff x="394920" y="3499559"/>
            <a:chExt cx="2895479" cy="1455480"/>
          </a:xfrm>
        </p:grpSpPr>
        <p:sp>
          <p:nvSpPr>
            <p:cNvPr id="6" name="Line 6"/>
            <p:cNvSpPr/>
            <p:nvPr/>
          </p:nvSpPr>
          <p:spPr>
            <a:xfrm flipV="1">
              <a:off x="1371240" y="3499559"/>
              <a:ext cx="176040" cy="53820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 Box 7"/>
            <p:cNvSpPr/>
            <p:nvPr/>
          </p:nvSpPr>
          <p:spPr>
            <a:xfrm>
              <a:off x="394920" y="4038119"/>
              <a:ext cx="2895479" cy="91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1" i="0" u="none" strike="noStrike" baseline="0">
                  <a:ln>
                    <a:noFill/>
                  </a:ln>
                  <a:solidFill>
                    <a:srgbClr val="4D4D4D"/>
                  </a:solidFill>
                  <a:latin typeface="Arial" pitchFamily="34"/>
                  <a:ea typeface="Lucida Sans Unicode" pitchFamily="34"/>
                  <a:cs typeface="Lucida Sans Unicode" pitchFamily="34"/>
                </a:rPr>
                <a:t>Transaction created,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1" i="0" u="none" strike="noStrike" baseline="0">
                  <a:ln>
                    <a:noFill/>
                  </a:ln>
                  <a:solidFill>
                    <a:srgbClr val="4D4D4D"/>
                  </a:solidFill>
                  <a:latin typeface="Arial" pitchFamily="34"/>
                  <a:ea typeface="Lucida Sans Unicode" pitchFamily="34"/>
                  <a:cs typeface="Lucida Sans Unicode" pitchFamily="34"/>
                </a:rPr>
                <a:t>committed or rolled back as needed</a:t>
              </a:r>
            </a:p>
          </p:txBody>
        </p:sp>
      </p:grpSp>
      <p:sp>
        <p:nvSpPr>
          <p:cNvPr id="8" name="AutoShape 8"/>
          <p:cNvSpPr/>
          <p:nvPr/>
        </p:nvSpPr>
        <p:spPr>
          <a:xfrm>
            <a:off x="4952520" y="3144600"/>
            <a:ext cx="1467000" cy="2286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Text Box 9"/>
          <p:cNvSpPr/>
          <p:nvPr/>
        </p:nvSpPr>
        <p:spPr>
          <a:xfrm>
            <a:off x="6400440" y="3144600"/>
            <a:ext cx="20574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p:spPr>
        <p:txBody>
          <a:bodyPr vert="horz" wrap="square" lIns="90000" tIns="46800" rIns="90000" bIns="46800" anchor="t" anchorCtr="0" compatLnSpc="1">
            <a:spAutoFit/>
          </a:bodyPr>
          <a:lstStyle/>
          <a:p>
            <a:pPr marL="0" marR="0" lvl="0" indent="0" algn="ctr" rtl="0" hangingPunct="1">
              <a:lnSpc>
                <a:spcPct val="100000"/>
              </a:lnSpc>
              <a:spcBef>
                <a:spcPts val="873"/>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Arial" pitchFamily="34"/>
                <a:ea typeface="Lucida Sans Unicode" pitchFamily="34"/>
                <a:cs typeface="Lucida Sans Unicode" pitchFamily="34"/>
              </a:rPr>
              <a:t>Transactional method 2</a:t>
            </a:r>
          </a:p>
        </p:txBody>
      </p:sp>
      <p:grpSp>
        <p:nvGrpSpPr>
          <p:cNvPr id="10" name="Group 23"/>
          <p:cNvGrpSpPr/>
          <p:nvPr/>
        </p:nvGrpSpPr>
        <p:grpSpPr>
          <a:xfrm>
            <a:off x="3580919" y="3429000"/>
            <a:ext cx="4978440" cy="1176120"/>
            <a:chOff x="3580919" y="3429000"/>
            <a:chExt cx="4978440" cy="1176120"/>
          </a:xfrm>
        </p:grpSpPr>
        <p:sp>
          <p:nvSpPr>
            <p:cNvPr id="11" name="Line 10"/>
            <p:cNvSpPr/>
            <p:nvPr/>
          </p:nvSpPr>
          <p:spPr>
            <a:xfrm flipV="1">
              <a:off x="4952520" y="3429000"/>
              <a:ext cx="195480" cy="53352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Text Box 11"/>
            <p:cNvSpPr/>
            <p:nvPr/>
          </p:nvSpPr>
          <p:spPr>
            <a:xfrm>
              <a:off x="3580919" y="3962520"/>
              <a:ext cx="497844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1" i="0" u="none" strike="noStrike" baseline="0">
                  <a:ln>
                    <a:noFill/>
                  </a:ln>
                  <a:solidFill>
                    <a:srgbClr val="4D4D4D"/>
                  </a:solidFill>
                  <a:latin typeface="Arial" pitchFamily="34"/>
                  <a:ea typeface="Lucida Sans Unicode" pitchFamily="34"/>
                  <a:cs typeface="Lucida Sans Unicode" pitchFamily="34"/>
                </a:rPr>
                <a:t>Is there an existing transaction? Should method 2 execute in that transaction (A)</a:t>
              </a:r>
            </a:p>
          </p:txBody>
        </p:sp>
      </p:grpSp>
      <p:grpSp>
        <p:nvGrpSpPr>
          <p:cNvPr id="13" name="Group 12"/>
          <p:cNvGrpSpPr/>
          <p:nvPr/>
        </p:nvGrpSpPr>
        <p:grpSpPr>
          <a:xfrm>
            <a:off x="1523520" y="1574280"/>
            <a:ext cx="7010640" cy="584280"/>
            <a:chOff x="1523520" y="1574280"/>
            <a:chExt cx="7010640" cy="584280"/>
          </a:xfrm>
        </p:grpSpPr>
        <p:sp>
          <p:nvSpPr>
            <p:cNvPr id="14" name="AutoShape 16"/>
            <p:cNvSpPr/>
            <p:nvPr/>
          </p:nvSpPr>
          <p:spPr>
            <a:xfrm>
              <a:off x="2666520" y="1574280"/>
              <a:ext cx="5867640" cy="584280"/>
            </a:xfrm>
            <a:custGeom>
              <a:avLst>
                <a:gd name="f0" fmla="val 20290"/>
                <a:gd name="f1" fmla="val 6583"/>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1"/>
            <a:lstStyle/>
            <a:p>
              <a:pPr marL="0" marR="0" lvl="0" indent="0" algn="ctr" rtl="0" hangingPunct="1">
                <a:lnSpc>
                  <a:spcPct val="9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1" i="0" u="none" strike="noStrike" baseline="0">
                  <a:ln>
                    <a:noFill/>
                  </a:ln>
                  <a:solidFill>
                    <a:srgbClr val="4D4D4D"/>
                  </a:solidFill>
                  <a:latin typeface="Verdana" pitchFamily="34"/>
                  <a:ea typeface="Lucida Sans Unicode" pitchFamily="34"/>
                  <a:cs typeface="Lucida Sans Unicode" pitchFamily="34"/>
                </a:rPr>
                <a:t>Single Transaction</a:t>
              </a:r>
            </a:p>
          </p:txBody>
        </p:sp>
        <p:sp>
          <p:nvSpPr>
            <p:cNvPr id="15" name="Text Box 19"/>
            <p:cNvSpPr/>
            <p:nvPr/>
          </p:nvSpPr>
          <p:spPr>
            <a:xfrm>
              <a:off x="1523520" y="1620360"/>
              <a:ext cx="38124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90000"/>
                </a:lnSpc>
                <a:spcBef>
                  <a:spcPts val="499"/>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1" i="0" u="none" strike="noStrike" baseline="0">
                  <a:ln>
                    <a:noFill/>
                  </a:ln>
                  <a:solidFill>
                    <a:srgbClr val="4D4D4D"/>
                  </a:solidFill>
                  <a:latin typeface="Verdana" pitchFamily="34"/>
                  <a:ea typeface="Lucida Sans Unicode" pitchFamily="34"/>
                  <a:cs typeface="Lucida Sans Unicode" pitchFamily="34"/>
                </a:rPr>
                <a:t>A</a:t>
              </a:r>
            </a:p>
          </p:txBody>
        </p:sp>
      </p:grpSp>
      <p:grpSp>
        <p:nvGrpSpPr>
          <p:cNvPr id="16" name="Group 24"/>
          <p:cNvGrpSpPr/>
          <p:nvPr/>
        </p:nvGrpSpPr>
        <p:grpSpPr>
          <a:xfrm>
            <a:off x="914039" y="4952160"/>
            <a:ext cx="5105520" cy="1211759"/>
            <a:chOff x="914039" y="4952160"/>
            <a:chExt cx="5105520" cy="1211759"/>
          </a:xfrm>
        </p:grpSpPr>
        <p:sp>
          <p:nvSpPr>
            <p:cNvPr id="17" name="Line 12"/>
            <p:cNvSpPr/>
            <p:nvPr/>
          </p:nvSpPr>
          <p:spPr>
            <a:xfrm flipV="1">
              <a:off x="1828440" y="4952160"/>
              <a:ext cx="0" cy="838439"/>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8" name="Text Box 15"/>
            <p:cNvSpPr/>
            <p:nvPr/>
          </p:nvSpPr>
          <p:spPr>
            <a:xfrm>
              <a:off x="914039" y="5795640"/>
              <a:ext cx="51055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1" i="0" u="none" strike="noStrike" baseline="0">
                  <a:ln>
                    <a:noFill/>
                  </a:ln>
                  <a:solidFill>
                    <a:srgbClr val="4D4D4D"/>
                  </a:solidFill>
                  <a:latin typeface="Arial" pitchFamily="34"/>
                  <a:ea typeface="Lucida Sans Unicode" pitchFamily="34"/>
                  <a:cs typeface="Lucida Sans Unicode" pitchFamily="34"/>
                </a:rPr>
                <a:t>Behavior driven by metadata for the method</a:t>
              </a:r>
            </a:p>
          </p:txBody>
        </p:sp>
        <p:sp>
          <p:nvSpPr>
            <p:cNvPr id="19" name="Line 21"/>
            <p:cNvSpPr/>
            <p:nvPr/>
          </p:nvSpPr>
          <p:spPr>
            <a:xfrm flipV="1">
              <a:off x="2971440" y="5333760"/>
              <a:ext cx="609479" cy="457199"/>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sp>
        <p:nvSpPr>
          <p:cNvPr id="20" name="Text Box 22"/>
          <p:cNvSpPr/>
          <p:nvPr/>
        </p:nvSpPr>
        <p:spPr>
          <a:xfrm>
            <a:off x="3580919" y="4692600"/>
            <a:ext cx="495324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1" i="0" u="none" strike="noStrike" baseline="0">
                <a:ln>
                  <a:noFill/>
                </a:ln>
                <a:solidFill>
                  <a:srgbClr val="4D4D4D"/>
                </a:solidFill>
                <a:latin typeface="Arial" pitchFamily="34"/>
                <a:ea typeface="ＭＳ Ｐゴシック" pitchFamily="2"/>
                <a:cs typeface="ＭＳ Ｐゴシック" pitchFamily="2"/>
              </a:rPr>
              <a:t>or should a new transaction be created (B), with outer transaction suspended?</a:t>
            </a:r>
          </a:p>
        </p:txBody>
      </p:sp>
      <p:sp>
        <p:nvSpPr>
          <p:cNvPr id="21" name="Text Box 4"/>
          <p:cNvSpPr/>
          <p:nvPr/>
        </p:nvSpPr>
        <p:spPr>
          <a:xfrm>
            <a:off x="2895120" y="3123720"/>
            <a:ext cx="20574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p:spPr>
        <p:txBody>
          <a:bodyPr vert="horz" wrap="square" lIns="90000" tIns="46800" rIns="90000" bIns="46800" anchor="t" anchorCtr="0" compatLnSpc="1">
            <a:spAutoFit/>
          </a:bodyPr>
          <a:lstStyle/>
          <a:p>
            <a:pPr marL="0" marR="0" lvl="0" indent="0" algn="ctr" rtl="0" hangingPunct="1">
              <a:lnSpc>
                <a:spcPct val="100000"/>
              </a:lnSpc>
              <a:spcBef>
                <a:spcPts val="873"/>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Arial" pitchFamily="34"/>
                <a:ea typeface="Lucida Sans Unicode" pitchFamily="34"/>
                <a:cs typeface="Lucida Sans Unicode" pitchFamily="34"/>
              </a:rPr>
              <a:t>Transactional method 1</a:t>
            </a:r>
          </a:p>
        </p:txBody>
      </p:sp>
      <p:grpSp>
        <p:nvGrpSpPr>
          <p:cNvPr id="22" name="Group 21"/>
          <p:cNvGrpSpPr/>
          <p:nvPr/>
        </p:nvGrpSpPr>
        <p:grpSpPr>
          <a:xfrm>
            <a:off x="1523520" y="2230200"/>
            <a:ext cx="7162920" cy="730800"/>
            <a:chOff x="1523520" y="2230200"/>
            <a:chExt cx="7162920" cy="730800"/>
          </a:xfrm>
        </p:grpSpPr>
        <p:sp>
          <p:nvSpPr>
            <p:cNvPr id="23" name="AutoShape 17"/>
            <p:cNvSpPr/>
            <p:nvPr/>
          </p:nvSpPr>
          <p:spPr>
            <a:xfrm>
              <a:off x="6019560" y="2617920"/>
              <a:ext cx="2666880" cy="343080"/>
            </a:xfrm>
            <a:custGeom>
              <a:avLst>
                <a:gd name="f0" fmla="val 19025"/>
                <a:gd name="f1" fmla="val 3871"/>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FFD320"/>
            </a:solidFill>
            <a:ln w="9360">
              <a:solidFill>
                <a:srgbClr val="000000"/>
              </a:solidFill>
              <a:prstDash val="solid"/>
              <a:miter/>
            </a:ln>
          </p:spPr>
          <p:txBody>
            <a:bodyPr vert="horz" wrap="none" lIns="90000" tIns="46800" rIns="90000" bIns="46800" anchor="ctr" anchorCtr="0" compatLnSpc="1"/>
            <a:lstStyle/>
            <a:p>
              <a:pPr marL="0" marR="0" lvl="0" indent="0" algn="ctr" rtl="0" hangingPunct="1">
                <a:lnSpc>
                  <a:spcPct val="9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1" i="0" u="none" strike="noStrike" baseline="0">
                  <a:ln>
                    <a:noFill/>
                  </a:ln>
                  <a:solidFill>
                    <a:srgbClr val="4D4D4D"/>
                  </a:solidFill>
                  <a:latin typeface="Verdana" pitchFamily="34"/>
                  <a:ea typeface="Lucida Sans Unicode" pitchFamily="34"/>
                  <a:cs typeface="Lucida Sans Unicode" pitchFamily="34"/>
                </a:rPr>
                <a:t>Transaction 2</a:t>
              </a:r>
            </a:p>
          </p:txBody>
        </p:sp>
        <p:sp>
          <p:nvSpPr>
            <p:cNvPr id="24" name="AutoShape 18"/>
            <p:cNvSpPr/>
            <p:nvPr/>
          </p:nvSpPr>
          <p:spPr>
            <a:xfrm>
              <a:off x="2666520" y="2282400"/>
              <a:ext cx="3353040" cy="409680"/>
            </a:xfrm>
            <a:custGeom>
              <a:avLst>
                <a:gd name="f0" fmla="val 18080"/>
                <a:gd name="f1" fmla="val 4854"/>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1"/>
            <a:lstStyle/>
            <a:p>
              <a:pPr marL="0" marR="0" lvl="0" indent="0" algn="ctr" rtl="0" hangingPunct="1">
                <a:lnSpc>
                  <a:spcPct val="90000"/>
                </a:lnSpc>
                <a:spcBef>
                  <a:spcPts val="44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1" i="0" u="none" strike="noStrike" baseline="0">
                  <a:ln>
                    <a:noFill/>
                  </a:ln>
                  <a:solidFill>
                    <a:srgbClr val="4D4D4D"/>
                  </a:solidFill>
                  <a:latin typeface="Verdana" pitchFamily="34"/>
                  <a:ea typeface="Lucida Sans Unicode" pitchFamily="34"/>
                  <a:cs typeface="Lucida Sans Unicode" pitchFamily="34"/>
                </a:rPr>
                <a:t>Transaction 1</a:t>
              </a:r>
            </a:p>
          </p:txBody>
        </p:sp>
        <p:sp>
          <p:nvSpPr>
            <p:cNvPr id="25" name="Text Box 20"/>
            <p:cNvSpPr/>
            <p:nvPr/>
          </p:nvSpPr>
          <p:spPr>
            <a:xfrm>
              <a:off x="1523520" y="2230200"/>
              <a:ext cx="45720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90000"/>
                </a:lnSpc>
                <a:spcBef>
                  <a:spcPts val="499"/>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1" i="0" u="none" strike="noStrike" baseline="0">
                  <a:ln>
                    <a:noFill/>
                  </a:ln>
                  <a:solidFill>
                    <a:srgbClr val="4D4D4D"/>
                  </a:solidFill>
                  <a:latin typeface="Verdana" pitchFamily="34"/>
                  <a:ea typeface="Lucida Sans Unicode" pitchFamily="34"/>
                  <a:cs typeface="Lucida Sans Unicode" pitchFamily="34"/>
                </a:rPr>
                <a:t>B</a:t>
              </a:r>
            </a:p>
          </p:txBody>
        </p:sp>
        <p:sp>
          <p:nvSpPr>
            <p:cNvPr id="26" name="Straight Connector 25"/>
            <p:cNvSpPr/>
            <p:nvPr/>
          </p:nvSpPr>
          <p:spPr>
            <a:xfrm>
              <a:off x="6070319" y="2476080"/>
              <a:ext cx="2438281" cy="0"/>
            </a:xfrm>
            <a:prstGeom prst="line">
              <a:avLst/>
            </a:prstGeom>
            <a:noFill/>
            <a:ln w="0">
              <a:solidFill>
                <a:srgbClr val="80808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ppt_x</p:attrName>
                                        </p:attrNameLst>
                                      </p:cBhvr>
                                      <p:tavLst>
                                        <p:tav tm="0">
                                          <p:val>
                                            <p:strVal val="0-#ppt_w/2"/>
                                          </p:val>
                                        </p:tav>
                                        <p:tav tm="100000">
                                          <p:val>
                                            <p:strVal val="#ppt_x"/>
                                          </p:val>
                                        </p:tav>
                                      </p:tavLst>
                                    </p:anim>
                                    <p:anim calcmode="lin" valueType="num">
                                      <p:cBhvr>
                                        <p:cTn id="12" dur="500" fill="hold"/>
                                        <p:tgtEl>
                                          <p:spTgt spid="13"/>
                                        </p:tgtEl>
                                        <p:attrNameLst>
                                          <p:attrName>ppt_y</p:attrName>
                                        </p:attrNameLst>
                                      </p:cBhvr>
                                      <p:tavLst>
                                        <p:tav tm="0">
                                          <p:val>
                                            <p:strVal val="#ppt_y"/>
                                          </p:val>
                                        </p:tav>
                                        <p:tav tm="100000">
                                          <p:val>
                                            <p:strVal val="#ppt_y"/>
                                          </p:val>
                                        </p:tav>
                                      </p:tavLst>
                                    </p:anim>
                                  </p:childTnLst>
                                </p:cTn>
                              </p:par>
                              <p:par>
                                <p:cTn id="13" presetClass="entr"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ppt_x</p:attrName>
                                        </p:attrNameLst>
                                      </p:cBhvr>
                                      <p:tavLst>
                                        <p:tav tm="0">
                                          <p:val>
                                            <p:strVal val="0-#ppt_w/2"/>
                                          </p:val>
                                        </p:tav>
                                        <p:tav tm="100000">
                                          <p:val>
                                            <p:strVal val="#ppt_x"/>
                                          </p:val>
                                        </p:tav>
                                      </p:tavLst>
                                    </p:anim>
                                    <p:anim calcmode="lin" valueType="num">
                                      <p:cBhvr>
                                        <p:cTn id="20" dur="500" fill="hold"/>
                                        <p:tgtEl>
                                          <p:spTgt spid="22"/>
                                        </p:tgtEl>
                                        <p:attrNameLst>
                                          <p:attrName>ppt_y</p:attrName>
                                        </p:attrNameLst>
                                      </p:cBhvr>
                                      <p:tavLst>
                                        <p:tav tm="0">
                                          <p:val>
                                            <p:strVal val="#ppt_y"/>
                                          </p:val>
                                        </p:tav>
                                        <p:tav tm="100000">
                                          <p:val>
                                            <p:strVal val="#ppt_y"/>
                                          </p:val>
                                        </p:tav>
                                      </p:tavLst>
                                    </p:anim>
                                  </p:childTnLst>
                                </p:cTn>
                              </p:par>
                              <p:par>
                                <p:cTn id="21" presetClass="entr"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Transaction Propagation with Spring</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7 levels of propagation</a:t>
            </a:r>
          </a:p>
          <a:p>
            <a:pPr lvl="0"/>
            <a:r>
              <a:rPr lang="en-US">
                <a:latin typeface="" pitchFamily="16"/>
              </a:rPr>
              <a:t>The following examples show </a:t>
            </a:r>
            <a:r>
              <a:rPr lang="en-US" i="1">
                <a:latin typeface="" pitchFamily="16"/>
              </a:rPr>
              <a:t>REQUIRED</a:t>
            </a:r>
            <a:r>
              <a:rPr lang="en-US">
                <a:latin typeface="" pitchFamily="16"/>
              </a:rPr>
              <a:t> and </a:t>
            </a:r>
            <a:r>
              <a:rPr lang="en-US" i="1">
                <a:latin typeface="" pitchFamily="16"/>
              </a:rPr>
              <a:t>REQUIRES_NEW</a:t>
            </a:r>
          </a:p>
          <a:p>
            <a:pPr lvl="1"/>
            <a:r>
              <a:rPr lang="en-US" i="1">
                <a:latin typeface="" pitchFamily="16"/>
              </a:rPr>
              <a:t>Check the documentation for other levels</a:t>
            </a:r>
          </a:p>
          <a:p>
            <a:pPr lvl="0"/>
            <a:r>
              <a:rPr lang="en-US">
                <a:latin typeface="" pitchFamily="16"/>
              </a:rPr>
              <a:t>Can be used as follows:</a:t>
            </a:r>
          </a:p>
        </p:txBody>
      </p:sp>
      <p:sp>
        <p:nvSpPr>
          <p:cNvPr id="4" name="Freeform 3"/>
          <p:cNvSpPr/>
          <p:nvPr/>
        </p:nvSpPr>
        <p:spPr>
          <a:xfrm>
            <a:off x="773280" y="3929760"/>
            <a:ext cx="7441200" cy="4345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4D4D4D"/>
                </a:solidFill>
                <a:latin typeface="Arial" pitchFamily="34"/>
                <a:ea typeface="ＭＳ Ｐゴシック" pitchFamily="50"/>
                <a:cs typeface="ＭＳ Ｐゴシック" pitchFamily="50"/>
              </a:rPr>
              <a:t>@Transactional</a:t>
            </a:r>
            <a:r>
              <a:rPr lang="en-US" sz="1800" b="1" i="0" u="none" strike="noStrike" baseline="0">
                <a:ln>
                  <a:noFill/>
                </a:ln>
                <a:solidFill>
                  <a:srgbClr val="000000"/>
                </a:solidFill>
                <a:latin typeface="Arial" pitchFamily="34"/>
                <a:ea typeface="Courier New" pitchFamily="49"/>
                <a:cs typeface="Courier New" pitchFamily="49"/>
              </a:rPr>
              <a:t>( propagation=Propagation.</a:t>
            </a:r>
            <a:r>
              <a:rPr lang="en-US" sz="1800" b="1" i="1" u="none" strike="noStrike" baseline="0">
                <a:ln>
                  <a:noFill/>
                </a:ln>
                <a:solidFill>
                  <a:srgbClr val="0000C0"/>
                </a:solidFill>
                <a:latin typeface="Arial" pitchFamily="34"/>
                <a:ea typeface="Courier New" pitchFamily="49"/>
                <a:cs typeface="Courier New" pitchFamily="49"/>
              </a:rPr>
              <a:t>REQUIRES_NEW </a:t>
            </a:r>
            <a:r>
              <a:rPr lang="en-US" sz="1800" b="1" i="0" u="none" strike="noStrike" baseline="0">
                <a:ln>
                  <a:noFill/>
                </a:ln>
                <a:solidFill>
                  <a:srgbClr val="000000"/>
                </a:solidFill>
                <a:latin typeface="Arial" pitchFamily="34"/>
                <a:ea typeface="Courier New" pitchFamily="49"/>
                <a:cs typeface="Courier New" pitchFamily="49"/>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Two Common Propagation Behavior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REQUIRED</a:t>
            </a:r>
          </a:p>
        </p:txBody>
      </p:sp>
      <p:sp>
        <p:nvSpPr>
          <p:cNvPr id="3" name="Text Placeholder 2"/>
          <p:cNvSpPr txBox="1">
            <a:spLocks noGrp="1"/>
          </p:cNvSpPr>
          <p:nvPr>
            <p:ph type="body" idx="4294967295"/>
          </p:nvPr>
        </p:nvSpPr>
        <p:spPr>
          <a:xfrm>
            <a:off x="457200" y="1600200"/>
            <a:ext cx="8229600" cy="205884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REQUIRED</a:t>
            </a:r>
          </a:p>
          <a:p>
            <a:pPr lvl="1"/>
            <a:r>
              <a:rPr lang="en-US">
                <a:latin typeface="" pitchFamily="16"/>
              </a:rPr>
              <a:t>Default value</a:t>
            </a:r>
          </a:p>
          <a:p>
            <a:pPr lvl="1"/>
            <a:r>
              <a:rPr lang="en-US">
                <a:latin typeface="" pitchFamily="16"/>
              </a:rPr>
              <a:t>Execute within a current transaction, create a new one if none exists</a:t>
            </a:r>
          </a:p>
          <a:p>
            <a:pPr lvl="0">
              <a:buNone/>
            </a:pPr>
            <a:endParaRPr lang="en-US">
              <a:latin typeface="" pitchFamily="16"/>
            </a:endParaRPr>
          </a:p>
        </p:txBody>
      </p:sp>
      <p:sp>
        <p:nvSpPr>
          <p:cNvPr id="4" name="Freeform 3"/>
          <p:cNvSpPr/>
          <p:nvPr/>
        </p:nvSpPr>
        <p:spPr>
          <a:xfrm>
            <a:off x="851399" y="5333400"/>
            <a:ext cx="7441200" cy="4345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4D4D4D"/>
                </a:solidFill>
                <a:latin typeface="Arial" pitchFamily="34"/>
                <a:ea typeface="ＭＳ Ｐゴシック" pitchFamily="50"/>
                <a:cs typeface="ＭＳ Ｐゴシック" pitchFamily="50"/>
              </a:rPr>
              <a:t>@Transactional</a:t>
            </a:r>
            <a:r>
              <a:rPr lang="en-US" sz="1800" b="1" i="0" u="none" strike="noStrike" baseline="0">
                <a:ln>
                  <a:noFill/>
                </a:ln>
                <a:solidFill>
                  <a:srgbClr val="000000"/>
                </a:solidFill>
                <a:latin typeface="Arial" pitchFamily="34"/>
                <a:ea typeface="Courier New" pitchFamily="49"/>
                <a:cs typeface="Courier New" pitchFamily="49"/>
              </a:rPr>
              <a:t>(propagation=Propagation.</a:t>
            </a:r>
            <a:r>
              <a:rPr lang="en-US" sz="1800" b="1" i="1" u="none" strike="noStrike" baseline="0">
                <a:ln>
                  <a:noFill/>
                </a:ln>
                <a:solidFill>
                  <a:srgbClr val="0000C0"/>
                </a:solidFill>
                <a:latin typeface="Arial" pitchFamily="34"/>
                <a:ea typeface="Courier New" pitchFamily="49"/>
                <a:cs typeface="Courier New" pitchFamily="49"/>
              </a:rPr>
              <a:t>REQUIRED</a:t>
            </a:r>
            <a:r>
              <a:rPr lang="en-US" sz="1800" b="1" i="0" u="none" strike="noStrike" baseline="0">
                <a:ln>
                  <a:noFill/>
                </a:ln>
                <a:solidFill>
                  <a:srgbClr val="000000"/>
                </a:solidFill>
                <a:latin typeface="Arial" pitchFamily="34"/>
                <a:ea typeface="Courier New" pitchFamily="49"/>
                <a:cs typeface="Courier New" pitchFamily="49"/>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grpSp>
        <p:nvGrpSpPr>
          <p:cNvPr id="5" name="Group 4"/>
          <p:cNvGrpSpPr/>
          <p:nvPr/>
        </p:nvGrpSpPr>
        <p:grpSpPr>
          <a:xfrm>
            <a:off x="2939760" y="3600360"/>
            <a:ext cx="3264480" cy="1436399"/>
            <a:chOff x="2939760" y="3600360"/>
            <a:chExt cx="3264480" cy="1436399"/>
          </a:xfrm>
        </p:grpSpPr>
        <p:sp>
          <p:nvSpPr>
            <p:cNvPr id="6" name="AutoShape 16"/>
            <p:cNvSpPr/>
            <p:nvPr/>
          </p:nvSpPr>
          <p:spPr>
            <a:xfrm>
              <a:off x="2939760" y="3636359"/>
              <a:ext cx="3263760" cy="584280"/>
            </a:xfrm>
            <a:custGeom>
              <a:avLst>
                <a:gd name="f0" fmla="val 20290"/>
                <a:gd name="f1" fmla="val 6583"/>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Straight Connector 6"/>
            <p:cNvSpPr/>
            <p:nvPr/>
          </p:nvSpPr>
          <p:spPr>
            <a:xfrm>
              <a:off x="4448880" y="3600360"/>
              <a:ext cx="4320" cy="622439"/>
            </a:xfrm>
            <a:prstGeom prst="line">
              <a:avLst/>
            </a:prstGeom>
            <a:noFill/>
            <a:ln w="0">
              <a:solidFill>
                <a:srgbClr val="80808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AutoShape 16"/>
            <p:cNvSpPr/>
            <p:nvPr/>
          </p:nvSpPr>
          <p:spPr>
            <a:xfrm>
              <a:off x="4438080" y="4356360"/>
              <a:ext cx="1766160" cy="584280"/>
            </a:xfrm>
            <a:custGeom>
              <a:avLst>
                <a:gd name="f0" fmla="val 19266"/>
                <a:gd name="f1" fmla="val 5799"/>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Straight Connector 8"/>
            <p:cNvSpPr/>
            <p:nvPr/>
          </p:nvSpPr>
          <p:spPr>
            <a:xfrm>
              <a:off x="4436280" y="4391640"/>
              <a:ext cx="4320" cy="622440"/>
            </a:xfrm>
            <a:prstGeom prst="line">
              <a:avLst/>
            </a:prstGeom>
            <a:noFill/>
            <a:ln w="0">
              <a:solidFill>
                <a:srgbClr val="80808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Line 4"/>
            <p:cNvSpPr/>
            <p:nvPr/>
          </p:nvSpPr>
          <p:spPr>
            <a:xfrm>
              <a:off x="2996640" y="4672440"/>
              <a:ext cx="1428840" cy="540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TextBox 10"/>
            <p:cNvSpPr txBox="1"/>
            <p:nvPr/>
          </p:nvSpPr>
          <p:spPr>
            <a:xfrm>
              <a:off x="3499920" y="3772080"/>
              <a:ext cx="494640" cy="364679"/>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tx1</a:t>
              </a:r>
            </a:p>
          </p:txBody>
        </p:sp>
        <p:sp>
          <p:nvSpPr>
            <p:cNvPr id="12" name="TextBox 11"/>
            <p:cNvSpPr txBox="1"/>
            <p:nvPr/>
          </p:nvSpPr>
          <p:spPr>
            <a:xfrm>
              <a:off x="5011920" y="3772080"/>
              <a:ext cx="494640" cy="364679"/>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tx1</a:t>
              </a:r>
            </a:p>
          </p:txBody>
        </p:sp>
        <p:sp>
          <p:nvSpPr>
            <p:cNvPr id="13" name="TextBox 12"/>
            <p:cNvSpPr txBox="1"/>
            <p:nvPr/>
          </p:nvSpPr>
          <p:spPr>
            <a:xfrm>
              <a:off x="5011920" y="4456080"/>
              <a:ext cx="494640" cy="364679"/>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tx1</a:t>
              </a:r>
            </a:p>
          </p:txBody>
        </p:sp>
        <p:sp>
          <p:nvSpPr>
            <p:cNvPr id="14" name="TextBox 13"/>
            <p:cNvSpPr txBox="1"/>
            <p:nvPr/>
          </p:nvSpPr>
          <p:spPr>
            <a:xfrm>
              <a:off x="3305880" y="4672080"/>
              <a:ext cx="796680" cy="364679"/>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no tx</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REQUIRES_NEW</a:t>
            </a:r>
          </a:p>
        </p:txBody>
      </p:sp>
      <p:sp>
        <p:nvSpPr>
          <p:cNvPr id="3" name="Text Placeholder 2"/>
          <p:cNvSpPr txBox="1">
            <a:spLocks noGrp="1"/>
          </p:cNvSpPr>
          <p:nvPr>
            <p:ph type="body" idx="4294967295"/>
          </p:nvPr>
        </p:nvSpPr>
        <p:spPr>
          <a:xfrm>
            <a:off x="457200" y="1600200"/>
            <a:ext cx="8229600" cy="120599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REQUIRES_NEW</a:t>
            </a:r>
          </a:p>
          <a:p>
            <a:pPr lvl="1"/>
            <a:r>
              <a:rPr lang="en-US">
                <a:latin typeface="" pitchFamily="16"/>
              </a:rPr>
              <a:t>Create a new transaction, suspending the current transaction if one exists</a:t>
            </a:r>
          </a:p>
        </p:txBody>
      </p:sp>
      <p:grpSp>
        <p:nvGrpSpPr>
          <p:cNvPr id="4" name="Group 3"/>
          <p:cNvGrpSpPr/>
          <p:nvPr/>
        </p:nvGrpSpPr>
        <p:grpSpPr>
          <a:xfrm>
            <a:off x="2807280" y="3493080"/>
            <a:ext cx="3529800" cy="1449000"/>
            <a:chOff x="2807280" y="3493080"/>
            <a:chExt cx="3529800" cy="1449000"/>
          </a:xfrm>
        </p:grpSpPr>
        <p:sp>
          <p:nvSpPr>
            <p:cNvPr id="5" name="AutoShape 16"/>
            <p:cNvSpPr/>
            <p:nvPr/>
          </p:nvSpPr>
          <p:spPr>
            <a:xfrm>
              <a:off x="4570560" y="3493080"/>
              <a:ext cx="1766160" cy="584280"/>
            </a:xfrm>
            <a:custGeom>
              <a:avLst>
                <a:gd name="f0" fmla="val 19266"/>
                <a:gd name="f1" fmla="val 5799"/>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Straight Connector 5"/>
            <p:cNvSpPr/>
            <p:nvPr/>
          </p:nvSpPr>
          <p:spPr>
            <a:xfrm>
              <a:off x="4564800" y="3527640"/>
              <a:ext cx="4320" cy="622439"/>
            </a:xfrm>
            <a:prstGeom prst="line">
              <a:avLst/>
            </a:prstGeom>
            <a:noFill/>
            <a:ln w="0">
              <a:solidFill>
                <a:srgbClr val="80808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Line 4"/>
            <p:cNvSpPr/>
            <p:nvPr/>
          </p:nvSpPr>
          <p:spPr>
            <a:xfrm flipV="1">
              <a:off x="3046680" y="3778200"/>
              <a:ext cx="1511280" cy="396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AutoShape 16"/>
            <p:cNvSpPr/>
            <p:nvPr/>
          </p:nvSpPr>
          <p:spPr>
            <a:xfrm>
              <a:off x="2807280" y="4357800"/>
              <a:ext cx="1766160" cy="584280"/>
            </a:xfrm>
            <a:custGeom>
              <a:avLst>
                <a:gd name="f0" fmla="val 19266"/>
                <a:gd name="f1" fmla="val 5799"/>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AutoShape 16"/>
            <p:cNvSpPr/>
            <p:nvPr/>
          </p:nvSpPr>
          <p:spPr>
            <a:xfrm>
              <a:off x="4570920" y="4357080"/>
              <a:ext cx="1766160" cy="584280"/>
            </a:xfrm>
            <a:custGeom>
              <a:avLst>
                <a:gd name="f0" fmla="val 19266"/>
                <a:gd name="f1" fmla="val 5799"/>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FFD32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Straight Connector 9"/>
            <p:cNvSpPr/>
            <p:nvPr/>
          </p:nvSpPr>
          <p:spPr>
            <a:xfrm>
              <a:off x="4564800" y="4319640"/>
              <a:ext cx="4320" cy="622439"/>
            </a:xfrm>
            <a:prstGeom prst="line">
              <a:avLst/>
            </a:prstGeom>
            <a:noFill/>
            <a:ln w="0">
              <a:solidFill>
                <a:srgbClr val="80808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TextBox 10"/>
            <p:cNvSpPr txBox="1"/>
            <p:nvPr/>
          </p:nvSpPr>
          <p:spPr>
            <a:xfrm>
              <a:off x="3632400" y="4492440"/>
              <a:ext cx="494640" cy="364679"/>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tx1</a:t>
              </a:r>
            </a:p>
          </p:txBody>
        </p:sp>
        <p:sp>
          <p:nvSpPr>
            <p:cNvPr id="12" name="TextBox 11"/>
            <p:cNvSpPr txBox="1"/>
            <p:nvPr/>
          </p:nvSpPr>
          <p:spPr>
            <a:xfrm>
              <a:off x="5144400" y="4492440"/>
              <a:ext cx="494640" cy="364679"/>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tx2</a:t>
              </a:r>
            </a:p>
          </p:txBody>
        </p:sp>
        <p:sp>
          <p:nvSpPr>
            <p:cNvPr id="13" name="TextBox 12"/>
            <p:cNvSpPr txBox="1"/>
            <p:nvPr/>
          </p:nvSpPr>
          <p:spPr>
            <a:xfrm>
              <a:off x="5144400" y="3592440"/>
              <a:ext cx="494640" cy="364679"/>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tx1</a:t>
              </a:r>
            </a:p>
          </p:txBody>
        </p:sp>
        <p:sp>
          <p:nvSpPr>
            <p:cNvPr id="14" name="TextBox 13"/>
            <p:cNvSpPr txBox="1"/>
            <p:nvPr/>
          </p:nvSpPr>
          <p:spPr>
            <a:xfrm>
              <a:off x="3438360" y="3808440"/>
              <a:ext cx="796680" cy="364679"/>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no tx</a:t>
              </a:r>
            </a:p>
          </p:txBody>
        </p:sp>
      </p:grpSp>
      <p:sp>
        <p:nvSpPr>
          <p:cNvPr id="15" name="Freeform 14"/>
          <p:cNvSpPr/>
          <p:nvPr/>
        </p:nvSpPr>
        <p:spPr>
          <a:xfrm>
            <a:off x="851399" y="5333760"/>
            <a:ext cx="7441200" cy="42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4D4D4D"/>
                </a:solidFill>
                <a:latin typeface="Arial" pitchFamily="34"/>
                <a:ea typeface="ＭＳ Ｐゴシック" pitchFamily="50"/>
                <a:cs typeface="ＭＳ Ｐゴシック" pitchFamily="50"/>
              </a:rPr>
              <a:t>@Transactional</a:t>
            </a:r>
            <a:r>
              <a:rPr lang="en-US" sz="1800" b="1" i="0" u="none" strike="noStrike" baseline="0">
                <a:ln>
                  <a:noFill/>
                </a:ln>
                <a:solidFill>
                  <a:srgbClr val="000000"/>
                </a:solidFill>
                <a:latin typeface="Arial" pitchFamily="34"/>
                <a:ea typeface="Courier New" pitchFamily="49"/>
                <a:cs typeface="Courier New" pitchFamily="49"/>
              </a:rPr>
              <a:t>(propagation=Propagation.</a:t>
            </a:r>
            <a:r>
              <a:rPr lang="en-US" sz="1800" b="1" i="1" u="none" strike="noStrike" baseline="0">
                <a:ln>
                  <a:noFill/>
                </a:ln>
                <a:solidFill>
                  <a:srgbClr val="0000C0"/>
                </a:solidFill>
                <a:latin typeface="Arial" pitchFamily="34"/>
                <a:ea typeface="Courier New" pitchFamily="49"/>
                <a:cs typeface="Courier New" pitchFamily="49"/>
              </a:rPr>
              <a:t>REQUIRES_NEW</a:t>
            </a:r>
            <a:r>
              <a:rPr lang="en-US" sz="1800" b="1" i="0" u="none" strike="noStrike" baseline="0">
                <a:ln>
                  <a:noFill/>
                </a:ln>
                <a:solidFill>
                  <a:srgbClr val="000000"/>
                </a:solidFill>
                <a:latin typeface="Arial" pitchFamily="34"/>
                <a:ea typeface="Courier New" pitchFamily="49"/>
                <a:cs typeface="Courier New" pitchFamily="49"/>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Verdana" pitchFamily="18"/>
              </a:rPr>
              <a:t>Why use Transactions?</a:t>
            </a:r>
          </a:p>
          <a:p>
            <a:pPr marL="0" lvl="0" indent="0"/>
            <a:r>
              <a:rPr lang="en-US">
                <a:latin typeface="Verdana" pitchFamily="18"/>
              </a:rPr>
              <a:t>Java Transaction Management</a:t>
            </a:r>
          </a:p>
          <a:p>
            <a:pPr marL="0" lvl="0" indent="0"/>
            <a:r>
              <a:rPr lang="en-US">
                <a:latin typeface="Verdana" pitchFamily="18"/>
              </a:rPr>
              <a:t>Spring Transaction Management</a:t>
            </a:r>
          </a:p>
          <a:p>
            <a:pPr marL="0" lvl="0" indent="0"/>
            <a:r>
              <a:rPr lang="en-US">
                <a:latin typeface="Verdana" pitchFamily="18"/>
              </a:rPr>
              <a:t>Isolation Levels</a:t>
            </a:r>
          </a:p>
          <a:p>
            <a:pPr marL="0" lvl="0" indent="0"/>
            <a:r>
              <a:rPr lang="en-US">
                <a:latin typeface="Verdana" pitchFamily="18"/>
              </a:rPr>
              <a:t>Transaction Propagation</a:t>
            </a:r>
          </a:p>
          <a:p>
            <a:pPr marL="0" lvl="0" indent="0"/>
            <a:r>
              <a:rPr lang="en-US" b="1">
                <a:latin typeface="Verdana" pitchFamily="18"/>
              </a:rPr>
              <a:t>Rollback rules</a:t>
            </a:r>
          </a:p>
          <a:p>
            <a:pPr marL="0" lvl="0" indent="0"/>
            <a:r>
              <a:rPr lang="en-US">
                <a:latin typeface="Verdana" pitchFamily="18"/>
              </a:rPr>
              <a:t>Testing</a:t>
            </a:r>
          </a:p>
          <a:p>
            <a:pPr marL="0" lvl="0" indent="0"/>
            <a:r>
              <a:rPr lang="en-US">
                <a:latin typeface="Verdana" pitchFamily="18"/>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Default Behavior</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By default, a transaction is rolled back if a RuntimeException has been thrown</a:t>
            </a:r>
          </a:p>
          <a:p>
            <a:pPr lvl="1"/>
            <a:r>
              <a:rPr lang="en-US">
                <a:latin typeface="" pitchFamily="16"/>
              </a:rPr>
              <a:t>Could be any kind of RuntimeException: DataAccessException, HibernateException etc.</a:t>
            </a:r>
          </a:p>
        </p:txBody>
      </p:sp>
      <p:sp>
        <p:nvSpPr>
          <p:cNvPr id="4" name="Freeform 3"/>
          <p:cNvSpPr/>
          <p:nvPr/>
        </p:nvSpPr>
        <p:spPr>
          <a:xfrm>
            <a:off x="304560" y="3425039"/>
            <a:ext cx="8458200" cy="2251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public class</a:t>
            </a:r>
            <a:r>
              <a:rPr lang="en-US" sz="1800" b="0" i="0" u="none" strike="noStrike" baseline="0">
                <a:ln>
                  <a:noFill/>
                </a:ln>
                <a:solidFill>
                  <a:srgbClr val="4D4D4D"/>
                </a:solidFill>
                <a:latin typeface="Arial" pitchFamily="34"/>
                <a:ea typeface="ＭＳ Ｐゴシック" pitchFamily="50"/>
                <a:cs typeface="ＭＳ Ｐゴシック" pitchFamily="50"/>
              </a:rPr>
              <a:t> RewardNetworkImpl </a:t>
            </a:r>
            <a:r>
              <a:rPr lang="en-US" sz="1800" b="0" i="0" u="none" strike="noStrike" baseline="0">
                <a:ln>
                  <a:noFill/>
                </a:ln>
                <a:solidFill>
                  <a:srgbClr val="7F0055"/>
                </a:solidFill>
                <a:latin typeface="Arial" pitchFamily="34"/>
                <a:ea typeface="ＭＳ Ｐゴシック" pitchFamily="50"/>
                <a:cs typeface="ＭＳ Ｐゴシック" pitchFamily="50"/>
              </a:rPr>
              <a:t>implements</a:t>
            </a:r>
            <a:r>
              <a:rPr lang="en-US" sz="1800" b="0" i="0" u="none" strike="noStrike" baseline="0">
                <a:ln>
                  <a:noFill/>
                </a:ln>
                <a:solidFill>
                  <a:srgbClr val="4D4D4D"/>
                </a:solidFill>
                <a:latin typeface="Arial" pitchFamily="34"/>
                <a:ea typeface="ＭＳ Ｐゴシック" pitchFamily="50"/>
                <a:cs typeface="ＭＳ Ｐゴシック" pitchFamily="50"/>
              </a:rPr>
              <a:t> RewardNetwork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4D4D4D"/>
                </a:solidFill>
                <a:latin typeface="Arial" pitchFamily="34"/>
                <a:ea typeface="ＭＳ Ｐゴシック" pitchFamily="50"/>
                <a:cs typeface="ＭＳ Ｐゴシック" pitchFamily="50"/>
              </a:rPr>
              <a:t>@Transactional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4D4D4D"/>
                </a:solidFill>
                <a:latin typeface="Arial" pitchFamily="34"/>
                <a:ea typeface="ＭＳ Ｐゴシック" pitchFamily="50"/>
                <a:cs typeface="ＭＳ Ｐゴシック" pitchFamily="50"/>
              </a:rPr>
              <a:t> RewardConfirmation rewardAccountFor(Dining d)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3F7F7F"/>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throw new RuntimeException();</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grpSp>
        <p:nvGrpSpPr>
          <p:cNvPr id="5" name="Group 4"/>
          <p:cNvGrpSpPr/>
          <p:nvPr/>
        </p:nvGrpSpPr>
        <p:grpSpPr>
          <a:xfrm>
            <a:off x="2628360" y="4800600"/>
            <a:ext cx="3746520" cy="589319"/>
            <a:chOff x="2628360" y="4800600"/>
            <a:chExt cx="3746520" cy="589319"/>
          </a:xfrm>
        </p:grpSpPr>
        <p:sp>
          <p:nvSpPr>
            <p:cNvPr id="6" name="Line 4"/>
            <p:cNvSpPr/>
            <p:nvPr/>
          </p:nvSpPr>
          <p:spPr>
            <a:xfrm flipH="1" flipV="1">
              <a:off x="2628360" y="4800600"/>
              <a:ext cx="1492559" cy="42660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 Box 5"/>
            <p:cNvSpPr/>
            <p:nvPr/>
          </p:nvSpPr>
          <p:spPr>
            <a:xfrm>
              <a:off x="4145400" y="5021640"/>
              <a:ext cx="222948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Triggers a rollback</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rollbackFor and noRollbackFor</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Default settings can be overridden with </a:t>
            </a:r>
            <a:r>
              <a:rPr lang="en-US" i="1">
                <a:latin typeface="" pitchFamily="16"/>
              </a:rPr>
              <a:t>rollbackFor</a:t>
            </a:r>
            <a:r>
              <a:rPr lang="en-US">
                <a:latin typeface="" pitchFamily="16"/>
              </a:rPr>
              <a:t> and/or </a:t>
            </a:r>
            <a:r>
              <a:rPr lang="en-US" i="1">
                <a:latin typeface="" pitchFamily="16"/>
              </a:rPr>
              <a:t>noRollbackFor</a:t>
            </a:r>
            <a:r>
              <a:rPr lang="en-US">
                <a:latin typeface="" pitchFamily="16"/>
              </a:rPr>
              <a:t> attributes</a:t>
            </a:r>
          </a:p>
        </p:txBody>
      </p:sp>
      <p:sp>
        <p:nvSpPr>
          <p:cNvPr id="4" name="Freeform 3"/>
          <p:cNvSpPr/>
          <p:nvPr/>
        </p:nvSpPr>
        <p:spPr>
          <a:xfrm>
            <a:off x="228600" y="2926079"/>
            <a:ext cx="8686800" cy="2834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ctr"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public class</a:t>
            </a:r>
            <a:r>
              <a:rPr lang="en-US" sz="1800" b="0" i="0" u="none" strike="noStrike" baseline="0">
                <a:ln>
                  <a:noFill/>
                </a:ln>
                <a:solidFill>
                  <a:srgbClr val="4D4D4D"/>
                </a:solidFill>
                <a:latin typeface="Arial" pitchFamily="34"/>
                <a:ea typeface="ＭＳ Ｐゴシック" pitchFamily="50"/>
                <a:cs typeface="ＭＳ Ｐゴシック" pitchFamily="50"/>
              </a:rPr>
              <a:t> RewardNetworkImpl </a:t>
            </a:r>
            <a:r>
              <a:rPr lang="en-US" sz="1800" b="0" i="0" u="none" strike="noStrike" baseline="0">
                <a:ln>
                  <a:noFill/>
                </a:ln>
                <a:solidFill>
                  <a:srgbClr val="7F0055"/>
                </a:solidFill>
                <a:latin typeface="Arial" pitchFamily="34"/>
                <a:ea typeface="ＭＳ Ｐゴシック" pitchFamily="50"/>
                <a:cs typeface="ＭＳ Ｐゴシック" pitchFamily="50"/>
              </a:rPr>
              <a:t>implements</a:t>
            </a:r>
            <a:r>
              <a:rPr lang="en-US" sz="1800" b="0" i="0" u="none" strike="noStrike" baseline="0">
                <a:ln>
                  <a:noFill/>
                </a:ln>
                <a:solidFill>
                  <a:srgbClr val="4D4D4D"/>
                </a:solidFill>
                <a:latin typeface="Arial" pitchFamily="34"/>
                <a:ea typeface="ＭＳ Ｐゴシック" pitchFamily="50"/>
                <a:cs typeface="ＭＳ Ｐゴシック" pitchFamily="50"/>
              </a:rPr>
              <a:t> RewardNetwork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1" i="0" u="none" strike="noStrike" baseline="0">
              <a:ln>
                <a:noFill/>
              </a:ln>
              <a:solidFill>
                <a:srgbClr val="660066"/>
              </a:solidFill>
              <a:latin typeface="Arial" pitchFamily="34"/>
              <a:ea typeface="ＭＳ Ｐゴシック" pitchFamily="50"/>
              <a:cs typeface="ＭＳ Ｐゴシック" pitchFamily="50"/>
            </a:endParaRP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646464"/>
                </a:solidFill>
                <a:latin typeface="Arial" pitchFamily="34"/>
                <a:ea typeface="Courier New" pitchFamily="49"/>
                <a:cs typeface="Courier New" pitchFamily="49"/>
              </a:rPr>
              <a:t>@Transactional</a:t>
            </a:r>
            <a:r>
              <a:rPr lang="en-US" sz="1800" b="1" i="0" u="none" strike="noStrike" baseline="0">
                <a:ln>
                  <a:noFill/>
                </a:ln>
                <a:solidFill>
                  <a:srgbClr val="000000"/>
                </a:solidFill>
                <a:latin typeface="Arial" pitchFamily="34"/>
                <a:ea typeface="Courier New" pitchFamily="49"/>
                <a:cs typeface="Courier New" pitchFamily="49"/>
              </a:rPr>
              <a:t>(rollbackFor=MyCheckedException.</a:t>
            </a:r>
            <a:r>
              <a:rPr lang="en-US" sz="1800" b="1" i="0" u="none" strike="noStrike" baseline="0">
                <a:ln>
                  <a:noFill/>
                </a:ln>
                <a:solidFill>
                  <a:srgbClr val="7F0055"/>
                </a:solidFill>
                <a:latin typeface="Arial" pitchFamily="34"/>
                <a:ea typeface="Courier New" pitchFamily="49"/>
                <a:cs typeface="Courier New" pitchFamily="49"/>
              </a:rPr>
              <a:t>class</a:t>
            </a:r>
            <a:r>
              <a:rPr lang="en-US" sz="1800" b="1" i="0" u="none" strike="noStrike" baseline="0">
                <a:ln>
                  <a:noFill/>
                </a:ln>
                <a:solidFill>
                  <a:srgbClr val="000000"/>
                </a:solidFill>
                <a:latin typeface="Arial" pitchFamily="34"/>
                <a:ea typeface="Courier New" pitchFamily="49"/>
                <a:cs typeface="Courier New" pitchFamily="49"/>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                             </a:t>
            </a:r>
            <a:r>
              <a:rPr lang="en-US" sz="1800" b="1" i="0" u="none" strike="noStrike" baseline="0">
                <a:ln>
                  <a:noFill/>
                </a:ln>
                <a:solidFill>
                  <a:srgbClr val="000000"/>
                </a:solidFill>
                <a:latin typeface="Arial" pitchFamily="34"/>
                <a:ea typeface="Courier New" pitchFamily="49"/>
                <a:cs typeface="Courier New" pitchFamily="49"/>
              </a:rPr>
              <a:t>noRollbackFor={JmxException.</a:t>
            </a:r>
            <a:r>
              <a:rPr lang="en-US" sz="1800" b="1" i="0" u="none" strike="noStrike" baseline="0">
                <a:ln>
                  <a:noFill/>
                </a:ln>
                <a:solidFill>
                  <a:srgbClr val="7F0055"/>
                </a:solidFill>
                <a:latin typeface="Arial" pitchFamily="34"/>
                <a:ea typeface="Courier New" pitchFamily="49"/>
                <a:cs typeface="Courier New" pitchFamily="49"/>
              </a:rPr>
              <a:t>class</a:t>
            </a:r>
            <a:r>
              <a:rPr lang="en-US" sz="1800" b="1" i="0" u="none" strike="noStrike" baseline="0">
                <a:ln>
                  <a:noFill/>
                </a:ln>
                <a:solidFill>
                  <a:srgbClr val="4D4D4D"/>
                </a:solidFill>
                <a:latin typeface="Arial" pitchFamily="34"/>
                <a:ea typeface="Courier New" pitchFamily="49"/>
                <a:cs typeface="Courier New" pitchFamily="49"/>
              </a:rPr>
              <a:t>,</a:t>
            </a:r>
            <a:r>
              <a:rPr lang="en-US" sz="1800" b="1" i="0" u="none" strike="noStrike" baseline="0">
                <a:ln>
                  <a:noFill/>
                </a:ln>
                <a:solidFill>
                  <a:srgbClr val="7F0055"/>
                </a:solidFill>
                <a:latin typeface="Arial" pitchFamily="34"/>
                <a:ea typeface="Courier New" pitchFamily="49"/>
                <a:cs typeface="Courier New" pitchFamily="49"/>
              </a:rPr>
              <a:t> </a:t>
            </a:r>
            <a:r>
              <a:rPr lang="en-US" sz="1800" b="1" i="0" u="none" strike="noStrike" baseline="0">
                <a:ln>
                  <a:noFill/>
                </a:ln>
                <a:solidFill>
                  <a:srgbClr val="000000"/>
                </a:solidFill>
                <a:latin typeface="Arial" pitchFamily="34"/>
                <a:ea typeface="Courier New" pitchFamily="49"/>
                <a:cs typeface="Courier New" pitchFamily="49"/>
              </a:rPr>
              <a:t>MailException.</a:t>
            </a:r>
            <a:r>
              <a:rPr lang="en-US" sz="1800" b="1" i="0" u="none" strike="noStrike" baseline="0">
                <a:ln>
                  <a:noFill/>
                </a:ln>
                <a:solidFill>
                  <a:srgbClr val="7F0055"/>
                </a:solidFill>
                <a:latin typeface="Arial" pitchFamily="34"/>
                <a:ea typeface="Courier New" pitchFamily="49"/>
                <a:cs typeface="Courier New" pitchFamily="49"/>
              </a:rPr>
              <a:t>class</a:t>
            </a:r>
            <a:r>
              <a:rPr lang="en-US" sz="1800" b="1" i="0" u="none" strike="noStrike" baseline="0">
                <a:ln>
                  <a:noFill/>
                </a:ln>
                <a:solidFill>
                  <a:srgbClr val="000000"/>
                </a:solidFill>
                <a:latin typeface="Arial" pitchFamily="34"/>
                <a:ea typeface="Courier New" pitchFamily="49"/>
                <a:cs typeface="Courier New" pitchFamily="49"/>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660066"/>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4D4D4D"/>
                </a:solidFill>
                <a:latin typeface="Arial" pitchFamily="34"/>
                <a:ea typeface="ＭＳ Ｐゴシック" pitchFamily="50"/>
                <a:cs typeface="ＭＳ Ｐゴシック" pitchFamily="50"/>
              </a:rPr>
              <a:t> RewardConfirmation rewardAccountFor(Dining d) </a:t>
            </a:r>
            <a:r>
              <a:rPr lang="en-US" sz="1800" b="0" i="0" u="none" strike="noStrike" baseline="0">
                <a:ln>
                  <a:noFill/>
                </a:ln>
                <a:solidFill>
                  <a:srgbClr val="7F0055"/>
                </a:solidFill>
                <a:latin typeface="Arial" pitchFamily="34"/>
                <a:ea typeface="ＭＳ Ｐゴシック" pitchFamily="50"/>
                <a:cs typeface="ＭＳ Ｐゴシック" pitchFamily="50"/>
              </a:rPr>
              <a:t>throws</a:t>
            </a:r>
            <a:r>
              <a:rPr lang="en-US" sz="1800" b="0" i="0" u="none" strike="noStrike" baseline="0">
                <a:ln>
                  <a:noFill/>
                </a:ln>
                <a:solidFill>
                  <a:srgbClr val="4D4D4D"/>
                </a:solidFill>
                <a:latin typeface="Arial" pitchFamily="34"/>
                <a:ea typeface="ＭＳ Ｐゴシック" pitchFamily="50"/>
                <a:cs typeface="ＭＳ Ｐゴシック" pitchFamily="50"/>
              </a:rPr>
              <a:t> Exception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3F7F7F"/>
                </a:solidFill>
                <a:latin typeface="Arial" pitchFamily="34"/>
                <a:ea typeface="ＭＳ Ｐゴシック" pitchFamily="50"/>
                <a:cs typeface="ＭＳ Ｐゴシック" pitchFamily="50"/>
              </a:rPr>
              <a:t>// ...</a:t>
            </a: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355176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Why use Transactions?</a:t>
            </a:r>
          </a:p>
          <a:p>
            <a:pPr lvl="0"/>
            <a:r>
              <a:rPr lang="en-US">
                <a:latin typeface="" pitchFamily="16"/>
              </a:rPr>
              <a:t>Java Transaction Management</a:t>
            </a:r>
          </a:p>
          <a:p>
            <a:pPr lvl="0"/>
            <a:r>
              <a:rPr lang="en-US">
                <a:latin typeface="" pitchFamily="16"/>
              </a:rPr>
              <a:t>Spring Transaction Management</a:t>
            </a:r>
          </a:p>
          <a:p>
            <a:pPr lvl="0"/>
            <a:r>
              <a:rPr lang="en-US">
                <a:latin typeface="" pitchFamily="16"/>
              </a:rPr>
              <a:t>Isolation Levels</a:t>
            </a:r>
          </a:p>
          <a:p>
            <a:pPr lvl="0"/>
            <a:r>
              <a:rPr lang="en-US">
                <a:latin typeface="" pitchFamily="16"/>
              </a:rPr>
              <a:t>Transaction Propagation</a:t>
            </a:r>
          </a:p>
          <a:p>
            <a:pPr lvl="0"/>
            <a:r>
              <a:rPr lang="en-US">
                <a:latin typeface="" pitchFamily="16"/>
              </a:rPr>
              <a:t>Rollback rules</a:t>
            </a:r>
          </a:p>
          <a:p>
            <a:pPr lvl="0"/>
            <a:r>
              <a:rPr lang="en-US">
                <a:latin typeface="" pitchFamily="16"/>
              </a:rPr>
              <a:t>Testing</a:t>
            </a:r>
          </a:p>
          <a:p>
            <a:pPr lvl="0"/>
            <a:r>
              <a:rPr lang="en-US">
                <a:latin typeface="" pitchFamily="16"/>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372240"/>
            <a:ext cx="8229600" cy="947159"/>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Why use Transactions?</a:t>
            </a:r>
            <a:br>
              <a:rPr lang="en-US"/>
            </a:br>
            <a:r>
              <a:rPr lang="en-US" sz="2400"/>
              <a:t>To Enforce the ACID Principles</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b="1">
                <a:solidFill>
                  <a:srgbClr val="800000"/>
                </a:solidFill>
                <a:latin typeface="" pitchFamily="16"/>
              </a:rPr>
              <a:t>A</a:t>
            </a:r>
            <a:r>
              <a:rPr lang="en-US">
                <a:latin typeface="" pitchFamily="16"/>
              </a:rPr>
              <a:t>tomic</a:t>
            </a:r>
          </a:p>
          <a:p>
            <a:pPr marL="0" lvl="1" indent="0">
              <a:spcBef>
                <a:spcPts val="499"/>
              </a:spcBef>
            </a:pPr>
            <a:r>
              <a:rPr lang="en-US">
                <a:latin typeface="" pitchFamily="16"/>
              </a:rPr>
              <a:t>Each unit of work is an all-or-nothing operation</a:t>
            </a:r>
          </a:p>
          <a:p>
            <a:pPr marL="0" lvl="0" indent="0"/>
            <a:r>
              <a:rPr lang="en-US" b="1">
                <a:solidFill>
                  <a:srgbClr val="800000"/>
                </a:solidFill>
                <a:latin typeface="" pitchFamily="16"/>
              </a:rPr>
              <a:t>C</a:t>
            </a:r>
            <a:r>
              <a:rPr lang="en-US">
                <a:latin typeface="" pitchFamily="16"/>
              </a:rPr>
              <a:t>onsistent</a:t>
            </a:r>
          </a:p>
          <a:p>
            <a:pPr marL="0" lvl="1" indent="0">
              <a:spcBef>
                <a:spcPts val="499"/>
              </a:spcBef>
            </a:pPr>
            <a:r>
              <a:rPr lang="en-US">
                <a:latin typeface="" pitchFamily="16"/>
              </a:rPr>
              <a:t>Database integrity constraints are never violated</a:t>
            </a:r>
          </a:p>
          <a:p>
            <a:pPr marL="0" lvl="0" indent="0"/>
            <a:r>
              <a:rPr lang="en-US" b="1">
                <a:solidFill>
                  <a:srgbClr val="800000"/>
                </a:solidFill>
                <a:latin typeface="" pitchFamily="16"/>
              </a:rPr>
              <a:t>I</a:t>
            </a:r>
            <a:r>
              <a:rPr lang="en-US">
                <a:latin typeface="" pitchFamily="16"/>
              </a:rPr>
              <a:t>solated</a:t>
            </a:r>
          </a:p>
          <a:p>
            <a:pPr marL="0" lvl="1" indent="0">
              <a:spcBef>
                <a:spcPts val="499"/>
              </a:spcBef>
            </a:pPr>
            <a:r>
              <a:rPr lang="en-US">
                <a:latin typeface="" pitchFamily="16"/>
              </a:rPr>
              <a:t>Isolating transactions from each other</a:t>
            </a:r>
          </a:p>
          <a:p>
            <a:pPr marL="0" lvl="0" indent="0"/>
            <a:r>
              <a:rPr lang="en-US" b="1">
                <a:solidFill>
                  <a:srgbClr val="800000"/>
                </a:solidFill>
                <a:latin typeface="" pitchFamily="16"/>
              </a:rPr>
              <a:t>D</a:t>
            </a:r>
            <a:r>
              <a:rPr lang="en-US">
                <a:latin typeface="" pitchFamily="16"/>
              </a:rPr>
              <a:t>urable</a:t>
            </a:r>
          </a:p>
          <a:p>
            <a:pPr marL="0" lvl="1" indent="0">
              <a:spcBef>
                <a:spcPts val="499"/>
              </a:spcBef>
            </a:pPr>
            <a:r>
              <a:rPr lang="en-US">
                <a:latin typeface="" pitchFamily="16"/>
              </a:rPr>
              <a:t>Committed changes are permanent</a:t>
            </a:r>
          </a:p>
          <a:p>
            <a:pPr lvl="0">
              <a:buNone/>
            </a:pPr>
            <a:endParaRPr lang="en-US">
              <a:latin typeface="" pitchFamily="16"/>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@Transactional within Integration Test</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lnSpc>
                <a:spcPct val="90000"/>
              </a:lnSpc>
            </a:pPr>
            <a:r>
              <a:rPr lang="en-US">
                <a:latin typeface="" pitchFamily="16"/>
              </a:rPr>
              <a:t>Annotate test method (or class) with </a:t>
            </a:r>
            <a:r>
              <a:rPr lang="en-US">
                <a:solidFill>
                  <a:srgbClr val="0000FF"/>
                </a:solidFill>
                <a:latin typeface="Arial" pitchFamily="34"/>
              </a:rPr>
              <a:t>@Transactional</a:t>
            </a:r>
          </a:p>
          <a:p>
            <a:pPr lvl="1"/>
            <a:r>
              <a:rPr lang="en-US">
                <a:latin typeface="" pitchFamily="16"/>
              </a:rPr>
              <a:t>Runs test methods in a transaction</a:t>
            </a:r>
          </a:p>
          <a:p>
            <a:pPr lvl="1"/>
            <a:r>
              <a:rPr lang="en-US">
                <a:latin typeface="" pitchFamily="16"/>
              </a:rPr>
              <a:t>Transaction will be </a:t>
            </a:r>
            <a:r>
              <a:rPr lang="en-US" i="1">
                <a:latin typeface="" pitchFamily="16"/>
              </a:rPr>
              <a:t>rolled back</a:t>
            </a:r>
            <a:r>
              <a:rPr lang="en-US">
                <a:latin typeface="" pitchFamily="16"/>
              </a:rPr>
              <a:t> afterwards</a:t>
            </a:r>
          </a:p>
          <a:p>
            <a:pPr lvl="2"/>
            <a:r>
              <a:rPr lang="en-US">
                <a:latin typeface="" pitchFamily="16"/>
              </a:rPr>
              <a:t>No need to clean up your database after testing!</a:t>
            </a:r>
          </a:p>
        </p:txBody>
      </p:sp>
      <p:sp>
        <p:nvSpPr>
          <p:cNvPr id="4" name="Freeform 3"/>
          <p:cNvSpPr/>
          <p:nvPr/>
        </p:nvSpPr>
        <p:spPr>
          <a:xfrm>
            <a:off x="579600" y="3369960"/>
            <a:ext cx="8076960" cy="2809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1" i="0" u="none" strike="noStrike" baseline="0">
                <a:ln>
                  <a:noFill/>
                </a:ln>
                <a:solidFill>
                  <a:srgbClr val="4C4C4C"/>
                </a:solidFill>
                <a:latin typeface="Arial" pitchFamily="50"/>
                <a:ea typeface="ＭＳ Ｐゴシック" pitchFamily="50"/>
                <a:cs typeface="ＭＳ Ｐゴシック" pitchFamily="50"/>
              </a:rPr>
              <a:t>@ContextConfiguration</a:t>
            </a:r>
            <a:r>
              <a:rPr lang="en-US" sz="2000" b="0" i="0" u="none" strike="noStrike" baseline="0">
                <a:ln>
                  <a:noFill/>
                </a:ln>
                <a:solidFill>
                  <a:srgbClr val="000000"/>
                </a:solidFill>
                <a:latin typeface="Arial" pitchFamily="50"/>
                <a:ea typeface="ＭＳ Ｐゴシック" pitchFamily="50"/>
                <a:cs typeface="ＭＳ Ｐゴシック" pitchFamily="50"/>
              </a:rPr>
              <a:t>(classes=RewardsConfig.</a:t>
            </a:r>
            <a:r>
              <a:rPr lang="en-US" sz="2000" b="1" i="0" u="none" strike="noStrike" baseline="0">
                <a:ln>
                  <a:noFill/>
                </a:ln>
                <a:solidFill>
                  <a:srgbClr val="7F0055"/>
                </a:solidFill>
                <a:latin typeface="Arial" pitchFamily="50"/>
                <a:ea typeface="ＭＳ Ｐゴシック" pitchFamily="50"/>
                <a:cs typeface="ＭＳ Ｐゴシック" pitchFamily="50"/>
              </a:rPr>
              <a:t>class</a:t>
            </a:r>
            <a:r>
              <a:rPr lang="en-US" sz="2000" b="0" i="0" u="none" strike="noStrike" baseline="0">
                <a:ln>
                  <a:noFill/>
                </a:ln>
                <a:solidFill>
                  <a:srgbClr val="000000"/>
                </a:solidFill>
                <a:latin typeface="Arial" pitchFamily="50"/>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1" i="0" u="none" strike="noStrike" baseline="0">
                <a:ln>
                  <a:noFill/>
                </a:ln>
                <a:solidFill>
                  <a:srgbClr val="4C4C4C"/>
                </a:solidFill>
                <a:latin typeface="Arial" pitchFamily="50"/>
                <a:ea typeface="ＭＳ Ｐゴシック" pitchFamily="50"/>
                <a:cs typeface="ＭＳ Ｐゴシック" pitchFamily="50"/>
              </a:rPr>
              <a:t>@RunWith</a:t>
            </a:r>
            <a:r>
              <a:rPr lang="en-US" sz="2000" b="0" i="0" u="none" strike="noStrike" baseline="0">
                <a:ln>
                  <a:noFill/>
                </a:ln>
                <a:solidFill>
                  <a:srgbClr val="000000"/>
                </a:solidFill>
                <a:latin typeface="Arial" pitchFamily="50"/>
                <a:ea typeface="ＭＳ Ｐゴシック" pitchFamily="50"/>
                <a:cs typeface="ＭＳ Ｐゴシック" pitchFamily="50"/>
              </a:rPr>
              <a:t>(SpringJUnit4ClassRunner.</a:t>
            </a:r>
            <a:r>
              <a:rPr lang="en-US" sz="2000" b="1" i="0" u="none" strike="noStrike" baseline="0">
                <a:ln>
                  <a:noFill/>
                </a:ln>
                <a:solidFill>
                  <a:srgbClr val="7F0055"/>
                </a:solidFill>
                <a:latin typeface="Arial" pitchFamily="50"/>
                <a:ea typeface="ＭＳ Ｐゴシック" pitchFamily="50"/>
                <a:cs typeface="ＭＳ Ｐゴシック" pitchFamily="50"/>
              </a:rPr>
              <a:t>class</a:t>
            </a:r>
            <a:r>
              <a:rPr lang="en-US" sz="2000" b="0" i="0" u="none" strike="noStrike" baseline="0">
                <a:ln>
                  <a:noFill/>
                </a:ln>
                <a:solidFill>
                  <a:srgbClr val="000000"/>
                </a:solidFill>
                <a:latin typeface="Arial" pitchFamily="50"/>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1" i="0" u="none" strike="noStrike" baseline="0">
                <a:ln>
                  <a:noFill/>
                </a:ln>
                <a:solidFill>
                  <a:srgbClr val="7F0055"/>
                </a:solidFill>
                <a:latin typeface="Arial" pitchFamily="50"/>
                <a:ea typeface="ＭＳ Ｐゴシック" pitchFamily="50"/>
                <a:cs typeface="ＭＳ Ｐゴシック" pitchFamily="50"/>
              </a:rPr>
              <a:t>public</a:t>
            </a:r>
            <a:r>
              <a:rPr lang="en-US" sz="2000" b="0" i="0" u="none" strike="noStrike" baseline="0">
                <a:ln>
                  <a:noFill/>
                </a:ln>
                <a:solidFill>
                  <a:srgbClr val="000000"/>
                </a:solidFill>
                <a:latin typeface="Arial" pitchFamily="50"/>
                <a:ea typeface="ＭＳ Ｐゴシック" pitchFamily="50"/>
                <a:cs typeface="ＭＳ Ｐゴシック" pitchFamily="50"/>
              </a:rPr>
              <a:t> </a:t>
            </a:r>
            <a:r>
              <a:rPr lang="en-US" sz="2000" b="1" i="0" u="none" strike="noStrike" baseline="0">
                <a:ln>
                  <a:noFill/>
                </a:ln>
                <a:solidFill>
                  <a:srgbClr val="7F0055"/>
                </a:solidFill>
                <a:latin typeface="Arial" pitchFamily="50"/>
                <a:ea typeface="ＭＳ Ｐゴシック" pitchFamily="50"/>
                <a:cs typeface="ＭＳ Ｐゴシック" pitchFamily="50"/>
              </a:rPr>
              <a:t>class</a:t>
            </a:r>
            <a:r>
              <a:rPr lang="en-US" sz="2000" b="0" i="0" u="none" strike="noStrike" baseline="0">
                <a:ln>
                  <a:noFill/>
                </a:ln>
                <a:solidFill>
                  <a:srgbClr val="000000"/>
                </a:solidFill>
                <a:latin typeface="Arial" pitchFamily="50"/>
                <a:ea typeface="ＭＳ Ｐゴシック" pitchFamily="50"/>
                <a:cs typeface="ＭＳ Ｐゴシック" pitchFamily="50"/>
              </a:rPr>
              <a:t> RewardNetworkTest {</a:t>
            </a:r>
          </a:p>
          <a:p>
            <a:pPr marL="342720" marR="0" lvl="0" indent="-342720" algn="l" rtl="0" hangingPunct="1">
              <a:lnSpc>
                <a:spcPct val="10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b="0" i="0" u="none" strike="noStrike" baseline="0">
                <a:ln>
                  <a:noFill/>
                </a:ln>
                <a:solidFill>
                  <a:srgbClr val="000000"/>
                </a:solidFill>
                <a:latin typeface="Arial" pitchFamily="50"/>
                <a:ea typeface="ＭＳ Ｐゴシック" pitchFamily="50"/>
                <a:cs typeface="ＭＳ Ｐゴシック" pitchFamily="50"/>
              </a:rPr>
              <a:t>	</a:t>
            </a:r>
            <a:r>
              <a:rPr lang="en-US" sz="1800" b="1" i="0" u="none" strike="noStrike" baseline="0">
                <a:ln>
                  <a:noFill/>
                </a:ln>
                <a:solidFill>
                  <a:srgbClr val="333333"/>
                </a:solidFill>
                <a:latin typeface="Arial" pitchFamily="34"/>
                <a:ea typeface="ＭＳ Ｐゴシック" pitchFamily="50"/>
                <a:cs typeface="ＭＳ Ｐゴシック" pitchFamily="50"/>
              </a:rPr>
              <a:t>@Test </a:t>
            </a:r>
            <a:r>
              <a:rPr lang="en-US" sz="1800" b="1" i="0" u="none" strike="noStrike" baseline="0">
                <a:ln>
                  <a:noFill/>
                </a:ln>
                <a:solidFill>
                  <a:srgbClr val="0000FF"/>
                </a:solidFill>
                <a:latin typeface="Arial" pitchFamily="34"/>
                <a:ea typeface="ＭＳ Ｐゴシック" pitchFamily="50"/>
                <a:cs typeface="ＭＳ Ｐゴシック" pitchFamily="50"/>
              </a:rPr>
              <a:t>@Transactional</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public</a:t>
            </a:r>
            <a:r>
              <a:rPr lang="en-US" sz="1800" b="0" i="0" u="none" strike="noStrike" baseline="0">
                <a:ln>
                  <a:noFill/>
                </a:ln>
                <a:solidFill>
                  <a:srgbClr val="4D4D4D"/>
                </a:solidFill>
                <a:latin typeface="Arial" pitchFamily="34"/>
                <a:ea typeface="ＭＳ Ｐゴシック" pitchFamily="50"/>
                <a:cs typeface="ＭＳ Ｐゴシック" pitchFamily="50"/>
              </a:rPr>
              <a:t> void testRewardAccountFor()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0" i="0" u="none" strike="noStrike" baseline="0">
                <a:ln>
                  <a:noFill/>
                </a:ln>
                <a:solidFill>
                  <a:srgbClr val="000000"/>
                </a:solidFill>
                <a:latin typeface="Arial" pitchFamily="50"/>
                <a:ea typeface="ＭＳ Ｐゴシック" pitchFamily="50"/>
                <a:cs typeface="ＭＳ Ｐゴシック" pitchFamily="50"/>
              </a:rPr>
              <a:t>}</a:t>
            </a:r>
          </a:p>
        </p:txBody>
      </p:sp>
      <p:sp>
        <p:nvSpPr>
          <p:cNvPr id="5" name="Line 4"/>
          <p:cNvSpPr/>
          <p:nvPr/>
        </p:nvSpPr>
        <p:spPr>
          <a:xfrm flipH="1">
            <a:off x="3517920" y="4503240"/>
            <a:ext cx="2480760" cy="22716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5"/>
          <p:cNvSpPr/>
          <p:nvPr/>
        </p:nvSpPr>
        <p:spPr>
          <a:xfrm>
            <a:off x="6027840" y="4185360"/>
            <a:ext cx="1643399"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Test now transactional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Freeform 1"/>
          <p:cNvSpPr/>
          <p:nvPr/>
        </p:nvSpPr>
        <p:spPr>
          <a:xfrm>
            <a:off x="359640" y="1711439"/>
            <a:ext cx="8425080" cy="39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4C4C4C"/>
                </a:solidFill>
                <a:latin typeface="Arial" pitchFamily="34"/>
                <a:ea typeface="ＭＳ Ｐゴシック" pitchFamily="50"/>
                <a:cs typeface="ＭＳ Ｐゴシック" pitchFamily="50"/>
              </a:rPr>
              <a:t>@ContextConfiguration</a:t>
            </a:r>
            <a:r>
              <a:rPr lang="en-US" sz="1800" b="0" i="0" u="none" strike="noStrike" baseline="0">
                <a:ln>
                  <a:noFill/>
                </a:ln>
                <a:solidFill>
                  <a:srgbClr val="4C4C4C"/>
                </a:solidFill>
                <a:latin typeface="Arial" pitchFamily="34"/>
                <a:ea typeface="ＭＳ Ｐゴシック" pitchFamily="50"/>
                <a:cs typeface="ＭＳ Ｐゴシック" pitchFamily="50"/>
              </a:rPr>
              <a:t>(locations={</a:t>
            </a:r>
            <a:r>
              <a:rPr lang="en-US" sz="1800" b="0" i="0" u="none" strike="noStrike" baseline="0">
                <a:ln>
                  <a:noFill/>
                </a:ln>
                <a:solidFill>
                  <a:srgbClr val="000080"/>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/rewards-config.xml</a:t>
            </a:r>
            <a:r>
              <a:rPr lang="en-US" sz="1800" b="0" i="0" u="none" strike="noStrike" baseline="0">
                <a:ln>
                  <a:noFill/>
                </a:ln>
                <a:solidFill>
                  <a:srgbClr val="000080"/>
                </a:solidFill>
                <a:latin typeface="Arial" pitchFamily="34"/>
                <a:ea typeface="ＭＳ Ｐゴシック" pitchFamily="50"/>
                <a:cs typeface="ＭＳ Ｐゴシック" pitchFamily="50"/>
              </a:rPr>
              <a:t>"</a:t>
            </a:r>
            <a:r>
              <a:rPr lang="en-US" sz="1800" b="0" i="0" u="none" strike="noStrike" baseline="0">
                <a:ln>
                  <a:noFill/>
                </a:ln>
                <a:solidFill>
                  <a:srgbClr val="4C4C4C"/>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4C4C4C"/>
                </a:solidFill>
                <a:latin typeface="Arial" pitchFamily="34"/>
                <a:ea typeface="ＭＳ Ｐゴシック" pitchFamily="50"/>
                <a:cs typeface="ＭＳ Ｐゴシック" pitchFamily="50"/>
              </a:rPr>
              <a:t>@RunWith</a:t>
            </a:r>
            <a:r>
              <a:rPr lang="en-US" sz="1800" b="0" i="0" u="none" strike="noStrike" baseline="0">
                <a:ln>
                  <a:noFill/>
                </a:ln>
                <a:solidFill>
                  <a:srgbClr val="4C4C4C"/>
                </a:solidFill>
                <a:latin typeface="Arial" pitchFamily="34"/>
                <a:ea typeface="ＭＳ Ｐゴシック" pitchFamily="50"/>
                <a:cs typeface="ＭＳ Ｐゴシック" pitchFamily="50"/>
              </a:rPr>
              <a:t>(SpringJUnit4ClassRunner.</a:t>
            </a:r>
            <a:r>
              <a:rPr lang="en-US" sz="1800" b="1" i="0" u="none" strike="noStrike" baseline="0">
                <a:ln>
                  <a:noFill/>
                </a:ln>
                <a:solidFill>
                  <a:srgbClr val="4C4C4C"/>
                </a:solidFill>
                <a:latin typeface="Arial" pitchFamily="34"/>
                <a:ea typeface="ＭＳ Ｐゴシック" pitchFamily="50"/>
                <a:cs typeface="ＭＳ Ｐゴシック" pitchFamily="50"/>
              </a:rPr>
              <a:t>class</a:t>
            </a:r>
            <a:r>
              <a:rPr lang="en-US" sz="1800" b="0" i="0" u="none" strike="noStrike" baseline="0">
                <a:ln>
                  <a:noFill/>
                </a:ln>
                <a:solidFill>
                  <a:srgbClr val="4C4C4C"/>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0000FF"/>
                </a:solidFill>
                <a:latin typeface="Arial" pitchFamily="34"/>
                <a:ea typeface="ＭＳ Ｐゴシック" pitchFamily="50"/>
                <a:cs typeface="ＭＳ Ｐゴシック" pitchFamily="50"/>
              </a:rPr>
              <a:t>@Transactional</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000000"/>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class</a:t>
            </a:r>
            <a:r>
              <a:rPr lang="en-US" sz="1800" b="0" i="0" u="none" strike="noStrike" baseline="0">
                <a:ln>
                  <a:noFill/>
                </a:ln>
                <a:solidFill>
                  <a:srgbClr val="000000"/>
                </a:solidFill>
                <a:latin typeface="Arial" pitchFamily="34"/>
                <a:ea typeface="ＭＳ Ｐゴシック" pitchFamily="50"/>
                <a:cs typeface="ＭＳ Ｐゴシック" pitchFamily="50"/>
              </a:rPr>
              <a:t> RewardNetworkTest {</a:t>
            </a:r>
          </a:p>
          <a:p>
            <a:pPr marL="342720" marR="0" lvl="0" indent="-342720" algn="l" rtl="0" hangingPunct="1">
              <a:lnSpc>
                <a:spcPct val="10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endParaRPr lang="en-US" sz="1800" b="0" i="0" u="none" strike="noStrike" baseline="0">
              <a:ln>
                <a:noFill/>
              </a:ln>
              <a:solidFill>
                <a:srgbClr val="000000"/>
              </a:solidFill>
              <a:latin typeface="Arial" pitchFamily="34"/>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800" b="1" i="0" u="none" strike="noStrike" baseline="0">
                <a:ln>
                  <a:noFill/>
                </a:ln>
                <a:solidFill>
                  <a:srgbClr val="000000"/>
                </a:solidFill>
                <a:latin typeface="Arial" pitchFamily="34"/>
                <a:ea typeface="ＭＳ Ｐゴシック" pitchFamily="50"/>
                <a:cs typeface="ＭＳ Ｐゴシック" pitchFamily="50"/>
              </a:rPr>
              <a:t>	</a:t>
            </a:r>
            <a:r>
              <a:rPr lang="en-US" sz="1800" b="1" i="0" u="none" strike="noStrike" baseline="0">
                <a:ln>
                  <a:noFill/>
                </a:ln>
                <a:solidFill>
                  <a:srgbClr val="0000FF"/>
                </a:solidFill>
                <a:latin typeface="Arial" pitchFamily="34"/>
                <a:ea typeface="ＭＳ Ｐゴシック" pitchFamily="50"/>
                <a:cs typeface="ＭＳ Ｐゴシック" pitchFamily="50"/>
              </a:rPr>
              <a:t>@Test</a:t>
            </a:r>
          </a:p>
          <a:p>
            <a:pPr marL="342720" marR="0" lvl="0" indent="-342720" algn="l" rtl="0" hangingPunct="1">
              <a:lnSpc>
                <a:spcPct val="10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800" b="1" i="0" u="none" strike="noStrike" baseline="0">
                <a:ln>
                  <a:noFill/>
                </a:ln>
                <a:solidFill>
                  <a:srgbClr val="0000FF"/>
                </a:solidFill>
                <a:latin typeface="Arial" pitchFamily="34"/>
                <a:ea typeface="ＭＳ Ｐゴシック" pitchFamily="50"/>
                <a:cs typeface="ＭＳ Ｐゴシック" pitchFamily="50"/>
              </a:rPr>
              <a:t>	@Commit</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public</a:t>
            </a:r>
            <a:r>
              <a:rPr lang="en-US" sz="1800" b="0" i="0" u="none" strike="noStrike" baseline="0">
                <a:ln>
                  <a:noFill/>
                </a:ln>
                <a:solidFill>
                  <a:srgbClr val="4D4D4D"/>
                </a:solidFill>
                <a:latin typeface="Arial" pitchFamily="34"/>
                <a:ea typeface="ＭＳ Ｐゴシック" pitchFamily="50"/>
                <a:cs typeface="ＭＳ Ｐゴシック" pitchFamily="50"/>
              </a:rPr>
              <a:t> void testRewardAccountFor() {</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100" b="0" i="0" u="none" strike="noStrike" baseline="0">
                <a:ln>
                  <a:noFill/>
                </a:ln>
                <a:solidFill>
                  <a:srgbClr val="000000"/>
                </a:solidFill>
                <a:latin typeface="Monaco" pitchFamily="49"/>
                <a:ea typeface="Monaco" pitchFamily="49"/>
                <a:cs typeface="Monaco" pitchFamily="49"/>
              </a:rPr>
              <a:t>	</a:t>
            </a:r>
            <a:r>
              <a:rPr lang="en-US" sz="1800" b="0" i="0" u="none" strike="noStrike" baseline="0">
                <a:ln>
                  <a:noFill/>
                </a:ln>
                <a:solidFill>
                  <a:srgbClr val="3F7F5F"/>
                </a:solidFill>
                <a:latin typeface="Arial" pitchFamily="34"/>
                <a:ea typeface="Monaco" pitchFamily="49"/>
                <a:cs typeface="Monaco" pitchFamily="49"/>
              </a:rPr>
              <a:t>// Whatever happens here </a:t>
            </a:r>
            <a:r>
              <a:rPr lang="en-US" sz="1800" b="1" i="1" u="none" strike="noStrike" baseline="0">
                <a:ln>
                  <a:noFill/>
                </a:ln>
                <a:solidFill>
                  <a:srgbClr val="3F7F5F"/>
                </a:solidFill>
                <a:latin typeface="Arial" pitchFamily="34"/>
                <a:ea typeface="Monaco" pitchFamily="49"/>
                <a:cs typeface="Monaco" pitchFamily="49"/>
              </a:rPr>
              <a:t>will</a:t>
            </a:r>
            <a:r>
              <a:rPr lang="en-US" sz="1800" b="0" i="0" u="none" strike="noStrike" baseline="0">
                <a:ln>
                  <a:noFill/>
                </a:ln>
                <a:solidFill>
                  <a:srgbClr val="3F7F5F"/>
                </a:solidFill>
                <a:latin typeface="Arial" pitchFamily="34"/>
                <a:ea typeface="Monaco" pitchFamily="49"/>
                <a:cs typeface="Monaco" pitchFamily="49"/>
              </a:rPr>
              <a:t> be committed</a:t>
            </a:r>
          </a:p>
          <a:p>
            <a:pPr marL="342720" marR="0" lvl="0" indent="-342720" algn="l" rtl="0" hangingPunct="1">
              <a:lnSpc>
                <a:spcPct val="10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000000"/>
                </a:solidFill>
                <a:latin typeface="Arial" pitchFamily="34"/>
                <a:ea typeface="ＭＳ Ｐゴシック" pitchFamily="50"/>
                <a:cs typeface="ＭＳ Ｐゴシック" pitchFamily="50"/>
              </a:rPr>
              <a:t>}</a:t>
            </a:r>
          </a:p>
        </p:txBody>
      </p:sp>
      <p:sp>
        <p:nvSpPr>
          <p:cNvPr id="3" name="Title 2"/>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Controlling Transactional Tests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Divider 1 Title Her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28440" y="2769480"/>
            <a:ext cx="6048360" cy="670680"/>
          </a:xfrm>
        </p:spPr>
        <p:txBody>
          <a:bodyPr wrap="square" lIns="0" tIns="0" rIns="0" bIns="0" anchor="b">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pPr>
            <a:r>
              <a:rPr lang="en-US" sz="4400"/>
              <a:t>Lab</a:t>
            </a:r>
          </a:p>
        </p:txBody>
      </p:sp>
      <p:sp>
        <p:nvSpPr>
          <p:cNvPr id="3" name="TextBox 2"/>
          <p:cNvSpPr txBox="1"/>
          <p:nvPr/>
        </p:nvSpPr>
        <p:spPr>
          <a:xfrm>
            <a:off x="2728440" y="3669839"/>
            <a:ext cx="6048360" cy="1901880"/>
          </a:xfrm>
          <a:prstGeom prst="rect">
            <a:avLst/>
          </a:prstGeom>
          <a:noFill/>
          <a:ln>
            <a:noFill/>
          </a:ln>
        </p:spPr>
        <p:txBody>
          <a:bodyPr vert="horz" wrap="square" lIns="0" tIns="0" rIns="0" bIns="0" anchor="t" anchorCtr="0" compatLnSpc="1"/>
          <a:lstStyle>
            <a:defPPr lvl="0">
              <a:buNone/>
            </a:defPPr>
            <a:lvl1pPr lvl="0">
              <a:buNone/>
            </a:lvl1pPr>
            <a:lvl2pPr lvl="1">
              <a:buClr>
                <a:srgbClr val="33928A"/>
              </a:buClr>
              <a:buSzPct val="100000"/>
              <a:buFont typeface="Arial" pitchFamily="34"/>
              <a:buChar char="–"/>
            </a:lvl2pPr>
            <a:lvl3pPr lvl="2">
              <a:buClr>
                <a:srgbClr val="33928A"/>
              </a:buClr>
              <a:buSzPct val="100000"/>
              <a:buFont typeface="Arial" pitchFamily="34"/>
              <a:buChar char="•"/>
            </a:lvl3pPr>
            <a:lvl4pPr lvl="3">
              <a:buClr>
                <a:srgbClr val="33928A"/>
              </a:buClr>
              <a:buSzPct val="100000"/>
              <a:buFont typeface="Arial" pitchFamily="34"/>
              <a:buChar char="–"/>
            </a:lvl4pPr>
            <a:lvl5pPr lvl="4">
              <a:buClr>
                <a:srgbClr val="33928A"/>
              </a:buClr>
              <a:buSzPct val="100000"/>
              <a:buFont typeface="Arial" pitchFamily="34"/>
              <a:buChar char="»"/>
            </a:lvl5pPr>
            <a:lvl6pPr lvl="5">
              <a:buClr>
                <a:srgbClr val="33928A"/>
              </a:buClr>
              <a:buSzPct val="100000"/>
              <a:buFont typeface="Arial" pitchFamily="34"/>
              <a:buChar char="»"/>
            </a:lvl6pPr>
            <a:lvl7pPr lvl="6">
              <a:buClr>
                <a:srgbClr val="33928A"/>
              </a:buClr>
              <a:buSzPct val="100000"/>
              <a:buFont typeface="Arial" pitchFamily="34"/>
              <a:buChar char="»"/>
            </a:lvl7pPr>
            <a:lvl8pPr lvl="7">
              <a:buClr>
                <a:srgbClr val="33928A"/>
              </a:buClr>
              <a:buSzPct val="100000"/>
              <a:buFont typeface="Arial" pitchFamily="34"/>
              <a:buChar char="»"/>
            </a:lvl8pPr>
            <a:lvl9pPr lvl="8">
              <a:buClr>
                <a:srgbClr val="33928A"/>
              </a:buClr>
              <a:buSzPct val="100000"/>
              <a:buFont typeface="Arial" pitchFamily="34"/>
              <a:buChar char="»"/>
            </a:lvl9pPr>
          </a:lstStyle>
          <a:p>
            <a:pPr marL="0" marR="0" lvl="0" indent="0" algn="l" rtl="0" hangingPunct="1">
              <a:lnSpc>
                <a:spcPct val="100000"/>
              </a:lnSpc>
              <a:spcBef>
                <a:spcPts val="598"/>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800" b="0" i="0" u="none" strike="noStrike" kern="1200" baseline="0">
                <a:ln>
                  <a:noFill/>
                </a:ln>
                <a:solidFill>
                  <a:srgbClr val="4D4D4D"/>
                </a:solidFill>
                <a:latin typeface="Arial" pitchFamily="18"/>
                <a:ea typeface="Arial" pitchFamily="2"/>
                <a:cs typeface="Arial" pitchFamily="2"/>
              </a:rPr>
              <a:t>Managing Transactions Declaratively using Spring Annotations</a:t>
            </a:r>
          </a:p>
        </p:txBody>
      </p:sp>
      <p:sp>
        <p:nvSpPr>
          <p:cNvPr id="4" name="TextBox 3"/>
          <p:cNvSpPr txBox="1"/>
          <p:nvPr/>
        </p:nvSpPr>
        <p:spPr>
          <a:xfrm>
            <a:off x="370439" y="5440320"/>
            <a:ext cx="7753320" cy="70020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1" i="0" u="none" strike="noStrike" baseline="0">
                <a:ln>
                  <a:noFill/>
                </a:ln>
                <a:solidFill>
                  <a:srgbClr val="705D8B"/>
                </a:solidFill>
                <a:latin typeface="Arial" pitchFamily="18"/>
                <a:ea typeface="ＭＳ Ｐゴシック" pitchFamily="2"/>
                <a:cs typeface="ＭＳ Ｐゴシック" pitchFamily="2"/>
              </a:rPr>
              <a:t>Coming Up:</a:t>
            </a:r>
            <a:r>
              <a:rPr lang="en-US" sz="2000" b="0" i="0" u="none" strike="noStrike" baseline="0">
                <a:ln>
                  <a:noFill/>
                </a:ln>
                <a:solidFill>
                  <a:srgbClr val="705D8B"/>
                </a:solidFill>
                <a:latin typeface="Arial" pitchFamily="18"/>
                <a:ea typeface="ＭＳ Ｐゴシック" pitchFamily="2"/>
                <a:cs typeface="ＭＳ Ｐゴシック" pitchFamily="2"/>
              </a:rPr>
              <a:t> Programmatic transactions, read-only and multiple</a:t>
            </a:r>
            <a:br>
              <a:rPr lang="en-US" sz="2000" b="0" i="0" u="none" strike="noStrike" baseline="0">
                <a:ln>
                  <a:noFill/>
                </a:ln>
                <a:solidFill>
                  <a:srgbClr val="705D8B"/>
                </a:solidFill>
                <a:latin typeface="Arial" pitchFamily="18"/>
                <a:ea typeface="ＭＳ Ｐゴシック" pitchFamily="2"/>
                <a:cs typeface="ＭＳ Ｐゴシック" pitchFamily="2"/>
              </a:rPr>
            </a:br>
            <a:r>
              <a:rPr lang="en-US" sz="2000" b="0" i="0" u="none" strike="noStrike" baseline="0">
                <a:ln>
                  <a:noFill/>
                </a:ln>
                <a:solidFill>
                  <a:srgbClr val="705D8B"/>
                </a:solidFill>
                <a:latin typeface="Arial" pitchFamily="18"/>
                <a:ea typeface="ＭＳ Ｐゴシック" pitchFamily="2"/>
                <a:cs typeface="ＭＳ Ｐゴシック" pitchFamily="2"/>
              </a:rPr>
              <a:t>                    transactions, Global transactions, Propagation options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Advanced topics</a:t>
            </a:r>
          </a:p>
          <a:p>
            <a:pPr lvl="1">
              <a:buAutoNum type="arabicParenBoth"/>
            </a:pPr>
            <a:r>
              <a:rPr lang="en-US">
                <a:latin typeface="" pitchFamily="16"/>
              </a:rPr>
              <a:t>XML Configuration</a:t>
            </a:r>
          </a:p>
          <a:p>
            <a:pPr lvl="1">
              <a:buAutoNum type="arabicParenBoth"/>
            </a:pPr>
            <a:r>
              <a:rPr lang="en-US">
                <a:latin typeface="" pitchFamily="16"/>
              </a:rPr>
              <a:t>Programmatic transactions</a:t>
            </a:r>
          </a:p>
          <a:p>
            <a:pPr lvl="1">
              <a:buAutoNum type="arabicParenBoth"/>
            </a:pPr>
            <a:r>
              <a:rPr lang="en-US">
                <a:latin typeface="" pitchFamily="16"/>
              </a:rPr>
              <a:t>Read-only transactions</a:t>
            </a:r>
          </a:p>
          <a:p>
            <a:pPr lvl="1">
              <a:buAutoNum type="arabicParenBoth"/>
            </a:pPr>
            <a:r>
              <a:rPr lang="en-US">
                <a:latin typeface="" pitchFamily="16"/>
              </a:rPr>
              <a:t>More on Transactional Tests</a:t>
            </a:r>
          </a:p>
          <a:p>
            <a:pPr lvl="1">
              <a:buAutoNum type="arabicParenBoth"/>
            </a:pPr>
            <a:r>
              <a:rPr lang="en-US">
                <a:latin typeface="" pitchFamily="16"/>
              </a:rPr>
              <a:t>Multiple and Global Transactions</a:t>
            </a:r>
          </a:p>
          <a:p>
            <a:pPr lvl="1">
              <a:buAutoNum type="arabicParenBoth"/>
            </a:pPr>
            <a:r>
              <a:rPr lang="en-US">
                <a:latin typeface="" pitchFamily="16"/>
              </a:rPr>
              <a:t>Propagation Options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1. Deploying the Transaction Manager</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Declare as a Spring Bean</a:t>
            </a:r>
          </a:p>
        </p:txBody>
      </p:sp>
      <p:sp>
        <p:nvSpPr>
          <p:cNvPr id="4" name="Freeform 3"/>
          <p:cNvSpPr/>
          <p:nvPr/>
        </p:nvSpPr>
        <p:spPr>
          <a:xfrm>
            <a:off x="365760" y="2281680"/>
            <a:ext cx="8512200" cy="1463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&lt;bean</a:t>
            </a: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id</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“transactionManager”</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class</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”org.springframework.jdbc.datasource.DataSourceTransactionManager”</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3F7F7F"/>
                </a:solidFill>
                <a:latin typeface="Arial" pitchFamily="34"/>
                <a:ea typeface="ＭＳ Ｐゴシック" pitchFamily="50"/>
                <a:cs typeface="ＭＳ Ｐゴシック" pitchFamily="50"/>
              </a:rPr>
              <a:t>&lt;property</a:t>
            </a: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name</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“dataSource”</a:t>
            </a: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ref</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“dataSource”</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&lt;/bean&gt;</a:t>
            </a:r>
          </a:p>
        </p:txBody>
      </p:sp>
      <p:sp>
        <p:nvSpPr>
          <p:cNvPr id="5" name="Line 5"/>
          <p:cNvSpPr/>
          <p:nvPr/>
        </p:nvSpPr>
        <p:spPr>
          <a:xfrm flipH="1" flipV="1">
            <a:off x="4824720" y="3250079"/>
            <a:ext cx="1097280" cy="274320"/>
          </a:xfrm>
          <a:prstGeom prst="line">
            <a:avLst/>
          </a:prstGeom>
          <a:noFill/>
          <a:ln w="1908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6"/>
          <p:cNvSpPr/>
          <p:nvPr/>
        </p:nvSpPr>
        <p:spPr>
          <a:xfrm>
            <a:off x="5922000" y="3413520"/>
            <a:ext cx="2103120" cy="91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A dataSource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must be defined elsewhere</a:t>
            </a:r>
          </a:p>
        </p:txBody>
      </p:sp>
      <p:grpSp>
        <p:nvGrpSpPr>
          <p:cNvPr id="7" name="Group 6"/>
          <p:cNvGrpSpPr/>
          <p:nvPr/>
        </p:nvGrpSpPr>
        <p:grpSpPr>
          <a:xfrm>
            <a:off x="376200" y="5297039"/>
            <a:ext cx="8445240" cy="711360"/>
            <a:chOff x="376200" y="5297039"/>
            <a:chExt cx="8445240" cy="711360"/>
          </a:xfrm>
        </p:grpSpPr>
        <p:sp>
          <p:nvSpPr>
            <p:cNvPr id="8" name="Freeform 7"/>
            <p:cNvSpPr/>
            <p:nvPr/>
          </p:nvSpPr>
          <p:spPr>
            <a:xfrm>
              <a:off x="376200" y="5297039"/>
              <a:ext cx="8445240" cy="711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9" name=""/>
            <p:cNvPicPr>
              <a:picLocks noChangeAspect="1"/>
            </p:cNvPicPr>
            <p:nvPr/>
          </p:nvPicPr>
          <p:blipFill>
            <a:blip r:embed="rId3">
              <a:lum/>
              <a:alphaModFix/>
            </a:blip>
            <a:srcRect/>
            <a:stretch>
              <a:fillRect/>
            </a:stretch>
          </p:blipFill>
          <p:spPr>
            <a:xfrm>
              <a:off x="632160" y="5416200"/>
              <a:ext cx="432359" cy="431640"/>
            </a:xfrm>
            <a:prstGeom prst="rect">
              <a:avLst/>
            </a:prstGeom>
            <a:noFill/>
            <a:ln>
              <a:noFill/>
            </a:ln>
          </p:spPr>
        </p:pic>
        <p:sp>
          <p:nvSpPr>
            <p:cNvPr id="10" name="TextBox 9"/>
            <p:cNvSpPr txBox="1"/>
            <p:nvPr/>
          </p:nvSpPr>
          <p:spPr>
            <a:xfrm>
              <a:off x="1224360" y="5341320"/>
              <a:ext cx="7498080" cy="63900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Bean id “</a:t>
              </a:r>
              <a:r>
                <a:rPr lang="en-US" sz="1800" b="0" i="1" u="none" strike="noStrike" baseline="0">
                  <a:ln>
                    <a:noFill/>
                  </a:ln>
                  <a:solidFill>
                    <a:srgbClr val="4D4D4D"/>
                  </a:solidFill>
                  <a:latin typeface="Arial" pitchFamily="34"/>
                  <a:ea typeface="ＭＳ Ｐゴシック" pitchFamily="2"/>
                  <a:cs typeface="ＭＳ Ｐゴシック" pitchFamily="2"/>
                </a:rPr>
                <a:t>transactionManager</a:t>
              </a:r>
              <a:r>
                <a:rPr lang="en-US" sz="1800" b="0" i="0" u="none" strike="noStrike" baseline="0">
                  <a:ln>
                    <a:noFill/>
                  </a:ln>
                  <a:solidFill>
                    <a:srgbClr val="4D4D4D"/>
                  </a:solidFill>
                  <a:latin typeface="Arial" pitchFamily="34"/>
                  <a:ea typeface="ＭＳ Ｐゴシック" pitchFamily="2"/>
                  <a:cs typeface="ＭＳ Ｐゴシック" pitchFamily="2"/>
                </a:rPr>
                <a:t>” is default name.  Can change it but must specify alternative name everywhere – easier not to!</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Automatic JTA Implementation Resolution</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For JTA, also possible to use custom XML tag:</a:t>
            </a:r>
          </a:p>
          <a:p>
            <a:pPr marL="742680" lvl="0" indent="-285480">
              <a:spcBef>
                <a:spcPts val="499"/>
              </a:spcBef>
              <a:buNone/>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sz="2000">
              <a:solidFill>
                <a:srgbClr val="000000"/>
              </a:solidFill>
              <a:latin typeface="Verdana" pitchFamily="34"/>
              <a:ea typeface="ＭＳ Ｐゴシック" pitchFamily="50"/>
            </a:endParaRPr>
          </a:p>
          <a:p>
            <a:pPr marL="0" lvl="1" indent="0">
              <a:lnSpc>
                <a:spcPct val="150000"/>
              </a:lnSpc>
              <a:buNone/>
            </a:pPr>
            <a:endParaRPr lang="en-US">
              <a:latin typeface="" pitchFamily="16"/>
            </a:endParaRPr>
          </a:p>
          <a:p>
            <a:pPr lvl="0"/>
            <a:r>
              <a:rPr lang="en-US">
                <a:latin typeface="" pitchFamily="16"/>
              </a:rPr>
              <a:t>Resolves to appropriate implementation for the environment</a:t>
            </a:r>
          </a:p>
          <a:p>
            <a:pPr lvl="1"/>
            <a:r>
              <a:rPr lang="en-US">
                <a:latin typeface="Courier New" pitchFamily="17"/>
              </a:rPr>
              <a:t>WebLogicJtaTransactionManager</a:t>
            </a:r>
          </a:p>
          <a:p>
            <a:pPr lvl="1"/>
            <a:r>
              <a:rPr lang="en-US">
                <a:latin typeface="Courier New" pitchFamily="17"/>
              </a:rPr>
              <a:t>WebSphereUowTransactionManager</a:t>
            </a:r>
          </a:p>
          <a:p>
            <a:pPr lvl="1"/>
            <a:r>
              <a:rPr lang="en-US">
                <a:latin typeface="Courier New" pitchFamily="17"/>
              </a:rPr>
              <a:t>JtaTransactionManager</a:t>
            </a:r>
          </a:p>
          <a:p>
            <a:pPr lvl="1"/>
            <a:r>
              <a:rPr lang="en-US">
                <a:latin typeface="Courier New" pitchFamily="17"/>
              </a:rPr>
              <a:t>OC4JJtaTransactionManager</a:t>
            </a:r>
          </a:p>
          <a:p>
            <a:pPr lvl="2"/>
            <a:r>
              <a:rPr lang="en-US">
                <a:latin typeface="" pitchFamily="16"/>
              </a:rPr>
              <a:t>Obsolete, removed after Spring 3.2</a:t>
            </a:r>
          </a:p>
        </p:txBody>
      </p:sp>
      <p:sp>
        <p:nvSpPr>
          <p:cNvPr id="4" name="Freeform 3"/>
          <p:cNvSpPr/>
          <p:nvPr/>
        </p:nvSpPr>
        <p:spPr>
          <a:xfrm>
            <a:off x="1463039" y="2286000"/>
            <a:ext cx="5029200" cy="548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1"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3F7F7F"/>
                </a:solidFill>
                <a:latin typeface="Arial" pitchFamily="34"/>
                <a:ea typeface="ＭＳ Ｐゴシック" pitchFamily="50"/>
                <a:cs typeface="ＭＳ Ｐゴシック" pitchFamily="50"/>
              </a:rPr>
              <a:t>&lt;tx:jta-transaction-manager/&gt;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Declarative Transactions: Annotations (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@Transactional Configuration Using XML</a:t>
            </a:r>
          </a:p>
        </p:txBody>
      </p:sp>
      <p:sp>
        <p:nvSpPr>
          <p:cNvPr id="3" name="Text Placeholder 2"/>
          <p:cNvSpPr txBox="1">
            <a:spLocks noGrp="1"/>
          </p:cNvSpPr>
          <p:nvPr>
            <p:ph type="body" idx="4294967295"/>
          </p:nvPr>
        </p:nvSpPr>
        <p:spPr>
          <a:xfrm>
            <a:off x="36576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Annotate classes and methods with @Transactional in usual way</a:t>
            </a:r>
          </a:p>
          <a:p>
            <a:pPr marL="0" lvl="0" indent="0"/>
            <a:r>
              <a:rPr lang="en-US">
                <a:latin typeface="" pitchFamily="16"/>
              </a:rPr>
              <a:t>Enable using tx namespace in the configuration:</a:t>
            </a:r>
          </a:p>
        </p:txBody>
      </p:sp>
      <p:sp>
        <p:nvSpPr>
          <p:cNvPr id="4" name="Freeform 3"/>
          <p:cNvSpPr/>
          <p:nvPr/>
        </p:nvSpPr>
        <p:spPr>
          <a:xfrm>
            <a:off x="343080" y="3427559"/>
            <a:ext cx="8458200" cy="258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3F7F7F"/>
                </a:solidFill>
                <a:latin typeface="Arial" pitchFamily="34"/>
                <a:ea typeface="ＭＳ Ｐゴシック" pitchFamily="50"/>
                <a:cs typeface="ＭＳ Ｐゴシック" pitchFamily="50"/>
              </a:rPr>
              <a:t>&lt;tx:annotation-driven/&gt;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1" i="0" u="none" strike="noStrike" baseline="0">
              <a:ln>
                <a:noFill/>
              </a:ln>
              <a:solidFill>
                <a:srgbClr val="3F7F7F"/>
              </a:solidFill>
              <a:latin typeface="Arial" pitchFamily="34"/>
              <a:ea typeface="ＭＳ Ｐゴシック" pitchFamily="50"/>
              <a:cs typeface="ＭＳ Ｐゴシック" pitchFamily="50"/>
            </a:endParaRP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&lt;bean</a:t>
            </a: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id</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“transactionManager”</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class</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”org.springframework.jdbc.datasource.DataSourceTransactionManager”</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3F7F7F"/>
                </a:solidFill>
                <a:latin typeface="Arial" pitchFamily="34"/>
                <a:ea typeface="ＭＳ Ｐゴシック" pitchFamily="50"/>
                <a:cs typeface="ＭＳ Ｐゴシック" pitchFamily="50"/>
              </a:rPr>
              <a:t>&lt;property</a:t>
            </a: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name</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“dataSource”</a:t>
            </a: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ref</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“dataSource”</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&lt;/bean&gt;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3F7F7F"/>
              </a:solidFill>
              <a:latin typeface="Arial" pitchFamily="34"/>
              <a:ea typeface="ＭＳ Ｐゴシック" pitchFamily="50"/>
              <a:cs typeface="ＭＳ Ｐゴシック" pitchFamily="50"/>
            </a:endParaRP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008080"/>
                </a:solidFill>
                <a:latin typeface="Arial" pitchFamily="34"/>
                <a:ea typeface="Monaco" pitchFamily="49"/>
                <a:cs typeface="Monaco" pitchFamily="49"/>
              </a:rPr>
              <a:t>&lt;</a:t>
            </a:r>
            <a:r>
              <a:rPr lang="en-US" sz="1800" b="0" i="0" u="none" strike="noStrike" baseline="0">
                <a:ln>
                  <a:noFill/>
                </a:ln>
                <a:solidFill>
                  <a:srgbClr val="3F7F7F"/>
                </a:solidFill>
                <a:latin typeface="Arial" pitchFamily="34"/>
                <a:ea typeface="Monaco" pitchFamily="49"/>
                <a:cs typeface="Monaco" pitchFamily="49"/>
              </a:rPr>
              <a:t>jdbc:embedded-database</a:t>
            </a:r>
            <a:r>
              <a:rPr lang="en-US" sz="1800" b="0" i="0" u="none" strike="noStrike" baseline="0">
                <a:ln>
                  <a:noFill/>
                </a:ln>
                <a:solidFill>
                  <a:srgbClr val="3F7F7F"/>
                </a:solidFill>
                <a:latin typeface="Arial" pitchFamily="34"/>
                <a:ea typeface="ＭＳ Ｐゴシック" pitchFamily="50"/>
                <a:cs typeface="ＭＳ Ｐゴシック" pitchFamily="50"/>
              </a:rPr>
              <a:t> </a:t>
            </a:r>
            <a:r>
              <a:rPr lang="en-US" sz="1800" b="0" i="0" u="none" strike="noStrike" baseline="0">
                <a:ln>
                  <a:noFill/>
                </a:ln>
                <a:solidFill>
                  <a:srgbClr val="7F007F"/>
                </a:solidFill>
                <a:latin typeface="Arial" pitchFamily="34"/>
                <a:ea typeface="Monaco" pitchFamily="49"/>
                <a:cs typeface="Monaco" pitchFamily="49"/>
              </a:rPr>
              <a:t>id</a:t>
            </a:r>
            <a:r>
              <a:rPr lang="en-US" sz="1800" b="0" i="0" u="none" strike="noStrike" baseline="0">
                <a:ln>
                  <a:noFill/>
                </a:ln>
                <a:solidFill>
                  <a:srgbClr val="000000"/>
                </a:solidFill>
                <a:latin typeface="Arial" pitchFamily="34"/>
                <a:ea typeface="Monaco" pitchFamily="49"/>
                <a:cs typeface="Monaco" pitchFamily="49"/>
              </a:rPr>
              <a:t>=</a:t>
            </a:r>
            <a:r>
              <a:rPr lang="en-US" sz="1800" b="0" i="1" u="none" strike="noStrike" baseline="0">
                <a:ln>
                  <a:noFill/>
                </a:ln>
                <a:solidFill>
                  <a:srgbClr val="2A00FF"/>
                </a:solidFill>
                <a:latin typeface="Arial" pitchFamily="34"/>
                <a:ea typeface="Monaco" pitchFamily="49"/>
                <a:cs typeface="Monaco" pitchFamily="49"/>
              </a:rPr>
              <a:t>"dataSource"</a:t>
            </a:r>
            <a:r>
              <a:rPr lang="en-US" sz="1800" b="0" i="0" u="none" strike="noStrike" baseline="0">
                <a:ln>
                  <a:noFill/>
                </a:ln>
                <a:solidFill>
                  <a:srgbClr val="008080"/>
                </a:solidFill>
                <a:latin typeface="Arial" pitchFamily="34"/>
                <a:ea typeface="Monaco" pitchFamily="49"/>
                <a:cs typeface="Monaco" pitchFamily="49"/>
              </a:rPr>
              <a:t>&gt;</a:t>
            </a:r>
            <a:r>
              <a:rPr lang="en-US" sz="1800" b="0" i="0" u="none" strike="noStrike" baseline="0">
                <a:ln>
                  <a:noFill/>
                </a:ln>
                <a:solidFill>
                  <a:srgbClr val="3F7F7F"/>
                </a:solidFill>
                <a:latin typeface="Arial" pitchFamily="34"/>
                <a:ea typeface="ＭＳ Ｐゴシック" pitchFamily="50"/>
                <a:cs typeface="ＭＳ Ｐゴシック" pitchFamily="50"/>
              </a:rPr>
              <a:t> … &lt;/</a:t>
            </a:r>
            <a:r>
              <a:rPr lang="en-US" sz="1800" b="0" i="0" u="none" strike="noStrike" baseline="0">
                <a:ln>
                  <a:noFill/>
                </a:ln>
                <a:solidFill>
                  <a:srgbClr val="3F7F7F"/>
                </a:solidFill>
                <a:latin typeface="Arial" pitchFamily="34"/>
                <a:ea typeface="Monaco" pitchFamily="49"/>
                <a:cs typeface="Monaco" pitchFamily="49"/>
              </a:rPr>
              <a:t>jdbc:embedded-database</a:t>
            </a:r>
            <a:r>
              <a:rPr lang="en-US" sz="1800" b="0" i="0" u="none" strike="noStrike" baseline="0">
                <a:ln>
                  <a:noFill/>
                </a:ln>
                <a:solidFill>
                  <a:srgbClr val="008080"/>
                </a:solidFill>
                <a:latin typeface="Arial" pitchFamily="34"/>
                <a:ea typeface="Monaco" pitchFamily="49"/>
                <a:cs typeface="Monaco" pitchFamily="49"/>
              </a:rPr>
              <a:t>&gt;</a:t>
            </a:r>
          </a:p>
        </p:txBody>
      </p:sp>
      <p:sp>
        <p:nvSpPr>
          <p:cNvPr id="5" name="Straight Connector 4"/>
          <p:cNvSpPr/>
          <p:nvPr/>
        </p:nvSpPr>
        <p:spPr>
          <a:xfrm flipH="1">
            <a:off x="3108959" y="3474720"/>
            <a:ext cx="1463041" cy="27432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6"/>
          <p:cNvSpPr/>
          <p:nvPr/>
        </p:nvSpPr>
        <p:spPr>
          <a:xfrm>
            <a:off x="4361760" y="3121560"/>
            <a:ext cx="3959279" cy="62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3600">
            <a:solidFill>
              <a:srgbClr val="000000"/>
            </a:solidFill>
            <a:prstDash val="solid"/>
            <a:miter/>
          </a:ln>
        </p:spPr>
        <p:txBody>
          <a:bodyPr vert="horz" wrap="square" lIns="82440" tIns="39240" rIns="82440" bIns="3924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Defines a Bean Post-Processor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 – proxies @Transactional beans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XML-based Spring Transaction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100% XML-based Spring Transactions</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@Transactional not always an option</a:t>
            </a:r>
          </a:p>
          <a:p>
            <a:pPr lvl="1"/>
            <a:r>
              <a:rPr lang="en-US">
                <a:latin typeface="" pitchFamily="16"/>
              </a:rPr>
              <a:t>Someone else may have written the service (without annotations)</a:t>
            </a:r>
          </a:p>
          <a:p>
            <a:pPr lvl="1"/>
            <a:r>
              <a:rPr lang="en-US">
                <a:latin typeface="" pitchFamily="16"/>
              </a:rPr>
              <a:t>Legacy code written before @Transactional</a:t>
            </a:r>
          </a:p>
          <a:p>
            <a:pPr marL="0" lvl="0" indent="0"/>
            <a:r>
              <a:rPr lang="en-US">
                <a:latin typeface="" pitchFamily="16"/>
              </a:rPr>
              <a:t>Spring provides support for 100% XML</a:t>
            </a:r>
          </a:p>
          <a:p>
            <a:pPr lvl="1"/>
            <a:r>
              <a:rPr lang="en-US">
                <a:latin typeface="" pitchFamily="16"/>
              </a:rPr>
              <a:t>Predates annotations</a:t>
            </a:r>
          </a:p>
          <a:p>
            <a:pPr lvl="1"/>
            <a:r>
              <a:rPr lang="en-US">
                <a:latin typeface="" pitchFamily="16"/>
              </a:rPr>
              <a:t>An AOP pointcut declares what to advise</a:t>
            </a:r>
          </a:p>
          <a:p>
            <a:pPr lvl="1"/>
            <a:r>
              <a:rPr lang="en-US">
                <a:latin typeface="" pitchFamily="16"/>
              </a:rPr>
              <a:t>Spring’s </a:t>
            </a:r>
            <a:r>
              <a:rPr lang="en-US" b="1">
                <a:latin typeface="Courier New" pitchFamily="49"/>
              </a:rPr>
              <a:t>tx</a:t>
            </a:r>
            <a:r>
              <a:rPr lang="en-US" b="1">
                <a:latin typeface="" pitchFamily="16"/>
              </a:rPr>
              <a:t> </a:t>
            </a:r>
            <a:r>
              <a:rPr lang="en-US">
                <a:latin typeface="" pitchFamily="16"/>
              </a:rPr>
              <a:t>namespace enables a concise definition of transactional advice</a:t>
            </a:r>
          </a:p>
          <a:p>
            <a:pPr lvl="1"/>
            <a:r>
              <a:rPr lang="en-US">
                <a:latin typeface="" pitchFamily="16"/>
              </a:rPr>
              <a:t>Can add transactional behavior to any class used as a Spring Bean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Declarative Transactions: XML (1)">
    <p:spTree>
      <p:nvGrpSpPr>
        <p:cNvPr id="1" name=""/>
        <p:cNvGrpSpPr/>
        <p:nvPr/>
      </p:nvGrpSpPr>
      <p:grpSpPr>
        <a:xfrm>
          <a:off x="0" y="0"/>
          <a:ext cx="0" cy="0"/>
          <a:chOff x="0" y="0"/>
          <a:chExt cx="0" cy="0"/>
        </a:xfrm>
      </p:grpSpPr>
      <p:sp>
        <p:nvSpPr>
          <p:cNvPr id="2" name="Freeform 1"/>
          <p:cNvSpPr/>
          <p:nvPr/>
        </p:nvSpPr>
        <p:spPr>
          <a:xfrm>
            <a:off x="308160" y="1435680"/>
            <a:ext cx="8579160" cy="4782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&lt;aop:config&gt;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&lt;aop:pointcut </a:t>
            </a:r>
            <a:r>
              <a:rPr lang="en-US" sz="1800" b="0" i="0" u="none" strike="noStrike" baseline="0">
                <a:ln>
                  <a:noFill/>
                </a:ln>
                <a:solidFill>
                  <a:srgbClr val="7F0055"/>
                </a:solidFill>
                <a:latin typeface="Arial" pitchFamily="34"/>
                <a:ea typeface="ＭＳ Ｐゴシック" pitchFamily="50"/>
                <a:cs typeface="ＭＳ Ｐゴシック" pitchFamily="50"/>
              </a:rPr>
              <a:t>id</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“rewardNetworkMethods”</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expression</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a:t>
            </a:r>
            <a:r>
              <a:rPr lang="en-US" sz="1800" b="1" i="0" u="none" strike="noStrike" baseline="0">
                <a:ln>
                  <a:noFill/>
                </a:ln>
                <a:solidFill>
                  <a:srgbClr val="0000C0"/>
                </a:solidFill>
                <a:latin typeface="Arial" pitchFamily="34"/>
                <a:ea typeface="ＭＳ Ｐゴシック" pitchFamily="50"/>
                <a:cs typeface="ＭＳ Ｐゴシック" pitchFamily="50"/>
              </a:rPr>
              <a:t>execution(* rewards.RewardNetwork.*(..))</a:t>
            </a:r>
            <a:r>
              <a:rPr lang="en-US" sz="1800" b="0" i="0" u="none" strike="noStrike" baseline="0">
                <a:ln>
                  <a:noFill/>
                </a:ln>
                <a:solidFill>
                  <a:srgbClr val="0000C0"/>
                </a:solidFill>
                <a:latin typeface="Arial" pitchFamily="34"/>
                <a:ea typeface="ＭＳ Ｐゴシック" pitchFamily="50"/>
                <a:cs typeface="ＭＳ Ｐゴシック" pitchFamily="50"/>
              </a:rPr>
              <a:t>”</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&lt;aop:advisor </a:t>
            </a:r>
            <a:r>
              <a:rPr lang="en-US" sz="1800" b="0" i="0" u="none" strike="noStrike" baseline="0">
                <a:ln>
                  <a:noFill/>
                </a:ln>
                <a:solidFill>
                  <a:srgbClr val="7F0055"/>
                </a:solidFill>
                <a:latin typeface="Arial" pitchFamily="34"/>
                <a:ea typeface="ＭＳ Ｐゴシック" pitchFamily="50"/>
                <a:cs typeface="ＭＳ Ｐゴシック" pitchFamily="50"/>
              </a:rPr>
              <a:t>pointcut-ref</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“rewardNetworkMethods”</a:t>
            </a:r>
            <a:r>
              <a:rPr lang="en-US" sz="1800" b="0" i="0" u="none" strike="noStrike" baseline="0">
                <a:ln>
                  <a:noFill/>
                </a:ln>
                <a:solidFill>
                  <a:srgbClr val="3F7F7F"/>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advice-ref</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“txAdvice”</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&lt;/aop:config&gt;</a:t>
            </a:r>
          </a:p>
          <a:p>
            <a:pPr marL="342720" marR="0" lvl="0" indent="-342720" algn="l" rtl="0" hangingPunct="1">
              <a:lnSpc>
                <a:spcPct val="100000"/>
              </a:lnSpc>
              <a:spcBef>
                <a:spcPts val="85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&lt;tx:advice </a:t>
            </a:r>
            <a:r>
              <a:rPr lang="en-US" sz="1800" b="0" i="0" u="none" strike="noStrike" baseline="0">
                <a:ln>
                  <a:noFill/>
                </a:ln>
                <a:solidFill>
                  <a:srgbClr val="7F0055"/>
                </a:solidFill>
                <a:latin typeface="Arial" pitchFamily="34"/>
                <a:ea typeface="ＭＳ Ｐゴシック" pitchFamily="50"/>
                <a:cs typeface="ＭＳ Ｐゴシック" pitchFamily="50"/>
              </a:rPr>
              <a:t>id</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“txAdvice”</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&lt;tx:attributes&gt;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&lt;tx:method </a:t>
            </a:r>
            <a:r>
              <a:rPr lang="en-US" sz="1800" b="1" i="0" u="none" strike="noStrike" baseline="0">
                <a:ln>
                  <a:noFill/>
                </a:ln>
                <a:solidFill>
                  <a:srgbClr val="7F0055"/>
                </a:solidFill>
                <a:latin typeface="Arial" pitchFamily="34"/>
                <a:ea typeface="ＭＳ Ｐゴシック" pitchFamily="50"/>
                <a:cs typeface="ＭＳ Ｐゴシック" pitchFamily="50"/>
              </a:rPr>
              <a:t>name</a:t>
            </a:r>
            <a:r>
              <a:rPr lang="en-US" sz="1800" b="1" i="0" u="none" strike="noStrike" baseline="0">
                <a:ln>
                  <a:noFill/>
                </a:ln>
                <a:solidFill>
                  <a:srgbClr val="3F7F7F"/>
                </a:solidFill>
                <a:latin typeface="Arial" pitchFamily="34"/>
                <a:ea typeface="ＭＳ Ｐゴシック" pitchFamily="50"/>
                <a:cs typeface="ＭＳ Ｐゴシック" pitchFamily="50"/>
              </a:rPr>
              <a:t>=</a:t>
            </a:r>
            <a:r>
              <a:rPr lang="en-US" sz="1800" b="1" i="0" u="none" strike="noStrike" baseline="0">
                <a:ln>
                  <a:noFill/>
                </a:ln>
                <a:solidFill>
                  <a:srgbClr val="0000C0"/>
                </a:solidFill>
                <a:latin typeface="Arial" pitchFamily="34"/>
                <a:ea typeface="ＭＳ Ｐゴシック" pitchFamily="50"/>
                <a:cs typeface="ＭＳ Ｐゴシック" pitchFamily="50"/>
              </a:rPr>
              <a:t>"get*"</a:t>
            </a:r>
            <a:r>
              <a:rPr lang="en-US" sz="1800" b="0" i="0" u="none" strike="noStrike" baseline="0">
                <a:ln>
                  <a:noFill/>
                </a:ln>
                <a:solidFill>
                  <a:srgbClr val="3F7F7F"/>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read-only</a:t>
            </a:r>
            <a:r>
              <a:rPr lang="en-US" sz="1800" b="1" i="0" u="none" strike="noStrike" baseline="0">
                <a:ln>
                  <a:noFill/>
                </a:ln>
                <a:solidFill>
                  <a:srgbClr val="3F7F7F"/>
                </a:solidFill>
                <a:latin typeface="Arial" pitchFamily="34"/>
                <a:ea typeface="ＭＳ Ｐゴシック" pitchFamily="50"/>
                <a:cs typeface="ＭＳ Ｐゴシック" pitchFamily="50"/>
              </a:rPr>
              <a:t>=</a:t>
            </a:r>
            <a:r>
              <a:rPr lang="en-US" sz="1800" b="1" i="0" u="none" strike="noStrike" baseline="0">
                <a:ln>
                  <a:noFill/>
                </a:ln>
                <a:solidFill>
                  <a:srgbClr val="0000C0"/>
                </a:solidFill>
                <a:latin typeface="Arial" pitchFamily="34"/>
                <a:ea typeface="ＭＳ Ｐゴシック" pitchFamily="50"/>
                <a:cs typeface="ＭＳ Ｐゴシック" pitchFamily="50"/>
              </a:rPr>
              <a:t>"true" </a:t>
            </a:r>
            <a:r>
              <a:rPr lang="en-US" sz="1800" b="1" i="0" u="none" strike="noStrike" baseline="0">
                <a:ln>
                  <a:noFill/>
                </a:ln>
                <a:solidFill>
                  <a:srgbClr val="7F0055"/>
                </a:solidFill>
                <a:latin typeface="Arial" pitchFamily="34"/>
                <a:ea typeface="ＭＳ Ｐゴシック" pitchFamily="50"/>
                <a:cs typeface="ＭＳ Ｐゴシック" pitchFamily="50"/>
              </a:rPr>
              <a:t>timeout</a:t>
            </a:r>
            <a:r>
              <a:rPr lang="en-US" sz="1800" b="1" i="0" u="none" strike="noStrike" baseline="0">
                <a:ln>
                  <a:noFill/>
                </a:ln>
                <a:solidFill>
                  <a:srgbClr val="3F7F7F"/>
                </a:solidFill>
                <a:latin typeface="Arial" pitchFamily="34"/>
                <a:ea typeface="ＭＳ Ｐゴシック" pitchFamily="50"/>
                <a:cs typeface="ＭＳ Ｐゴシック" pitchFamily="50"/>
              </a:rPr>
              <a:t>=</a:t>
            </a:r>
            <a:r>
              <a:rPr lang="en-US" sz="1800" b="1" i="0" u="none" strike="noStrike" baseline="0">
                <a:ln>
                  <a:noFill/>
                </a:ln>
                <a:solidFill>
                  <a:srgbClr val="0000C0"/>
                </a:solidFill>
                <a:latin typeface="Arial" pitchFamily="34"/>
                <a:ea typeface="ＭＳ Ｐゴシック" pitchFamily="50"/>
                <a:cs typeface="ＭＳ Ｐゴシック" pitchFamily="50"/>
              </a:rPr>
              <a:t>"10"</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&lt;tx:method </a:t>
            </a:r>
            <a:r>
              <a:rPr lang="en-US" sz="1800" b="1" i="0" u="none" strike="noStrike" baseline="0">
                <a:ln>
                  <a:noFill/>
                </a:ln>
                <a:solidFill>
                  <a:srgbClr val="7F0055"/>
                </a:solidFill>
                <a:latin typeface="Arial" pitchFamily="34"/>
                <a:ea typeface="ＭＳ Ｐゴシック" pitchFamily="50"/>
                <a:cs typeface="ＭＳ Ｐゴシック" pitchFamily="50"/>
              </a:rPr>
              <a:t>name</a:t>
            </a:r>
            <a:r>
              <a:rPr lang="en-US" sz="1800" b="1" i="0" u="none" strike="noStrike" baseline="0">
                <a:ln>
                  <a:noFill/>
                </a:ln>
                <a:solidFill>
                  <a:srgbClr val="3F7F7F"/>
                </a:solidFill>
                <a:latin typeface="Arial" pitchFamily="34"/>
                <a:ea typeface="ＭＳ Ｐゴシック" pitchFamily="50"/>
                <a:cs typeface="ＭＳ Ｐゴシック" pitchFamily="50"/>
              </a:rPr>
              <a:t>=</a:t>
            </a:r>
            <a:r>
              <a:rPr lang="en-US" sz="1800" b="1" i="0" u="none" strike="noStrike" baseline="0">
                <a:ln>
                  <a:noFill/>
                </a:ln>
                <a:solidFill>
                  <a:srgbClr val="0000C0"/>
                </a:solidFill>
                <a:latin typeface="Arial" pitchFamily="34"/>
                <a:ea typeface="ＭＳ Ｐゴシック" pitchFamily="50"/>
                <a:cs typeface="ＭＳ Ｐゴシック" pitchFamily="50"/>
              </a:rPr>
              <a:t>"find*"</a:t>
            </a:r>
            <a:r>
              <a:rPr lang="en-US" sz="1800" b="0" i="0" u="none" strike="noStrike" baseline="0">
                <a:ln>
                  <a:noFill/>
                </a:ln>
                <a:solidFill>
                  <a:srgbClr val="3F7F7F"/>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read-only</a:t>
            </a:r>
            <a:r>
              <a:rPr lang="en-US" sz="1800" b="1" i="0" u="none" strike="noStrike" baseline="0">
                <a:ln>
                  <a:noFill/>
                </a:ln>
                <a:solidFill>
                  <a:srgbClr val="3F7F7F"/>
                </a:solidFill>
                <a:latin typeface="Arial" pitchFamily="34"/>
                <a:ea typeface="ＭＳ Ｐゴシック" pitchFamily="50"/>
                <a:cs typeface="ＭＳ Ｐゴシック" pitchFamily="50"/>
              </a:rPr>
              <a:t>=</a:t>
            </a:r>
            <a:r>
              <a:rPr lang="en-US" sz="1800" b="1" i="0" u="none" strike="noStrike" baseline="0">
                <a:ln>
                  <a:noFill/>
                </a:ln>
                <a:solidFill>
                  <a:srgbClr val="0000C0"/>
                </a:solidFill>
                <a:latin typeface="Arial" pitchFamily="34"/>
                <a:ea typeface="ＭＳ Ｐゴシック" pitchFamily="50"/>
                <a:cs typeface="ＭＳ Ｐゴシック" pitchFamily="50"/>
              </a:rPr>
              <a:t>"true" </a:t>
            </a:r>
            <a:r>
              <a:rPr lang="en-US" sz="1800" b="1" i="0" u="none" strike="noStrike" baseline="0">
                <a:ln>
                  <a:noFill/>
                </a:ln>
                <a:solidFill>
                  <a:srgbClr val="7F0055"/>
                </a:solidFill>
                <a:latin typeface="Arial" pitchFamily="34"/>
                <a:ea typeface="ＭＳ Ｐゴシック" pitchFamily="50"/>
                <a:cs typeface="ＭＳ Ｐゴシック" pitchFamily="50"/>
              </a:rPr>
              <a:t>timeout</a:t>
            </a:r>
            <a:r>
              <a:rPr lang="en-US" sz="1800" b="1" i="0" u="none" strike="noStrike" baseline="0">
                <a:ln>
                  <a:noFill/>
                </a:ln>
                <a:solidFill>
                  <a:srgbClr val="3F7F7F"/>
                </a:solidFill>
                <a:latin typeface="Arial" pitchFamily="34"/>
                <a:ea typeface="ＭＳ Ｐゴシック" pitchFamily="50"/>
                <a:cs typeface="ＭＳ Ｐゴシック" pitchFamily="50"/>
              </a:rPr>
              <a:t>=</a:t>
            </a:r>
            <a:r>
              <a:rPr lang="en-US" sz="1800" b="1" i="0" u="none" strike="noStrike" baseline="0">
                <a:ln>
                  <a:noFill/>
                </a:ln>
                <a:solidFill>
                  <a:srgbClr val="0000C0"/>
                </a:solidFill>
                <a:latin typeface="Arial" pitchFamily="34"/>
                <a:ea typeface="ＭＳ Ｐゴシック" pitchFamily="50"/>
                <a:cs typeface="ＭＳ Ｐゴシック" pitchFamily="50"/>
              </a:rPr>
              <a:t>"10"</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&lt;tx:method </a:t>
            </a:r>
            <a:r>
              <a:rPr lang="en-US" sz="1800" b="1" i="0" u="none" strike="noStrike" baseline="0">
                <a:ln>
                  <a:noFill/>
                </a:ln>
                <a:solidFill>
                  <a:srgbClr val="7F0055"/>
                </a:solidFill>
                <a:latin typeface="Arial" pitchFamily="34"/>
                <a:ea typeface="ＭＳ Ｐゴシック" pitchFamily="50"/>
                <a:cs typeface="ＭＳ Ｐゴシック" pitchFamily="50"/>
              </a:rPr>
              <a:t>name</a:t>
            </a:r>
            <a:r>
              <a:rPr lang="en-US" sz="1800" b="1" i="0" u="none" strike="noStrike" baseline="0">
                <a:ln>
                  <a:noFill/>
                </a:ln>
                <a:solidFill>
                  <a:srgbClr val="3F7F7F"/>
                </a:solidFill>
                <a:latin typeface="Arial" pitchFamily="34"/>
                <a:ea typeface="ＭＳ Ｐゴシック" pitchFamily="50"/>
                <a:cs typeface="ＭＳ Ｐゴシック" pitchFamily="50"/>
              </a:rPr>
              <a:t>=</a:t>
            </a:r>
            <a:r>
              <a:rPr lang="en-US" sz="1800" b="1" i="0" u="none" strike="noStrike" baseline="0">
                <a:ln>
                  <a:noFill/>
                </a:ln>
                <a:solidFill>
                  <a:srgbClr val="0000C0"/>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timeout</a:t>
            </a:r>
            <a:r>
              <a:rPr lang="en-US" sz="1800" b="1" i="0" u="none" strike="noStrike" baseline="0">
                <a:ln>
                  <a:noFill/>
                </a:ln>
                <a:solidFill>
                  <a:srgbClr val="3F7F7F"/>
                </a:solidFill>
                <a:latin typeface="Arial" pitchFamily="34"/>
                <a:ea typeface="ＭＳ Ｐゴシック" pitchFamily="50"/>
                <a:cs typeface="ＭＳ Ｐゴシック" pitchFamily="50"/>
              </a:rPr>
              <a:t>=</a:t>
            </a:r>
            <a:r>
              <a:rPr lang="en-US" sz="1800" b="1" i="0" u="none" strike="noStrike" baseline="0">
                <a:ln>
                  <a:noFill/>
                </a:ln>
                <a:solidFill>
                  <a:srgbClr val="0000C0"/>
                </a:solidFill>
                <a:latin typeface="Arial" pitchFamily="34"/>
                <a:ea typeface="ＭＳ Ｐゴシック" pitchFamily="50"/>
                <a:cs typeface="ＭＳ Ｐゴシック" pitchFamily="50"/>
              </a:rPr>
              <a:t>"30"</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&lt;/tx:attributes&gt;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&lt;/tx:advice&gt;</a:t>
            </a:r>
          </a:p>
          <a:p>
            <a:pPr marL="342720" marR="0" lvl="0" indent="-342720" algn="l" rtl="0" hangingPunct="1">
              <a:lnSpc>
                <a:spcPct val="100000"/>
              </a:lnSpc>
              <a:spcBef>
                <a:spcPts val="85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&lt;bean </a:t>
            </a:r>
            <a:r>
              <a:rPr lang="en-US" sz="1800" b="0" i="0" u="none" strike="noStrike" baseline="0">
                <a:ln>
                  <a:noFill/>
                </a:ln>
                <a:solidFill>
                  <a:srgbClr val="7F0055"/>
                </a:solidFill>
                <a:latin typeface="Arial" pitchFamily="34"/>
                <a:ea typeface="ＭＳ Ｐゴシック" pitchFamily="50"/>
                <a:cs typeface="ＭＳ Ｐゴシック" pitchFamily="50"/>
              </a:rPr>
              <a:t>id</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“transactionManager”</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class</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“org.springframework.jdbc.datasource.DataSourceTransactionManager”</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  &lt;property </a:t>
            </a:r>
            <a:r>
              <a:rPr lang="en-US" sz="1800" b="0" i="0" u="none" strike="noStrike" baseline="0">
                <a:ln>
                  <a:noFill/>
                </a:ln>
                <a:solidFill>
                  <a:srgbClr val="7F0055"/>
                </a:solidFill>
                <a:latin typeface="Arial" pitchFamily="34"/>
                <a:ea typeface="ＭＳ Ｐゴシック" pitchFamily="50"/>
                <a:cs typeface="ＭＳ Ｐゴシック" pitchFamily="50"/>
              </a:rPr>
              <a:t>name</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“dataSource”</a:t>
            </a:r>
            <a:r>
              <a:rPr lang="en-US" sz="1800" b="0" i="0" u="none" strike="noStrike" baseline="0">
                <a:ln>
                  <a:noFill/>
                </a:ln>
                <a:solidFill>
                  <a:srgbClr val="7F0055"/>
                </a:solidFill>
                <a:latin typeface="Arial" pitchFamily="34"/>
                <a:ea typeface="ＭＳ Ｐゴシック" pitchFamily="50"/>
                <a:cs typeface="ＭＳ Ｐゴシック" pitchFamily="50"/>
              </a:rPr>
              <a:t> ref</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“dataSource”</a:t>
            </a:r>
            <a:r>
              <a:rPr lang="en-US" sz="1800" b="0" i="0" u="none" strike="noStrike" baseline="0">
                <a:ln>
                  <a:noFill/>
                </a:ln>
                <a:solidFill>
                  <a:srgbClr val="3F7F7F"/>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34"/>
                <a:ea typeface="ＭＳ Ｐゴシック" pitchFamily="50"/>
                <a:cs typeface="ＭＳ Ｐゴシック" pitchFamily="50"/>
              </a:rPr>
              <a:t>&lt;/bean&gt;</a:t>
            </a:r>
          </a:p>
        </p:txBody>
      </p:sp>
      <p:sp>
        <p:nvSpPr>
          <p:cNvPr id="3" name="Title 2"/>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Declarative Transactions: XML</a:t>
            </a:r>
          </a:p>
        </p:txBody>
      </p:sp>
      <p:sp>
        <p:nvSpPr>
          <p:cNvPr id="4" name="Line 5"/>
          <p:cNvSpPr/>
          <p:nvPr/>
        </p:nvSpPr>
        <p:spPr>
          <a:xfrm>
            <a:off x="6049800" y="1606320"/>
            <a:ext cx="0" cy="380879"/>
          </a:xfrm>
          <a:prstGeom prst="line">
            <a:avLst/>
          </a:prstGeom>
          <a:noFill/>
          <a:ln w="1908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 Box 6"/>
          <p:cNvSpPr/>
          <p:nvPr/>
        </p:nvSpPr>
        <p:spPr>
          <a:xfrm>
            <a:off x="4526640" y="1226520"/>
            <a:ext cx="424872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34"/>
                <a:ea typeface="ＭＳ Ｐゴシック" pitchFamily="2"/>
                <a:cs typeface="ＭＳ Ｐゴシック" pitchFamily="2"/>
              </a:rPr>
              <a:t>AspectJ </a:t>
            </a:r>
            <a:r>
              <a:rPr lang="en-US" sz="2000" b="0" i="1" u="none" strike="noStrike" baseline="0">
                <a:ln>
                  <a:noFill/>
                </a:ln>
                <a:solidFill>
                  <a:srgbClr val="4D4D4D"/>
                </a:solidFill>
                <a:latin typeface="Arial" pitchFamily="34"/>
                <a:ea typeface="ＭＳ Ｐゴシック" pitchFamily="2"/>
                <a:cs typeface="ＭＳ Ｐゴシック" pitchFamily="2"/>
              </a:rPr>
              <a:t>named</a:t>
            </a:r>
            <a:r>
              <a:rPr lang="en-US" sz="2000" b="0" i="0" u="none" strike="noStrike" baseline="0">
                <a:ln>
                  <a:noFill/>
                </a:ln>
                <a:solidFill>
                  <a:srgbClr val="4D4D4D"/>
                </a:solidFill>
                <a:latin typeface="Arial" pitchFamily="34"/>
                <a:ea typeface="ＭＳ Ｐゴシック" pitchFamily="2"/>
                <a:cs typeface="ＭＳ Ｐゴシック" pitchFamily="2"/>
              </a:rPr>
              <a:t> pointcut expression</a:t>
            </a:r>
          </a:p>
        </p:txBody>
      </p:sp>
      <p:sp>
        <p:nvSpPr>
          <p:cNvPr id="6" name="Line 5"/>
          <p:cNvSpPr/>
          <p:nvPr/>
        </p:nvSpPr>
        <p:spPr>
          <a:xfrm flipH="1">
            <a:off x="4265280" y="3017520"/>
            <a:ext cx="1403999" cy="393120"/>
          </a:xfrm>
          <a:prstGeom prst="line">
            <a:avLst/>
          </a:prstGeom>
          <a:noFill/>
          <a:ln w="1908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 Box 6"/>
          <p:cNvSpPr/>
          <p:nvPr/>
        </p:nvSpPr>
        <p:spPr>
          <a:xfrm>
            <a:off x="5562000" y="2651760"/>
            <a:ext cx="3213360" cy="70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34"/>
                <a:ea typeface="ＭＳ Ｐゴシック" pitchFamily="2"/>
                <a:cs typeface="ＭＳ Ｐゴシック" pitchFamily="2"/>
              </a:rPr>
              <a:t>Method-level configuration for transactional advice</a:t>
            </a:r>
          </a:p>
        </p:txBody>
      </p:sp>
      <p:sp>
        <p:nvSpPr>
          <p:cNvPr id="8" name="Line 5"/>
          <p:cNvSpPr/>
          <p:nvPr/>
        </p:nvSpPr>
        <p:spPr>
          <a:xfrm flipH="1" flipV="1">
            <a:off x="2976120" y="4293360"/>
            <a:ext cx="1849320" cy="329760"/>
          </a:xfrm>
          <a:prstGeom prst="line">
            <a:avLst/>
          </a:prstGeom>
          <a:noFill/>
          <a:ln w="1908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Text Box 6"/>
          <p:cNvSpPr/>
          <p:nvPr/>
        </p:nvSpPr>
        <p:spPr>
          <a:xfrm>
            <a:off x="4867920" y="4359960"/>
            <a:ext cx="390744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Includes rewardAccountFor(..) and updateConfirmation(..)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rogrammatic Transactions with Sprin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2. Programmatic Transactions with Spring</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Declarative transaction management is highly recommended</a:t>
            </a:r>
          </a:p>
          <a:p>
            <a:pPr marL="0" lvl="1" indent="0">
              <a:spcBef>
                <a:spcPts val="499"/>
              </a:spcBef>
            </a:pPr>
            <a:r>
              <a:rPr lang="en-US">
                <a:latin typeface="" pitchFamily="16"/>
              </a:rPr>
              <a:t>Clean code</a:t>
            </a:r>
          </a:p>
          <a:p>
            <a:pPr marL="0" lvl="1" indent="0">
              <a:spcBef>
                <a:spcPts val="499"/>
              </a:spcBef>
            </a:pPr>
            <a:r>
              <a:rPr lang="en-US">
                <a:latin typeface="" pitchFamily="16"/>
              </a:rPr>
              <a:t>Flexible configuration</a:t>
            </a:r>
          </a:p>
          <a:p>
            <a:pPr marL="0" lvl="0" indent="0"/>
            <a:r>
              <a:rPr lang="en-US">
                <a:latin typeface="" pitchFamily="16"/>
              </a:rPr>
              <a:t>Spring does enable programmatic transaction</a:t>
            </a:r>
          </a:p>
          <a:p>
            <a:pPr marL="0" lvl="1" indent="0">
              <a:spcBef>
                <a:spcPts val="499"/>
              </a:spcBef>
              <a:buClr>
                <a:srgbClr val="000000"/>
              </a:buClr>
            </a:pPr>
            <a:r>
              <a:rPr lang="en-US">
                <a:latin typeface="" pitchFamily="16"/>
              </a:rPr>
              <a:t>Works with local or JTA transaction manager</a:t>
            </a:r>
          </a:p>
          <a:p>
            <a:pPr marL="0" lvl="1" indent="0">
              <a:spcBef>
                <a:spcPts val="499"/>
              </a:spcBef>
              <a:buClr>
                <a:srgbClr val="000000"/>
              </a:buClr>
            </a:pPr>
            <a:r>
              <a:rPr lang="en-US" b="1">
                <a:latin typeface="Courier New" pitchFamily="49"/>
              </a:rPr>
              <a:t>TransactionTemplate</a:t>
            </a:r>
            <a:r>
              <a:rPr lang="en-US">
                <a:latin typeface="" pitchFamily="16"/>
              </a:rPr>
              <a:t> plus callback</a:t>
            </a:r>
          </a:p>
        </p:txBody>
      </p:sp>
      <p:grpSp>
        <p:nvGrpSpPr>
          <p:cNvPr id="4" name="Group 3"/>
          <p:cNvGrpSpPr/>
          <p:nvPr/>
        </p:nvGrpSpPr>
        <p:grpSpPr>
          <a:xfrm>
            <a:off x="412560" y="5221440"/>
            <a:ext cx="8295119" cy="698759"/>
            <a:chOff x="412560" y="5221440"/>
            <a:chExt cx="8295119" cy="698759"/>
          </a:xfrm>
        </p:grpSpPr>
        <p:sp>
          <p:nvSpPr>
            <p:cNvPr id="5" name="Freeform 4"/>
            <p:cNvSpPr/>
            <p:nvPr/>
          </p:nvSpPr>
          <p:spPr>
            <a:xfrm>
              <a:off x="412560" y="5221440"/>
              <a:ext cx="8295119" cy="6987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3">
              <a:lum/>
              <a:alphaModFix/>
            </a:blip>
            <a:srcRect/>
            <a:stretch>
              <a:fillRect/>
            </a:stretch>
          </p:blipFill>
          <p:spPr>
            <a:xfrm>
              <a:off x="488520" y="5336280"/>
              <a:ext cx="432359" cy="431640"/>
            </a:xfrm>
            <a:prstGeom prst="rect">
              <a:avLst/>
            </a:prstGeom>
            <a:noFill/>
            <a:ln>
              <a:noFill/>
            </a:ln>
          </p:spPr>
        </p:pic>
        <p:sp>
          <p:nvSpPr>
            <p:cNvPr id="7" name="TextBox 6"/>
            <p:cNvSpPr txBox="1"/>
            <p:nvPr/>
          </p:nvSpPr>
          <p:spPr>
            <a:xfrm>
              <a:off x="893160" y="5265720"/>
              <a:ext cx="7780680" cy="639000"/>
            </a:xfrm>
            <a:prstGeom prst="rect">
              <a:avLst/>
            </a:prstGeom>
            <a:noFill/>
            <a:ln>
              <a:noFill/>
            </a:ln>
          </p:spPr>
          <p:txBody>
            <a:bodyPr vert="horz" wrap="none" lIns="90000" tIns="45000" rIns="90000" bIns="45000" anchorCtr="0" compatLnSpc="1"/>
            <a:lstStyle/>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0" i="0" u="none" strike="noStrike" baseline="0">
                  <a:ln>
                    <a:noFill/>
                  </a:ln>
                  <a:solidFill>
                    <a:srgbClr val="4D4D4D"/>
                  </a:solidFill>
                  <a:latin typeface="Arial" pitchFamily="50"/>
                  <a:ea typeface="ＭＳ Ｐゴシック" pitchFamily="50"/>
                  <a:cs typeface="ＭＳ Ｐゴシック" pitchFamily="50"/>
                </a:rPr>
                <a:t>Can be useful inside a technical framework that would not rely on external configuration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Transactions in the RewardNetwork">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Transactions in the RewardNetwork</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The </a:t>
            </a:r>
            <a:r>
              <a:rPr lang="en-US" i="1">
                <a:latin typeface="Arial" pitchFamily="34"/>
              </a:rPr>
              <a:t>rewardAccountFor(Dining)</a:t>
            </a:r>
            <a:r>
              <a:rPr lang="en-US">
                <a:latin typeface="" pitchFamily="16"/>
              </a:rPr>
              <a:t> method represents a unit-of-work that should be atomic</a:t>
            </a:r>
          </a:p>
        </p:txBody>
      </p:sp>
      <p:grpSp>
        <p:nvGrpSpPr>
          <p:cNvPr id="4" name="Group 3"/>
          <p:cNvGrpSpPr/>
          <p:nvPr/>
        </p:nvGrpSpPr>
        <p:grpSpPr>
          <a:xfrm>
            <a:off x="318600" y="2725920"/>
            <a:ext cx="8506800" cy="3544559"/>
            <a:chOff x="318600" y="2725920"/>
            <a:chExt cx="8506800" cy="3544559"/>
          </a:xfrm>
        </p:grpSpPr>
        <p:sp>
          <p:nvSpPr>
            <p:cNvPr id="5" name="Line 8"/>
            <p:cNvSpPr/>
            <p:nvPr/>
          </p:nvSpPr>
          <p:spPr>
            <a:xfrm>
              <a:off x="822960" y="3601080"/>
              <a:ext cx="152388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9"/>
            <p:cNvSpPr/>
            <p:nvPr/>
          </p:nvSpPr>
          <p:spPr>
            <a:xfrm>
              <a:off x="820800" y="3336120"/>
              <a:ext cx="19821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findByCreditCard(String)</a:t>
              </a:r>
            </a:p>
          </p:txBody>
        </p:sp>
        <p:sp>
          <p:nvSpPr>
            <p:cNvPr id="7" name="Line 10"/>
            <p:cNvSpPr/>
            <p:nvPr/>
          </p:nvSpPr>
          <p:spPr>
            <a:xfrm>
              <a:off x="822960" y="3982320"/>
              <a:ext cx="27432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 Box 11"/>
            <p:cNvSpPr/>
            <p:nvPr/>
          </p:nvSpPr>
          <p:spPr>
            <a:xfrm>
              <a:off x="822600" y="3732840"/>
              <a:ext cx="24483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findByMerchantNumber(String)</a:t>
              </a:r>
            </a:p>
          </p:txBody>
        </p:sp>
        <p:sp>
          <p:nvSpPr>
            <p:cNvPr id="9" name="Line 12"/>
            <p:cNvSpPr/>
            <p:nvPr/>
          </p:nvSpPr>
          <p:spPr>
            <a:xfrm>
              <a:off x="822960" y="4363200"/>
              <a:ext cx="6553079"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Line 13"/>
            <p:cNvSpPr/>
            <p:nvPr/>
          </p:nvSpPr>
          <p:spPr>
            <a:xfrm>
              <a:off x="822960" y="4744080"/>
              <a:ext cx="533376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Text Box 14"/>
            <p:cNvSpPr/>
            <p:nvPr/>
          </p:nvSpPr>
          <p:spPr>
            <a:xfrm>
              <a:off x="824760" y="4114079"/>
              <a:ext cx="286308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calculateBenefitFor(Account, Dining)</a:t>
              </a:r>
            </a:p>
          </p:txBody>
        </p:sp>
        <p:sp>
          <p:nvSpPr>
            <p:cNvPr id="12" name="Text Box 15"/>
            <p:cNvSpPr/>
            <p:nvPr/>
          </p:nvSpPr>
          <p:spPr>
            <a:xfrm>
              <a:off x="821880" y="4494960"/>
              <a:ext cx="28371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makeContribution(MonetaryAmount)</a:t>
              </a:r>
            </a:p>
          </p:txBody>
        </p:sp>
        <p:sp>
          <p:nvSpPr>
            <p:cNvPr id="13" name="Line 16"/>
            <p:cNvSpPr/>
            <p:nvPr/>
          </p:nvSpPr>
          <p:spPr>
            <a:xfrm>
              <a:off x="822960" y="5125319"/>
              <a:ext cx="152388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4" name="Text Box 17"/>
            <p:cNvSpPr/>
            <p:nvPr/>
          </p:nvSpPr>
          <p:spPr>
            <a:xfrm>
              <a:off x="822960" y="4860000"/>
              <a:ext cx="23385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updateBeneficiaries(Account)</a:t>
              </a:r>
            </a:p>
          </p:txBody>
        </p:sp>
        <p:sp>
          <p:nvSpPr>
            <p:cNvPr id="15" name="Line 18"/>
            <p:cNvSpPr/>
            <p:nvPr/>
          </p:nvSpPr>
          <p:spPr>
            <a:xfrm>
              <a:off x="822960" y="5506200"/>
              <a:ext cx="403848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Text Box 19"/>
            <p:cNvSpPr/>
            <p:nvPr/>
          </p:nvSpPr>
          <p:spPr>
            <a:xfrm>
              <a:off x="827999" y="5236200"/>
              <a:ext cx="3471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confirmReward(AccountContribution, Dining)</a:t>
              </a:r>
            </a:p>
          </p:txBody>
        </p:sp>
        <p:sp>
          <p:nvSpPr>
            <p:cNvPr id="17" name="Text Box 26"/>
            <p:cNvSpPr/>
            <p:nvPr/>
          </p:nvSpPr>
          <p:spPr>
            <a:xfrm>
              <a:off x="7607520" y="5963399"/>
              <a:ext cx="11484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Verdana" pitchFamily="34"/>
                  <a:ea typeface="ＭＳ Ｐゴシック" pitchFamily="2"/>
                  <a:cs typeface="ＭＳ Ｐゴシック" pitchFamily="2"/>
                </a:rPr>
                <a:t>DATABASE</a:t>
              </a:r>
            </a:p>
          </p:txBody>
        </p:sp>
        <p:sp>
          <p:nvSpPr>
            <p:cNvPr id="18" name="Text Box 27"/>
            <p:cNvSpPr/>
            <p:nvPr/>
          </p:nvSpPr>
          <p:spPr>
            <a:xfrm>
              <a:off x="7452360" y="3448800"/>
              <a:ext cx="1371599"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1. SELECT</a:t>
              </a:r>
            </a:p>
          </p:txBody>
        </p:sp>
        <p:sp>
          <p:nvSpPr>
            <p:cNvPr id="19" name="Text Box 28"/>
            <p:cNvSpPr/>
            <p:nvPr/>
          </p:nvSpPr>
          <p:spPr>
            <a:xfrm>
              <a:off x="7454160" y="3920400"/>
              <a:ext cx="13359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2. SELECT</a:t>
              </a:r>
            </a:p>
          </p:txBody>
        </p:sp>
        <p:sp>
          <p:nvSpPr>
            <p:cNvPr id="20" name="Text Box 29"/>
            <p:cNvSpPr/>
            <p:nvPr/>
          </p:nvSpPr>
          <p:spPr>
            <a:xfrm>
              <a:off x="7451280" y="4439520"/>
              <a:ext cx="13741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3. UPDATE</a:t>
              </a:r>
            </a:p>
          </p:txBody>
        </p:sp>
        <p:sp>
          <p:nvSpPr>
            <p:cNvPr id="21" name="Text Box 30"/>
            <p:cNvSpPr/>
            <p:nvPr/>
          </p:nvSpPr>
          <p:spPr>
            <a:xfrm>
              <a:off x="7453799" y="4910759"/>
              <a:ext cx="12733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4. INSERT</a:t>
              </a:r>
            </a:p>
          </p:txBody>
        </p:sp>
        <p:sp>
          <p:nvSpPr>
            <p:cNvPr id="22" name="Line 35"/>
            <p:cNvSpPr/>
            <p:nvPr/>
          </p:nvSpPr>
          <p:spPr>
            <a:xfrm>
              <a:off x="822960" y="3220200"/>
              <a:ext cx="0" cy="268776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3" name="Line 46"/>
            <p:cNvSpPr/>
            <p:nvPr/>
          </p:nvSpPr>
          <p:spPr>
            <a:xfrm>
              <a:off x="7376039" y="3220200"/>
              <a:ext cx="0" cy="268776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4" name="Line 47"/>
            <p:cNvSpPr/>
            <p:nvPr/>
          </p:nvSpPr>
          <p:spPr>
            <a:xfrm>
              <a:off x="6156720" y="3220200"/>
              <a:ext cx="0" cy="268776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5" name="Line 48"/>
            <p:cNvSpPr/>
            <p:nvPr/>
          </p:nvSpPr>
          <p:spPr>
            <a:xfrm>
              <a:off x="4861440" y="3220200"/>
              <a:ext cx="0" cy="268776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6" name="AutoShape 49"/>
            <p:cNvSpPr/>
            <p:nvPr/>
          </p:nvSpPr>
          <p:spPr>
            <a:xfrm>
              <a:off x="7757279" y="5353920"/>
              <a:ext cx="838080" cy="6094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969696"/>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7" name="Line 50"/>
            <p:cNvSpPr/>
            <p:nvPr/>
          </p:nvSpPr>
          <p:spPr>
            <a:xfrm>
              <a:off x="3566160" y="3220200"/>
              <a:ext cx="0" cy="268776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8" name="Line 51"/>
            <p:cNvSpPr/>
            <p:nvPr/>
          </p:nvSpPr>
          <p:spPr>
            <a:xfrm>
              <a:off x="2346840" y="3220200"/>
              <a:ext cx="0" cy="268776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9" name="Rectangle 32"/>
            <p:cNvSpPr/>
            <p:nvPr/>
          </p:nvSpPr>
          <p:spPr>
            <a:xfrm>
              <a:off x="6871320" y="272736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0" name="Rectangle 33"/>
            <p:cNvSpPr/>
            <p:nvPr/>
          </p:nvSpPr>
          <p:spPr>
            <a:xfrm>
              <a:off x="5650560" y="272736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1" name="Rectangle 29"/>
            <p:cNvSpPr/>
            <p:nvPr/>
          </p:nvSpPr>
          <p:spPr>
            <a:xfrm>
              <a:off x="1766520" y="272736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8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2" name="Rectangle 30"/>
            <p:cNvSpPr/>
            <p:nvPr/>
          </p:nvSpPr>
          <p:spPr>
            <a:xfrm>
              <a:off x="3061800" y="272736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8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3" name="Rectangle 31"/>
            <p:cNvSpPr/>
            <p:nvPr/>
          </p:nvSpPr>
          <p:spPr>
            <a:xfrm>
              <a:off x="4356720" y="272736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8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4" name="Rectangle 21"/>
            <p:cNvSpPr/>
            <p:nvPr/>
          </p:nvSpPr>
          <p:spPr>
            <a:xfrm>
              <a:off x="318600" y="272592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5" name="Rectangle 22"/>
            <p:cNvSpPr/>
            <p:nvPr/>
          </p:nvSpPr>
          <p:spPr>
            <a:xfrm>
              <a:off x="326880" y="2736720"/>
              <a:ext cx="105012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Reward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Network</a:t>
              </a:r>
            </a:p>
          </p:txBody>
        </p:sp>
        <p:sp>
          <p:nvSpPr>
            <p:cNvPr id="36" name="Rectangle 24"/>
            <p:cNvSpPr/>
            <p:nvPr/>
          </p:nvSpPr>
          <p:spPr>
            <a:xfrm>
              <a:off x="1766520" y="2727360"/>
              <a:ext cx="1143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Account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37" name="Rectangle 25"/>
            <p:cNvSpPr/>
            <p:nvPr/>
          </p:nvSpPr>
          <p:spPr>
            <a:xfrm>
              <a:off x="3061800" y="2727360"/>
              <a:ext cx="1143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Restaurant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38" name="Rectangle 26"/>
            <p:cNvSpPr/>
            <p:nvPr/>
          </p:nvSpPr>
          <p:spPr>
            <a:xfrm>
              <a:off x="4357080" y="2727360"/>
              <a:ext cx="1143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Reward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39" name="Rectangle 27"/>
            <p:cNvSpPr/>
            <p:nvPr/>
          </p:nvSpPr>
          <p:spPr>
            <a:xfrm>
              <a:off x="6871679" y="2824560"/>
              <a:ext cx="11430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Restaurant</a:t>
              </a:r>
            </a:p>
          </p:txBody>
        </p:sp>
        <p:sp>
          <p:nvSpPr>
            <p:cNvPr id="40" name="Rectangle 28"/>
            <p:cNvSpPr/>
            <p:nvPr/>
          </p:nvSpPr>
          <p:spPr>
            <a:xfrm>
              <a:off x="5648760" y="2824560"/>
              <a:ext cx="1070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Account</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Programmatic Transactions: example</a:t>
            </a:r>
          </a:p>
        </p:txBody>
      </p:sp>
      <p:sp>
        <p:nvSpPr>
          <p:cNvPr id="3" name="Freeform 2"/>
          <p:cNvSpPr/>
          <p:nvPr/>
        </p:nvSpPr>
        <p:spPr>
          <a:xfrm>
            <a:off x="384840" y="1532160"/>
            <a:ext cx="8458200" cy="4621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4D4D4D"/>
                </a:solidFill>
                <a:latin typeface="Arial" pitchFamily="34"/>
                <a:ea typeface="ＭＳ Ｐゴシック" pitchFamily="50"/>
                <a:cs typeface="ＭＳ Ｐゴシック" pitchFamily="50"/>
              </a:rPr>
              <a:t> RewardConfirmation rewardAccountFor(Dining dining)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return </a:t>
            </a: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new</a:t>
            </a:r>
            <a:r>
              <a:rPr lang="en-US" sz="1800" b="0" i="0" u="none" strike="noStrike" baseline="0">
                <a:ln>
                  <a:noFill/>
                </a:ln>
                <a:solidFill>
                  <a:srgbClr val="4D4D4D"/>
                </a:solidFill>
                <a:latin typeface="Arial" pitchFamily="34"/>
                <a:ea typeface="ＭＳ Ｐゴシック" pitchFamily="50"/>
                <a:cs typeface="ＭＳ Ｐゴシック" pitchFamily="50"/>
              </a:rPr>
              <a:t> TransactionTemplate(txManager).execute( (status) -&gt;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try</a:t>
            </a: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0000C0"/>
                </a:solidFill>
                <a:latin typeface="Arial" pitchFamily="34"/>
                <a:ea typeface="ＭＳ Ｐゴシック" pitchFamily="50"/>
                <a:cs typeface="ＭＳ Ｐゴシック" pitchFamily="50"/>
              </a:rPr>
              <a:t>accountRepository</a:t>
            </a:r>
            <a:r>
              <a:rPr lang="en-US" sz="1800" b="0" i="0" u="none" strike="noStrike" baseline="0">
                <a:ln>
                  <a:noFill/>
                </a:ln>
                <a:solidFill>
                  <a:srgbClr val="4D4D4D"/>
                </a:solidFill>
                <a:latin typeface="Arial" pitchFamily="34"/>
                <a:ea typeface="ＭＳ Ｐゴシック" pitchFamily="50"/>
                <a:cs typeface="ＭＳ Ｐゴシック" pitchFamily="50"/>
              </a:rPr>
              <a:t>.updateBeneficiaries(account);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confirmation = </a:t>
            </a:r>
            <a:r>
              <a:rPr lang="en-US" sz="1800" b="0" i="0" u="none" strike="noStrike" baseline="0">
                <a:ln>
                  <a:noFill/>
                </a:ln>
                <a:solidFill>
                  <a:srgbClr val="0000C0"/>
                </a:solidFill>
                <a:latin typeface="Arial" pitchFamily="34"/>
                <a:ea typeface="ＭＳ Ｐゴシック" pitchFamily="50"/>
                <a:cs typeface="ＭＳ Ｐゴシック" pitchFamily="50"/>
              </a:rPr>
              <a:t>rewardRepository</a:t>
            </a:r>
            <a:r>
              <a:rPr lang="en-US" sz="1800" b="0" i="0" u="none" strike="noStrike" baseline="0">
                <a:ln>
                  <a:noFill/>
                </a:ln>
                <a:solidFill>
                  <a:srgbClr val="4D4D4D"/>
                </a:solidFill>
                <a:latin typeface="Arial" pitchFamily="34"/>
                <a:ea typeface="ＭＳ Ｐゴシック" pitchFamily="50"/>
                <a:cs typeface="ＭＳ Ｐゴシック" pitchFamily="50"/>
              </a:rPr>
              <a:t>.confirmReward(contribution, dining);</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catch</a:t>
            </a:r>
            <a:r>
              <a:rPr lang="en-US" sz="1800" b="0" i="0" u="none" strike="noStrike" baseline="0">
                <a:ln>
                  <a:noFill/>
                </a:ln>
                <a:solidFill>
                  <a:srgbClr val="4D4D4D"/>
                </a:solidFill>
                <a:latin typeface="Arial" pitchFamily="34"/>
                <a:ea typeface="ＭＳ Ｐゴシック" pitchFamily="50"/>
                <a:cs typeface="ＭＳ Ｐゴシック" pitchFamily="50"/>
              </a:rPr>
              <a:t> (RewardException e)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1" i="0" u="none" strike="noStrike" baseline="0">
                <a:ln>
                  <a:noFill/>
                </a:ln>
                <a:solidFill>
                  <a:srgbClr val="4D4D4D"/>
                </a:solidFill>
                <a:latin typeface="Arial" pitchFamily="34"/>
                <a:ea typeface="ＭＳ Ｐゴシック" pitchFamily="50"/>
                <a:cs typeface="ＭＳ Ｐゴシック" pitchFamily="50"/>
              </a:rPr>
              <a:t>status.setRollbackOnly();</a:t>
            </a:r>
          </a:p>
          <a:p>
            <a:pPr marL="343080" marR="0" lvl="0" indent="-343080" algn="l" rtl="0" hangingPunct="1">
              <a:lnSpc>
                <a:spcPct val="100000"/>
              </a:lnSpc>
              <a:spcBef>
                <a:spcPts val="0"/>
              </a:spcBef>
              <a:spcAft>
                <a:spcPts val="0"/>
              </a:spcAft>
              <a:buNone/>
              <a:tabLst>
                <a:tab pos="343080" algn="l"/>
                <a:tab pos="800280" algn="l"/>
                <a:tab pos="1257480" algn="l"/>
                <a:tab pos="1714679" algn="l"/>
                <a:tab pos="2171880" algn="l"/>
                <a:tab pos="2629080" algn="l"/>
                <a:tab pos="3086279" algn="l"/>
                <a:tab pos="3543480" algn="l"/>
                <a:tab pos="4000680" algn="l"/>
                <a:tab pos="4457880" algn="l"/>
                <a:tab pos="4915080" algn="l"/>
                <a:tab pos="5372280" algn="l"/>
                <a:tab pos="5829479" algn="l"/>
                <a:tab pos="6286680" algn="l"/>
                <a:tab pos="6743879" algn="l"/>
                <a:tab pos="7201080" algn="l"/>
                <a:tab pos="7658280" algn="l"/>
                <a:tab pos="8115480" algn="l"/>
                <a:tab pos="8572680" algn="l"/>
                <a:tab pos="9029880" algn="l"/>
                <a:tab pos="9487080" algn="l"/>
              </a:tabLst>
            </a:pPr>
            <a:r>
              <a:rPr lang="en-US" sz="1800" b="1" i="0" u="none" strike="noStrike" baseline="0">
                <a:ln>
                  <a:noFill/>
                </a:ln>
                <a:solidFill>
                  <a:srgbClr val="000000"/>
                </a:solidFill>
                <a:latin typeface="Arial" pitchFamily="34"/>
                <a:ea typeface="ＭＳ Ｐゴシック" pitchFamily="50"/>
                <a:cs typeface="ＭＳ Ｐゴシック" pitchFamily="50"/>
              </a:rPr>
              <a:t>            confirmation = </a:t>
            </a:r>
            <a:r>
              <a:rPr lang="en-US" sz="1800" b="1" i="0" u="none" strike="noStrike" baseline="0">
                <a:ln>
                  <a:noFill/>
                </a:ln>
                <a:solidFill>
                  <a:srgbClr val="7F0055"/>
                </a:solidFill>
                <a:latin typeface="Arial" pitchFamily="34"/>
                <a:ea typeface="Arial" pitchFamily="34"/>
                <a:cs typeface="Arial" pitchFamily="34"/>
              </a:rPr>
              <a:t>new </a:t>
            </a:r>
            <a:r>
              <a:rPr lang="en-US" sz="1800" b="1" i="0" u="none" strike="noStrike" baseline="0">
                <a:ln>
                  <a:noFill/>
                </a:ln>
                <a:solidFill>
                  <a:srgbClr val="000000"/>
                </a:solidFill>
                <a:latin typeface="Arial" pitchFamily="34"/>
                <a:ea typeface="Arial" pitchFamily="34"/>
                <a:cs typeface="Arial" pitchFamily="34"/>
              </a:rPr>
              <a:t>RewardFailure();</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return</a:t>
            </a:r>
            <a:r>
              <a:rPr lang="en-US" sz="1800" b="0" i="0" u="none" strike="noStrike" baseline="0">
                <a:ln>
                  <a:noFill/>
                </a:ln>
                <a:solidFill>
                  <a:srgbClr val="4D4D4D"/>
                </a:solidFill>
                <a:latin typeface="Arial" pitchFamily="34"/>
                <a:ea typeface="ＭＳ Ｐゴシック" pitchFamily="50"/>
                <a:cs typeface="ＭＳ Ｐゴシック" pitchFamily="50"/>
              </a:rPr>
              <a:t> confirmation;</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p:txBody>
      </p:sp>
      <p:sp>
        <p:nvSpPr>
          <p:cNvPr id="4" name="Text Box 5"/>
          <p:cNvSpPr/>
          <p:nvPr/>
        </p:nvSpPr>
        <p:spPr>
          <a:xfrm>
            <a:off x="7119360" y="1222559"/>
            <a:ext cx="1858319"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Method </a:t>
            </a:r>
            <a:r>
              <a:rPr lang="en-GB" sz="1800" b="0" i="1" u="none" strike="noStrike" baseline="0">
                <a:ln>
                  <a:noFill/>
                </a:ln>
                <a:solidFill>
                  <a:srgbClr val="4D4D4D"/>
                </a:solidFill>
                <a:latin typeface="Arial" pitchFamily="34"/>
                <a:ea typeface="Lucida Sans Unicode" pitchFamily="34"/>
                <a:cs typeface="Lucida Sans Unicode" pitchFamily="34"/>
              </a:rPr>
              <a:t>not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@Transactional</a:t>
            </a:r>
          </a:p>
        </p:txBody>
      </p:sp>
      <p:sp>
        <p:nvSpPr>
          <p:cNvPr id="5" name="TextBox 4"/>
          <p:cNvSpPr txBox="1"/>
          <p:nvPr/>
        </p:nvSpPr>
        <p:spPr>
          <a:xfrm>
            <a:off x="1741680" y="5298840"/>
            <a:ext cx="6811919" cy="1087560"/>
          </a:xfrm>
          <a:prstGeom prst="rect">
            <a:avLst/>
          </a:prstGeom>
          <a:solidFill>
            <a:srgbClr val="FFFFFF"/>
          </a:solidFill>
          <a:ln w="14400">
            <a:solidFill>
              <a:srgbClr val="808080"/>
            </a:solidFill>
            <a:prstDash val="solid"/>
          </a:ln>
        </p:spPr>
        <p:txBody>
          <a:bodyPr vert="horz" wrap="none" lIns="97200" tIns="52200" rIns="97200" bIns="522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a:t>
            </a:r>
            <a:r>
              <a:rPr lang="en-US" sz="1600" b="1" i="0" u="none" strike="noStrike" baseline="0">
                <a:ln>
                  <a:noFill/>
                </a:ln>
                <a:solidFill>
                  <a:srgbClr val="7F0055"/>
                </a:solidFill>
                <a:latin typeface="Monaco" pitchFamily="49"/>
                <a:ea typeface="Monaco" pitchFamily="49"/>
                <a:cs typeface="Monaco" pitchFamily="49"/>
              </a:rPr>
              <a:t>interface</a:t>
            </a:r>
            <a:r>
              <a:rPr lang="en-US" sz="1600" b="0" i="0" u="none" strike="noStrike" baseline="0">
                <a:ln>
                  <a:noFill/>
                </a:ln>
                <a:solidFill>
                  <a:srgbClr val="000000"/>
                </a:solidFill>
                <a:latin typeface="Monaco" pitchFamily="49"/>
                <a:ea typeface="Monaco" pitchFamily="49"/>
                <a:cs typeface="Monaco" pitchFamily="49"/>
              </a:rPr>
              <a:t> TransactionCallback&lt;T&gt;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baseline="0">
                <a:ln>
                  <a:noFill/>
                </a:ln>
                <a:solidFill>
                  <a:srgbClr val="000000"/>
                </a:solidFill>
                <a:latin typeface="Monaco" pitchFamily="49"/>
                <a:ea typeface="Monaco" pitchFamily="49"/>
                <a:cs typeface="Monaco" pitchFamily="49"/>
              </a:rPr>
              <a:t>   </a:t>
            </a:r>
            <a:r>
              <a:rPr lang="en-US" sz="1600" b="1" i="0" u="none" strike="noStrike" baseline="0">
                <a:ln>
                  <a:noFill/>
                </a:ln>
                <a:solidFill>
                  <a:srgbClr val="7F0055"/>
                </a:solidFill>
                <a:latin typeface="Monaco" pitchFamily="49"/>
                <a:ea typeface="Monaco" pitchFamily="49"/>
                <a:cs typeface="Monaco" pitchFamily="49"/>
              </a:rPr>
              <a:t>public</a:t>
            </a:r>
            <a:r>
              <a:rPr lang="en-US" sz="1600" b="0" i="0" u="none" strike="noStrike" baseline="0">
                <a:ln>
                  <a:noFill/>
                </a:ln>
                <a:solidFill>
                  <a:srgbClr val="000000"/>
                </a:solidFill>
                <a:latin typeface="Monaco" pitchFamily="49"/>
                <a:ea typeface="Monaco" pitchFamily="49"/>
                <a:cs typeface="Monaco" pitchFamily="49"/>
              </a:rPr>
              <a:t> T doInTransaction(TransactionStatus status)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1" i="0" u="none" strike="noStrike" baseline="0">
                <a:ln>
                  <a:noFill/>
                </a:ln>
                <a:solidFill>
                  <a:srgbClr val="000000"/>
                </a:solidFill>
                <a:latin typeface="Monaco" pitchFamily="49"/>
                <a:ea typeface="Monaco" pitchFamily="49"/>
                <a:cs typeface="Monaco" pitchFamily="49"/>
              </a:rPr>
              <a:t>               </a:t>
            </a:r>
            <a:r>
              <a:rPr lang="en-US" sz="1600" b="1" i="0" u="none" strike="noStrike" baseline="0">
                <a:ln>
                  <a:noFill/>
                </a:ln>
                <a:solidFill>
                  <a:srgbClr val="7F0055"/>
                </a:solidFill>
                <a:latin typeface="Monaco" pitchFamily="49"/>
                <a:ea typeface="Monaco" pitchFamily="49"/>
                <a:cs typeface="Monaco" pitchFamily="49"/>
              </a:rPr>
              <a:t>throws</a:t>
            </a:r>
            <a:r>
              <a:rPr lang="en-US" sz="1600" b="0" i="0" u="none" strike="noStrike" baseline="0">
                <a:ln>
                  <a:noFill/>
                </a:ln>
                <a:solidFill>
                  <a:srgbClr val="000000"/>
                </a:solidFill>
                <a:latin typeface="Monaco" pitchFamily="49"/>
                <a:ea typeface="Monaco" pitchFamily="49"/>
                <a:cs typeface="Monaco" pitchFamily="49"/>
              </a:rPr>
              <a:t> Exception;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000000"/>
                </a:solidFill>
                <a:latin typeface="Monaco" pitchFamily="49"/>
                <a:ea typeface="Monaco" pitchFamily="49"/>
                <a:cs typeface="Monaco" pitchFamily="49"/>
              </a:rPr>
              <a:t>}</a:t>
            </a:r>
          </a:p>
        </p:txBody>
      </p:sp>
      <p:sp>
        <p:nvSpPr>
          <p:cNvPr id="6" name="Straight Connector 5"/>
          <p:cNvSpPr/>
          <p:nvPr/>
        </p:nvSpPr>
        <p:spPr>
          <a:xfrm flipH="1">
            <a:off x="4040639" y="4129200"/>
            <a:ext cx="1851840" cy="8856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 Box 5"/>
          <p:cNvSpPr/>
          <p:nvPr/>
        </p:nvSpPr>
        <p:spPr>
          <a:xfrm>
            <a:off x="5653440" y="3670200"/>
            <a:ext cx="2861640" cy="91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ctr"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Method no longer throws exception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   – </a:t>
            </a:r>
            <a:r>
              <a:rPr lang="en-GB" sz="1800" b="0" i="1" u="none" strike="noStrike" baseline="0">
                <a:ln>
                  <a:noFill/>
                </a:ln>
                <a:solidFill>
                  <a:srgbClr val="4D4D4D"/>
                </a:solidFill>
                <a:latin typeface="Arial" pitchFamily="34"/>
                <a:ea typeface="Lucida Sans Unicode" pitchFamily="34"/>
                <a:cs typeface="Lucida Sans Unicode" pitchFamily="34"/>
              </a:rPr>
              <a:t>manual</a:t>
            </a:r>
            <a:r>
              <a:rPr lang="en-GB" sz="1800" b="0" i="0" u="none" strike="noStrike" baseline="0">
                <a:ln>
                  <a:noFill/>
                </a:ln>
                <a:solidFill>
                  <a:srgbClr val="4D4D4D"/>
                </a:solidFill>
                <a:latin typeface="Arial" pitchFamily="34"/>
                <a:ea typeface="Lucida Sans Unicode" pitchFamily="34"/>
                <a:cs typeface="Lucida Sans Unicode" pitchFamily="34"/>
              </a:rPr>
              <a:t> rollback</a:t>
            </a:r>
          </a:p>
        </p:txBody>
      </p:sp>
      <p:sp>
        <p:nvSpPr>
          <p:cNvPr id="8" name="Text Box 5"/>
          <p:cNvSpPr/>
          <p:nvPr/>
        </p:nvSpPr>
        <p:spPr>
          <a:xfrm>
            <a:off x="7132320" y="2629800"/>
            <a:ext cx="1858319"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Lambda syntax</a:t>
            </a:r>
          </a:p>
        </p:txBody>
      </p:sp>
      <p:sp>
        <p:nvSpPr>
          <p:cNvPr id="9" name="Straight Connector 8"/>
          <p:cNvSpPr/>
          <p:nvPr/>
        </p:nvSpPr>
        <p:spPr>
          <a:xfrm flipH="1" flipV="1">
            <a:off x="7132320" y="2449440"/>
            <a:ext cx="640080" cy="180360"/>
          </a:xfrm>
          <a:prstGeom prst="line">
            <a:avLst/>
          </a:prstGeom>
          <a:noFill/>
          <a:ln w="0">
            <a:solidFill>
              <a:srgbClr val="000000"/>
            </a:solidFill>
            <a:prstDash val="solid"/>
            <a:tailEnd type="arrow"/>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3. Read-only Transactions – Faster</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Why use transactions if you're only planning to read data?</a:t>
            </a:r>
          </a:p>
          <a:p>
            <a:pPr lvl="1"/>
            <a:r>
              <a:rPr lang="en-US">
                <a:latin typeface="" pitchFamily="16"/>
              </a:rPr>
              <a:t>Performance: allows Spring to optimize the transactional resource for read-only data access</a:t>
            </a:r>
          </a:p>
        </p:txBody>
      </p:sp>
      <p:sp>
        <p:nvSpPr>
          <p:cNvPr id="4" name="Freeform 3"/>
          <p:cNvSpPr/>
          <p:nvPr/>
        </p:nvSpPr>
        <p:spPr>
          <a:xfrm>
            <a:off x="831959" y="3219839"/>
            <a:ext cx="6857640" cy="2933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public</a:t>
            </a: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ＭＳ Ｐゴシック" pitchFamily="50"/>
                <a:cs typeface="ＭＳ Ｐゴシック" pitchFamily="50"/>
              </a:rPr>
              <a:t>void</a:t>
            </a:r>
            <a:r>
              <a:rPr lang="en-US" sz="1800" b="0" i="0" u="none" strike="noStrike" baseline="0">
                <a:ln>
                  <a:noFill/>
                </a:ln>
                <a:solidFill>
                  <a:srgbClr val="4D4D4D"/>
                </a:solidFill>
                <a:latin typeface="Arial" pitchFamily="34"/>
                <a:ea typeface="ＭＳ Ｐゴシック" pitchFamily="50"/>
                <a:cs typeface="ＭＳ Ｐゴシック" pitchFamily="50"/>
              </a:rPr>
              <a:t> rewardAccount1()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280099"/>
                </a:solidFill>
                <a:latin typeface="Arial" pitchFamily="34"/>
                <a:ea typeface="ＭＳ Ｐゴシック" pitchFamily="50"/>
                <a:cs typeface="ＭＳ Ｐゴシック" pitchFamily="50"/>
              </a:rPr>
              <a:t>jdbcTemplate</a:t>
            </a:r>
            <a:r>
              <a:rPr lang="en-US" sz="1800" b="0" i="0" u="none" strike="noStrike" baseline="0">
                <a:ln>
                  <a:noFill/>
                </a:ln>
                <a:solidFill>
                  <a:srgbClr val="4D4D4D"/>
                </a:solidFill>
                <a:latin typeface="Arial" pitchFamily="34"/>
                <a:ea typeface="ＭＳ Ｐゴシック" pitchFamily="50"/>
                <a:cs typeface="ＭＳ Ｐゴシック" pitchFamily="50"/>
              </a:rPr>
              <a:t>.queryForList(…);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280099"/>
                </a:solidFill>
                <a:latin typeface="Arial" pitchFamily="34"/>
                <a:ea typeface="ＭＳ Ｐゴシック" pitchFamily="50"/>
                <a:cs typeface="ＭＳ Ｐゴシック" pitchFamily="50"/>
              </a:rPr>
              <a:t>jdbcTemplate</a:t>
            </a:r>
            <a:r>
              <a:rPr lang="en-US" sz="1800" b="0" i="0" u="none" strike="noStrike" baseline="0">
                <a:ln>
                  <a:noFill/>
                </a:ln>
                <a:solidFill>
                  <a:srgbClr val="4D4D4D"/>
                </a:solidFill>
                <a:latin typeface="Arial" pitchFamily="34"/>
                <a:ea typeface="ＭＳ Ｐゴシック" pitchFamily="50"/>
                <a:cs typeface="ＭＳ Ｐゴシック" pitchFamily="50"/>
              </a:rPr>
              <a:t>.queryForInt(…);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666666"/>
                </a:solidFill>
                <a:latin typeface="Arial" pitchFamily="34"/>
                <a:ea typeface="ＭＳ Ｐゴシック" pitchFamily="50"/>
                <a:cs typeface="ＭＳ Ｐゴシック" pitchFamily="50"/>
              </a:rPr>
              <a:t>@Transactional(readOnly=true)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Arial" pitchFamily="34"/>
                <a:cs typeface="Arial" pitchFamily="34"/>
              </a:rPr>
              <a:t>public</a:t>
            </a:r>
            <a:r>
              <a:rPr lang="en-US" sz="1800" b="0" i="0" u="none" strike="noStrike" baseline="0">
                <a:ln>
                  <a:noFill/>
                </a:ln>
                <a:solidFill>
                  <a:srgbClr val="4D4D4D"/>
                </a:solidFill>
                <a:latin typeface="Arial" pitchFamily="34"/>
                <a:ea typeface="Arial" pitchFamily="34"/>
                <a:cs typeface="Arial" pitchFamily="34"/>
              </a:rPr>
              <a:t> </a:t>
            </a:r>
            <a:r>
              <a:rPr lang="en-US" sz="1800" b="0" i="0" u="none" strike="noStrike" baseline="0">
                <a:ln>
                  <a:noFill/>
                </a:ln>
                <a:solidFill>
                  <a:srgbClr val="7F0055"/>
                </a:solidFill>
                <a:latin typeface="Arial" pitchFamily="34"/>
                <a:ea typeface="Arial" pitchFamily="34"/>
                <a:cs typeface="Arial" pitchFamily="34"/>
              </a:rPr>
              <a:t>void</a:t>
            </a:r>
            <a:r>
              <a:rPr lang="en-US" sz="1800" b="0" i="0" u="none" strike="noStrike" baseline="0">
                <a:ln>
                  <a:noFill/>
                </a:ln>
                <a:solidFill>
                  <a:srgbClr val="4D4D4D"/>
                </a:solidFill>
                <a:latin typeface="Arial" pitchFamily="34"/>
                <a:ea typeface="ＭＳ Ｐゴシック" pitchFamily="50"/>
                <a:cs typeface="ＭＳ Ｐゴシック" pitchFamily="50"/>
              </a:rPr>
              <a:t> rewardAccount2()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280099"/>
                </a:solidFill>
                <a:latin typeface="Arial" pitchFamily="34"/>
                <a:ea typeface="ＭＳ Ｐゴシック" pitchFamily="50"/>
                <a:cs typeface="ＭＳ Ｐゴシック" pitchFamily="50"/>
              </a:rPr>
              <a:t>       jdbcTemplate</a:t>
            </a:r>
            <a:r>
              <a:rPr lang="en-US" sz="1800" b="0" i="0" u="none" strike="noStrike" baseline="0">
                <a:ln>
                  <a:noFill/>
                </a:ln>
                <a:solidFill>
                  <a:srgbClr val="4D4D4D"/>
                </a:solidFill>
                <a:latin typeface="Arial" pitchFamily="34"/>
                <a:ea typeface="ＭＳ Ｐゴシック" pitchFamily="50"/>
                <a:cs typeface="ＭＳ Ｐゴシック" pitchFamily="50"/>
              </a:rPr>
              <a:t>.</a:t>
            </a:r>
            <a:r>
              <a:rPr lang="en-US" sz="1800" b="0" i="0" u="none" strike="noStrike" baseline="0">
                <a:ln>
                  <a:noFill/>
                </a:ln>
                <a:solidFill>
                  <a:srgbClr val="4C4C4C"/>
                </a:solidFill>
                <a:latin typeface="Arial" pitchFamily="34"/>
                <a:ea typeface="ＭＳ Ｐゴシック" pitchFamily="50"/>
                <a:cs typeface="ＭＳ Ｐゴシック" pitchFamily="50"/>
              </a:rPr>
              <a:t>queryForList</a:t>
            </a:r>
            <a:r>
              <a:rPr lang="en-US" sz="18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280099"/>
                </a:solidFill>
                <a:latin typeface="Arial" pitchFamily="34"/>
                <a:ea typeface="ＭＳ Ｐゴシック" pitchFamily="50"/>
                <a:cs typeface="ＭＳ Ｐゴシック" pitchFamily="50"/>
              </a:rPr>
              <a:t>jdbcTemplate</a:t>
            </a:r>
            <a:r>
              <a:rPr lang="en-US" sz="1800" b="0" i="0" u="none" strike="noStrike" baseline="0">
                <a:ln>
                  <a:noFill/>
                </a:ln>
                <a:solidFill>
                  <a:srgbClr val="4D4D4D"/>
                </a:solidFill>
                <a:latin typeface="Arial" pitchFamily="34"/>
                <a:ea typeface="ＭＳ Ｐゴシック" pitchFamily="50"/>
                <a:cs typeface="ＭＳ Ｐゴシック" pitchFamily="50"/>
              </a:rPr>
              <a:t>.queryForInt(…);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p:txBody>
      </p:sp>
      <p:grpSp>
        <p:nvGrpSpPr>
          <p:cNvPr id="5" name="Group 4"/>
          <p:cNvGrpSpPr/>
          <p:nvPr/>
        </p:nvGrpSpPr>
        <p:grpSpPr>
          <a:xfrm>
            <a:off x="4654800" y="4496400"/>
            <a:ext cx="3527999" cy="506160"/>
            <a:chOff x="4654800" y="4496400"/>
            <a:chExt cx="3527999" cy="506160"/>
          </a:xfrm>
        </p:grpSpPr>
        <p:sp>
          <p:nvSpPr>
            <p:cNvPr id="6" name="Line 4"/>
            <p:cNvSpPr/>
            <p:nvPr/>
          </p:nvSpPr>
          <p:spPr>
            <a:xfrm flipH="1">
              <a:off x="4654800" y="4671360"/>
              <a:ext cx="1250640" cy="33120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 Box 5"/>
            <p:cNvSpPr/>
            <p:nvPr/>
          </p:nvSpPr>
          <p:spPr>
            <a:xfrm>
              <a:off x="5935679" y="4496400"/>
              <a:ext cx="22471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1 single connection</a:t>
              </a:r>
            </a:p>
          </p:txBody>
        </p:sp>
      </p:grpSp>
      <p:grpSp>
        <p:nvGrpSpPr>
          <p:cNvPr id="8" name="Group 7"/>
          <p:cNvGrpSpPr/>
          <p:nvPr/>
        </p:nvGrpSpPr>
        <p:grpSpPr>
          <a:xfrm>
            <a:off x="4995360" y="3452759"/>
            <a:ext cx="3187440" cy="506161"/>
            <a:chOff x="4995360" y="3452759"/>
            <a:chExt cx="3187440" cy="506161"/>
          </a:xfrm>
        </p:grpSpPr>
        <p:sp>
          <p:nvSpPr>
            <p:cNvPr id="9" name="Line 4"/>
            <p:cNvSpPr/>
            <p:nvPr/>
          </p:nvSpPr>
          <p:spPr>
            <a:xfrm flipH="1">
              <a:off x="4995360" y="3627720"/>
              <a:ext cx="1336679" cy="33120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Text Box 5"/>
            <p:cNvSpPr/>
            <p:nvPr/>
          </p:nvSpPr>
          <p:spPr>
            <a:xfrm>
              <a:off x="6364440" y="3452759"/>
              <a:ext cx="18183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2 connections</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Read-only Transactions – Isolation</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Why use transactions if you're only planning to read data?</a:t>
            </a:r>
          </a:p>
          <a:p>
            <a:pPr lvl="1"/>
            <a:r>
              <a:rPr lang="en-US">
                <a:latin typeface="" pitchFamily="16"/>
              </a:rPr>
              <a:t>With a high isolation level, a read-only transaction prevents data from being modified until the transaction commits</a:t>
            </a:r>
          </a:p>
        </p:txBody>
      </p:sp>
      <p:sp>
        <p:nvSpPr>
          <p:cNvPr id="4" name="Freeform 3"/>
          <p:cNvSpPr/>
          <p:nvPr/>
        </p:nvSpPr>
        <p:spPr>
          <a:xfrm>
            <a:off x="429480" y="3314160"/>
            <a:ext cx="8285040" cy="27374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1" i="0" u="none" strike="noStrike" baseline="0">
                <a:ln>
                  <a:noFill/>
                </a:ln>
                <a:solidFill>
                  <a:srgbClr val="666666"/>
                </a:solidFill>
                <a:latin typeface="Arial" pitchFamily="34"/>
                <a:ea typeface="ＭＳ Ｐゴシック" pitchFamily="50"/>
                <a:cs typeface="ＭＳ Ｐゴシック" pitchFamily="50"/>
              </a:rPr>
              <a:t>@Transactional</a:t>
            </a:r>
            <a:r>
              <a:rPr lang="en-US" sz="1800" b="1" i="0" u="none" strike="noStrike" baseline="0">
                <a:ln>
                  <a:noFill/>
                </a:ln>
                <a:solidFill>
                  <a:srgbClr val="000000"/>
                </a:solidFill>
                <a:latin typeface="Arial" pitchFamily="34"/>
                <a:ea typeface="ＭＳ Ｐゴシック" pitchFamily="50"/>
                <a:cs typeface="ＭＳ Ｐゴシック" pitchFamily="50"/>
              </a:rPr>
              <a:t>(</a:t>
            </a:r>
            <a:r>
              <a:rPr lang="en-US" sz="1800" b="1" i="0" u="none" strike="noStrike" baseline="0">
                <a:ln>
                  <a:noFill/>
                </a:ln>
                <a:solidFill>
                  <a:srgbClr val="111111"/>
                </a:solidFill>
                <a:latin typeface="Arial" pitchFamily="34"/>
                <a:ea typeface="ＭＳ Ｐゴシック" pitchFamily="50"/>
                <a:cs typeface="ＭＳ Ｐゴシック" pitchFamily="50"/>
              </a:rPr>
              <a:t>readOnly</a:t>
            </a:r>
            <a:r>
              <a:rPr lang="en-US" sz="1800" b="1" i="0" u="none" strike="noStrike" baseline="0">
                <a:ln>
                  <a:noFill/>
                </a:ln>
                <a:solidFill>
                  <a:srgbClr val="000000"/>
                </a:solidFill>
                <a:latin typeface="Arial" pitchFamily="34"/>
                <a:ea typeface="ＭＳ Ｐゴシック" pitchFamily="50"/>
                <a:cs typeface="ＭＳ Ｐゴシック" pitchFamily="50"/>
              </a:rPr>
              <a:t>=</a:t>
            </a:r>
            <a:r>
              <a:rPr lang="en-US" sz="1800" b="1" i="0" u="none" strike="noStrike" baseline="0">
                <a:ln>
                  <a:noFill/>
                </a:ln>
                <a:solidFill>
                  <a:srgbClr val="0000FF"/>
                </a:solidFill>
                <a:latin typeface="Arial" pitchFamily="34"/>
                <a:ea typeface="ＭＳ Ｐゴシック" pitchFamily="50"/>
                <a:cs typeface="ＭＳ Ｐゴシック" pitchFamily="50"/>
              </a:rPr>
              <a:t>true</a:t>
            </a:r>
            <a:r>
              <a:rPr lang="en-US" sz="1800" b="1" i="0" u="none" strike="noStrike" baseline="0">
                <a:ln>
                  <a:noFill/>
                </a:ln>
                <a:solidFill>
                  <a:srgbClr val="000000"/>
                </a:solidFill>
                <a:latin typeface="Arial" pitchFamily="34"/>
                <a:ea typeface="ＭＳ Ｐゴシック" pitchFamily="50"/>
                <a:cs typeface="ＭＳ Ｐゴシック" pitchFamily="50"/>
              </a:rPr>
              <a:t>, isolation=</a:t>
            </a:r>
            <a:r>
              <a:rPr lang="en-US" sz="1600" b="1" i="0" u="none" strike="noStrike" baseline="0">
                <a:ln>
                  <a:noFill/>
                </a:ln>
                <a:solidFill>
                  <a:srgbClr val="0000FF"/>
                </a:solidFill>
                <a:latin typeface="Arial" pitchFamily="34"/>
                <a:ea typeface="ＭＳ Ｐゴシック" pitchFamily="50"/>
                <a:cs typeface="ＭＳ Ｐゴシック" pitchFamily="50"/>
              </a:rPr>
              <a:t>Isolation.REPEATABLE_READ</a:t>
            </a:r>
            <a:r>
              <a:rPr lang="en-US" sz="1800" b="1" i="0" u="none" strike="noStrike" baseline="0">
                <a:ln>
                  <a:noFill/>
                </a:ln>
                <a:solidFill>
                  <a:srgbClr val="000000"/>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Arial" pitchFamily="34"/>
                <a:cs typeface="Arial" pitchFamily="34"/>
              </a:rPr>
              <a:t>public</a:t>
            </a:r>
            <a:r>
              <a:rPr lang="en-US" sz="1800" b="0" i="0" u="none" strike="noStrike" baseline="0">
                <a:ln>
                  <a:noFill/>
                </a:ln>
                <a:solidFill>
                  <a:srgbClr val="4D4D4D"/>
                </a:solidFill>
                <a:latin typeface="Arial" pitchFamily="34"/>
                <a:ea typeface="Arial" pitchFamily="34"/>
                <a:cs typeface="Arial" pitchFamily="34"/>
              </a:rPr>
              <a:t> </a:t>
            </a:r>
            <a:r>
              <a:rPr lang="en-US" sz="1800" b="0" i="0" u="none" strike="noStrike" baseline="0">
                <a:ln>
                  <a:noFill/>
                </a:ln>
                <a:solidFill>
                  <a:srgbClr val="7F0055"/>
                </a:solidFill>
                <a:latin typeface="Arial" pitchFamily="34"/>
                <a:ea typeface="Arial" pitchFamily="34"/>
                <a:cs typeface="Arial" pitchFamily="34"/>
              </a:rPr>
              <a:t>void</a:t>
            </a:r>
            <a:r>
              <a:rPr lang="en-US" sz="1800" b="0" i="0" u="none" strike="noStrike" baseline="0">
                <a:ln>
                  <a:noFill/>
                </a:ln>
                <a:solidFill>
                  <a:srgbClr val="4D4D4D"/>
                </a:solidFill>
                <a:latin typeface="Arial" pitchFamily="34"/>
                <a:ea typeface="ＭＳ Ｐゴシック" pitchFamily="50"/>
                <a:cs typeface="ＭＳ Ｐゴシック" pitchFamily="50"/>
              </a:rPr>
              <a:t> importantAccounts()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List accounts = </a:t>
            </a:r>
            <a:r>
              <a:rPr lang="en-US" sz="1800" b="0" i="0" u="none" strike="noStrike" baseline="0">
                <a:ln>
                  <a:noFill/>
                </a:ln>
                <a:solidFill>
                  <a:srgbClr val="280099"/>
                </a:solidFill>
                <a:latin typeface="Arial" pitchFamily="34"/>
                <a:ea typeface="ＭＳ Ｐゴシック" pitchFamily="50"/>
                <a:cs typeface="ＭＳ Ｐゴシック" pitchFamily="50"/>
              </a:rPr>
              <a:t>jdbcTemplate</a:t>
            </a:r>
            <a:r>
              <a:rPr lang="en-US" sz="1800" b="0" i="0" u="none" strike="noStrike" baseline="0">
                <a:ln>
                  <a:noFill/>
                </a:ln>
                <a:solidFill>
                  <a:srgbClr val="4D4D4D"/>
                </a:solidFill>
                <a:latin typeface="Arial" pitchFamily="34"/>
                <a:ea typeface="ＭＳ Ｐゴシック" pitchFamily="50"/>
                <a:cs typeface="ＭＳ Ｐゴシック" pitchFamily="50"/>
              </a:rPr>
              <a:t>.queryForList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600" b="0" i="0" u="none" strike="noStrike" baseline="0">
                <a:ln>
                  <a:noFill/>
                </a:ln>
                <a:solidFill>
                  <a:srgbClr val="0000FF"/>
                </a:solidFill>
                <a:latin typeface="Arial" pitchFamily="34"/>
                <a:ea typeface="ＭＳ Ｐゴシック" pitchFamily="50"/>
                <a:cs typeface="ＭＳ Ｐゴシック" pitchFamily="50"/>
              </a:rPr>
              <a:t>"SELECT * FROM Accounts WHERE balance &gt; 1000000"</a:t>
            </a:r>
            <a:r>
              <a:rPr lang="en-US" sz="18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process(accounts);</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Arial" pitchFamily="34"/>
                <a:cs typeface="Arial" pitchFamily="34"/>
              </a:rPr>
              <a:t>int</a:t>
            </a:r>
            <a:r>
              <a:rPr lang="en-US" sz="1800" b="0" i="0" u="none" strike="noStrike" baseline="0">
                <a:ln>
                  <a:noFill/>
                </a:ln>
                <a:solidFill>
                  <a:srgbClr val="4D4D4D"/>
                </a:solidFill>
                <a:latin typeface="Arial" pitchFamily="34"/>
                <a:ea typeface="ＭＳ Ｐゴシック" pitchFamily="50"/>
                <a:cs typeface="ＭＳ Ｐゴシック" pitchFamily="50"/>
              </a:rPr>
              <a:t> nAccounts = </a:t>
            </a:r>
            <a:r>
              <a:rPr lang="en-US" sz="1800" b="0" i="0" u="none" strike="noStrike" baseline="0">
                <a:ln>
                  <a:noFill/>
                </a:ln>
                <a:solidFill>
                  <a:srgbClr val="280099"/>
                </a:solidFill>
                <a:latin typeface="Arial" pitchFamily="34"/>
                <a:ea typeface="ＭＳ Ｐゴシック" pitchFamily="50"/>
                <a:cs typeface="ＭＳ Ｐゴシック" pitchFamily="50"/>
              </a:rPr>
              <a:t>jdbcTemplate</a:t>
            </a:r>
            <a:r>
              <a:rPr lang="en-US" sz="1800" b="0" i="0" u="none" strike="noStrike" baseline="0">
                <a:ln>
                  <a:noFill/>
                </a:ln>
                <a:solidFill>
                  <a:srgbClr val="4D4D4D"/>
                </a:solidFill>
                <a:latin typeface="Arial" pitchFamily="34"/>
                <a:ea typeface="ＭＳ Ｐゴシック" pitchFamily="50"/>
                <a:cs typeface="ＭＳ Ｐゴシック" pitchFamily="50"/>
              </a:rPr>
              <a:t>.queryForInt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600" b="0" i="0" u="none" strike="noStrike" baseline="0">
                <a:ln>
                  <a:noFill/>
                </a:ln>
                <a:solidFill>
                  <a:srgbClr val="0000FF"/>
                </a:solidFill>
                <a:latin typeface="Arial" pitchFamily="34"/>
                <a:ea typeface="ＭＳ Ｐゴシック" pitchFamily="50"/>
                <a:cs typeface="ＭＳ Ｐゴシック" pitchFamily="50"/>
              </a:rPr>
              <a:t>"SELECT count(*) FROM Accounts WHERE balance &gt; 1000000"</a:t>
            </a:r>
            <a:r>
              <a:rPr lang="en-US" sz="1800" b="0" i="0" u="none" strike="noStrike" baseline="0">
                <a:ln>
                  <a:noFill/>
                </a:ln>
                <a:solidFill>
                  <a:srgbClr val="4D4D4D"/>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Arial" pitchFamily="34"/>
                <a:cs typeface="Arial" pitchFamily="34"/>
              </a:rPr>
              <a:t>assert</a:t>
            </a:r>
            <a:r>
              <a:rPr lang="en-US" sz="1800" b="0" i="0" u="none" strike="noStrike" baseline="0">
                <a:ln>
                  <a:noFill/>
                </a:ln>
                <a:solidFill>
                  <a:srgbClr val="4D4D4D"/>
                </a:solidFill>
                <a:latin typeface="Arial" pitchFamily="34"/>
                <a:ea typeface="ＭＳ Ｐゴシック" pitchFamily="50"/>
                <a:cs typeface="ＭＳ Ｐゴシック" pitchFamily="50"/>
              </a:rPr>
              <a:t> accounts.size() == nAccounts</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372240"/>
            <a:ext cx="8229600" cy="947159"/>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4. Transactional Tests</a:t>
            </a:r>
            <a:br>
              <a:rPr lang="en-US"/>
            </a:br>
            <a:r>
              <a:rPr lang="en-US" sz="2400"/>
              <a:t>@Before vs @BeforeTransaction</a:t>
            </a:r>
          </a:p>
        </p:txBody>
      </p:sp>
      <p:sp>
        <p:nvSpPr>
          <p:cNvPr id="3" name="Text Placeholder 2"/>
          <p:cNvSpPr txBox="1">
            <a:spLocks noGrp="1"/>
          </p:cNvSpPr>
          <p:nvPr>
            <p:ph type="body" idx="4294967295"/>
          </p:nvPr>
        </p:nvSpPr>
        <p:spPr>
          <a:xfrm>
            <a:off x="627840" y="1620720"/>
            <a:ext cx="7867800" cy="394884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@Before runs in the transaction</a:t>
            </a:r>
          </a:p>
          <a:p>
            <a:pPr lvl="0"/>
            <a:r>
              <a:rPr lang="en-US">
                <a:latin typeface="" pitchFamily="16"/>
              </a:rPr>
              <a:t>@BeforeTransaction runs before the transaction starts</a:t>
            </a:r>
          </a:p>
        </p:txBody>
      </p:sp>
      <p:sp>
        <p:nvSpPr>
          <p:cNvPr id="4" name="Freeform 3"/>
          <p:cNvSpPr/>
          <p:nvPr/>
        </p:nvSpPr>
        <p:spPr>
          <a:xfrm>
            <a:off x="406080" y="1512000"/>
            <a:ext cx="8293320" cy="4356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4C4C4C"/>
                </a:solidFill>
                <a:latin typeface="Arial" pitchFamily="34"/>
                <a:ea typeface="ＭＳ Ｐゴシック" pitchFamily="50"/>
                <a:cs typeface="ＭＳ Ｐゴシック" pitchFamily="50"/>
              </a:rPr>
              <a:t>@ContextConfiguration</a:t>
            </a:r>
            <a:r>
              <a:rPr lang="en-US" sz="1800" b="0" i="0" u="none" strike="noStrike" baseline="0">
                <a:ln>
                  <a:noFill/>
                </a:ln>
                <a:solidFill>
                  <a:srgbClr val="4C4C4C"/>
                </a:solidFill>
                <a:latin typeface="Arial" pitchFamily="34"/>
                <a:ea typeface="ＭＳ Ｐゴシック" pitchFamily="50"/>
                <a:cs typeface="ＭＳ Ｐゴシック" pitchFamily="50"/>
              </a:rPr>
              <a:t>(locations={</a:t>
            </a:r>
            <a:r>
              <a:rPr lang="en-US" sz="1800" b="0" i="0" u="none" strike="noStrike" baseline="0">
                <a:ln>
                  <a:noFill/>
                </a:ln>
                <a:solidFill>
                  <a:srgbClr val="000080"/>
                </a:solidFill>
                <a:latin typeface="Arial" pitchFamily="34"/>
                <a:ea typeface="ＭＳ Ｐゴシック" pitchFamily="50"/>
                <a:cs typeface="ＭＳ Ｐゴシック" pitchFamily="50"/>
              </a:rPr>
              <a:t>"</a:t>
            </a:r>
            <a:r>
              <a:rPr lang="en-US" sz="1800" b="0" i="0" u="none" strike="noStrike" baseline="0">
                <a:ln>
                  <a:noFill/>
                </a:ln>
                <a:solidFill>
                  <a:srgbClr val="0000C0"/>
                </a:solidFill>
                <a:latin typeface="Arial" pitchFamily="34"/>
                <a:ea typeface="ＭＳ Ｐゴシック" pitchFamily="50"/>
                <a:cs typeface="ＭＳ Ｐゴシック" pitchFamily="50"/>
              </a:rPr>
              <a:t>/rewards-config.xml</a:t>
            </a:r>
            <a:r>
              <a:rPr lang="en-US" sz="1800" b="0" i="0" u="none" strike="noStrike" baseline="0">
                <a:ln>
                  <a:noFill/>
                </a:ln>
                <a:solidFill>
                  <a:srgbClr val="000080"/>
                </a:solidFill>
                <a:latin typeface="Arial" pitchFamily="34"/>
                <a:ea typeface="ＭＳ Ｐゴシック" pitchFamily="50"/>
                <a:cs typeface="ＭＳ Ｐゴシック" pitchFamily="50"/>
              </a:rPr>
              <a:t>"</a:t>
            </a:r>
            <a:r>
              <a:rPr lang="en-US" sz="1800" b="0" i="0" u="none" strike="noStrike" baseline="0">
                <a:ln>
                  <a:noFill/>
                </a:ln>
                <a:solidFill>
                  <a:srgbClr val="4C4C4C"/>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4C4C4C"/>
                </a:solidFill>
                <a:latin typeface="Arial" pitchFamily="34"/>
                <a:ea typeface="ＭＳ Ｐゴシック" pitchFamily="50"/>
                <a:cs typeface="ＭＳ Ｐゴシック" pitchFamily="50"/>
              </a:rPr>
              <a:t>@RunWith</a:t>
            </a:r>
            <a:r>
              <a:rPr lang="en-US" sz="1800" b="0" i="0" u="none" strike="noStrike" baseline="0">
                <a:ln>
                  <a:noFill/>
                </a:ln>
                <a:solidFill>
                  <a:srgbClr val="4C4C4C"/>
                </a:solidFill>
                <a:latin typeface="Arial" pitchFamily="34"/>
                <a:ea typeface="ＭＳ Ｐゴシック" pitchFamily="50"/>
                <a:cs typeface="ＭＳ Ｐゴシック" pitchFamily="50"/>
              </a:rPr>
              <a:t>(SpringJUnit4ClassRunner.</a:t>
            </a:r>
            <a:r>
              <a:rPr lang="en-US" sz="1800" b="1" i="0" u="none" strike="noStrike" baseline="0">
                <a:ln>
                  <a:noFill/>
                </a:ln>
                <a:solidFill>
                  <a:srgbClr val="4C4C4C"/>
                </a:solidFill>
                <a:latin typeface="Arial" pitchFamily="34"/>
                <a:ea typeface="ＭＳ Ｐゴシック" pitchFamily="50"/>
                <a:cs typeface="ＭＳ Ｐゴシック" pitchFamily="50"/>
              </a:rPr>
              <a:t>class</a:t>
            </a:r>
            <a:r>
              <a:rPr lang="en-US" sz="1800" b="0" i="0" u="none" strike="noStrike" baseline="0">
                <a:ln>
                  <a:noFill/>
                </a:ln>
                <a:solidFill>
                  <a:srgbClr val="4C4C4C"/>
                </a:solidFill>
                <a:latin typeface="Arial" pitchFamily="34"/>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7F0055"/>
                </a:solidFill>
                <a:latin typeface="Arial" pitchFamily="34"/>
                <a:ea typeface="ＭＳ Ｐゴシック" pitchFamily="50"/>
                <a:cs typeface="ＭＳ Ｐゴシック" pitchFamily="50"/>
              </a:rPr>
              <a:t>public</a:t>
            </a:r>
            <a:r>
              <a:rPr lang="en-US" sz="1800" b="0" i="0" u="none" strike="noStrike" baseline="0">
                <a:ln>
                  <a:noFill/>
                </a:ln>
                <a:solidFill>
                  <a:srgbClr val="000000"/>
                </a:solidFill>
                <a:latin typeface="Arial" pitchFamily="34"/>
                <a:ea typeface="ＭＳ Ｐゴシック" pitchFamily="50"/>
                <a:cs typeface="ＭＳ Ｐゴシック" pitchFamily="50"/>
              </a:rPr>
              <a:t> </a:t>
            </a:r>
            <a:r>
              <a:rPr lang="en-US" sz="1800" b="1" i="0" u="none" strike="noStrike" baseline="0">
                <a:ln>
                  <a:noFill/>
                </a:ln>
                <a:solidFill>
                  <a:srgbClr val="7F0055"/>
                </a:solidFill>
                <a:latin typeface="Arial" pitchFamily="34"/>
                <a:ea typeface="ＭＳ Ｐゴシック" pitchFamily="50"/>
                <a:cs typeface="ＭＳ Ｐゴシック" pitchFamily="50"/>
              </a:rPr>
              <a:t>class</a:t>
            </a:r>
            <a:r>
              <a:rPr lang="en-US" sz="1800" b="0" i="0" u="none" strike="noStrike" baseline="0">
                <a:ln>
                  <a:noFill/>
                </a:ln>
                <a:solidFill>
                  <a:srgbClr val="000000"/>
                </a:solidFill>
                <a:latin typeface="Arial" pitchFamily="34"/>
                <a:ea typeface="ＭＳ Ｐゴシック" pitchFamily="50"/>
                <a:cs typeface="ＭＳ Ｐゴシック" pitchFamily="50"/>
              </a:rPr>
              <a:t> RewardNetworkTest {</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000000"/>
              </a:solidFill>
              <a:latin typeface="Arial" pitchFamily="34"/>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000000"/>
                </a:solidFill>
                <a:latin typeface="Arial" pitchFamily="34"/>
                <a:ea typeface="ＭＳ Ｐゴシック" pitchFamily="50"/>
                <a:cs typeface="ＭＳ Ｐゴシック" pitchFamily="50"/>
              </a:rPr>
              <a:t>	</a:t>
            </a:r>
            <a:r>
              <a:rPr lang="en-US" sz="1800" b="1" i="0" u="none" strike="noStrike" baseline="0">
                <a:ln>
                  <a:noFill/>
                </a:ln>
                <a:solidFill>
                  <a:srgbClr val="0000FF"/>
                </a:solidFill>
                <a:latin typeface="Arial" pitchFamily="34"/>
                <a:ea typeface="ＭＳ Ｐゴシック" pitchFamily="50"/>
                <a:cs typeface="ＭＳ Ｐゴシック" pitchFamily="50"/>
              </a:rPr>
              <a:t>@BeforeTransaction</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public</a:t>
            </a:r>
            <a:r>
              <a:rPr lang="en-US" sz="1800" b="0" i="0" u="none" strike="noStrike" baseline="0">
                <a:ln>
                  <a:noFill/>
                </a:ln>
                <a:solidFill>
                  <a:srgbClr val="4D4D4D"/>
                </a:solidFill>
                <a:latin typeface="Arial" pitchFamily="34"/>
                <a:ea typeface="ＭＳ Ｐゴシック" pitchFamily="50"/>
                <a:cs typeface="ＭＳ Ｐゴシック" pitchFamily="50"/>
              </a:rPr>
              <a:t> void verifyInitialDatabaseState() {…}</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1" i="0" u="none" strike="noStrike" baseline="0">
                <a:ln>
                  <a:noFill/>
                </a:ln>
                <a:solidFill>
                  <a:srgbClr val="0000FF"/>
                </a:solidFill>
                <a:latin typeface="Arial" pitchFamily="34"/>
                <a:ea typeface="ＭＳ Ｐゴシック" pitchFamily="50"/>
                <a:cs typeface="ＭＳ Ｐゴシック" pitchFamily="50"/>
              </a:rPr>
              <a:t>@Before</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public</a:t>
            </a:r>
            <a:r>
              <a:rPr lang="en-US" sz="1800" b="0" i="0" u="none" strike="noStrike" baseline="0">
                <a:ln>
                  <a:noFill/>
                </a:ln>
                <a:solidFill>
                  <a:srgbClr val="4D4D4D"/>
                </a:solidFill>
                <a:latin typeface="Arial" pitchFamily="34"/>
                <a:ea typeface="ＭＳ Ｐゴシック" pitchFamily="50"/>
                <a:cs typeface="ＭＳ Ｐゴシック" pitchFamily="50"/>
              </a:rPr>
              <a:t> void setUpTestDataInTransaction() {…}</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800" b="0" i="0" u="none" strike="noStrike" baseline="0">
                <a:ln>
                  <a:noFill/>
                </a:ln>
                <a:solidFill>
                  <a:srgbClr val="000000"/>
                </a:solidFill>
                <a:latin typeface="Arial" pitchFamily="34"/>
                <a:ea typeface="ＭＳ Ｐゴシック" pitchFamily="50"/>
                <a:cs typeface="ＭＳ Ｐゴシック" pitchFamily="50"/>
              </a:rPr>
              <a:t>	</a:t>
            </a:r>
            <a:r>
              <a:rPr lang="en-US" sz="1800" b="1" i="0" u="none" strike="noStrike" baseline="0">
                <a:ln>
                  <a:noFill/>
                </a:ln>
                <a:solidFill>
                  <a:srgbClr val="0000FF"/>
                </a:solidFill>
                <a:latin typeface="Arial" pitchFamily="34"/>
                <a:ea typeface="ＭＳ Ｐゴシック" pitchFamily="50"/>
                <a:cs typeface="ＭＳ Ｐゴシック" pitchFamily="50"/>
              </a:rPr>
              <a:t>@Test  @Transactional</a:t>
            </a:r>
          </a:p>
          <a:p>
            <a:pPr marL="342720" marR="0" lvl="0" indent="-342720" algn="l" rtl="0" hangingPunct="1">
              <a:lnSpc>
                <a:spcPct val="10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ＭＳ Ｐゴシック" pitchFamily="50"/>
                <a:cs typeface="ＭＳ Ｐゴシック" pitchFamily="50"/>
              </a:rPr>
              <a:t>	public</a:t>
            </a:r>
            <a:r>
              <a:rPr lang="en-US" sz="1800" b="0" i="0" u="none" strike="noStrike" baseline="0">
                <a:ln>
                  <a:noFill/>
                </a:ln>
                <a:solidFill>
                  <a:srgbClr val="4D4D4D"/>
                </a:solidFill>
                <a:latin typeface="Arial" pitchFamily="34"/>
                <a:ea typeface="ＭＳ Ｐゴシック" pitchFamily="50"/>
                <a:cs typeface="ＭＳ Ｐゴシック" pitchFamily="50"/>
              </a:rPr>
              <a:t> void testRewardAccountFor() { … }</a:t>
            </a:r>
          </a:p>
        </p:txBody>
      </p:sp>
      <p:grpSp>
        <p:nvGrpSpPr>
          <p:cNvPr id="5" name="Group 4"/>
          <p:cNvGrpSpPr/>
          <p:nvPr/>
        </p:nvGrpSpPr>
        <p:grpSpPr>
          <a:xfrm>
            <a:off x="3074399" y="2453039"/>
            <a:ext cx="4926241" cy="506160"/>
            <a:chOff x="3074399" y="2453039"/>
            <a:chExt cx="4926241" cy="506160"/>
          </a:xfrm>
        </p:grpSpPr>
        <p:sp>
          <p:nvSpPr>
            <p:cNvPr id="6" name="Line 4"/>
            <p:cNvSpPr/>
            <p:nvPr/>
          </p:nvSpPr>
          <p:spPr>
            <a:xfrm flipH="1">
              <a:off x="3074399" y="2628000"/>
              <a:ext cx="1250641" cy="331199"/>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 Box 5"/>
            <p:cNvSpPr/>
            <p:nvPr/>
          </p:nvSpPr>
          <p:spPr>
            <a:xfrm>
              <a:off x="4355280" y="2453039"/>
              <a:ext cx="36453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Run before transaction is started</a:t>
              </a:r>
            </a:p>
          </p:txBody>
        </p:sp>
      </p:grpSp>
      <p:grpSp>
        <p:nvGrpSpPr>
          <p:cNvPr id="8" name="Group 7"/>
          <p:cNvGrpSpPr/>
          <p:nvPr/>
        </p:nvGrpSpPr>
        <p:grpSpPr>
          <a:xfrm>
            <a:off x="4298760" y="3641400"/>
            <a:ext cx="3715200" cy="506159"/>
            <a:chOff x="4298760" y="3641400"/>
            <a:chExt cx="3715200" cy="506159"/>
          </a:xfrm>
        </p:grpSpPr>
        <p:sp>
          <p:nvSpPr>
            <p:cNvPr id="9" name="Line 4"/>
            <p:cNvSpPr/>
            <p:nvPr/>
          </p:nvSpPr>
          <p:spPr>
            <a:xfrm flipH="1">
              <a:off x="4298760" y="3816359"/>
              <a:ext cx="1250640" cy="33120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Text Box 5"/>
            <p:cNvSpPr/>
            <p:nvPr/>
          </p:nvSpPr>
          <p:spPr>
            <a:xfrm>
              <a:off x="5579640" y="3641400"/>
              <a:ext cx="24343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Lucida Sans Unicode" pitchFamily="34"/>
                  <a:cs typeface="Lucida Sans Unicode" pitchFamily="34"/>
                </a:rPr>
                <a:t>Within the transaction</a:t>
              </a:r>
            </a:p>
          </p:txBody>
        </p:sp>
      </p:grpSp>
      <p:grpSp>
        <p:nvGrpSpPr>
          <p:cNvPr id="11" name="Group 10"/>
          <p:cNvGrpSpPr/>
          <p:nvPr/>
        </p:nvGrpSpPr>
        <p:grpSpPr>
          <a:xfrm>
            <a:off x="2764080" y="5660280"/>
            <a:ext cx="6179760" cy="698759"/>
            <a:chOff x="2764080" y="5660280"/>
            <a:chExt cx="6179760" cy="698759"/>
          </a:xfrm>
        </p:grpSpPr>
        <p:sp>
          <p:nvSpPr>
            <p:cNvPr id="12" name="Freeform 11"/>
            <p:cNvSpPr/>
            <p:nvPr/>
          </p:nvSpPr>
          <p:spPr>
            <a:xfrm>
              <a:off x="2764080" y="5660280"/>
              <a:ext cx="6179760" cy="6987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13" name=""/>
            <p:cNvPicPr>
              <a:picLocks noChangeAspect="1"/>
            </p:cNvPicPr>
            <p:nvPr/>
          </p:nvPicPr>
          <p:blipFill>
            <a:blip r:embed="rId3">
              <a:lum/>
              <a:alphaModFix/>
            </a:blip>
            <a:srcRect/>
            <a:stretch>
              <a:fillRect/>
            </a:stretch>
          </p:blipFill>
          <p:spPr>
            <a:xfrm>
              <a:off x="2828519" y="5793840"/>
              <a:ext cx="432359" cy="431280"/>
            </a:xfrm>
            <a:prstGeom prst="rect">
              <a:avLst/>
            </a:prstGeom>
            <a:noFill/>
            <a:ln>
              <a:noFill/>
            </a:ln>
          </p:spPr>
        </p:pic>
        <p:sp>
          <p:nvSpPr>
            <p:cNvPr id="14" name="TextBox 13"/>
            <p:cNvSpPr txBox="1"/>
            <p:nvPr/>
          </p:nvSpPr>
          <p:spPr>
            <a:xfrm>
              <a:off x="3334680" y="5689080"/>
              <a:ext cx="5609160" cy="64116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227"/>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50"/>
                  <a:ea typeface="ＭＳ Ｐゴシック" pitchFamily="50"/>
                  <a:cs typeface="ＭＳ Ｐゴシック" pitchFamily="50"/>
                </a:rPr>
                <a:t>@After</a:t>
              </a:r>
              <a:r>
                <a:rPr lang="en-US" sz="1800" b="0" i="0" u="none" strike="noStrike" baseline="0">
                  <a:ln>
                    <a:noFill/>
                  </a:ln>
                  <a:solidFill>
                    <a:srgbClr val="4D4D4D"/>
                  </a:solidFill>
                  <a:latin typeface="Arial" pitchFamily="50"/>
                  <a:ea typeface="ＭＳ Ｐゴシック" pitchFamily="50"/>
                  <a:cs typeface="ＭＳ Ｐゴシック" pitchFamily="50"/>
                </a:rPr>
                <a:t> and </a:t>
              </a:r>
              <a:r>
                <a:rPr lang="en-US" sz="1800" b="0" i="1" u="none" strike="noStrike" baseline="0">
                  <a:ln>
                    <a:noFill/>
                  </a:ln>
                  <a:solidFill>
                    <a:srgbClr val="4D4D4D"/>
                  </a:solidFill>
                  <a:latin typeface="Arial" pitchFamily="50"/>
                  <a:ea typeface="ＭＳ Ｐゴシック" pitchFamily="50"/>
                  <a:cs typeface="ＭＳ Ｐゴシック" pitchFamily="50"/>
                </a:rPr>
                <a:t>@AfterTransaction </a:t>
              </a:r>
              <a:r>
                <a:rPr lang="en-US" sz="1800" b="0" i="0" u="none" strike="noStrike" baseline="0">
                  <a:ln>
                    <a:noFill/>
                  </a:ln>
                  <a:solidFill>
                    <a:srgbClr val="4D4D4D"/>
                  </a:solidFill>
                  <a:latin typeface="Arial" pitchFamily="50"/>
                  <a:ea typeface="ＭＳ Ｐゴシック" pitchFamily="50"/>
                  <a:cs typeface="ＭＳ Ｐゴシック" pitchFamily="50"/>
                </a:rPr>
                <a:t>work in the same</a:t>
              </a:r>
              <a:br>
                <a:rPr lang="en-US" sz="1800" b="0" i="0" u="none" strike="noStrike" baseline="0">
                  <a:ln>
                    <a:noFill/>
                  </a:ln>
                  <a:solidFill>
                    <a:srgbClr val="4D4D4D"/>
                  </a:solidFill>
                  <a:latin typeface="Arial" pitchFamily="50"/>
                  <a:ea typeface="ＭＳ Ｐゴシック" pitchFamily="50"/>
                  <a:cs typeface="ＭＳ Ｐゴシック" pitchFamily="50"/>
                </a:rPr>
              </a:br>
              <a:r>
                <a:rPr lang="en-US" sz="1800" b="0" i="0" u="none" strike="noStrike" baseline="0">
                  <a:ln>
                    <a:noFill/>
                  </a:ln>
                  <a:solidFill>
                    <a:srgbClr val="4D4D4D"/>
                  </a:solidFill>
                  <a:latin typeface="Arial" pitchFamily="50"/>
                  <a:ea typeface="ＭＳ Ｐゴシック" pitchFamily="50"/>
                  <a:cs typeface="ＭＳ Ｐゴシック" pitchFamily="50"/>
                </a:rPr>
                <a:t>way as </a:t>
              </a:r>
              <a:r>
                <a:rPr lang="en-US" sz="1800" b="0" i="1" u="none" strike="noStrike" baseline="0">
                  <a:ln>
                    <a:noFill/>
                  </a:ln>
                  <a:solidFill>
                    <a:srgbClr val="4D4D4D"/>
                  </a:solidFill>
                  <a:latin typeface="Arial" pitchFamily="50"/>
                  <a:ea typeface="ＭＳ Ｐゴシック" pitchFamily="50"/>
                  <a:cs typeface="ＭＳ Ｐゴシック" pitchFamily="50"/>
                </a:rPr>
                <a:t>@Before</a:t>
              </a:r>
              <a:r>
                <a:rPr lang="en-US" sz="1800" b="0" i="0" u="none" strike="noStrike" baseline="0">
                  <a:ln>
                    <a:noFill/>
                  </a:ln>
                  <a:solidFill>
                    <a:srgbClr val="4D4D4D"/>
                  </a:solidFill>
                  <a:latin typeface="Arial" pitchFamily="50"/>
                  <a:ea typeface="ＭＳ Ｐゴシック" pitchFamily="50"/>
                  <a:cs typeface="ＭＳ Ｐゴシック" pitchFamily="50"/>
                </a:rPr>
                <a:t> and </a:t>
              </a:r>
              <a:r>
                <a:rPr lang="en-US" sz="1800" b="0" i="1" u="none" strike="noStrike" baseline="0">
                  <a:ln>
                    <a:noFill/>
                  </a:ln>
                  <a:solidFill>
                    <a:srgbClr val="4D4D4D"/>
                  </a:solidFill>
                  <a:latin typeface="Arial" pitchFamily="50"/>
                  <a:ea typeface="ＭＳ Ｐゴシック" pitchFamily="50"/>
                  <a:cs typeface="ＭＳ Ｐゴシック" pitchFamily="50"/>
                </a:rPr>
                <a:t>@BeforeTransaction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@Sql and Transaction Control</a:t>
            </a:r>
          </a:p>
        </p:txBody>
      </p:sp>
      <p:sp>
        <p:nvSpPr>
          <p:cNvPr id="3" name="Text Placeholder 2"/>
          <p:cNvSpPr txBox="1">
            <a:spLocks noGrp="1"/>
          </p:cNvSpPr>
          <p:nvPr>
            <p:ph type="body" idx="4294967295"/>
          </p:nvPr>
        </p:nvSpPr>
        <p:spPr>
          <a:xfrm>
            <a:off x="457200" y="1600200"/>
            <a:ext cx="8229600" cy="323208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Transaction control options</a:t>
            </a:r>
          </a:p>
          <a:p>
            <a:pPr lvl="1"/>
            <a:r>
              <a:rPr lang="en-US" sz="2000" i="1">
                <a:latin typeface="" pitchFamily="16"/>
              </a:rPr>
              <a:t>ISOLATED:</a:t>
            </a:r>
            <a:r>
              <a:rPr lang="en-US" sz="2000">
                <a:latin typeface="" pitchFamily="16"/>
              </a:rPr>
              <a:t> Uses </a:t>
            </a:r>
            <a:r>
              <a:rPr lang="en-US" sz="2000" i="1">
                <a:latin typeface="" pitchFamily="16"/>
              </a:rPr>
              <a:t>own</a:t>
            </a:r>
            <a:r>
              <a:rPr lang="en-US" sz="2000">
                <a:latin typeface="" pitchFamily="16"/>
              </a:rPr>
              <a:t> txn, a PTM </a:t>
            </a:r>
            <a:r>
              <a:rPr lang="en-US" sz="2000" i="1">
                <a:latin typeface="" pitchFamily="16"/>
              </a:rPr>
              <a:t>must</a:t>
            </a:r>
            <a:r>
              <a:rPr lang="en-US" sz="2000">
                <a:latin typeface="" pitchFamily="16"/>
              </a:rPr>
              <a:t> exist</a:t>
            </a:r>
          </a:p>
          <a:p>
            <a:pPr lvl="1"/>
            <a:r>
              <a:rPr lang="en-US" sz="2000" i="1">
                <a:latin typeface="" pitchFamily="16"/>
              </a:rPr>
              <a:t>INFERRED:</a:t>
            </a:r>
            <a:r>
              <a:rPr lang="en-US" sz="2000">
                <a:latin typeface="" pitchFamily="16"/>
              </a:rPr>
              <a:t> If PTM exists, txn started using default propagation (so it uses txn around test method) otherwise a DataSource </a:t>
            </a:r>
            <a:r>
              <a:rPr lang="en-US" sz="2000" i="1">
                <a:latin typeface="" pitchFamily="16"/>
              </a:rPr>
              <a:t>must</a:t>
            </a:r>
            <a:r>
              <a:rPr lang="en-US" sz="2000">
                <a:latin typeface="" pitchFamily="16"/>
              </a:rPr>
              <a:t> exist (used with </a:t>
            </a:r>
            <a:r>
              <a:rPr lang="en-US" sz="2000" i="1">
                <a:latin typeface="" pitchFamily="16"/>
              </a:rPr>
              <a:t>no</a:t>
            </a:r>
            <a:r>
              <a:rPr lang="en-US" sz="2000">
                <a:latin typeface="" pitchFamily="16"/>
              </a:rPr>
              <a:t> txn)</a:t>
            </a:r>
          </a:p>
          <a:p>
            <a:pPr lvl="1"/>
            <a:r>
              <a:rPr lang="en-US" sz="2000" i="1">
                <a:latin typeface="" pitchFamily="16"/>
              </a:rPr>
              <a:t>DEFAULT</a:t>
            </a:r>
            <a:r>
              <a:rPr lang="en-US" sz="2000">
                <a:latin typeface="" pitchFamily="16"/>
              </a:rPr>
              <a:t>: Whatever @Sql defines at class level, INFERRED otherwise</a:t>
            </a:r>
          </a:p>
        </p:txBody>
      </p:sp>
      <p:sp>
        <p:nvSpPr>
          <p:cNvPr id="4" name="TextBox 3"/>
          <p:cNvSpPr txBox="1"/>
          <p:nvPr/>
        </p:nvSpPr>
        <p:spPr>
          <a:xfrm>
            <a:off x="110880" y="5808600"/>
            <a:ext cx="6655679" cy="457200"/>
          </a:xfrm>
          <a:prstGeom prst="rect">
            <a:avLst/>
          </a:prstGeom>
          <a:noFill/>
          <a:ln>
            <a:noFill/>
          </a:ln>
        </p:spPr>
        <p:txBody>
          <a:bodyPr vert="horz" lIns="90000" tIns="46800" rIns="90000" bIns="46800" anchor="ctr" anchorCtr="0" compatLnSpc="1"/>
          <a:lstStyle>
            <a:defPPr lvl="0">
              <a:buClr>
                <a:srgbClr val="33928A"/>
              </a:buClr>
              <a:buSzPct val="100000"/>
              <a:buFont typeface="Arial" pitchFamily="34"/>
              <a:buNone/>
            </a:defPPr>
            <a:lvl1pPr lvl="0">
              <a:buClr>
                <a:srgbClr val="33928A"/>
              </a:buClr>
              <a:buSzPct val="100000"/>
              <a:buFont typeface="Arial" pitchFamily="34"/>
              <a:buChar char="•"/>
            </a:lvl1pPr>
            <a:lvl2pPr lvl="1">
              <a:buClr>
                <a:srgbClr val="33928A"/>
              </a:buClr>
              <a:buSzPct val="100000"/>
              <a:buFont typeface="Arial" pitchFamily="34"/>
              <a:buChar char="–"/>
            </a:lvl2pPr>
            <a:lvl3pPr lvl="2">
              <a:buClr>
                <a:srgbClr val="33928A"/>
              </a:buClr>
              <a:buSzPct val="100000"/>
              <a:buFont typeface="Arial" pitchFamily="34"/>
              <a:buChar char="•"/>
            </a:lvl3pPr>
            <a:lvl4pPr lvl="3">
              <a:buClr>
                <a:srgbClr val="33928A"/>
              </a:buClr>
              <a:buSzPct val="100000"/>
              <a:buFont typeface="Arial" pitchFamily="34"/>
              <a:buChar char="–"/>
            </a:lvl4pPr>
            <a:lvl5pPr lvl="4">
              <a:buClr>
                <a:srgbClr val="33928A"/>
              </a:buClr>
              <a:buSzPct val="100000"/>
              <a:buFont typeface="Arial" pitchFamily="34"/>
              <a:buChar char="»"/>
            </a:lvl5pPr>
            <a:lvl6pPr lvl="5">
              <a:buClr>
                <a:srgbClr val="33928A"/>
              </a:buClr>
              <a:buSzPct val="100000"/>
              <a:buFont typeface="Arial" pitchFamily="34"/>
              <a:buChar char="»"/>
            </a:lvl6pPr>
            <a:lvl7pPr lvl="6">
              <a:buClr>
                <a:srgbClr val="33928A"/>
              </a:buClr>
              <a:buSzPct val="100000"/>
              <a:buFont typeface="Arial" pitchFamily="34"/>
              <a:buChar char="»"/>
            </a:lvl7pPr>
            <a:lvl8pPr lvl="7">
              <a:buClr>
                <a:srgbClr val="33928A"/>
              </a:buClr>
              <a:buSzPct val="100000"/>
              <a:buFont typeface="Arial" pitchFamily="34"/>
              <a:buChar char="»"/>
            </a:lvl8pPr>
            <a:lvl9pPr lvl="8">
              <a:buClr>
                <a:srgbClr val="33928A"/>
              </a:buClr>
              <a:buSzPct val="100000"/>
              <a:buFont typeface="Arial" pitchFamily="34"/>
              <a:buChar char="»"/>
            </a:lvl9pPr>
          </a:lstStyle>
          <a:p>
            <a:pPr marL="0" marR="0" lvl="0" indent="0" algn="l" rtl="0" hangingPunct="1">
              <a:lnSpc>
                <a:spcPct val="100000"/>
              </a:lnSpc>
              <a:spcBef>
                <a:spcPts val="598"/>
              </a:spcBef>
              <a:spcAft>
                <a:spcPts val="0"/>
              </a:spcAft>
              <a:buNone/>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pPr>
            <a:r>
              <a:rPr lang="en-US" sz="2200" b="0" i="1" u="none" strike="noStrike" baseline="0">
                <a:ln>
                  <a:noFill/>
                </a:ln>
                <a:solidFill>
                  <a:srgbClr val="7E0021"/>
                </a:solidFill>
                <a:latin typeface="Arial" pitchFamily="18"/>
                <a:ea typeface="ＭＳ Ｐゴシック" pitchFamily="2"/>
                <a:cs typeface="ＭＳ Ｐゴシック" pitchFamily="2"/>
              </a:rPr>
              <a:t> </a:t>
            </a:r>
            <a:r>
              <a:rPr lang="en-US" sz="2000" b="0" i="1" u="none" strike="noStrike" baseline="0">
                <a:ln>
                  <a:noFill/>
                </a:ln>
                <a:solidFill>
                  <a:srgbClr val="7E0021"/>
                </a:solidFill>
                <a:latin typeface="Arial" pitchFamily="18"/>
                <a:ea typeface="ＭＳ Ｐゴシック" pitchFamily="2"/>
                <a:cs typeface="ＭＳ Ｐゴシック" pitchFamily="2"/>
              </a:rPr>
              <a:t>PTM = PlatformTransactionManager,  txn = transaction</a:t>
            </a:r>
          </a:p>
        </p:txBody>
      </p:sp>
      <p:sp>
        <p:nvSpPr>
          <p:cNvPr id="5" name="TextBox 4"/>
          <p:cNvSpPr txBox="1"/>
          <p:nvPr/>
        </p:nvSpPr>
        <p:spPr>
          <a:xfrm>
            <a:off x="562680" y="4186799"/>
            <a:ext cx="8018640" cy="1461960"/>
          </a:xfrm>
          <a:prstGeom prst="rect">
            <a:avLst/>
          </a:prstGeom>
          <a:solidFill>
            <a:srgbClr val="FFFFCC"/>
          </a:solidFill>
          <a:ln w="0">
            <a:solidFill>
              <a:srgbClr val="808080"/>
            </a:solidFill>
            <a:prstDash val="solid"/>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646464"/>
                </a:solidFill>
                <a:latin typeface="Arial" pitchFamily="34"/>
                <a:ea typeface="Monaco" pitchFamily="49"/>
                <a:cs typeface="Monaco" pitchFamily="49"/>
              </a:rPr>
              <a:t>@Sql</a:t>
            </a:r>
            <a:r>
              <a:rPr lang="en-US" sz="1800" b="0" i="0" u="none" strike="noStrike" baseline="0">
                <a:ln>
                  <a:noFill/>
                </a:ln>
                <a:solidFill>
                  <a:srgbClr val="000000"/>
                </a:solidFill>
                <a:latin typeface="Arial" pitchFamily="34"/>
                <a:ea typeface="Monaco" pitchFamily="49"/>
                <a:cs typeface="Monaco" pitchFamily="49"/>
              </a:rPr>
              <a:t>(  scripts = </a:t>
            </a:r>
            <a:r>
              <a:rPr lang="en-US" sz="1800" b="0" i="0" u="none" strike="noStrike" baseline="0">
                <a:ln>
                  <a:noFill/>
                </a:ln>
                <a:solidFill>
                  <a:srgbClr val="2A00FF"/>
                </a:solidFill>
                <a:latin typeface="Arial" pitchFamily="34"/>
                <a:ea typeface="Monaco" pitchFamily="49"/>
                <a:cs typeface="Monaco" pitchFamily="49"/>
              </a:rPr>
              <a:t>"/test-user-data.sql"</a:t>
            </a:r>
            <a:r>
              <a:rPr lang="en-US" sz="1800" b="0" i="0" u="none" strike="noStrike"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config = </a:t>
            </a:r>
            <a:r>
              <a:rPr lang="en-US" sz="1800" b="0" i="0" u="none" strike="noStrike" baseline="0">
                <a:ln>
                  <a:noFill/>
                </a:ln>
                <a:solidFill>
                  <a:srgbClr val="646464"/>
                </a:solidFill>
                <a:latin typeface="Arial" pitchFamily="34"/>
                <a:ea typeface="Monaco" pitchFamily="49"/>
                <a:cs typeface="Monaco" pitchFamily="49"/>
              </a:rPr>
              <a:t>@SqlConfig</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646464"/>
                </a:solidFill>
                <a:latin typeface="Arial" pitchFamily="34"/>
                <a:ea typeface="Monaco" pitchFamily="49"/>
                <a:cs typeface="Monaco" pitchFamily="49"/>
              </a:rPr>
              <a:t>                   </a:t>
            </a:r>
            <a:r>
              <a:rPr lang="en-US" sz="1800" b="0" i="0" u="none" strike="noStrike" baseline="0">
                <a:ln>
                  <a:noFill/>
                </a:ln>
                <a:solidFill>
                  <a:srgbClr val="000000"/>
                </a:solidFill>
                <a:latin typeface="Arial" pitchFamily="34"/>
                <a:ea typeface="Monaco" pitchFamily="49"/>
                <a:cs typeface="Monaco" pitchFamily="49"/>
              </a:rPr>
              <a:t>( transactionMode = TransactionMode.</a:t>
            </a:r>
            <a:r>
              <a:rPr lang="en-US" sz="1800" b="1" i="1" u="none" strike="noStrike" baseline="0">
                <a:ln>
                  <a:noFill/>
                </a:ln>
                <a:solidFill>
                  <a:srgbClr val="0000C0"/>
                </a:solidFill>
                <a:latin typeface="Arial" pitchFamily="34"/>
                <a:ea typeface="Monaco" pitchFamily="49"/>
                <a:cs typeface="Monaco" pitchFamily="49"/>
              </a:rPr>
              <a:t>ISOLATED</a:t>
            </a:r>
            <a:r>
              <a:rPr lang="en-US" sz="1800" b="0" i="0" u="none" strike="noStrike"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transactionManager = </a:t>
            </a:r>
            <a:r>
              <a:rPr lang="en-US" sz="1800" b="0" i="0" u="none" strike="noStrike" baseline="0">
                <a:ln>
                  <a:noFill/>
                </a:ln>
                <a:solidFill>
                  <a:srgbClr val="2A00FF"/>
                </a:solidFill>
                <a:latin typeface="Arial" pitchFamily="34"/>
                <a:ea typeface="Monaco" pitchFamily="49"/>
                <a:cs typeface="Monaco" pitchFamily="49"/>
              </a:rPr>
              <a:t>"myTxnMgr"</a:t>
            </a:r>
            <a:r>
              <a:rPr lang="en-US" sz="1800" b="0" i="0" u="none" strike="noStrike" baseline="0">
                <a:ln>
                  <a:noFill/>
                </a:ln>
                <a:solidFill>
                  <a:srgbClr val="000000"/>
                </a:solidFill>
                <a:latin typeface="Arial" pitchFamily="34"/>
                <a:ea typeface="Monaco" pitchFamily="49"/>
                <a:cs typeface="Monaco"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Monaco" pitchFamily="49"/>
                <a:cs typeface="Monaco" pitchFamily="49"/>
              </a:rPr>
              <a:t>                     dataSource= </a:t>
            </a:r>
            <a:r>
              <a:rPr lang="en-US" sz="1800" b="0" i="0" u="none" strike="noStrike" baseline="0">
                <a:ln>
                  <a:noFill/>
                </a:ln>
                <a:solidFill>
                  <a:srgbClr val="2A00FF"/>
                </a:solidFill>
                <a:latin typeface="Arial" pitchFamily="34"/>
                <a:ea typeface="Monaco" pitchFamily="49"/>
                <a:cs typeface="Monaco" pitchFamily="49"/>
              </a:rPr>
              <a:t>"myDataSource"</a:t>
            </a:r>
            <a:r>
              <a:rPr lang="en-US" sz="1800" b="0" i="0" u="none" strike="noStrike" baseline="0">
                <a:ln>
                  <a:noFill/>
                </a:ln>
                <a:solidFill>
                  <a:srgbClr val="000000"/>
                </a:solidFill>
                <a:latin typeface="Arial" pitchFamily="34"/>
                <a:ea typeface="Monaco" pitchFamily="49"/>
                <a:cs typeface="Monaco" pitchFamily="49"/>
              </a:rPr>
              <a:t> )</a:t>
            </a:r>
          </a:p>
        </p:txBody>
      </p:sp>
      <p:sp>
        <p:nvSpPr>
          <p:cNvPr id="6" name="Freeform 5"/>
          <p:cNvSpPr/>
          <p:nvPr/>
        </p:nvSpPr>
        <p:spPr>
          <a:xfrm>
            <a:off x="6766560" y="5286960"/>
            <a:ext cx="2018519" cy="620640"/>
          </a:xfrm>
          <a:custGeom>
            <a:avLst>
              <a:gd name="f0" fmla="val -14470"/>
              <a:gd name="f1" fmla="val 0"/>
              <a:gd name="f2" fmla="val 2429"/>
              <a:gd name="f3" fmla="val -962"/>
              <a:gd name="f4" fmla="val 6912"/>
              <a:gd name="f5" fmla="val 0"/>
              <a:gd name="f6" fmla="val 0"/>
              <a:gd name="f7" fmla="val 0"/>
            </a:avLst>
            <a:gdLst>
              <a:gd name="f8" fmla="val w"/>
              <a:gd name="f9" fmla="val h"/>
              <a:gd name="f10" fmla="val 0"/>
              <a:gd name="f11" fmla="val 21600"/>
              <a:gd name="f12" fmla="val -2147483647"/>
              <a:gd name="f13" fmla="val 2147483647"/>
              <a:gd name="f14" fmla="*/ f8 1 21600"/>
              <a:gd name="f15" fmla="*/ f9 1 21600"/>
              <a:gd name="f16" fmla="pin -2147483647 f0 2147483647"/>
              <a:gd name="f17" fmla="pin -2147483647 f2 2147483647"/>
              <a:gd name="f18" fmla="pin -2147483647 f3 2147483647"/>
              <a:gd name="f19" fmla="pin -2147483647 f4 2147483647"/>
              <a:gd name="f20" fmla="val f16"/>
              <a:gd name="f21" fmla="val f17"/>
              <a:gd name="f22" fmla="val f18"/>
              <a:gd name="f23" fmla="val f19"/>
              <a:gd name="f24" fmla="*/ f16 f14 1"/>
              <a:gd name="f25" fmla="*/ f17 f15 1"/>
              <a:gd name="f26" fmla="*/ f18 f14 1"/>
              <a:gd name="f27" fmla="*/ f19 f15 1"/>
            </a:gdLst>
            <a:ahLst>
              <a:ahXY gdRefX="f0" minX="f12" maxX="f13" gdRefY="f2" minY="f12" maxY="f13">
                <a:pos x="f24" y="f25"/>
              </a:ahXY>
              <a:ahXY gdRefX="f3" minX="f12" maxX="f13" gdRefY="f4" minY="f12" maxY="f13">
                <a:pos x="f26" y="f27"/>
              </a:ahXY>
            </a:ahLst>
            <a:cxnLst>
              <a:cxn ang="3cd4">
                <a:pos x="hc" y="t"/>
              </a:cxn>
              <a:cxn ang="0">
                <a:pos x="r" y="vc"/>
              </a:cxn>
              <a:cxn ang="cd4">
                <a:pos x="hc" y="b"/>
              </a:cxn>
              <a:cxn ang="cd2">
                <a:pos x="l" y="vc"/>
              </a:cxn>
            </a:cxnLst>
            <a:rect l="l" t="t" r="r" b="b"/>
            <a:pathLst>
              <a:path w="21600" h="21600">
                <a:moveTo>
                  <a:pt x="f10" y="f10"/>
                </a:moveTo>
                <a:lnTo>
                  <a:pt x="f11" y="f10"/>
                </a:lnTo>
                <a:lnTo>
                  <a:pt x="f11" y="f11"/>
                </a:lnTo>
                <a:lnTo>
                  <a:pt x="f10" y="f11"/>
                </a:lnTo>
                <a:close/>
              </a:path>
              <a:path w="21600" h="21600">
                <a:moveTo>
                  <a:pt x="f20" y="f21"/>
                </a:moveTo>
                <a:lnTo>
                  <a:pt x="f22" y="f23"/>
                </a:lnTo>
              </a:path>
            </a:pathLst>
          </a:custGeom>
          <a:solidFill>
            <a:srgbClr val="FFFFFF"/>
          </a:solidFill>
          <a:ln w="0">
            <a:solidFill>
              <a:srgbClr val="808080"/>
            </a:solidFill>
            <a:prstDash val="solid"/>
            <a:headEnd type="arrow"/>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Optionally specify</a:t>
            </a:r>
            <a:br>
              <a:rPr lang="en-US" sz="1800" b="0" i="0" u="none" strike="noStrike" baseline="0">
                <a:ln>
                  <a:noFill/>
                </a:ln>
                <a:solidFill>
                  <a:srgbClr val="4D4D4D"/>
                </a:solidFill>
                <a:latin typeface="Arial" pitchFamily="18"/>
                <a:ea typeface="ＭＳ Ｐゴシック" pitchFamily="2"/>
                <a:cs typeface="ＭＳ Ｐゴシック" pitchFamily="2"/>
              </a:rPr>
            </a:br>
            <a:r>
              <a:rPr lang="en-US" sz="1800" b="0" i="0" u="none" strike="noStrike" baseline="0">
                <a:ln>
                  <a:noFill/>
                </a:ln>
                <a:solidFill>
                  <a:srgbClr val="4D4D4D"/>
                </a:solidFill>
                <a:latin typeface="Arial" pitchFamily="18"/>
                <a:ea typeface="ＭＳ Ｐゴシック" pitchFamily="2"/>
                <a:cs typeface="ＭＳ Ｐゴシック" pitchFamily="2"/>
              </a:rPr>
              <a:t>bean ids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5. Multiple Transaction Managers</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@Transactional can declare the id of the transaction manager that should be used</a:t>
            </a:r>
          </a:p>
        </p:txBody>
      </p:sp>
      <p:sp>
        <p:nvSpPr>
          <p:cNvPr id="4" name="Freeform 3"/>
          <p:cNvSpPr/>
          <p:nvPr/>
        </p:nvSpPr>
        <p:spPr>
          <a:xfrm>
            <a:off x="483480" y="2568240"/>
            <a:ext cx="6857640" cy="3126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666666"/>
                </a:solidFill>
                <a:latin typeface="Arial" pitchFamily="34"/>
                <a:ea typeface="ＭＳ Ｐゴシック" pitchFamily="50"/>
                <a:cs typeface="ＭＳ Ｐゴシック" pitchFamily="50"/>
              </a:rPr>
              <a:t>@Transactional</a:t>
            </a:r>
            <a:r>
              <a:rPr lang="en-US" sz="1800" b="0" i="0" u="none" strike="noStrike" baseline="0">
                <a:ln>
                  <a:noFill/>
                </a:ln>
                <a:solidFill>
                  <a:srgbClr val="000000"/>
                </a:solidFill>
                <a:latin typeface="Arial" pitchFamily="34"/>
                <a:ea typeface="ＭＳ Ｐゴシック" pitchFamily="50"/>
                <a:cs typeface="ＭＳ Ｐゴシック" pitchFamily="50"/>
              </a:rPr>
              <a:t>(</a:t>
            </a:r>
            <a:r>
              <a:rPr lang="en-US" sz="1800" b="0" i="0" u="none" strike="noStrike" baseline="0">
                <a:ln>
                  <a:noFill/>
                </a:ln>
                <a:solidFill>
                  <a:srgbClr val="0000FF"/>
                </a:solidFill>
                <a:latin typeface="Arial" pitchFamily="34"/>
                <a:ea typeface="ＭＳ Ｐゴシック" pitchFamily="50"/>
                <a:cs typeface="ＭＳ Ｐゴシック" pitchFamily="50"/>
              </a:rPr>
              <a:t>"myOtherTransactionManager"</a:t>
            </a:r>
            <a:r>
              <a:rPr lang="en-US" sz="1800" b="0" i="0" u="none" strike="noStrike" baseline="0">
                <a:ln>
                  <a:noFill/>
                </a:ln>
                <a:solidFill>
                  <a:srgbClr val="000000"/>
                </a:solidFill>
                <a:latin typeface="Arial" pitchFamily="34"/>
                <a:ea typeface="ＭＳ Ｐゴシック" pitchFamily="50"/>
                <a:cs typeface="ＭＳ Ｐゴシック" pitchFamily="50"/>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Arial" pitchFamily="34"/>
                <a:cs typeface="Arial" pitchFamily="34"/>
              </a:rPr>
              <a:t>public</a:t>
            </a:r>
            <a:r>
              <a:rPr lang="en-US" sz="1800" b="0" i="0" u="none" strike="noStrike" baseline="0">
                <a:ln>
                  <a:noFill/>
                </a:ln>
                <a:solidFill>
                  <a:srgbClr val="4D4D4D"/>
                </a:solidFill>
                <a:latin typeface="Arial" pitchFamily="34"/>
                <a:ea typeface="Arial" pitchFamily="34"/>
                <a:cs typeface="Arial" pitchFamily="34"/>
              </a:rPr>
              <a:t> </a:t>
            </a:r>
            <a:r>
              <a:rPr lang="en-US" sz="1800" b="0" i="0" u="none" strike="noStrike" baseline="0">
                <a:ln>
                  <a:noFill/>
                </a:ln>
                <a:solidFill>
                  <a:srgbClr val="7F0055"/>
                </a:solidFill>
                <a:latin typeface="Arial" pitchFamily="34"/>
                <a:ea typeface="Arial" pitchFamily="34"/>
                <a:cs typeface="Arial" pitchFamily="34"/>
              </a:rPr>
              <a:t>void</a:t>
            </a:r>
            <a:r>
              <a:rPr lang="en-US" sz="1800" b="0" i="0" u="none" strike="noStrike" baseline="0">
                <a:ln>
                  <a:noFill/>
                </a:ln>
                <a:solidFill>
                  <a:srgbClr val="4D4D4D"/>
                </a:solidFill>
                <a:latin typeface="Arial" pitchFamily="34"/>
                <a:ea typeface="ＭＳ Ｐゴシック" pitchFamily="50"/>
                <a:cs typeface="ＭＳ Ｐゴシック" pitchFamily="50"/>
              </a:rPr>
              <a:t> rewardAccount1()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280099"/>
                </a:solidFill>
                <a:latin typeface="Arial" pitchFamily="34"/>
                <a:ea typeface="ＭＳ Ｐゴシック" pitchFamily="50"/>
                <a:cs typeface="ＭＳ Ｐゴシック" pitchFamily="50"/>
              </a:rPr>
              <a:t>jdbcTemplate</a:t>
            </a:r>
            <a:r>
              <a:rPr lang="en-US" sz="1800" b="0" i="0" u="none" strike="noStrike" baseline="0">
                <a:ln>
                  <a:noFill/>
                </a:ln>
                <a:solidFill>
                  <a:srgbClr val="4D4D4D"/>
                </a:solidFill>
                <a:latin typeface="Arial" pitchFamily="34"/>
                <a:ea typeface="ＭＳ Ｐゴシック" pitchFamily="50"/>
                <a:cs typeface="ＭＳ Ｐゴシック" pitchFamily="50"/>
              </a:rPr>
              <a:t>.queryForList(…);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280099"/>
                </a:solidFill>
                <a:latin typeface="Arial" pitchFamily="34"/>
                <a:ea typeface="ＭＳ Ｐゴシック" pitchFamily="50"/>
                <a:cs typeface="ＭＳ Ｐゴシック" pitchFamily="50"/>
              </a:rPr>
              <a:t>jdbcTemplate</a:t>
            </a:r>
            <a:r>
              <a:rPr lang="en-US" sz="1800" b="0" i="0" u="none" strike="noStrike" baseline="0">
                <a:ln>
                  <a:noFill/>
                </a:ln>
                <a:solidFill>
                  <a:srgbClr val="4D4D4D"/>
                </a:solidFill>
                <a:latin typeface="Arial" pitchFamily="34"/>
                <a:ea typeface="ＭＳ Ｐゴシック" pitchFamily="50"/>
                <a:cs typeface="ＭＳ Ｐゴシック" pitchFamily="50"/>
              </a:rPr>
              <a:t>.queryForInt(…);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1800" b="0" i="0" u="none" strike="noStrike" baseline="0">
              <a:ln>
                <a:noFill/>
              </a:ln>
              <a:solidFill>
                <a:srgbClr val="4D4D4D"/>
              </a:solidFill>
              <a:latin typeface="Arial" pitchFamily="34"/>
              <a:ea typeface="ＭＳ Ｐゴシック" pitchFamily="50"/>
              <a:cs typeface="ＭＳ Ｐゴシック" pitchFamily="50"/>
            </a:endParaRP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4C4C4C"/>
                </a:solidFill>
                <a:latin typeface="Arial" pitchFamily="34"/>
                <a:ea typeface="ＭＳ Ｐゴシック" pitchFamily="50"/>
                <a:cs typeface="ＭＳ Ｐゴシック" pitchFamily="50"/>
              </a:rPr>
              <a:t>@Transactional</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7F0055"/>
                </a:solidFill>
                <a:latin typeface="Arial" pitchFamily="34"/>
                <a:ea typeface="Arial" pitchFamily="34"/>
                <a:cs typeface="Arial" pitchFamily="34"/>
              </a:rPr>
              <a:t>public</a:t>
            </a:r>
            <a:r>
              <a:rPr lang="en-US" sz="1800" b="0" i="0" u="none" strike="noStrike" baseline="0">
                <a:ln>
                  <a:noFill/>
                </a:ln>
                <a:solidFill>
                  <a:srgbClr val="4D4D4D"/>
                </a:solidFill>
                <a:latin typeface="Arial" pitchFamily="34"/>
                <a:ea typeface="Arial" pitchFamily="34"/>
                <a:cs typeface="Arial" pitchFamily="34"/>
              </a:rPr>
              <a:t> </a:t>
            </a:r>
            <a:r>
              <a:rPr lang="en-US" sz="1800" b="0" i="0" u="none" strike="noStrike" baseline="0">
                <a:ln>
                  <a:noFill/>
                </a:ln>
                <a:solidFill>
                  <a:srgbClr val="7F0055"/>
                </a:solidFill>
                <a:latin typeface="Arial" pitchFamily="34"/>
                <a:ea typeface="Arial" pitchFamily="34"/>
                <a:cs typeface="Arial" pitchFamily="34"/>
              </a:rPr>
              <a:t>void</a:t>
            </a:r>
            <a:r>
              <a:rPr lang="en-US" sz="1800" b="0" i="0" u="none" strike="noStrike" baseline="0">
                <a:ln>
                  <a:noFill/>
                </a:ln>
                <a:solidFill>
                  <a:srgbClr val="4D4D4D"/>
                </a:solidFill>
                <a:latin typeface="Arial" pitchFamily="34"/>
                <a:ea typeface="ＭＳ Ｐゴシック" pitchFamily="50"/>
                <a:cs typeface="ＭＳ Ｐゴシック" pitchFamily="50"/>
              </a:rPr>
              <a:t> rewardAccount2()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280099"/>
                </a:solidFill>
                <a:latin typeface="Arial" pitchFamily="34"/>
                <a:ea typeface="ＭＳ Ｐゴシック" pitchFamily="50"/>
                <a:cs typeface="ＭＳ Ｐゴシック" pitchFamily="50"/>
              </a:rPr>
              <a:t>jdbcTemplate</a:t>
            </a:r>
            <a:r>
              <a:rPr lang="en-US" sz="1800" b="0" i="0" u="none" strike="noStrike" baseline="0">
                <a:ln>
                  <a:noFill/>
                </a:ln>
                <a:solidFill>
                  <a:srgbClr val="4D4D4D"/>
                </a:solidFill>
                <a:latin typeface="Arial" pitchFamily="34"/>
                <a:ea typeface="ＭＳ Ｐゴシック" pitchFamily="50"/>
                <a:cs typeface="ＭＳ Ｐゴシック" pitchFamily="50"/>
              </a:rPr>
              <a:t>.queryForList(…);</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r>
              <a:rPr lang="en-US" sz="1800" b="0" i="0" u="none" strike="noStrike" baseline="0">
                <a:ln>
                  <a:noFill/>
                </a:ln>
                <a:solidFill>
                  <a:srgbClr val="280099"/>
                </a:solidFill>
                <a:latin typeface="Arial" pitchFamily="34"/>
                <a:ea typeface="ＭＳ Ｐゴシック" pitchFamily="50"/>
                <a:cs typeface="ＭＳ Ｐゴシック" pitchFamily="50"/>
              </a:rPr>
              <a:t>jdbcTemplate</a:t>
            </a:r>
            <a:r>
              <a:rPr lang="en-US" sz="1800" b="0" i="0" u="none" strike="noStrike" baseline="0">
                <a:ln>
                  <a:noFill/>
                </a:ln>
                <a:solidFill>
                  <a:srgbClr val="4D4D4D"/>
                </a:solidFill>
                <a:latin typeface="Arial" pitchFamily="34"/>
                <a:ea typeface="ＭＳ Ｐゴシック" pitchFamily="50"/>
                <a:cs typeface="ＭＳ Ｐゴシック" pitchFamily="50"/>
              </a:rPr>
              <a:t>.queryForInt(…);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50"/>
                <a:cs typeface="ＭＳ Ｐゴシック" pitchFamily="50"/>
              </a:rPr>
              <a:t>   }</a:t>
            </a:r>
          </a:p>
        </p:txBody>
      </p:sp>
      <p:sp>
        <p:nvSpPr>
          <p:cNvPr id="5" name="Line 4"/>
          <p:cNvSpPr/>
          <p:nvPr/>
        </p:nvSpPr>
        <p:spPr>
          <a:xfrm flipH="1">
            <a:off x="2473920" y="4384080"/>
            <a:ext cx="3042360" cy="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5"/>
          <p:cNvSpPr/>
          <p:nvPr/>
        </p:nvSpPr>
        <p:spPr>
          <a:xfrm>
            <a:off x="5120639" y="4061520"/>
            <a:ext cx="3830039"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Verdana" pitchFamily="34"/>
                <a:ea typeface="Lucida Sans Unicode" pitchFamily="34"/>
                <a:cs typeface="Lucida Sans Unicode" pitchFamily="34"/>
              </a:rPr>
              <a:t>Uses "transactionManager" bean by default</a:t>
            </a:r>
          </a:p>
        </p:txBody>
      </p:sp>
      <p:sp>
        <p:nvSpPr>
          <p:cNvPr id="7" name="Line 4"/>
          <p:cNvSpPr/>
          <p:nvPr/>
        </p:nvSpPr>
        <p:spPr>
          <a:xfrm flipH="1" flipV="1">
            <a:off x="4320720" y="2982600"/>
            <a:ext cx="882000" cy="361799"/>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 Box 5"/>
          <p:cNvSpPr/>
          <p:nvPr/>
        </p:nvSpPr>
        <p:spPr>
          <a:xfrm>
            <a:off x="5120639" y="3066840"/>
            <a:ext cx="381240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Verdana" pitchFamily="34"/>
                <a:ea typeface="Lucida Sans Unicode" pitchFamily="34"/>
                <a:cs typeface="Lucida Sans Unicode" pitchFamily="34"/>
              </a:rPr>
              <a:t>Uses the bean with id "myOtherTransactionManager"</a:t>
            </a:r>
          </a:p>
        </p:txBody>
      </p:sp>
      <p:sp>
        <p:nvSpPr>
          <p:cNvPr id="9" name="Text Box 5"/>
          <p:cNvSpPr/>
          <p:nvPr/>
        </p:nvSpPr>
        <p:spPr>
          <a:xfrm>
            <a:off x="258480" y="5613840"/>
            <a:ext cx="848124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Verdana" pitchFamily="34"/>
                <a:ea typeface="Lucida Sans Unicode" pitchFamily="34"/>
                <a:cs typeface="Lucida Sans Unicode" pitchFamily="34"/>
              </a:rPr>
              <a:t>Important: Separate transaction managers = separate transactions!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Global Transactions</a:t>
            </a:r>
          </a:p>
        </p:txBody>
      </p:sp>
      <p:sp>
        <p:nvSpPr>
          <p:cNvPr id="3" name="Text Placeholder 2"/>
          <p:cNvSpPr txBox="1">
            <a:spLocks noGrp="1"/>
          </p:cNvSpPr>
          <p:nvPr>
            <p:ph type="body" idx="4294967295"/>
          </p:nvPr>
        </p:nvSpPr>
        <p:spPr>
          <a:xfrm>
            <a:off x="457200" y="1600200"/>
            <a:ext cx="8229600" cy="477036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Also called distributed transactions</a:t>
            </a:r>
          </a:p>
          <a:p>
            <a:pPr lvl="0"/>
            <a:r>
              <a:rPr lang="en-US">
                <a:latin typeface="" pitchFamily="16"/>
              </a:rPr>
              <a:t>Involve multiple dissimilar resources:</a:t>
            </a:r>
          </a:p>
          <a:p>
            <a:pPr lvl="0"/>
            <a:endParaRPr lang="en-US">
              <a:latin typeface="" pitchFamily="16"/>
            </a:endParaRPr>
          </a:p>
          <a:p>
            <a:pPr lvl="0"/>
            <a:endParaRPr lang="en-US">
              <a:latin typeface="" pitchFamily="16"/>
            </a:endParaRPr>
          </a:p>
          <a:p>
            <a:pPr lvl="0"/>
            <a:endParaRPr lang="en-US">
              <a:latin typeface="" pitchFamily="16"/>
            </a:endParaRPr>
          </a:p>
          <a:p>
            <a:pPr lvl="0"/>
            <a:endParaRPr lang="en-US">
              <a:latin typeface="" pitchFamily="16"/>
            </a:endParaRPr>
          </a:p>
          <a:p>
            <a:pPr lvl="0"/>
            <a:endParaRPr lang="en-US">
              <a:latin typeface="" pitchFamily="16"/>
            </a:endParaRPr>
          </a:p>
          <a:p>
            <a:pPr lvl="0"/>
            <a:r>
              <a:rPr lang="en-US">
                <a:latin typeface="" pitchFamily="16"/>
              </a:rPr>
              <a:t>Global transactions typically require JTA and specific drivers (XA drivers)</a:t>
            </a:r>
          </a:p>
          <a:p>
            <a:pPr lvl="1"/>
            <a:r>
              <a:rPr lang="en-US">
                <a:latin typeface="" pitchFamily="16"/>
              </a:rPr>
              <a:t>Two-phase commit protocol</a:t>
            </a:r>
          </a:p>
          <a:p>
            <a:pPr lvl="0"/>
            <a:endParaRPr lang="en-US">
              <a:latin typeface="" pitchFamily="16"/>
            </a:endParaRPr>
          </a:p>
        </p:txBody>
      </p:sp>
      <p:sp>
        <p:nvSpPr>
          <p:cNvPr id="4" name="Rectangle 3"/>
          <p:cNvSpPr/>
          <p:nvPr/>
        </p:nvSpPr>
        <p:spPr>
          <a:xfrm>
            <a:off x="951120" y="3327479"/>
            <a:ext cx="1768680" cy="654480"/>
          </a:xfrm>
          <a:prstGeom prst="rect">
            <a:avLst/>
          </a:prstGeom>
          <a:solidFill>
            <a:srgbClr val="FFFF99"/>
          </a:solidFill>
          <a:ln w="0">
            <a:solidFill>
              <a:srgbClr val="80808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Your</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Application</a:t>
            </a:r>
          </a:p>
        </p:txBody>
      </p:sp>
      <p:sp>
        <p:nvSpPr>
          <p:cNvPr id="5" name="Freeform 4"/>
          <p:cNvSpPr/>
          <p:nvPr/>
        </p:nvSpPr>
        <p:spPr>
          <a:xfrm>
            <a:off x="5259960" y="2598480"/>
            <a:ext cx="1101240" cy="9730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Oracle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DB</a:t>
            </a:r>
          </a:p>
        </p:txBody>
      </p:sp>
      <p:cxnSp>
        <p:nvCxnSpPr>
          <p:cNvPr id="6" name="Elbow Connector 5"/>
          <p:cNvCxnSpPr>
            <a:stCxn id="4" idx="3"/>
            <a:endCxn id="5" idx="6"/>
          </p:cNvCxnSpPr>
          <p:nvPr/>
        </p:nvCxnSpPr>
        <p:spPr>
          <a:xfrm flipV="1">
            <a:off x="2719800" y="3085020"/>
            <a:ext cx="2540160" cy="569699"/>
          </a:xfrm>
          <a:prstGeom prst="bentConnector4">
            <a:avLst>
              <a:gd name="adj1" fmla="val 50000"/>
              <a:gd name="adj2" fmla="val 225529"/>
            </a:avLst>
          </a:prstGeom>
          <a:noFill/>
          <a:ln w="0">
            <a:solidFill>
              <a:srgbClr val="808080"/>
            </a:solidFill>
            <a:prstDash val="solid"/>
            <a:tailEnd type="arrow"/>
          </a:ln>
        </p:spPr>
      </p:cxnSp>
      <p:sp>
        <p:nvSpPr>
          <p:cNvPr id="7" name="Freeform 6"/>
          <p:cNvSpPr/>
          <p:nvPr/>
        </p:nvSpPr>
        <p:spPr>
          <a:xfrm>
            <a:off x="6586199" y="3161159"/>
            <a:ext cx="1255680" cy="9730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CFE7F5"/>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SQL</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Server</a:t>
            </a:r>
          </a:p>
        </p:txBody>
      </p:sp>
      <p:sp>
        <p:nvSpPr>
          <p:cNvPr id="8" name="Freeform 7"/>
          <p:cNvSpPr/>
          <p:nvPr/>
        </p:nvSpPr>
        <p:spPr>
          <a:xfrm>
            <a:off x="5047560" y="3760560"/>
            <a:ext cx="1379519" cy="725039"/>
          </a:xfrm>
          <a:custGeom>
            <a:avLst/>
            <a:gdLst>
              <a:gd name="f0" fmla="val 10800000"/>
              <a:gd name="f1" fmla="val 5400000"/>
              <a:gd name="f2" fmla="val 16200000"/>
              <a:gd name="f3" fmla="val 180"/>
              <a:gd name="f4" fmla="val w"/>
              <a:gd name="f5" fmla="val h"/>
              <a:gd name="f6" fmla="val 0"/>
              <a:gd name="f7" fmla="val 21600"/>
              <a:gd name="f8" fmla="val 3600"/>
              <a:gd name="f9" fmla="+- 3600 0 0"/>
              <a:gd name="f10" fmla="+- 0 0 10800"/>
              <a:gd name="f11" fmla="+- 21600 0 18000"/>
              <a:gd name="f12" fmla="+- 21600 0 10800"/>
              <a:gd name="f13" fmla="+- 0 0 0"/>
              <a:gd name="f14" fmla="*/ f4 1 21600"/>
              <a:gd name="f15" fmla="*/ f5 1 21600"/>
              <a:gd name="f16" fmla="+- 0 0 f8"/>
              <a:gd name="f17" fmla="+- 10800 0 f7"/>
              <a:gd name="f18" fmla="+- 0 0 f1"/>
              <a:gd name="f19" fmla="abs f9"/>
              <a:gd name="f20" fmla="abs f10"/>
              <a:gd name="f21" fmla="?: f10 0 f0"/>
              <a:gd name="f22" fmla="?: f10 f0 0"/>
              <a:gd name="f23" fmla="+- 18000 0 f7"/>
              <a:gd name="f24" fmla="+- 10800 0 f6"/>
              <a:gd name="f25" fmla="abs f11"/>
              <a:gd name="f26" fmla="abs f12"/>
              <a:gd name="f27" fmla="?: f12 0 f0"/>
              <a:gd name="f28" fmla="?: f12 f0 0"/>
              <a:gd name="f29" fmla="*/ f13 f0 1"/>
              <a:gd name="f30" fmla="*/ 3600 f14 1"/>
              <a:gd name="f31" fmla="*/ 18000 f14 1"/>
              <a:gd name="f32" fmla="*/ 21600 f15 1"/>
              <a:gd name="f33" fmla="*/ 0 f15 1"/>
              <a:gd name="f34" fmla="abs f16"/>
              <a:gd name="f35" fmla="abs f17"/>
              <a:gd name="f36" fmla="?: f16 f18 f1"/>
              <a:gd name="f37" fmla="?: f16 f1 f18"/>
              <a:gd name="f38" fmla="?: f16 f2 f1"/>
              <a:gd name="f39" fmla="?: f16 f1 f2"/>
              <a:gd name="f40" fmla="?: f9 f18 f1"/>
              <a:gd name="f41" fmla="?: f9 f1 f18"/>
              <a:gd name="f42" fmla="?: f9 f22 f21"/>
              <a:gd name="f43" fmla="?: f9 f21 f22"/>
              <a:gd name="f44" fmla="abs f23"/>
              <a:gd name="f45" fmla="abs f24"/>
              <a:gd name="f46" fmla="?: f23 f18 f1"/>
              <a:gd name="f47" fmla="?: f23 f1 f18"/>
              <a:gd name="f48" fmla="?: f23 f2 f1"/>
              <a:gd name="f49" fmla="?: f23 f1 f2"/>
              <a:gd name="f50" fmla="?: f11 f18 f1"/>
              <a:gd name="f51" fmla="?: f11 f1 f18"/>
              <a:gd name="f52" fmla="?: f11 f28 f27"/>
              <a:gd name="f53" fmla="?: f11 f27 f28"/>
              <a:gd name="f54" fmla="*/ 10800 f14 1"/>
              <a:gd name="f55" fmla="*/ f29 1 f3"/>
              <a:gd name="f56" fmla="*/ 0 f14 1"/>
              <a:gd name="f57" fmla="*/ 10800 f15 1"/>
              <a:gd name="f58" fmla="?: f16 f39 f38"/>
              <a:gd name="f59" fmla="?: f16 f38 f39"/>
              <a:gd name="f60" fmla="?: f17 f37 f36"/>
              <a:gd name="f61" fmla="?: f10 f42 f43"/>
              <a:gd name="f62" fmla="?: f10 f40 f41"/>
              <a:gd name="f63" fmla="?: f23 f49 f48"/>
              <a:gd name="f64" fmla="?: f23 f48 f49"/>
              <a:gd name="f65" fmla="?: f24 f47 f46"/>
              <a:gd name="f66" fmla="?: f12 f52 f53"/>
              <a:gd name="f67" fmla="?: f12 f50 f51"/>
              <a:gd name="f68" fmla="+- f55 0 f1"/>
              <a:gd name="f69" fmla="?: f17 f59 f58"/>
              <a:gd name="f70" fmla="?: f24 f64 f63"/>
            </a:gdLst>
            <a:ahLst/>
            <a:cxnLst>
              <a:cxn ang="3cd4">
                <a:pos x="hc" y="t"/>
              </a:cxn>
              <a:cxn ang="0">
                <a:pos x="r" y="vc"/>
              </a:cxn>
              <a:cxn ang="cd4">
                <a:pos x="hc" y="b"/>
              </a:cxn>
              <a:cxn ang="cd2">
                <a:pos x="l" y="vc"/>
              </a:cxn>
              <a:cxn ang="f68">
                <a:pos x="f54" y="f33"/>
              </a:cxn>
              <a:cxn ang="f68">
                <a:pos x="f56" y="f57"/>
              </a:cxn>
              <a:cxn ang="f68">
                <a:pos x="f54" y="f32"/>
              </a:cxn>
              <a:cxn ang="f68">
                <a:pos x="f31" y="f57"/>
              </a:cxn>
            </a:cxnLst>
            <a:rect l="f30" t="f33" r="f31" b="f32"/>
            <a:pathLst>
              <a:path w="21600" h="21600">
                <a:moveTo>
                  <a:pt x="f8" y="f7"/>
                </a:moveTo>
                <a:arcTo wR="f34" hR="f35" stAng="f69" swAng="f60"/>
                <a:arcTo wR="f19" hR="f20" stAng="f61" swAng="f62"/>
                <a:lnTo>
                  <a:pt x="f7" y="f6"/>
                </a:lnTo>
                <a:arcTo wR="f44" hR="f45" stAng="f70" swAng="f65"/>
                <a:arcTo wR="f25" hR="f26" stAng="f66" swAng="f67"/>
                <a:close/>
              </a:path>
            </a:pathLst>
          </a:custGeom>
          <a:solidFill>
            <a:srgbClr val="CFE7F5"/>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Message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Queue</a:t>
            </a:r>
          </a:p>
        </p:txBody>
      </p:sp>
      <p:cxnSp>
        <p:nvCxnSpPr>
          <p:cNvPr id="9" name="Elbow Connector 8"/>
          <p:cNvCxnSpPr>
            <a:stCxn id="4" idx="3"/>
            <a:endCxn id="7" idx="6"/>
          </p:cNvCxnSpPr>
          <p:nvPr/>
        </p:nvCxnSpPr>
        <p:spPr>
          <a:xfrm flipV="1">
            <a:off x="2719800" y="3647699"/>
            <a:ext cx="3866399" cy="7020"/>
          </a:xfrm>
          <a:prstGeom prst="bentConnector4">
            <a:avLst>
              <a:gd name="adj1" fmla="val 50000"/>
              <a:gd name="adj2" fmla="val 10287179"/>
            </a:avLst>
          </a:prstGeom>
          <a:noFill/>
          <a:ln w="0">
            <a:solidFill>
              <a:srgbClr val="808080"/>
            </a:solidFill>
            <a:prstDash val="solid"/>
            <a:tailEnd type="arrow"/>
          </a:ln>
        </p:spPr>
      </p:cxnSp>
      <p:cxnSp>
        <p:nvCxnSpPr>
          <p:cNvPr id="10" name="Elbow Connector 9"/>
          <p:cNvCxnSpPr>
            <a:stCxn id="4" idx="3"/>
            <a:endCxn id="8" idx="5"/>
          </p:cNvCxnSpPr>
          <p:nvPr/>
        </p:nvCxnSpPr>
        <p:spPr>
          <a:xfrm>
            <a:off x="2719800" y="3654719"/>
            <a:ext cx="2327760" cy="468360"/>
          </a:xfrm>
          <a:prstGeom prst="bentConnector2">
            <a:avLst/>
          </a:prstGeom>
          <a:noFill/>
          <a:ln w="0">
            <a:solidFill>
              <a:srgbClr val="808080"/>
            </a:solidFill>
            <a:prstDash val="solid"/>
            <a:tailEnd type="arrow"/>
          </a:ln>
        </p:spPr>
      </p:cxnSp>
      <p:sp>
        <p:nvSpPr>
          <p:cNvPr id="11" name="Rectangle 10"/>
          <p:cNvSpPr/>
          <p:nvPr/>
        </p:nvSpPr>
        <p:spPr>
          <a:xfrm>
            <a:off x="3160079" y="3157559"/>
            <a:ext cx="1503360" cy="848879"/>
          </a:xfrm>
          <a:prstGeom prst="rect">
            <a:avLst/>
          </a:prstGeom>
          <a:solidFill>
            <a:srgbClr val="94BD5E"/>
          </a:solidFill>
          <a:ln w="0">
            <a:solidFill>
              <a:srgbClr val="808080"/>
            </a:solidFill>
            <a:prstDash val="solid"/>
          </a:ln>
        </p:spPr>
        <p:txBody>
          <a:bodyPr vert="horz" wrap="none" lIns="90000" tIns="45000" rIns="90000" bIns="45000" anchor="ctr" anchorCtr="1"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Transaction</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Manager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Global Transactions → Spring Integration</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Many possible strategies</a:t>
            </a:r>
          </a:p>
          <a:p>
            <a:pPr lvl="1"/>
            <a:r>
              <a:rPr lang="en-US">
                <a:latin typeface="" pitchFamily="16"/>
              </a:rPr>
              <a:t>Spring allows you to switch easily from a non-JTA to a JTA transaction policy</a:t>
            </a:r>
          </a:p>
          <a:p>
            <a:pPr lvl="1"/>
            <a:r>
              <a:rPr lang="en-US">
                <a:latin typeface="" pitchFamily="16"/>
              </a:rPr>
              <a:t>Just change the type of the transaction manager</a:t>
            </a:r>
          </a:p>
          <a:p>
            <a:pPr lvl="0"/>
            <a:r>
              <a:rPr lang="en-US">
                <a:latin typeface="" pitchFamily="16"/>
              </a:rPr>
              <a:t>Reference:</a:t>
            </a:r>
          </a:p>
          <a:p>
            <a:pPr lvl="1"/>
            <a:r>
              <a:rPr lang="en-US" i="1">
                <a:latin typeface="" pitchFamily="16"/>
              </a:rPr>
              <a:t>“Distributed transactions with Spring, with and without XA”</a:t>
            </a:r>
            <a:r>
              <a:rPr lang="en-US">
                <a:latin typeface="" pitchFamily="16"/>
              </a:rPr>
              <a:t> by Dr. Dave Syer</a:t>
            </a:r>
          </a:p>
          <a:p>
            <a:pPr lvl="1"/>
            <a:r>
              <a:rPr lang="en-US">
                <a:solidFill>
                  <a:srgbClr val="000080"/>
                </a:solidFill>
                <a:latin typeface="" pitchFamily="16"/>
              </a:rPr>
              <a:t>http://www.javaworld.com/javaworld/jw-01-2009/jw-01-spring-transactions.html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44160" y="-196200"/>
            <a:ext cx="7950599" cy="11430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6. Propagation Levels and their Behaviors</a:t>
            </a:r>
          </a:p>
        </p:txBody>
      </p:sp>
      <p:pic>
        <p:nvPicPr>
          <p:cNvPr id="3" name=""/>
          <p:cNvPicPr>
            <a:picLocks noChangeAspect="1"/>
          </p:cNvPicPr>
          <p:nvPr/>
        </p:nvPicPr>
        <p:blipFill>
          <a:blip r:embed="rId3"/>
          <a:stretch>
            <a:fillRect/>
          </a:stretch>
        </p:blipFill>
        <p:spPr>
          <a:xfrm>
            <a:off x="128160" y="827280"/>
            <a:ext cx="8906040" cy="5475959"/>
          </a:xfrm>
          <a:prstGeom prst="rect">
            <a:avLst/>
          </a:prstGeom>
          <a:solidFill>
            <a:srgbClr val="CFE7F5"/>
          </a:solidFill>
          <a:ln w="0">
            <a:solidFill>
              <a:srgbClr val="808080"/>
            </a:solidFill>
            <a:prstDash val="soli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Naïve Approach:  Connection per Data Access Oper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Naïve Approach</a:t>
            </a:r>
            <a:br>
              <a:rPr lang="en-US"/>
            </a:br>
            <a:r>
              <a:rPr lang="en-US" sz="2400"/>
              <a:t>Connection per Data Access Operation</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This unit-of-work contains 4 data access operations</a:t>
            </a:r>
          </a:p>
          <a:p>
            <a:pPr lvl="1"/>
            <a:r>
              <a:rPr lang="en-US">
                <a:latin typeface="" pitchFamily="16"/>
              </a:rPr>
              <a:t>Each acquires, uses, and releases a distinct Connection</a:t>
            </a:r>
          </a:p>
          <a:p>
            <a:pPr marL="0" lvl="0" indent="0"/>
            <a:r>
              <a:rPr lang="en-US">
                <a:latin typeface="" pitchFamily="16"/>
              </a:rPr>
              <a:t>The unit-of-work is </a:t>
            </a:r>
            <a:r>
              <a:rPr lang="en-US" b="1" i="1">
                <a:latin typeface="" pitchFamily="16"/>
              </a:rPr>
              <a:t>non-transactional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Running non-Transactionally">
    <p:spTree>
      <p:nvGrpSpPr>
        <p:cNvPr id="1" name=""/>
        <p:cNvGrpSpPr/>
        <p:nvPr/>
      </p:nvGrpSpPr>
      <p:grpSpPr>
        <a:xfrm>
          <a:off x="0" y="0"/>
          <a:ext cx="0" cy="0"/>
          <a:chOff x="0" y="0"/>
          <a:chExt cx="0" cy="0"/>
        </a:xfrm>
      </p:grpSpPr>
      <p:sp>
        <p:nvSpPr>
          <p:cNvPr id="2" name="Rectangle 32"/>
          <p:cNvSpPr/>
          <p:nvPr/>
        </p:nvSpPr>
        <p:spPr>
          <a:xfrm>
            <a:off x="6937560" y="169272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Rectangle 33"/>
          <p:cNvSpPr/>
          <p:nvPr/>
        </p:nvSpPr>
        <p:spPr>
          <a:xfrm>
            <a:off x="5717160" y="169272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Rectangle 29"/>
          <p:cNvSpPr/>
          <p:nvPr/>
        </p:nvSpPr>
        <p:spPr>
          <a:xfrm>
            <a:off x="1832760" y="169272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8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Rectangle 30"/>
          <p:cNvSpPr/>
          <p:nvPr/>
        </p:nvSpPr>
        <p:spPr>
          <a:xfrm>
            <a:off x="3128040" y="169272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8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Rectangle 31"/>
          <p:cNvSpPr/>
          <p:nvPr/>
        </p:nvSpPr>
        <p:spPr>
          <a:xfrm>
            <a:off x="4422960" y="169272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80"/>
          </a:solid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itle 6"/>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Running non-Transactionally</a:t>
            </a:r>
          </a:p>
        </p:txBody>
      </p:sp>
      <p:sp>
        <p:nvSpPr>
          <p:cNvPr id="8" name="Line 4"/>
          <p:cNvSpPr/>
          <p:nvPr/>
        </p:nvSpPr>
        <p:spPr>
          <a:xfrm>
            <a:off x="918359" y="2531160"/>
            <a:ext cx="1523881"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Text Box 5"/>
          <p:cNvSpPr/>
          <p:nvPr/>
        </p:nvSpPr>
        <p:spPr>
          <a:xfrm>
            <a:off x="916200" y="2265840"/>
            <a:ext cx="19821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findByCreditCard(String)</a:t>
            </a:r>
          </a:p>
        </p:txBody>
      </p:sp>
      <p:sp>
        <p:nvSpPr>
          <p:cNvPr id="10" name="Line 6"/>
          <p:cNvSpPr/>
          <p:nvPr/>
        </p:nvSpPr>
        <p:spPr>
          <a:xfrm>
            <a:off x="918359" y="3343679"/>
            <a:ext cx="2743201"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Text Box 7"/>
          <p:cNvSpPr/>
          <p:nvPr/>
        </p:nvSpPr>
        <p:spPr>
          <a:xfrm>
            <a:off x="917999" y="3094560"/>
            <a:ext cx="24483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findByMerchantNumber(String)</a:t>
            </a:r>
          </a:p>
        </p:txBody>
      </p:sp>
      <p:sp>
        <p:nvSpPr>
          <p:cNvPr id="12" name="Line 12"/>
          <p:cNvSpPr/>
          <p:nvPr/>
        </p:nvSpPr>
        <p:spPr>
          <a:xfrm>
            <a:off x="918359" y="4197960"/>
            <a:ext cx="1523881"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Text Box 13"/>
          <p:cNvSpPr/>
          <p:nvPr/>
        </p:nvSpPr>
        <p:spPr>
          <a:xfrm>
            <a:off x="918359" y="3932640"/>
            <a:ext cx="23385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updateBeneficiaries(Account)</a:t>
            </a:r>
          </a:p>
        </p:txBody>
      </p:sp>
      <p:sp>
        <p:nvSpPr>
          <p:cNvPr id="14" name="Line 14"/>
          <p:cNvSpPr/>
          <p:nvPr/>
        </p:nvSpPr>
        <p:spPr>
          <a:xfrm>
            <a:off x="918359" y="5117039"/>
            <a:ext cx="4038481"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Text Box 15"/>
          <p:cNvSpPr/>
          <p:nvPr/>
        </p:nvSpPr>
        <p:spPr>
          <a:xfrm>
            <a:off x="923400" y="4847040"/>
            <a:ext cx="3471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confirmReward(AccountContribution, Dining)</a:t>
            </a:r>
          </a:p>
        </p:txBody>
      </p:sp>
      <p:sp>
        <p:nvSpPr>
          <p:cNvPr id="16" name="Text Box 16"/>
          <p:cNvSpPr/>
          <p:nvPr/>
        </p:nvSpPr>
        <p:spPr>
          <a:xfrm>
            <a:off x="7702920" y="5502960"/>
            <a:ext cx="11484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Verdana" pitchFamily="34"/>
                <a:ea typeface="ＭＳ Ｐゴシック" pitchFamily="2"/>
                <a:cs typeface="ＭＳ Ｐゴシック" pitchFamily="2"/>
              </a:rPr>
              <a:t>DATABASE</a:t>
            </a:r>
          </a:p>
        </p:txBody>
      </p:sp>
      <p:sp>
        <p:nvSpPr>
          <p:cNvPr id="17" name="Text Box 17"/>
          <p:cNvSpPr/>
          <p:nvPr/>
        </p:nvSpPr>
        <p:spPr>
          <a:xfrm>
            <a:off x="7547759" y="2912040"/>
            <a:ext cx="1371599"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1. SELECT</a:t>
            </a:r>
          </a:p>
        </p:txBody>
      </p:sp>
      <p:sp>
        <p:nvSpPr>
          <p:cNvPr id="18" name="Text Box 18"/>
          <p:cNvSpPr/>
          <p:nvPr/>
        </p:nvSpPr>
        <p:spPr>
          <a:xfrm>
            <a:off x="7549560" y="3459600"/>
            <a:ext cx="13359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2. SELECT</a:t>
            </a:r>
          </a:p>
        </p:txBody>
      </p:sp>
      <p:sp>
        <p:nvSpPr>
          <p:cNvPr id="19" name="Text Box 19"/>
          <p:cNvSpPr/>
          <p:nvPr/>
        </p:nvSpPr>
        <p:spPr>
          <a:xfrm>
            <a:off x="7546679" y="3978720"/>
            <a:ext cx="13741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3. UPDATE</a:t>
            </a:r>
          </a:p>
        </p:txBody>
      </p:sp>
      <p:sp>
        <p:nvSpPr>
          <p:cNvPr id="20" name="Text Box 20"/>
          <p:cNvSpPr/>
          <p:nvPr/>
        </p:nvSpPr>
        <p:spPr>
          <a:xfrm>
            <a:off x="7549200" y="4526640"/>
            <a:ext cx="12733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009900"/>
                </a:solidFill>
                <a:latin typeface="Arial" pitchFamily="34"/>
                <a:ea typeface="ＭＳ Ｐゴシック" pitchFamily="2"/>
                <a:cs typeface="ＭＳ Ｐゴシック" pitchFamily="2"/>
              </a:rPr>
              <a:t>4. INSERT</a:t>
            </a:r>
          </a:p>
        </p:txBody>
      </p:sp>
      <p:sp>
        <p:nvSpPr>
          <p:cNvPr id="21" name="Rectangle 21"/>
          <p:cNvSpPr/>
          <p:nvPr/>
        </p:nvSpPr>
        <p:spPr>
          <a:xfrm>
            <a:off x="384840" y="169272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2" name="Rectangle 22"/>
          <p:cNvSpPr/>
          <p:nvPr/>
        </p:nvSpPr>
        <p:spPr>
          <a:xfrm>
            <a:off x="384840" y="1692720"/>
            <a:ext cx="106668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Reward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4D4D4D"/>
                </a:solidFill>
                <a:latin typeface="Arial" pitchFamily="34"/>
                <a:ea typeface="ＭＳ Ｐゴシック" pitchFamily="2"/>
                <a:cs typeface="ＭＳ Ｐゴシック" pitchFamily="2"/>
              </a:rPr>
              <a:t>Network</a:t>
            </a:r>
          </a:p>
        </p:txBody>
      </p:sp>
      <p:sp>
        <p:nvSpPr>
          <p:cNvPr id="23" name="Line 23"/>
          <p:cNvSpPr/>
          <p:nvPr/>
        </p:nvSpPr>
        <p:spPr>
          <a:xfrm>
            <a:off x="918359"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4" name="Rectangle 24"/>
          <p:cNvSpPr/>
          <p:nvPr/>
        </p:nvSpPr>
        <p:spPr>
          <a:xfrm>
            <a:off x="1832760" y="1692720"/>
            <a:ext cx="1143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Account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25" name="Rectangle 25"/>
          <p:cNvSpPr/>
          <p:nvPr/>
        </p:nvSpPr>
        <p:spPr>
          <a:xfrm>
            <a:off x="3128040" y="1692720"/>
            <a:ext cx="1143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Restaurant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26" name="Rectangle 26"/>
          <p:cNvSpPr/>
          <p:nvPr/>
        </p:nvSpPr>
        <p:spPr>
          <a:xfrm>
            <a:off x="4423320" y="1692720"/>
            <a:ext cx="1143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Reward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Repository</a:t>
            </a:r>
          </a:p>
        </p:txBody>
      </p:sp>
      <p:sp>
        <p:nvSpPr>
          <p:cNvPr id="27" name="Rectangle 27"/>
          <p:cNvSpPr/>
          <p:nvPr/>
        </p:nvSpPr>
        <p:spPr>
          <a:xfrm>
            <a:off x="6937919" y="1789920"/>
            <a:ext cx="11430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Connection</a:t>
            </a:r>
          </a:p>
        </p:txBody>
      </p:sp>
      <p:sp>
        <p:nvSpPr>
          <p:cNvPr id="28" name="Rectangle 28"/>
          <p:cNvSpPr/>
          <p:nvPr/>
        </p:nvSpPr>
        <p:spPr>
          <a:xfrm>
            <a:off x="5715000" y="1789920"/>
            <a:ext cx="1070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FFFFFF"/>
                </a:solidFill>
                <a:latin typeface="Arial" pitchFamily="34"/>
                <a:ea typeface="ＭＳ Ｐゴシック" pitchFamily="2"/>
                <a:cs typeface="ＭＳ Ｐゴシック" pitchFamily="2"/>
              </a:rPr>
              <a:t>DataSource</a:t>
            </a:r>
          </a:p>
        </p:txBody>
      </p:sp>
      <p:sp>
        <p:nvSpPr>
          <p:cNvPr id="29" name="Line 34"/>
          <p:cNvSpPr/>
          <p:nvPr/>
        </p:nvSpPr>
        <p:spPr>
          <a:xfrm>
            <a:off x="7471440" y="2149920"/>
            <a:ext cx="0" cy="35053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0" name="Line 35"/>
          <p:cNvSpPr/>
          <p:nvPr/>
        </p:nvSpPr>
        <p:spPr>
          <a:xfrm>
            <a:off x="6251760"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1" name="Line 36"/>
          <p:cNvSpPr/>
          <p:nvPr/>
        </p:nvSpPr>
        <p:spPr>
          <a:xfrm>
            <a:off x="4956840"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2" name="AutoShape 37"/>
          <p:cNvSpPr/>
          <p:nvPr/>
        </p:nvSpPr>
        <p:spPr>
          <a:xfrm>
            <a:off x="7852320" y="4893120"/>
            <a:ext cx="838439" cy="60984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969696"/>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3" name="Line 38"/>
          <p:cNvSpPr/>
          <p:nvPr/>
        </p:nvSpPr>
        <p:spPr>
          <a:xfrm>
            <a:off x="3661560"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4" name="Line 39"/>
          <p:cNvSpPr/>
          <p:nvPr/>
        </p:nvSpPr>
        <p:spPr>
          <a:xfrm>
            <a:off x="2442240" y="2149920"/>
            <a:ext cx="0" cy="358164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5" name="Text Box 41"/>
          <p:cNvSpPr/>
          <p:nvPr/>
        </p:nvSpPr>
        <p:spPr>
          <a:xfrm>
            <a:off x="2462760" y="2531160"/>
            <a:ext cx="13482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getConnection()</a:t>
            </a:r>
          </a:p>
        </p:txBody>
      </p:sp>
      <p:sp>
        <p:nvSpPr>
          <p:cNvPr id="36" name="Line 42"/>
          <p:cNvSpPr/>
          <p:nvPr/>
        </p:nvSpPr>
        <p:spPr>
          <a:xfrm>
            <a:off x="2442240" y="2988360"/>
            <a:ext cx="50292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7" name="Text Box 43"/>
          <p:cNvSpPr/>
          <p:nvPr/>
        </p:nvSpPr>
        <p:spPr>
          <a:xfrm>
            <a:off x="2443680" y="2759760"/>
            <a:ext cx="6714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close()</a:t>
            </a:r>
          </a:p>
        </p:txBody>
      </p:sp>
      <p:sp>
        <p:nvSpPr>
          <p:cNvPr id="38" name="Line 44"/>
          <p:cNvSpPr/>
          <p:nvPr/>
        </p:nvSpPr>
        <p:spPr>
          <a:xfrm>
            <a:off x="2442240" y="2759760"/>
            <a:ext cx="380988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9" name="Text Box 45"/>
          <p:cNvSpPr/>
          <p:nvPr/>
        </p:nvSpPr>
        <p:spPr>
          <a:xfrm>
            <a:off x="3650759" y="3323159"/>
            <a:ext cx="13482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getConnection()</a:t>
            </a:r>
          </a:p>
        </p:txBody>
      </p:sp>
      <p:sp>
        <p:nvSpPr>
          <p:cNvPr id="40" name="Line 46"/>
          <p:cNvSpPr/>
          <p:nvPr/>
        </p:nvSpPr>
        <p:spPr>
          <a:xfrm flipV="1">
            <a:off x="3650399" y="3780360"/>
            <a:ext cx="3821041" cy="36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1" name="Text Box 47"/>
          <p:cNvSpPr/>
          <p:nvPr/>
        </p:nvSpPr>
        <p:spPr>
          <a:xfrm>
            <a:off x="3631679" y="3551760"/>
            <a:ext cx="6714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close()</a:t>
            </a:r>
          </a:p>
        </p:txBody>
      </p:sp>
      <p:sp>
        <p:nvSpPr>
          <p:cNvPr id="42" name="Line 48"/>
          <p:cNvSpPr/>
          <p:nvPr/>
        </p:nvSpPr>
        <p:spPr>
          <a:xfrm flipV="1">
            <a:off x="3650399" y="3551760"/>
            <a:ext cx="2601721" cy="432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3" name="Text Box 49"/>
          <p:cNvSpPr/>
          <p:nvPr/>
        </p:nvSpPr>
        <p:spPr>
          <a:xfrm>
            <a:off x="2462760" y="4237560"/>
            <a:ext cx="13482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getConnection()</a:t>
            </a:r>
          </a:p>
        </p:txBody>
      </p:sp>
      <p:sp>
        <p:nvSpPr>
          <p:cNvPr id="44" name="Line 50"/>
          <p:cNvSpPr/>
          <p:nvPr/>
        </p:nvSpPr>
        <p:spPr>
          <a:xfrm>
            <a:off x="2442240" y="4694759"/>
            <a:ext cx="50292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5" name="Text Box 51"/>
          <p:cNvSpPr/>
          <p:nvPr/>
        </p:nvSpPr>
        <p:spPr>
          <a:xfrm>
            <a:off x="2443680" y="4466160"/>
            <a:ext cx="6714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close()</a:t>
            </a:r>
          </a:p>
        </p:txBody>
      </p:sp>
      <p:sp>
        <p:nvSpPr>
          <p:cNvPr id="46" name="Line 52"/>
          <p:cNvSpPr/>
          <p:nvPr/>
        </p:nvSpPr>
        <p:spPr>
          <a:xfrm>
            <a:off x="2442240" y="4466160"/>
            <a:ext cx="380988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7" name="Text Box 53"/>
          <p:cNvSpPr/>
          <p:nvPr/>
        </p:nvSpPr>
        <p:spPr>
          <a:xfrm>
            <a:off x="4910759" y="5121719"/>
            <a:ext cx="13482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getConnection()</a:t>
            </a:r>
          </a:p>
        </p:txBody>
      </p:sp>
      <p:sp>
        <p:nvSpPr>
          <p:cNvPr id="48" name="Line 54"/>
          <p:cNvSpPr/>
          <p:nvPr/>
        </p:nvSpPr>
        <p:spPr>
          <a:xfrm>
            <a:off x="4962240" y="5576760"/>
            <a:ext cx="2509200" cy="216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9" name="Text Box 55"/>
          <p:cNvSpPr/>
          <p:nvPr/>
        </p:nvSpPr>
        <p:spPr>
          <a:xfrm>
            <a:off x="4892040" y="5350320"/>
            <a:ext cx="6714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close()</a:t>
            </a:r>
          </a:p>
        </p:txBody>
      </p:sp>
      <p:sp>
        <p:nvSpPr>
          <p:cNvPr id="50" name="Line 56"/>
          <p:cNvSpPr/>
          <p:nvPr/>
        </p:nvSpPr>
        <p:spPr>
          <a:xfrm flipV="1">
            <a:off x="4950360" y="5350320"/>
            <a:ext cx="1301760" cy="180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1" name="Line 58"/>
          <p:cNvSpPr/>
          <p:nvPr/>
        </p:nvSpPr>
        <p:spPr>
          <a:xfrm>
            <a:off x="7471440" y="2759760"/>
            <a:ext cx="0" cy="22860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2" name="Line 59"/>
          <p:cNvSpPr/>
          <p:nvPr/>
        </p:nvSpPr>
        <p:spPr>
          <a:xfrm>
            <a:off x="7471440" y="3521520"/>
            <a:ext cx="0" cy="22860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3" name="Line 60"/>
          <p:cNvSpPr/>
          <p:nvPr/>
        </p:nvSpPr>
        <p:spPr>
          <a:xfrm>
            <a:off x="7471440" y="4435920"/>
            <a:ext cx="0" cy="22860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4" name="Line 61"/>
          <p:cNvSpPr/>
          <p:nvPr/>
        </p:nvSpPr>
        <p:spPr>
          <a:xfrm>
            <a:off x="7471440" y="5350320"/>
            <a:ext cx="0" cy="228600"/>
          </a:xfrm>
          <a:prstGeom prst="line">
            <a:avLst/>
          </a:prstGeom>
          <a:noFill/>
          <a:ln w="57240">
            <a:solidFill>
              <a:srgbClr val="0099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5" name="Text Box 62"/>
          <p:cNvSpPr/>
          <p:nvPr/>
        </p:nvSpPr>
        <p:spPr>
          <a:xfrm>
            <a:off x="6330959" y="2759760"/>
            <a:ext cx="11286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connection-1</a:t>
            </a:r>
          </a:p>
        </p:txBody>
      </p:sp>
      <p:sp>
        <p:nvSpPr>
          <p:cNvPr id="56" name="Text Box 63"/>
          <p:cNvSpPr/>
          <p:nvPr/>
        </p:nvSpPr>
        <p:spPr>
          <a:xfrm>
            <a:off x="6340320" y="3551760"/>
            <a:ext cx="11286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connection-2</a:t>
            </a:r>
          </a:p>
        </p:txBody>
      </p:sp>
      <p:sp>
        <p:nvSpPr>
          <p:cNvPr id="57" name="Text Box 64"/>
          <p:cNvSpPr/>
          <p:nvPr/>
        </p:nvSpPr>
        <p:spPr>
          <a:xfrm>
            <a:off x="6340320" y="4466160"/>
            <a:ext cx="11286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connection-3</a:t>
            </a:r>
          </a:p>
        </p:txBody>
      </p:sp>
      <p:sp>
        <p:nvSpPr>
          <p:cNvPr id="58" name="Text Box 65"/>
          <p:cNvSpPr/>
          <p:nvPr/>
        </p:nvSpPr>
        <p:spPr>
          <a:xfrm>
            <a:off x="6340320" y="5350320"/>
            <a:ext cx="11286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200" b="1" i="0" u="none" strike="noStrike" baseline="0">
                <a:ln>
                  <a:noFill/>
                </a:ln>
                <a:solidFill>
                  <a:srgbClr val="008000"/>
                </a:solidFill>
                <a:latin typeface="Arial" pitchFamily="34"/>
                <a:ea typeface="ＭＳ Ｐゴシック" pitchFamily="2"/>
                <a:cs typeface="ＭＳ Ｐゴシック" pitchFamily="2"/>
              </a:rPr>
              <a:t>connection-4</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rtial Failures">
    <p:spTree>
      <p:nvGrpSpPr>
        <p:cNvPr id="1" name=""/>
        <p:cNvGrpSpPr/>
        <p:nvPr/>
      </p:nvGrpSpPr>
      <p:grpSpPr>
        <a:xfrm>
          <a:off x="0" y="0"/>
          <a:ext cx="0" cy="0"/>
          <a:chOff x="0" y="0"/>
          <a:chExt cx="0" cy="0"/>
        </a:xfrm>
      </p:grpSpPr>
      <p:pic>
        <p:nvPicPr>
          <p:cNvPr id="2" name="Picture 4"/>
          <p:cNvPicPr>
            <a:picLocks noChangeAspect="1"/>
          </p:cNvPicPr>
          <p:nvPr/>
        </p:nvPicPr>
        <p:blipFill>
          <a:blip r:embed="rId3">
            <a:lum/>
            <a:alphaModFix/>
          </a:blip>
          <a:srcRect/>
          <a:stretch>
            <a:fillRect/>
          </a:stretch>
        </p:blipFill>
        <p:spPr>
          <a:xfrm>
            <a:off x="1294920" y="2378519"/>
            <a:ext cx="5715000" cy="1714680"/>
          </a:xfrm>
          <a:prstGeom prst="rect">
            <a:avLst/>
          </a:prstGeom>
          <a:noFill/>
          <a:ln>
            <a:noFill/>
          </a:ln>
        </p:spPr>
      </p:pic>
      <p:sp>
        <p:nvSpPr>
          <p:cNvPr id="3" name="Title 2"/>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Partial Failures</a:t>
            </a:r>
          </a:p>
        </p:txBody>
      </p:sp>
      <p:sp>
        <p:nvSpPr>
          <p:cNvPr id="4" name="Text Placeholder 3"/>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Suppose an Account is being rewarded</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marL="0" lvl="0" indent="0"/>
            <a:r>
              <a:rPr lang="en-US">
                <a:latin typeface="" pitchFamily="16"/>
              </a:rPr>
              <a:t>If the beneficiaries are updated…</a:t>
            </a:r>
          </a:p>
          <a:p>
            <a:pPr marL="0" lvl="0" indent="0"/>
            <a:r>
              <a:rPr lang="en-US">
                <a:latin typeface="" pitchFamily="16"/>
              </a:rPr>
              <a:t>But the reward confirmation fails…</a:t>
            </a:r>
          </a:p>
          <a:p>
            <a:pPr marL="0" lvl="0" indent="0"/>
            <a:r>
              <a:rPr lang="en-US">
                <a:latin typeface="" pitchFamily="16"/>
              </a:rPr>
              <a:t>There will be no record of the reward!</a:t>
            </a:r>
          </a:p>
        </p:txBody>
      </p:sp>
      <p:sp>
        <p:nvSpPr>
          <p:cNvPr id="5" name="Text Box 5"/>
          <p:cNvSpPr/>
          <p:nvPr/>
        </p:nvSpPr>
        <p:spPr>
          <a:xfrm>
            <a:off x="5945040" y="3140639"/>
            <a:ext cx="45216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800" b="1" i="0" u="none" strike="noStrike" baseline="0">
                <a:ln>
                  <a:noFill/>
                </a:ln>
                <a:solidFill>
                  <a:srgbClr val="FF0000"/>
                </a:solidFill>
                <a:latin typeface="Verdana" pitchFamily="34"/>
                <a:ea typeface="ＭＳ Ｐゴシック" pitchFamily="2"/>
                <a:cs typeface="ＭＳ Ｐゴシック" pitchFamily="2"/>
              </a:rPr>
              <a:t>X</a:t>
            </a:r>
          </a:p>
        </p:txBody>
      </p:sp>
      <p:sp>
        <p:nvSpPr>
          <p:cNvPr id="6" name="Line 7"/>
          <p:cNvSpPr/>
          <p:nvPr/>
        </p:nvSpPr>
        <p:spPr>
          <a:xfrm flipV="1">
            <a:off x="4494960" y="2835720"/>
            <a:ext cx="152640" cy="304919"/>
          </a:xfrm>
          <a:prstGeom prst="line">
            <a:avLst/>
          </a:prstGeom>
          <a:noFill/>
          <a:ln w="57240">
            <a:solidFill>
              <a:srgbClr val="008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Line 6"/>
          <p:cNvSpPr/>
          <p:nvPr/>
        </p:nvSpPr>
        <p:spPr>
          <a:xfrm>
            <a:off x="4419360" y="2988360"/>
            <a:ext cx="75960" cy="152279"/>
          </a:xfrm>
          <a:prstGeom prst="line">
            <a:avLst/>
          </a:prstGeom>
          <a:noFill/>
          <a:ln w="57240">
            <a:solidFill>
              <a:srgbClr val="008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 Box 8"/>
          <p:cNvSpPr/>
          <p:nvPr/>
        </p:nvSpPr>
        <p:spPr>
          <a:xfrm>
            <a:off x="6265079" y="4280760"/>
            <a:ext cx="242172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p:spPr>
        <p:txBody>
          <a:bodyPr vert="horz" wrap="square" lIns="90000" tIns="46800" rIns="90000" bIns="46800" anchor="t" anchorCtr="0" compatLnSpc="1">
            <a:spAutoFit/>
          </a:bodyPr>
          <a:lstStyle/>
          <a:p>
            <a:pPr marL="0" marR="0" lvl="0" indent="0" algn="ctr" rtl="0" hangingPunct="1">
              <a:lnSpc>
                <a:spcPct val="100000"/>
              </a:lnSpc>
              <a:spcBef>
                <a:spcPts val="55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200" b="0" i="0" u="none" strike="noStrike" baseline="0">
                <a:ln>
                  <a:noFill/>
                </a:ln>
                <a:solidFill>
                  <a:srgbClr val="4D4D4D"/>
                </a:solidFill>
                <a:latin typeface="Arial" pitchFamily="18"/>
                <a:ea typeface="ＭＳ Ｐゴシック" pitchFamily="2"/>
                <a:cs typeface="ＭＳ Ｐゴシック" pitchFamily="2"/>
              </a:rPr>
              <a:t>The unit-of-work is </a:t>
            </a:r>
            <a:r>
              <a:rPr lang="en-US" sz="2200" b="1" i="0" u="none" strike="noStrike" baseline="0">
                <a:ln>
                  <a:noFill/>
                </a:ln>
                <a:solidFill>
                  <a:srgbClr val="4D4D4D"/>
                </a:solidFill>
                <a:latin typeface="Arial" pitchFamily="18"/>
                <a:ea typeface="ＭＳ Ｐゴシック" pitchFamily="2"/>
                <a:cs typeface="ＭＳ Ｐゴシック" pitchFamily="2"/>
              </a:rPr>
              <a:t>not</a:t>
            </a:r>
            <a:r>
              <a:rPr lang="en-US" sz="2200" b="0" i="0" u="none" strike="noStrike" baseline="0">
                <a:ln>
                  <a:noFill/>
                </a:ln>
                <a:solidFill>
                  <a:srgbClr val="4D4D4D"/>
                </a:solidFill>
                <a:latin typeface="Arial" pitchFamily="18"/>
                <a:ea typeface="ＭＳ Ｐゴシック" pitchFamily="2"/>
                <a:cs typeface="ＭＳ Ｐゴシック" pitchFamily="2"/>
              </a:rPr>
              <a:t> </a:t>
            </a:r>
            <a:r>
              <a:rPr lang="en-US" sz="2200" b="0" i="1" u="none" strike="noStrike" baseline="0">
                <a:ln>
                  <a:noFill/>
                </a:ln>
                <a:solidFill>
                  <a:srgbClr val="4D4D4D"/>
                </a:solidFill>
                <a:latin typeface="Arial" pitchFamily="18"/>
                <a:ea typeface="ＭＳ Ｐゴシック" pitchFamily="2"/>
                <a:cs typeface="ＭＳ Ｐゴシック" pitchFamily="2"/>
              </a:rPr>
              <a:t>atomic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Correct Approach: Connection per Unit-of-Work">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Correct Approach</a:t>
            </a:r>
            <a:br>
              <a:rPr lang="en-US"/>
            </a:br>
            <a:r>
              <a:rPr lang="en-US" sz="2400"/>
              <a:t>Connection per Unit-of-Work</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More efficient</a:t>
            </a:r>
          </a:p>
          <a:p>
            <a:pPr marL="0" lvl="1" indent="0">
              <a:spcBef>
                <a:spcPts val="499"/>
              </a:spcBef>
            </a:pPr>
            <a:r>
              <a:rPr lang="en-US">
                <a:latin typeface="" pitchFamily="16"/>
              </a:rPr>
              <a:t>Same Connection reused for each operation</a:t>
            </a:r>
          </a:p>
          <a:p>
            <a:pPr marL="0" lvl="0" indent="0"/>
            <a:r>
              <a:rPr lang="en-US">
                <a:latin typeface="" pitchFamily="16"/>
              </a:rPr>
              <a:t>Operations complete as an atomic unit</a:t>
            </a:r>
          </a:p>
          <a:p>
            <a:pPr marL="0" lvl="1" indent="0">
              <a:spcBef>
                <a:spcPts val="499"/>
              </a:spcBef>
            </a:pPr>
            <a:r>
              <a:rPr lang="en-US">
                <a:latin typeface="" pitchFamily="16"/>
              </a:rPr>
              <a:t>Either all succeed or all fail</a:t>
            </a:r>
          </a:p>
          <a:p>
            <a:pPr marL="0" lvl="0" indent="0"/>
            <a:r>
              <a:rPr lang="en-US">
                <a:latin typeface="" pitchFamily="16"/>
              </a:rPr>
              <a:t>The unit-of-work can run in a </a:t>
            </a:r>
            <a:r>
              <a:rPr lang="en-US" b="1" i="1">
                <a:latin typeface="" pitchFamily="16"/>
              </a:rPr>
              <a:t>transaction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5070</Words>
  <Application>Microsoft Office PowerPoint</Application>
  <PresentationFormat>On-screen Show (4:3)</PresentationFormat>
  <Paragraphs>866</Paragraphs>
  <Slides>58</Slides>
  <Notes>58</Notes>
  <HiddenSlides>0</HiddenSlides>
  <MMClips>0</MMClips>
  <ScaleCrop>false</ScaleCrop>
  <HeadingPairs>
    <vt:vector size="4" baseType="variant">
      <vt:variant>
        <vt:lpstr>Theme</vt:lpstr>
      </vt:variant>
      <vt:variant>
        <vt:i4>3</vt:i4>
      </vt:variant>
      <vt:variant>
        <vt:lpstr>Slide Titles</vt:lpstr>
      </vt:variant>
      <vt:variant>
        <vt:i4>58</vt:i4>
      </vt:variant>
    </vt:vector>
  </HeadingPairs>
  <TitlesOfParts>
    <vt:vector size="61" baseType="lpstr">
      <vt:lpstr>Default</vt:lpstr>
      <vt:lpstr>Title1</vt:lpstr>
      <vt:lpstr>Title2</vt:lpstr>
      <vt:lpstr>Transaction Management with Spring</vt:lpstr>
      <vt:lpstr>Topics in this session</vt:lpstr>
      <vt:lpstr>What is a Transaction?</vt:lpstr>
      <vt:lpstr>Why use Transactions? To Enforce the ACID Principles</vt:lpstr>
      <vt:lpstr>Transactions in the RewardNetwork</vt:lpstr>
      <vt:lpstr>Naïve Approach Connection per Data Access Operation</vt:lpstr>
      <vt:lpstr>Running non-Transactionally</vt:lpstr>
      <vt:lpstr>Partial Failures</vt:lpstr>
      <vt:lpstr>Correct Approach Connection per Unit-of-Work</vt:lpstr>
      <vt:lpstr>Running in a Transaction</vt:lpstr>
      <vt:lpstr>Topics in this session</vt:lpstr>
      <vt:lpstr>Java Transaction Management</vt:lpstr>
      <vt:lpstr>JDBC Transaction Management Example</vt:lpstr>
      <vt:lpstr>Spring Transaction Management – 1</vt:lpstr>
      <vt:lpstr>Spring Transaction Management – 2</vt:lpstr>
      <vt:lpstr>PlatformTransactionManager</vt:lpstr>
      <vt:lpstr>Deploying the Transaction Manager</vt:lpstr>
      <vt:lpstr>@Transactional Configuration</vt:lpstr>
      <vt:lpstr>@Transactional: What Happens Exactly?</vt:lpstr>
      <vt:lpstr>Local JDBC Configuration</vt:lpstr>
      <vt:lpstr>JDBC Java EE Configuration</vt:lpstr>
      <vt:lpstr>@Transactional – Class Level</vt:lpstr>
      <vt:lpstr>@Transactional   – Class and method levels</vt:lpstr>
      <vt:lpstr>Topics in this session</vt:lpstr>
      <vt:lpstr>Isolation levels</vt:lpstr>
      <vt:lpstr>Dirty Reads</vt:lpstr>
      <vt:lpstr>READ_UNCOMMITTED</vt:lpstr>
      <vt:lpstr>READ_COMMITTED</vt:lpstr>
      <vt:lpstr>Highest isolation levels</vt:lpstr>
      <vt:lpstr>Topics in this session</vt:lpstr>
      <vt:lpstr>Understanding Transaction Propagation</vt:lpstr>
      <vt:lpstr>Understanding Transaction Propagation</vt:lpstr>
      <vt:lpstr>Transaction Propagation with Spring</vt:lpstr>
      <vt:lpstr>REQUIRED</vt:lpstr>
      <vt:lpstr>REQUIRES_NEW</vt:lpstr>
      <vt:lpstr>Topics in this session</vt:lpstr>
      <vt:lpstr>Default Behavior</vt:lpstr>
      <vt:lpstr>rollbackFor and noRollbackFor</vt:lpstr>
      <vt:lpstr>Topics in this session</vt:lpstr>
      <vt:lpstr>@Transactional within Integration Test</vt:lpstr>
      <vt:lpstr>Controlling Transactional Tests</vt:lpstr>
      <vt:lpstr>Lab</vt:lpstr>
      <vt:lpstr>Topics in this session</vt:lpstr>
      <vt:lpstr>1. Deploying the Transaction Manager</vt:lpstr>
      <vt:lpstr>Automatic JTA Implementation Resolution</vt:lpstr>
      <vt:lpstr>@Transactional Configuration Using XML</vt:lpstr>
      <vt:lpstr>100% XML-based Spring Transactions</vt:lpstr>
      <vt:lpstr>Declarative Transactions: XML</vt:lpstr>
      <vt:lpstr>2. Programmatic Transactions with Spring</vt:lpstr>
      <vt:lpstr>Programmatic Transactions: example</vt:lpstr>
      <vt:lpstr>3. Read-only Transactions – Faster</vt:lpstr>
      <vt:lpstr>Read-only Transactions – Isolation</vt:lpstr>
      <vt:lpstr>4. Transactional Tests @Before vs @BeforeTransaction</vt:lpstr>
      <vt:lpstr>@Sql and Transaction Control</vt:lpstr>
      <vt:lpstr>5. Multiple Transaction Managers</vt:lpstr>
      <vt:lpstr>Global Transactions</vt:lpstr>
      <vt:lpstr>Global Transactions → Spring Integration</vt:lpstr>
      <vt:lpstr>6. Propagation Levels and their Behaviors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Chapman</dc:creator>
  <cp:lastModifiedBy>Pariwesh</cp:lastModifiedBy>
  <cp:revision>54</cp:revision>
  <dcterms:created xsi:type="dcterms:W3CDTF">2014-02-04T19:40:08Z</dcterms:created>
  <dcterms:modified xsi:type="dcterms:W3CDTF">2018-03-15T03:41:28Z</dcterms:modified>
</cp:coreProperties>
</file>