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94" r:id="rId10"/>
    <p:sldId id="295" r:id="rId11"/>
    <p:sldId id="281" r:id="rId12"/>
    <p:sldId id="296" r:id="rId13"/>
    <p:sldId id="297" r:id="rId14"/>
    <p:sldId id="284" r:id="rId15"/>
    <p:sldId id="285" r:id="rId16"/>
    <p:sldId id="286" r:id="rId17"/>
    <p:sldId id="288" r:id="rId18"/>
    <p:sldId id="298" r:id="rId19"/>
    <p:sldId id="287" r:id="rId20"/>
    <p:sldId id="289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B8BA-DE44-4FA6-8194-9AEC5DC48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1416B-8863-4315-928D-6C849D3E7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CEA1B-5D86-431D-89DE-6265359C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B432-F38C-4402-8721-526DCAD2DDDC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7DF64-C369-45E6-A500-EEC61FB0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98DCB-888F-4055-A418-E2E57E9D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8F4-85AB-4DE1-8259-1E2547DB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7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B3AE-08CC-4573-AB60-98C42DD4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D0406-9568-42F6-BFE2-E2BAFD981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F429E-3A55-4B72-988E-42C853A5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B432-F38C-4402-8721-526DCAD2DDDC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E5EA-345C-4BD6-A1B9-D88E75881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16DE-4172-4C54-8324-9E5FE3F8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8F4-85AB-4DE1-8259-1E2547DB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4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D50707-3EEB-4AC4-97D1-C6C4B9C11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269DE-371F-42C6-88FC-6CF9BA107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2072-D736-4E09-B4C2-0BC219A7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B432-F38C-4402-8721-526DCAD2DDDC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44C5-A67B-46D3-B0E0-0313D99F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FBA75-E248-4F0E-9789-4D6B6715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8F4-85AB-4DE1-8259-1E2547DB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E52E-AD89-4BB4-B3D2-C6D595C8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9EA04-4B6D-4838-8A20-F56AEE8A6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9BA4-5865-4303-B960-717AE0AC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B432-F38C-4402-8721-526DCAD2DDDC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B5FC4-7B8F-4FEC-BB25-591E826E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2979C-68FE-4B35-ABF3-3C9B315B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8F4-85AB-4DE1-8259-1E2547DB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0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01A1-DFDA-4BF4-904A-550E67C9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E76FC-27C5-417B-BE54-EF12EEAE8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E4C5C-EF97-440A-A522-024F3677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B432-F38C-4402-8721-526DCAD2DDDC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FEAE3-B6FF-4CED-BFC3-1D2BD1C8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8213-20DC-4589-A6D6-606BD4ED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8F4-85AB-4DE1-8259-1E2547DB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1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7745-231C-4874-A1FC-8883DAF2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7724-A1FE-4237-BC4B-87D68C285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DDE59-4B8A-4B5A-A799-8F9936E0F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2D004-43EB-4779-8E88-F8F1DD52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B432-F38C-4402-8721-526DCAD2DDDC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77281-6D28-4824-B72B-3F924C5C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4BCF7-42C7-45C1-AC8E-623B2BF9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8F4-85AB-4DE1-8259-1E2547DB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B8CB3-EB3A-4210-9F32-11957C90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CF2D-7A4A-4E18-AE52-3B6E8AF6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F44D1-C861-4805-96CB-DAAF6A8DE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16F65-F3BC-414C-8B9F-46DA20B7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66419-B6C4-497A-9DB3-4F4476008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A4757-B3DA-433E-BDC1-06972FA1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B432-F38C-4402-8721-526DCAD2DDDC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4C832-AC12-4E3F-AE84-E7BF1808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8EC66-1DFF-4224-83E5-1826687A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8F4-85AB-4DE1-8259-1E2547DB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1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2099-FD7D-4D16-A21E-A6A96CF3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E9936-CBD6-434B-8B7F-E6CFD324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B432-F38C-4402-8721-526DCAD2DDDC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43E06C-3AEA-40E0-A598-6735166B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C7CCFB-B886-4EA8-8E2D-A1DE373A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8F4-85AB-4DE1-8259-1E2547DB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6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A832A-1E94-4976-97FD-2605A41B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B432-F38C-4402-8721-526DCAD2DDDC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33FAB-BDC5-4A02-86FD-76DC5B5EA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1E73B-F77E-495E-9EA0-7F7137CC3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8F4-85AB-4DE1-8259-1E2547DB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1204-E158-437C-AF3A-EC3A6E12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2B33-9710-40FC-9B2A-B852AEE4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DC9DD-427D-443B-A422-1DEE0C76A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24AD4-D8A8-4C14-8E9B-7A0676F9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B432-F38C-4402-8721-526DCAD2DDDC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6AC33-06A9-444A-8E00-2B39F5F8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F2F00-07EB-462F-A4C3-ED5B51F1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8F4-85AB-4DE1-8259-1E2547DB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1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B18B-5EEB-48F4-B14B-F166E6F57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89A36-7342-48BF-913F-C5628091C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51B1F-48D7-484B-8670-BED1A796F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5F22F-3332-4098-A0FE-3F6535F0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EB432-F38C-4402-8721-526DCAD2DDDC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83BED-12E9-479F-B25E-7E25707F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C52A7-596B-45D0-AA0C-1A69AC90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BA8F4-85AB-4DE1-8259-1E2547DB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2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CB722-27B8-411F-867A-3053F2D0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2640D-4D05-4DA7-B417-45ADC68C1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2615-B430-488C-B617-38B0958FD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B432-F38C-4402-8721-526DCAD2DDDC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AD041-4521-4456-A6C8-7B5E4F183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E8BF4-B398-409D-A42D-8E761121D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A8F4-85AB-4DE1-8259-1E2547DBC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5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E3B681CF-CE90-4FAC-BD65-462B3B0DD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45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35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C1BBE-701D-450C-8CEA-6F34B08AC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AWS Training</a:t>
            </a:r>
            <a:br>
              <a:rPr lang="en-US" sz="3600"/>
            </a:br>
            <a:endParaRPr lang="en-US" sz="36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41377-002E-470D-B900-2397070ED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5214102" cy="2619839"/>
          </a:xfrm>
        </p:spPr>
        <p:txBody>
          <a:bodyPr anchor="ctr">
            <a:normAutofit/>
          </a:bodyPr>
          <a:lstStyle/>
          <a:p>
            <a:endParaRPr lang="en-US" sz="2400" dirty="0"/>
          </a:p>
          <a:p>
            <a:pPr lvl="1"/>
            <a:r>
              <a:rPr lang="en-US" dirty="0"/>
              <a:t>Training by Industry Expert  (12 Years of experience)</a:t>
            </a:r>
          </a:p>
          <a:p>
            <a:pPr lvl="1"/>
            <a:r>
              <a:rPr lang="en-US" dirty="0"/>
              <a:t>Involvement in Real-Time Projects</a:t>
            </a:r>
          </a:p>
          <a:p>
            <a:pPr lvl="1"/>
            <a:r>
              <a:rPr lang="en-US" dirty="0"/>
              <a:t>Get assistance for certifications </a:t>
            </a:r>
          </a:p>
          <a:p>
            <a:pPr lvl="1"/>
            <a:r>
              <a:rPr lang="en-US" dirty="0"/>
              <a:t>Assistance in job placement 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932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0E344-B753-93EE-8385-48EFE1BCC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Decouple Applications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5A68-B229-5400-33E6-48137B0AD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966635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Setting up a message queue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Producing messages to queue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Reading data from SQS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Purging data in SQS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How to setup queue Access Policy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How to set Message Visibility Timeout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Send messages to dead Letter Queues those not processed even after retries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Modify Request Response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Delay Queues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Create FIFO Queues (First in First Out)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Amazon SNS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SNS and SQS - Fan Out Pattern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Using a Kinesis Stream for Ingestion of Streaming Data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Streaming Data to Amazon S3 Using Amazon Kinesis Data Firehose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1742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2D533-2686-751D-A7A6-4D92C754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AWS Glue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F7E44-C335-89A0-0C9B-954A4E9B6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Automatically Discovering Metadata with AWS Glue Crawlers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Querying Files on S3 Using Amazon Athena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Transforming Data with AWS Glue Data Brew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53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61F25-37D8-F662-482F-7FEC8E098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Elastic Beanstalk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4FCD-7554-6F0A-A60B-8730A96B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Elastic Beanstalk Components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Elastic Beanstalk Web Server Architecture: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Creating Elastic Beanstalk Application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Modify deployment properties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Blue green deployments in Elastic </a:t>
            </a:r>
            <a:r>
              <a:rPr lang="en-GB" sz="2000" dirty="0" err="1">
                <a:effectLst/>
                <a:ea typeface="Times New Roman" panose="02020603050405020304" pitchFamily="18" charset="0"/>
              </a:rPr>
              <a:t>Beanstack</a:t>
            </a:r>
            <a:r>
              <a:rPr lang="en-GB" sz="2000" dirty="0">
                <a:effectLst/>
                <a:ea typeface="Times New Roman" panose="02020603050405020304" pitchFamily="18" charset="0"/>
              </a:rPr>
              <a:t>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997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26D6E-52E2-1B6C-8F41-4735CD214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AWS Lambda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ACEB-FDD1-55DF-3345-74DEA89D2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Times New Roman" panose="02020603050405020304" pitchFamily="18" charset="0"/>
              </a:rPr>
              <a:t>Configuring an ALB to Invoke a Lambda Function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Times New Roman" panose="02020603050405020304" pitchFamily="18" charset="0"/>
              </a:rPr>
              <a:t>Packaging Libraries with Lambda Layers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Times New Roman" panose="02020603050405020304" pitchFamily="18" charset="0"/>
              </a:rPr>
              <a:t>Invoking Lambda Functions on a Schedule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Times New Roman" panose="02020603050405020304" pitchFamily="18" charset="0"/>
              </a:rPr>
              <a:t>Configuring a Lambda Function to Access an EFS File System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Times New Roman" panose="02020603050405020304" pitchFamily="18" charset="0"/>
              </a:rPr>
              <a:t>Running Trusted Code in Lambda Using AWS Signer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Times New Roman" panose="02020603050405020304" pitchFamily="18" charset="0"/>
              </a:rPr>
              <a:t>Packaging Lambda Code in a Container Image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Times New Roman" panose="02020603050405020304" pitchFamily="18" charset="0"/>
              </a:rPr>
              <a:t>Create Lambda that imports CSV Data to DynamoDB from S3 with Lambda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Times New Roman" panose="02020603050405020304" pitchFamily="18" charset="0"/>
              </a:rPr>
              <a:t>Reducing Lambda Start-up Times with Provisioned Concurrency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Times New Roman" panose="02020603050405020304" pitchFamily="18" charset="0"/>
              </a:rPr>
              <a:t>Accessing VPC Resources with Lambda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884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5CB80-3AD3-75D6-C2D1-9E5D704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 Formation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91864-BE29-3A2C-34FE-AA77C36AE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Times New Roman" panose="02020603050405020304" pitchFamily="18" charset="0"/>
              </a:rPr>
              <a:t>Building a pipeline for test and production stacks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Times New Roman" panose="02020603050405020304" pitchFamily="18" charset="0"/>
              </a:rPr>
              <a:t>AWS CloudFormation artifacts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Times New Roman" panose="02020603050405020304" pitchFamily="18" charset="0"/>
              </a:rPr>
              <a:t>Stack Updates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Times New Roman" panose="02020603050405020304" pitchFamily="18" charset="0"/>
              </a:rPr>
              <a:t>Working with Nested stacks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Times New Roman" panose="02020603050405020304" pitchFamily="18" charset="0"/>
              </a:rPr>
              <a:t>Stack Failure Options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Times New Roman" panose="02020603050405020304" pitchFamily="18" charset="0"/>
              </a:rPr>
              <a:t>Use of Intrinsic Functions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Times New Roman" panose="02020603050405020304" pitchFamily="18" charset="0"/>
              </a:rPr>
              <a:t>AWS CloudFormation registry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Times New Roman" panose="02020603050405020304" pitchFamily="18" charset="0"/>
              </a:rPr>
              <a:t>Detecting unmanaged configuration changes to stacks and resources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997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5BDE2-4E98-6F7C-32E0-B9E74A51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AWS monitoring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1A38-C646-A2D6-9D19-8A0D40CE8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4367564"/>
          </a:xfrm>
        </p:spPr>
        <p:txBody>
          <a:bodyPr anchor="ctr">
            <a:normAutofit lnSpcReduction="1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200" dirty="0">
                <a:effectLst/>
                <a:ea typeface="Times New Roman" panose="02020603050405020304" pitchFamily="18" charset="0"/>
              </a:rPr>
              <a:t>How to enable Basic monitoring and detailed monitoring</a:t>
            </a:r>
            <a:endParaRPr lang="en-US" sz="22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200" dirty="0">
                <a:effectLst/>
                <a:ea typeface="Times New Roman" panose="02020603050405020304" pitchFamily="18" charset="0"/>
              </a:rPr>
              <a:t>How to create CloudWatch Custom Metrics</a:t>
            </a:r>
            <a:endParaRPr lang="en-US" sz="22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200" dirty="0">
                <a:effectLst/>
                <a:ea typeface="Times New Roman" panose="02020603050405020304" pitchFamily="18" charset="0"/>
              </a:rPr>
              <a:t>Query your metrics with CloudWatch Metrics Insights</a:t>
            </a:r>
            <a:endParaRPr lang="en-US" sz="22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200" dirty="0">
                <a:effectLst/>
                <a:ea typeface="Times New Roman" panose="02020603050405020304" pitchFamily="18" charset="0"/>
              </a:rPr>
              <a:t>Use metrics explorer to monitor resources by their tags and properties</a:t>
            </a:r>
            <a:endParaRPr lang="en-US" sz="22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200" dirty="0">
                <a:effectLst/>
                <a:ea typeface="Times New Roman" panose="02020603050405020304" pitchFamily="18" charset="0"/>
              </a:rPr>
              <a:t>How to create Alarms if ec2 instance is down or lambda is down or </a:t>
            </a:r>
            <a:r>
              <a:rPr lang="en-GB" sz="2200" dirty="0" err="1">
                <a:effectLst/>
                <a:ea typeface="Times New Roman" panose="02020603050405020304" pitchFamily="18" charset="0"/>
              </a:rPr>
              <a:t>sqs</a:t>
            </a:r>
            <a:r>
              <a:rPr lang="en-GB" sz="2200" dirty="0">
                <a:effectLst/>
                <a:ea typeface="Times New Roman" panose="02020603050405020304" pitchFamily="18" charset="0"/>
              </a:rPr>
              <a:t> is down. </a:t>
            </a:r>
            <a:endParaRPr lang="en-US" sz="22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200" dirty="0">
                <a:effectLst/>
                <a:ea typeface="Times New Roman" panose="02020603050405020304" pitchFamily="18" charset="0"/>
              </a:rPr>
              <a:t>Grafana integration with CloudWatch</a:t>
            </a:r>
            <a:endParaRPr lang="en-US" sz="22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200" dirty="0">
                <a:effectLst/>
                <a:ea typeface="Times New Roman" panose="02020603050405020304" pitchFamily="18" charset="0"/>
              </a:rPr>
              <a:t>Create a CloudWatch alarm based on a static threshold</a:t>
            </a:r>
            <a:endParaRPr lang="en-US" sz="22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200" dirty="0">
                <a:effectLst/>
                <a:ea typeface="Times New Roman" panose="02020603050405020304" pitchFamily="18" charset="0"/>
              </a:rPr>
              <a:t>Creating a CloudWatch alarm based on anomaly detection</a:t>
            </a:r>
            <a:endParaRPr lang="en-US" sz="22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200" dirty="0">
                <a:effectLst/>
                <a:ea typeface="Times New Roman" panose="02020603050405020304" pitchFamily="18" charset="0"/>
              </a:rPr>
              <a:t>Creating a CloudWatch alarm based on a metric math expression</a:t>
            </a:r>
            <a:endParaRPr lang="en-US" sz="22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200" dirty="0">
                <a:effectLst/>
                <a:ea typeface="Times New Roman" panose="02020603050405020304" pitchFamily="18" charset="0"/>
              </a:rPr>
              <a:t>Creating a load balancer latency alarm that sends email</a:t>
            </a:r>
            <a:endParaRPr lang="en-US" sz="22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200" dirty="0">
                <a:effectLst/>
                <a:ea typeface="Times New Roman" panose="02020603050405020304" pitchFamily="18" charset="0"/>
              </a:rPr>
              <a:t>Creating a storage throughput alarm that sends email</a:t>
            </a:r>
            <a:endParaRPr lang="en-US" sz="22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200" dirty="0">
                <a:effectLst/>
                <a:ea typeface="Times New Roman" panose="02020603050405020304" pitchFamily="18" charset="0"/>
              </a:rPr>
              <a:t>Create alarms to stop, terminate, reboot, or recover an EC2 instance</a:t>
            </a:r>
            <a:endParaRPr lang="en-US" sz="22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200" dirty="0">
                <a:effectLst/>
                <a:ea typeface="Times New Roman" panose="02020603050405020304" pitchFamily="18" charset="0"/>
              </a:rPr>
              <a:t>Creating a billing alarm to monitor your estimated AWS charges</a:t>
            </a:r>
            <a:endParaRPr lang="en-US" sz="22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200" dirty="0">
                <a:effectLst/>
                <a:ea typeface="Times New Roman" panose="02020603050405020304" pitchFamily="18" charset="0"/>
              </a:rPr>
              <a:t>Set up an application to use CloudWatch RUM</a:t>
            </a:r>
            <a:endParaRPr lang="en-US" sz="22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200" dirty="0">
                <a:effectLst/>
                <a:ea typeface="Times New Roman" panose="02020603050405020304" pitchFamily="18" charset="0"/>
              </a:rPr>
              <a:t>How to setup CloudTrail </a:t>
            </a:r>
            <a:endParaRPr lang="en-US" sz="2200" dirty="0">
              <a:effectLst/>
              <a:ea typeface="Arial" panose="020B0604020202020204" pitchFamily="34" charset="0"/>
            </a:endParaRP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55803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E49A3-80AA-FD21-C7AA-B0613106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AWS Security &amp; Encryption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13B5-0A89-8F13-2928-86D5DC18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>
                <a:effectLst/>
                <a:ea typeface="Times New Roman" panose="02020603050405020304" pitchFamily="18" charset="0"/>
              </a:rPr>
              <a:t>AWS Security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>
                <a:effectLst/>
                <a:ea typeface="Times New Roman" panose="02020603050405020304" pitchFamily="18" charset="0"/>
              </a:rPr>
              <a:t>KMS (Key Management)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>
                <a:effectLst/>
                <a:ea typeface="Times New Roman" panose="02020603050405020304" pitchFamily="18" charset="0"/>
              </a:rPr>
              <a:t>KMS Key Rotation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>
                <a:effectLst/>
                <a:ea typeface="Times New Roman" panose="02020603050405020304" pitchFamily="18" charset="0"/>
              </a:rPr>
              <a:t>SSM Parameter Store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>
                <a:effectLst/>
                <a:ea typeface="Times New Roman" panose="02020603050405020304" pitchFamily="18" charset="0"/>
              </a:rPr>
              <a:t>AWS Secrets Manager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 err="1">
                <a:effectLst/>
                <a:ea typeface="Times New Roman" panose="02020603050405020304" pitchFamily="18" charset="0"/>
              </a:rPr>
              <a:t>CloudHSM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>
                <a:effectLst/>
                <a:ea typeface="Times New Roman" panose="02020603050405020304" pitchFamily="18" charset="0"/>
              </a:rPr>
              <a:t>Shield - DDoS Protection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>
                <a:effectLst/>
                <a:ea typeface="Times New Roman" panose="02020603050405020304" pitchFamily="18" charset="0"/>
              </a:rPr>
              <a:t>Web Application Firewall (WAF)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>
                <a:effectLst/>
                <a:ea typeface="Times New Roman" panose="02020603050405020304" pitchFamily="18" charset="0"/>
              </a:rPr>
              <a:t>WAF &amp; Shield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 err="1">
                <a:effectLst/>
                <a:ea typeface="Times New Roman" panose="02020603050405020304" pitchFamily="18" charset="0"/>
              </a:rPr>
              <a:t>GuardDuty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>
                <a:effectLst/>
                <a:ea typeface="Times New Roman" panose="02020603050405020304" pitchFamily="18" charset="0"/>
              </a:rPr>
              <a:t>Inspector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>
                <a:effectLst/>
                <a:ea typeface="Times New Roman" panose="02020603050405020304" pitchFamily="18" charset="0"/>
              </a:rPr>
              <a:t>Macie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>
                <a:effectLst/>
                <a:ea typeface="Times New Roman" panose="02020603050405020304" pitchFamily="18" charset="0"/>
              </a:rPr>
              <a:t>Shared Responsibility Model</a:t>
            </a:r>
            <a:endParaRPr lang="en-US" sz="1900" dirty="0">
              <a:effectLst/>
              <a:ea typeface="Arial" panose="020B0604020202020204" pitchFamily="34" charset="0"/>
            </a:endParaRP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754961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1E7C3-69D0-B04B-B4F7-701480AC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 Migrations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F399A-DB1A-C005-FBCD-09746597A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Migrating On Premise VM to AWS | VM Import/Export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AWS Database Migration Service (DMS) - MS SQL Server to AWS RDS Migration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Migrating an Enterprise Web-app from on-premises to AWS Cloud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Migrating On Prem to AWS Cloud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Cloud Migration Tools, Strategy, Technique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AWS Migration Hub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AWS </a:t>
            </a:r>
            <a:r>
              <a:rPr lang="en-GB" sz="2000" dirty="0" err="1">
                <a:effectLst/>
                <a:ea typeface="Times New Roman" panose="02020603050405020304" pitchFamily="18" charset="0"/>
              </a:rPr>
              <a:t>DataSync</a:t>
            </a:r>
            <a:r>
              <a:rPr lang="en-GB" sz="2000" dirty="0">
                <a:effectLst/>
                <a:ea typeface="Times New Roman" panose="02020603050405020304" pitchFamily="18" charset="0"/>
              </a:rPr>
              <a:t>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AWS Transfer Family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AWS Snow Family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7245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F5E94-9BD5-4110-3A6F-5FB918C9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DevOps on cloud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FF3CA-9549-73FC-9985-FDB7FC77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DevOps </a:t>
            </a:r>
            <a:endParaRPr lang="en-US" sz="1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Version Control Systems </a:t>
            </a:r>
            <a:endParaRPr lang="en-US" sz="1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 Integration, Continuous Deployment, and Build Tools </a:t>
            </a:r>
            <a:endParaRPr lang="en-US" sz="1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 and Automation Testing Frameworks </a:t>
            </a:r>
            <a:endParaRPr lang="en-US" sz="1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Configuration Management Tools</a:t>
            </a:r>
            <a:endParaRPr lang="en-US" sz="1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Containerization with Docker </a:t>
            </a:r>
            <a:endParaRPr lang="en-US" sz="1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Continuous Monitoring </a:t>
            </a:r>
            <a:endParaRPr lang="en-US" sz="19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1900" dirty="0">
                <a:latin typeface="Times New Roman" panose="02020603050405020304" pitchFamily="18" charset="0"/>
              </a:rPr>
              <a:t>Need of Cloud in DevOps </a:t>
            </a:r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900" dirty="0">
                <a:latin typeface="Times New Roman" panose="02020603050405020304" pitchFamily="18" charset="0"/>
              </a:rPr>
              <a:t>Terraform </a:t>
            </a:r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1900" dirty="0">
                <a:latin typeface="Times New Roman" panose="02020603050405020304" pitchFamily="18" charset="0"/>
              </a:rPr>
              <a:t>Chef &amp; Ansible 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032011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F35F6-5627-463F-B7F9-CB02721F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Docker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3E27-15C3-7803-05C2-A8DFE19F3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Introduction to Docker 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 Creation, Management, and Registry 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Orchestration 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Networking 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Installation and Configuration of Docker Enterprise 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</a:t>
            </a:r>
            <a:endParaRPr lang="en-US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29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BD495-3397-93FC-45B0-F3D2DBC1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Identity and Access Management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986AC44-19C3-849E-6EB1-07DBB6D1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Creating and Assuming an IAM Role for Developer Access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Generating a Least Privilege IAM Policy Based on Access Patterns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Enforcing IAM User Password Policies in Your AWS Account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Testing IAM Policies with the IAM Policy Simulator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Delegating IAM Administrative Capabilities Using Permissions Boundaries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Connecting to EC2 Instances Using AWS SSM Session Manager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Encrypting EBS Volumes Using KMS Keys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Storing, Encrypting, and Accessing Passwords Using Secrets Manager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Blocking Public Access for an S3 Bucket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Serving Web Content Securely from S3 with CloudFront</a:t>
            </a:r>
            <a:endParaRPr lang="en-US" sz="2000" dirty="0">
              <a:effectLst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441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51C38-DE9B-9B5E-A244-864312D9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Kubernetes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E082-21E1-2E55-D608-B02ED4F5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Kubernetes Overview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Setup Kubernetes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Kubernetes Concepts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YAML Introduction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Kubernetes Concepts - PODs, </a:t>
            </a:r>
            <a:r>
              <a:rPr lang="en-GB" sz="2000" dirty="0" err="1">
                <a:effectLst/>
                <a:ea typeface="Times New Roman" panose="02020603050405020304" pitchFamily="18" charset="0"/>
              </a:rPr>
              <a:t>ReplicaSets</a:t>
            </a:r>
            <a:r>
              <a:rPr lang="en-GB" sz="2000" dirty="0">
                <a:effectLst/>
                <a:ea typeface="Times New Roman" panose="02020603050405020304" pitchFamily="18" charset="0"/>
              </a:rPr>
              <a:t>, Deployments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Networking in Kubernetes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Services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Microservices Architecture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3775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186BB-D106-7B22-1B81-FD71DCBD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Containers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D4039-F125-18B4-D91F-2D67DCB5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Building, Tagging, and Pushing a Container Image to Amazon ECR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Scanning Images for Security Flaws/Vulnerabilities on Push to Amazon ECR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Deploying a Container Using Amazon LightSail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Using AWS </a:t>
            </a:r>
            <a:r>
              <a:rPr lang="en-GB" sz="2000" dirty="0" err="1">
                <a:effectLst/>
                <a:ea typeface="Times New Roman" panose="02020603050405020304" pitchFamily="18" charset="0"/>
              </a:rPr>
              <a:t>Copilot</a:t>
            </a:r>
            <a:r>
              <a:rPr lang="en-GB" sz="2000" dirty="0">
                <a:effectLst/>
                <a:ea typeface="Times New Roman" panose="02020603050405020304" pitchFamily="18" charset="0"/>
              </a:rPr>
              <a:t> to Deploy Containers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Run Blue/Green Deployments for Containers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Amazon ECS Autoscaling Container Workloads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Launching a </a:t>
            </a:r>
            <a:r>
              <a:rPr lang="en-GB" sz="2000" dirty="0" err="1">
                <a:effectLst/>
                <a:ea typeface="Times New Roman" panose="02020603050405020304" pitchFamily="18" charset="0"/>
              </a:rPr>
              <a:t>Fargate</a:t>
            </a:r>
            <a:r>
              <a:rPr lang="en-GB" sz="2000" dirty="0">
                <a:effectLst/>
                <a:ea typeface="Times New Roman" panose="02020603050405020304" pitchFamily="18" charset="0"/>
              </a:rPr>
              <a:t> Container Task in Response to an Event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Gathering Logs from Amazon ECS-Running Containers on Amazon ECS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137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4B68E-5CB2-59C0-D09F-7A85AB8C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 EC2 (Elastic Compute Cloud)] 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A5098-6578-E49A-1FA0-4B33B26D6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4210615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Arial" panose="020B0604020202020204" pitchFamily="34" charset="0"/>
              </a:rPr>
              <a:t>Create your EC2 Instance through Console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Arial" panose="020B0604020202020204" pitchFamily="34" charset="0"/>
              </a:rPr>
              <a:t>Create your EC2 instance through SDK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Arial" panose="020B0604020202020204" pitchFamily="34" charset="0"/>
              </a:rPr>
              <a:t>Create your EC2 instance through configuration templates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Arial" panose="020B0604020202020204" pitchFamily="34" charset="0"/>
              </a:rPr>
              <a:t>Create your EC2 instance through CloudFormation templates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Arial" panose="020B0604020202020204" pitchFamily="34" charset="0"/>
              </a:rPr>
              <a:t>Life Cycle of an EC2 Instance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Arial" panose="020B0604020202020204" pitchFamily="34" charset="0"/>
              </a:rPr>
              <a:t>Create Ec2 from Amazon Machine Images (AMI)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Arial" panose="020B0604020202020204" pitchFamily="34" charset="0"/>
              </a:rPr>
              <a:t>Elastic Block Storage (EBS) Volumes and attach to EC2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Arial" panose="020B0604020202020204" pitchFamily="34" charset="0"/>
              </a:rPr>
              <a:t>Backing up your data with EBS snapshots.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Arial" panose="020B0604020202020204" pitchFamily="34" charset="0"/>
              </a:rPr>
              <a:t>Create EC2 placement group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Arial" panose="020B0604020202020204" pitchFamily="34" charset="0"/>
              </a:rPr>
              <a:t>Using user Data to run a script on start-up of EC2 Instances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Arial" panose="020B0604020202020204" pitchFamily="34" charset="0"/>
              </a:rPr>
              <a:t>Control Traffic to virtual machine using security groups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Arial" panose="020B0604020202020204" pitchFamily="34" charset="0"/>
              </a:rPr>
              <a:t>EC2 Instance Screenshot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Arial" panose="020B0604020202020204" pitchFamily="34" charset="0"/>
              </a:rPr>
              <a:t>Create Auto Scaling group and test it with live load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Arial" panose="020B0604020202020204" pitchFamily="34" charset="0"/>
              </a:rPr>
              <a:t>Add an additional network interface to a virtual machine.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 MT"/>
              <a:buChar char="•"/>
              <a:tabLst>
                <a:tab pos="457200" algn="l"/>
              </a:tabLst>
            </a:pPr>
            <a:r>
              <a:rPr lang="en-GB" sz="2000" dirty="0">
                <a:effectLst/>
                <a:ea typeface="Arial" panose="020B0604020202020204" pitchFamily="34" charset="0"/>
              </a:rPr>
              <a:t>Sharing data volumes between machines using EFS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1676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4B2B3B-BC19-6B29-8E7E-15CB8D8C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VPC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7EA79-63C4-579C-638D-9B6639F5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4367564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Defining Your Private Virtual Network in the Cloud by Creating an Amazon VPC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Creating a Network Tier with Subnets and a Route Table in a VPC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Connecting Your VPC to the Internet Using an Internet Gateway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Using a NAT Gateway for Outbound Internet Access from Private Subnets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Create NACL Network Access Control Lists (NACLs)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Granting Dynamic Access by Referencing Security Groups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Using VPC Reachability Analyzer to Verify and Troubleshoot Network Paths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Redirecting HTTP Traffic to HTTPS with an Application Load Balancer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Simplifying Management of CIDRs in Security Groups with Prefix Lists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Controlling Network Access to S3 from Your VPC Using VPC Endpoints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Enabling Transitive Cross-VPC Connections Using Transit Gateway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Peering Two VPCs Together for Inter-VPC Network Communication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Create Transit Gateway &amp; Gateway Points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Establish Direct connect (Hybrid Cloud Network Connections)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95690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82BC0-DA2D-65B3-C20C-77E245D3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S3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4EB0-D573-444B-44A7-DA9D8D5D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4005898"/>
          </a:xfrm>
        </p:spPr>
        <p:txBody>
          <a:bodyPr anchor="ctr"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Using S3 Lifecycle Policies to Reduce Storage Costs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Using S3 Intelligent-Tiering Archive Policies to Automatically Archive S3 Objects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Replicating S3 Buckets to Meet Recovery Point Objectives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Observing S3 Storage and Access Metrics Using Storage Lens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Configuring Application-Specific Access to S3 Buckets with S3 Access Points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Using Amazon S3 Bucket Keys with KMS to Encrypt Objects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Creating and Restoring EC2 Backups to Another Region Using AWS Backup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Restoring a File from an EBS Snapshot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Replicating Data Between EFS and S3 with </a:t>
            </a:r>
            <a:r>
              <a:rPr lang="en-GB" sz="2000" dirty="0" err="1">
                <a:effectLst/>
                <a:ea typeface="Times New Roman" panose="02020603050405020304" pitchFamily="18" charset="0"/>
              </a:rPr>
              <a:t>DataSync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Create Replication rules on s3 bucket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Times New Roman" panose="02020603050405020304" pitchFamily="18" charset="0"/>
              </a:rPr>
              <a:t>How to host static website on S3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2000" dirty="0"/>
              <a:t>Cross Region Replication in S3</a:t>
            </a:r>
            <a:endParaRPr lang="en-US" sz="20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2000" dirty="0"/>
              <a:t>Query data from S3 files using Amazon Athena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568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0C868-2F2D-0DD2-BD9F-8FF0BAB7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 Gateway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969B-2396-CAA4-141D-B62594290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4046842"/>
          </a:xfrm>
        </p:spPr>
        <p:txBody>
          <a:bodyPr anchor="ctr">
            <a:normAutofit/>
          </a:bodyPr>
          <a:lstStyle/>
          <a:p>
            <a:pPr marL="457200">
              <a:spcBef>
                <a:spcPts val="0"/>
              </a:spcBef>
            </a:pPr>
            <a:r>
              <a:rPr lang="en-GB" sz="2000" dirty="0">
                <a:cs typeface="Arial" panose="020B0604020202020204" pitchFamily="34" charset="0"/>
              </a:rPr>
              <a:t>Create API Gateway and add a trigger to lambda </a:t>
            </a:r>
            <a:endParaRPr lang="en-US" sz="2000" dirty="0">
              <a:cs typeface="Arial" panose="020B0604020202020204" pitchFamily="34" charset="0"/>
            </a:endParaRPr>
          </a:p>
          <a:p>
            <a:pPr marL="457200">
              <a:spcBef>
                <a:spcPts val="0"/>
              </a:spcBef>
            </a:pPr>
            <a:r>
              <a:rPr lang="en-GB" sz="2000" dirty="0">
                <a:cs typeface="Arial" panose="020B0604020202020204" pitchFamily="34" charset="0"/>
              </a:rPr>
              <a:t>How to send Request header/ request body to AWS API Gateway</a:t>
            </a:r>
            <a:endParaRPr lang="en-US" sz="2000" dirty="0">
              <a:cs typeface="Arial" panose="020B0604020202020204" pitchFamily="34" charset="0"/>
            </a:endParaRPr>
          </a:p>
          <a:p>
            <a:pPr marL="457200">
              <a:spcBef>
                <a:spcPts val="0"/>
              </a:spcBef>
            </a:pPr>
            <a:r>
              <a:rPr lang="en-GB" sz="2000" dirty="0">
                <a:cs typeface="Arial" panose="020B0604020202020204" pitchFamily="34" charset="0"/>
              </a:rPr>
              <a:t>How to read from Query parameters and path parameters to lambda function</a:t>
            </a:r>
            <a:endParaRPr lang="en-US" sz="2000" dirty="0">
              <a:cs typeface="Arial" panose="020B0604020202020204" pitchFamily="34" charset="0"/>
            </a:endParaRPr>
          </a:p>
          <a:p>
            <a:pPr marL="457200">
              <a:spcBef>
                <a:spcPts val="0"/>
              </a:spcBef>
            </a:pPr>
            <a:r>
              <a:rPr lang="en-GB" sz="2000" dirty="0">
                <a:cs typeface="Arial" panose="020B0604020202020204" pitchFamily="34" charset="0"/>
              </a:rPr>
              <a:t>Pass API Keys to API Gateway </a:t>
            </a:r>
            <a:endParaRPr lang="en-US" sz="2000" dirty="0">
              <a:cs typeface="Arial" panose="020B0604020202020204" pitchFamily="34" charset="0"/>
            </a:endParaRPr>
          </a:p>
          <a:p>
            <a:pPr marL="457200">
              <a:spcBef>
                <a:spcPts val="0"/>
              </a:spcBef>
            </a:pPr>
            <a:r>
              <a:rPr lang="en-GB" sz="2000" dirty="0">
                <a:cs typeface="Arial" panose="020B0604020202020204" pitchFamily="34" charset="0"/>
              </a:rPr>
              <a:t>Resources and Methods with Lambda integration</a:t>
            </a:r>
            <a:endParaRPr lang="en-US" sz="2000" dirty="0">
              <a:cs typeface="Arial" panose="020B0604020202020204" pitchFamily="34" charset="0"/>
            </a:endParaRPr>
          </a:p>
          <a:p>
            <a:pPr marL="457200">
              <a:spcBef>
                <a:spcPts val="0"/>
              </a:spcBef>
            </a:pPr>
            <a:r>
              <a:rPr lang="en-GB" sz="2000" dirty="0">
                <a:cs typeface="Arial" panose="020B0604020202020204" pitchFamily="34" charset="0"/>
              </a:rPr>
              <a:t>Deploying and invoking API Endpoint </a:t>
            </a:r>
            <a:endParaRPr lang="en-US" sz="2000" dirty="0">
              <a:cs typeface="Arial" panose="020B0604020202020204" pitchFamily="34" charset="0"/>
            </a:endParaRPr>
          </a:p>
          <a:p>
            <a:pPr marL="457200">
              <a:spcBef>
                <a:spcPts val="0"/>
              </a:spcBef>
            </a:pPr>
            <a:r>
              <a:rPr lang="en-GB" sz="2000" dirty="0">
                <a:cs typeface="Arial" panose="020B0604020202020204" pitchFamily="34" charset="0"/>
              </a:rPr>
              <a:t>Create Request header/ request body</a:t>
            </a:r>
            <a:endParaRPr lang="en-US" sz="2000" dirty="0"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Query parameters and path parameters to lambda function</a:t>
            </a:r>
            <a:endParaRPr lang="en-US" sz="20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Proxy vs Non-Proxy Lambda </a:t>
            </a:r>
            <a:endParaRPr lang="en-US" sz="20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Steps to create Proxy Resource </a:t>
            </a:r>
            <a:endParaRPr lang="en-US" sz="20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GB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Resource Policy </a:t>
            </a:r>
            <a:endParaRPr lang="en-US" sz="20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GB" sz="2000" dirty="0" err="1">
                <a:effectLst/>
                <a:ea typeface="Arial" panose="020B0604020202020204" pitchFamily="34" charset="0"/>
                <a:cs typeface="Arial" panose="020B0604020202020204" pitchFamily="34" charset="0"/>
              </a:rPr>
              <a:t>Canery</a:t>
            </a:r>
            <a:r>
              <a:rPr lang="en-GB" sz="2000" dirty="0">
                <a:effectLst/>
                <a:ea typeface="Arial" panose="020B0604020202020204" pitchFamily="34" charset="0"/>
                <a:cs typeface="Arial" panose="020B0604020202020204" pitchFamily="34" charset="0"/>
              </a:rPr>
              <a:t> Release through API Gateway </a:t>
            </a:r>
            <a:endParaRPr lang="en-US" sz="2000" dirty="0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517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0362-C1DD-4127-EC33-6C6D5DAA6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Database Services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B8ABC-1EA7-16DF-9B6E-ABDD4B2C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90436"/>
            <a:ext cx="9957297" cy="4128728"/>
          </a:xfrm>
        </p:spPr>
        <p:txBody>
          <a:bodyPr anchor="ctr">
            <a:no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ea typeface="Arial" panose="020B0604020202020204" pitchFamily="34" charset="0"/>
              </a:rPr>
              <a:t>Create MS SQL database in AWS and connect to Windows/Linux Ec2 Instance. 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ea typeface="Arial" panose="020B0604020202020204" pitchFamily="34" charset="0"/>
              </a:rPr>
              <a:t>Importing database to RDS SQL Database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ea typeface="Arial" panose="020B0604020202020204" pitchFamily="34" charset="0"/>
              </a:rPr>
              <a:t>Backup and restoring of Microsoft SQL database in AWS 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ea typeface="Arial" panose="020B0604020202020204" pitchFamily="34" charset="0"/>
              </a:rPr>
              <a:t>Create read replica in Microsoft SQL/Postgres 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ea typeface="Arial" panose="020B0604020202020204" pitchFamily="34" charset="0"/>
              </a:rPr>
              <a:t>Configuring Automated manually/snapshots 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ea typeface="Arial" panose="020B0604020202020204" pitchFamily="34" charset="0"/>
              </a:rPr>
              <a:t>Using IAM Authentication with an RDS Database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ea typeface="Arial" panose="020B0604020202020204" pitchFamily="34" charset="0"/>
              </a:rPr>
              <a:t>Leveraging RDS Proxy for Database Connections from Lambda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ea typeface="Arial" panose="020B0604020202020204" pitchFamily="34" charset="0"/>
              </a:rPr>
              <a:t>Encrypting the Storage of an Existing Amazon RDS for MySQL Database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ea typeface="Arial" panose="020B0604020202020204" pitchFamily="34" charset="0"/>
              </a:rPr>
              <a:t>Automating Password Rotation for RDS Databases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ea typeface="Arial" panose="020B0604020202020204" pitchFamily="34" charset="0"/>
              </a:rPr>
              <a:t>Migrating Databases to Amazon RDS Using AWS DMS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ea typeface="Arial" panose="020B0604020202020204" pitchFamily="34" charset="0"/>
              </a:rPr>
              <a:t>Creating an Amazon Aurora Serverless 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ea typeface="Arial" panose="020B0604020202020204" pitchFamily="34" charset="0"/>
              </a:rPr>
              <a:t>Enabling REST Access to Aurora Serverless Using RDS Data API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ea typeface="Arial" panose="020B0604020202020204" pitchFamily="34" charset="0"/>
              </a:rPr>
              <a:t>Autoscaling DynamoDB Table Provisioned Capacity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ea typeface="Arial" panose="020B0604020202020204" pitchFamily="34" charset="0"/>
              </a:rPr>
              <a:t>Load csv data from S3 to DynamoDB</a:t>
            </a:r>
            <a:endParaRPr lang="en-US" sz="1800" dirty="0">
              <a:effectLst/>
              <a:ea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1800" dirty="0"/>
              <a:t>DynamoDB Table Backups at S3</a:t>
            </a:r>
            <a:endParaRPr lang="en-US" sz="18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1800" dirty="0"/>
              <a:t>Create </a:t>
            </a:r>
            <a:r>
              <a:rPr lang="en-GB" sz="1800" dirty="0" err="1"/>
              <a:t>ElastiCache</a:t>
            </a:r>
            <a:r>
              <a:rPr lang="en-GB" sz="1800" dirty="0"/>
              <a:t> instance for Redis </a:t>
            </a:r>
            <a:endParaRPr lang="en-US" sz="18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1800" dirty="0"/>
              <a:t>Create an </a:t>
            </a:r>
            <a:r>
              <a:rPr lang="en-GB" sz="1800" dirty="0" err="1"/>
              <a:t>ElastiCache</a:t>
            </a:r>
            <a:r>
              <a:rPr lang="en-GB" sz="1800" dirty="0"/>
              <a:t> instance for Memcached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197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D4902-6D63-3256-7014-879F5C3A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Elastic Load Balancing &amp; Auto Scaling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B002-309D-6949-C49D-709F764B4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lnSpcReduction="10000"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High Availability and Scalability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Elastic Load Balancing (ELB)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How to create Gateway Load Balancer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How to create Classic Load Balancer (CLB)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How to create Application Load Balancer (ALB)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How to create Network Load Balancer (NLB)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Cross Zone Load Balancing in ELB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Connection Draining in Elastic Load Balancer Configure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How to Add SSL Certificate to EC2 Load Balancer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Elastic Load Balancer - Connection Draining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Create Elastic Load Balancer and balance the load drafted.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Create Auto Scaling groups and scaling the load. 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How to deploy a new application version into Auto Scaling Group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431930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183F5-474D-D83F-DEC0-C048563E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AWS Route 53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F4B0-80B6-9786-AFE7-12B0B91F0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Registering a domain in Route53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Creating our first records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Route 53 the DNS service for a domain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CNAME vs Alias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Set up different Routing Policy – Simple, Weighted, Latency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Create Health Checks in Route53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Routing Policy – Failover, Geolocation, </a:t>
            </a:r>
            <a:r>
              <a:rPr lang="en-GB" sz="2000" dirty="0" err="1">
                <a:effectLst/>
                <a:ea typeface="Arial" panose="020B0604020202020204" pitchFamily="34" charset="0"/>
              </a:rPr>
              <a:t>Geoproximity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effectLst/>
                <a:ea typeface="Arial" panose="020B0604020202020204" pitchFamily="34" charset="0"/>
              </a:rPr>
              <a:t>Routing Policy - Multi Value</a:t>
            </a:r>
            <a:endParaRPr lang="en-US" sz="2000" dirty="0">
              <a:effectLst/>
              <a:ea typeface="Arial" panose="020B0604020202020204" pitchFamily="34" charset="0"/>
            </a:endParaRPr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2000" dirty="0"/>
              <a:t>3rd Party Domains &amp; Route 53</a:t>
            </a:r>
            <a:endParaRPr lang="en-US" sz="2000" dirty="0"/>
          </a:p>
          <a:p>
            <a:pPr marL="342900" indent="-3429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GB" sz="2000" dirty="0"/>
              <a:t>Improve API Security &amp; Performance through Route 53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516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</TotalTime>
  <Words>1486</Words>
  <Application>Microsoft Office PowerPoint</Application>
  <PresentationFormat>Widescreen</PresentationFormat>
  <Paragraphs>238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MT</vt:lpstr>
      <vt:lpstr>Calibri</vt:lpstr>
      <vt:lpstr>Calibri Light</vt:lpstr>
      <vt:lpstr>Courier New</vt:lpstr>
      <vt:lpstr>Times New Roman</vt:lpstr>
      <vt:lpstr>Office Theme</vt:lpstr>
      <vt:lpstr>AWS Training </vt:lpstr>
      <vt:lpstr>Identity and Access Management</vt:lpstr>
      <vt:lpstr>Amazon EC2 (Elastic Compute Cloud)] </vt:lpstr>
      <vt:lpstr>VPC</vt:lpstr>
      <vt:lpstr>S3</vt:lpstr>
      <vt:lpstr>API Gateway</vt:lpstr>
      <vt:lpstr>Database Services</vt:lpstr>
      <vt:lpstr>Elastic Load Balancing &amp; Auto Scaling</vt:lpstr>
      <vt:lpstr>AWS Route 53</vt:lpstr>
      <vt:lpstr>Decouple Applications</vt:lpstr>
      <vt:lpstr>AWS Glue</vt:lpstr>
      <vt:lpstr>Elastic Beanstalk</vt:lpstr>
      <vt:lpstr>AWS Lambda</vt:lpstr>
      <vt:lpstr>Cloud Formation</vt:lpstr>
      <vt:lpstr>AWS monitoring</vt:lpstr>
      <vt:lpstr>AWS Security &amp; Encryption</vt:lpstr>
      <vt:lpstr>Cloud Migrations </vt:lpstr>
      <vt:lpstr>DevOps on cloud </vt:lpstr>
      <vt:lpstr>Docker </vt:lpstr>
      <vt:lpstr>Kubernetes </vt:lpstr>
      <vt:lpstr>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Cloud Computing  Introduction to Cloud Computing  Benefits of Cloud Computing  Cloud Computing Service Models Cloud Computing Deployment Models Cloud Computing Providers</dc:title>
  <dc:creator>Ritesh Behal</dc:creator>
  <cp:lastModifiedBy>Ritesh Behal</cp:lastModifiedBy>
  <cp:revision>158</cp:revision>
  <dcterms:created xsi:type="dcterms:W3CDTF">2021-12-26T15:22:58Z</dcterms:created>
  <dcterms:modified xsi:type="dcterms:W3CDTF">2022-09-11T11:22:53Z</dcterms:modified>
</cp:coreProperties>
</file>