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0"/>
  </p:notesMasterIdLst>
  <p:handoutMasterIdLst>
    <p:handoutMasterId r:id="rId31"/>
  </p:handoutMasterIdLst>
  <p:sldIdLst>
    <p:sldId id="256" r:id="rId3"/>
    <p:sldId id="260" r:id="rId4"/>
    <p:sldId id="258" r:id="rId5"/>
    <p:sldId id="259" r:id="rId6"/>
    <p:sldId id="292" r:id="rId7"/>
    <p:sldId id="264" r:id="rId8"/>
    <p:sldId id="293" r:id="rId9"/>
    <p:sldId id="295" r:id="rId10"/>
    <p:sldId id="296" r:id="rId11"/>
    <p:sldId id="297" r:id="rId12"/>
    <p:sldId id="298" r:id="rId13"/>
    <p:sldId id="299" r:id="rId14"/>
    <p:sldId id="300" r:id="rId15"/>
    <p:sldId id="301" r:id="rId16"/>
    <p:sldId id="313" r:id="rId17"/>
    <p:sldId id="302" r:id="rId18"/>
    <p:sldId id="266" r:id="rId19"/>
    <p:sldId id="303" r:id="rId20"/>
    <p:sldId id="304" r:id="rId21"/>
    <p:sldId id="305" r:id="rId22"/>
    <p:sldId id="306" r:id="rId23"/>
    <p:sldId id="307" r:id="rId24"/>
    <p:sldId id="308" r:id="rId25"/>
    <p:sldId id="309" r:id="rId26"/>
    <p:sldId id="310" r:id="rId27"/>
    <p:sldId id="311" r:id="rId28"/>
    <p:sldId id="312" r:id="rId2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8" autoAdjust="0"/>
    <p:restoredTop sz="94487" autoAdjust="0"/>
  </p:normalViewPr>
  <p:slideViewPr>
    <p:cSldViewPr>
      <p:cViewPr>
        <p:scale>
          <a:sx n="33" d="100"/>
          <a:sy n="33" d="100"/>
        </p:scale>
        <p:origin x="-904" y="-548"/>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12/2/2019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12/2/2019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9FC20-7366-4A0C-AA7D-F4AAF6FB2A89}" type="slidenum">
              <a:rPr lang="en-US" smtClean="0"/>
              <a:t>20</a:t>
            </a:fld>
            <a:endParaRPr lang="en-US"/>
          </a:p>
        </p:txBody>
      </p:sp>
    </p:spTree>
    <p:extLst>
      <p:ext uri="{BB962C8B-B14F-4D97-AF65-F5344CB8AC3E}">
        <p14:creationId xmlns:p14="http://schemas.microsoft.com/office/powerpoint/2010/main" val="1834772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2706449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image" Target="../media/image1.png"/><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 id="2147483685" r:id="rId23"/>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Adobe_Systems" TargetMode="External"/><Relationship Id="rId2" Type="http://schemas.openxmlformats.org/officeDocument/2006/relationships/hyperlink" Target="https://fr.wikipedia.org/wiki/Image_vectorielle" TargetMode="Externa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hyperlink" Target="https://fr.wikipedia.org/wiki/Adobe_Photosho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lebelcanto.com/" TargetMode="Externa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b="1" dirty="0" smtClean="0"/>
              <a:t/>
            </a:r>
            <a:br>
              <a:rPr lang="en-US" b="1" dirty="0" smtClean="0"/>
            </a:br>
            <a:r>
              <a:rPr lang="fr-FR" b="1" dirty="0" smtClean="0">
                <a:solidFill>
                  <a:schemeClr val="accent1"/>
                </a:solidFill>
              </a:rPr>
              <a:t>LE MAQUETTAGE </a:t>
            </a:r>
            <a:r>
              <a:rPr lang="fr-FR" b="1" dirty="0" smtClean="0"/>
              <a:t>D’UN SITE WEB</a:t>
            </a:r>
            <a:endParaRPr lang="en-US" b="1" dirty="0"/>
          </a:p>
        </p:txBody>
      </p:sp>
      <p:sp>
        <p:nvSpPr>
          <p:cNvPr id="3" name="サブタイトル 2"/>
          <p:cNvSpPr>
            <a:spLocks noGrp="1"/>
          </p:cNvSpPr>
          <p:nvPr>
            <p:ph type="subTitle" idx="1"/>
          </p:nvPr>
        </p:nvSpPr>
        <p:spPr/>
        <p:txBody>
          <a:bodyPr>
            <a:normAutofit/>
          </a:bodyPr>
          <a:lstStyle/>
          <a:p>
            <a:r>
              <a:rPr lang="fr-FR" dirty="0"/>
              <a:t>Version web et version mobile</a:t>
            </a:r>
            <a:endParaRPr lang="en-US" dirty="0"/>
          </a:p>
          <a:p>
            <a:endParaRPr lang="en-US" dirty="0" smtClean="0"/>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en-US" b="1" dirty="0" err="1" smtClean="0"/>
              <a:t>Figma</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a:xfrm>
            <a:off x="7991078" y="3631332"/>
            <a:ext cx="8496943" cy="4896544"/>
          </a:xfrm>
        </p:spPr>
        <p:txBody>
          <a:bodyPr>
            <a:normAutofit/>
          </a:bodyPr>
          <a:lstStyle/>
          <a:p>
            <a:r>
              <a:rPr lang="fr-FR" dirty="0"/>
              <a:t>se distingue comme une alternative puissante basée sur le </a:t>
            </a:r>
            <a:r>
              <a:rPr lang="fr-FR" dirty="0" err="1"/>
              <a:t>cloud</a:t>
            </a:r>
            <a:r>
              <a:rPr lang="fr-FR" dirty="0"/>
              <a:t> </a:t>
            </a:r>
            <a:r>
              <a:rPr lang="fr-FR" dirty="0" smtClean="0"/>
              <a:t>aux outils comme Sketch, Studio et XD. Non seulement il est extrêmement abordable par rapport à certaines des autres applications, mais il a également une suite de fonctionnalités qui fonctionnent bien si vous êtes un concepteur autonome ou une partie d’une plus grande équipe.</a:t>
            </a:r>
            <a:endParaRPr lang="en-US" dirty="0" smtClean="0"/>
          </a:p>
          <a:p>
            <a:r>
              <a:rPr lang="fr-FR" dirty="0" smtClean="0"/>
              <a:t>Plate-forme: en ligne.</a:t>
            </a:r>
          </a:p>
          <a:p>
            <a:r>
              <a:rPr lang="fr-FR" dirty="0" smtClean="0"/>
              <a:t>Prix : Essai gratuit - 30 jours; Pro - 12,00 $  </a:t>
            </a:r>
            <a:endParaRPr lang="en-US" dirty="0" smtClean="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726382" y="3343300"/>
            <a:ext cx="5760516" cy="4248472"/>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normAutofit/>
          </a:bodyPr>
          <a:lstStyle/>
          <a:p>
            <a:pPr algn="ctr"/>
            <a:r>
              <a:rPr lang="en-US" b="1" dirty="0"/>
              <a:t>Pencil </a:t>
            </a:r>
            <a:r>
              <a:rPr lang="en-US" b="1" dirty="0" smtClean="0"/>
              <a:t>Project</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a:bodyPr>
          <a:lstStyle/>
          <a:p>
            <a:r>
              <a:rPr lang="fr-FR" dirty="0" smtClean="0"/>
              <a:t>Un </a:t>
            </a:r>
            <a:r>
              <a:rPr lang="fr-FR" dirty="0"/>
              <a:t>outil de </a:t>
            </a:r>
            <a:r>
              <a:rPr lang="fr-FR" dirty="0" err="1"/>
              <a:t>wireframe</a:t>
            </a:r>
            <a:r>
              <a:rPr lang="fr-FR" dirty="0"/>
              <a:t> rapide se concentre sur les diagrammes et GUI prototype </a:t>
            </a:r>
            <a:r>
              <a:rPr lang="fr-FR" dirty="0" err="1"/>
              <a:t>Pencil</a:t>
            </a:r>
            <a:r>
              <a:rPr lang="fr-FR" dirty="0"/>
              <a:t> Project est un outil de </a:t>
            </a:r>
            <a:r>
              <a:rPr lang="fr-FR" dirty="0" err="1"/>
              <a:t>wireframe</a:t>
            </a:r>
            <a:r>
              <a:rPr lang="fr-FR" dirty="0"/>
              <a:t> gratuit, Il est disponible comme un </a:t>
            </a:r>
            <a:r>
              <a:rPr lang="fr-FR" dirty="0" err="1"/>
              <a:t>add-on</a:t>
            </a:r>
            <a:r>
              <a:rPr lang="fr-FR" dirty="0"/>
              <a:t> Firefox, mais peut également être une application autonome sous Linux et Windows .</a:t>
            </a:r>
          </a:p>
          <a:p>
            <a:r>
              <a:rPr lang="fr-FR" dirty="0"/>
              <a:t>Plate-forme: Windows, Linux, Mac</a:t>
            </a:r>
          </a:p>
          <a:p>
            <a:r>
              <a:rPr lang="fr-FR" dirty="0"/>
              <a:t>Prix: gratuit</a:t>
            </a: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302446" y="3055268"/>
            <a:ext cx="4752528" cy="4501951"/>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b="1" dirty="0" smtClean="0"/>
              <a:t>Adobe Ai</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fontScale="92500"/>
          </a:bodyPr>
          <a:lstStyle/>
          <a:p>
            <a:r>
              <a:rPr lang="fr-MA" b="1" dirty="0" smtClean="0">
                <a:solidFill>
                  <a:srgbClr val="00B0F0"/>
                </a:solidFill>
              </a:rPr>
              <a:t>ux:</a:t>
            </a:r>
            <a:r>
              <a:rPr lang="fr-MA" dirty="0" smtClean="0"/>
              <a:t>4,5/5</a:t>
            </a:r>
            <a:endParaRPr lang="fr-MA" dirty="0"/>
          </a:p>
          <a:p>
            <a:r>
              <a:rPr lang="fr-MA" b="1" dirty="0" err="1">
                <a:solidFill>
                  <a:srgbClr val="00B0F0"/>
                </a:solidFill>
              </a:rPr>
              <a:t>difficultè</a:t>
            </a:r>
            <a:r>
              <a:rPr lang="fr-MA" b="1" dirty="0">
                <a:solidFill>
                  <a:srgbClr val="00B0F0"/>
                </a:solidFill>
              </a:rPr>
              <a:t>: </a:t>
            </a:r>
            <a:r>
              <a:rPr lang="fr-MA" dirty="0"/>
              <a:t>MOYEN</a:t>
            </a:r>
          </a:p>
          <a:p>
            <a:r>
              <a:rPr lang="fr-MA" b="1" dirty="0" smtClean="0">
                <a:solidFill>
                  <a:srgbClr val="00B0F0"/>
                </a:solidFill>
              </a:rPr>
              <a:t>Fonctionnalitè:</a:t>
            </a:r>
            <a:r>
              <a:rPr lang="fr-MA" dirty="0" smtClean="0"/>
              <a:t>4,5</a:t>
            </a:r>
            <a:endParaRPr lang="fr-MA" dirty="0"/>
          </a:p>
          <a:p>
            <a:r>
              <a:rPr lang="fr-MA" b="1" dirty="0">
                <a:solidFill>
                  <a:srgbClr val="00B0F0"/>
                </a:solidFill>
              </a:rPr>
              <a:t>rapiditè:</a:t>
            </a:r>
            <a:r>
              <a:rPr lang="fr-MA" dirty="0"/>
              <a:t>5/5</a:t>
            </a:r>
          </a:p>
          <a:p>
            <a:r>
              <a:rPr lang="fr-MA" b="1" dirty="0" smtClean="0">
                <a:solidFill>
                  <a:srgbClr val="00B0F0"/>
                </a:solidFill>
              </a:rPr>
              <a:t>Logiciel </a:t>
            </a:r>
            <a:r>
              <a:rPr lang="fr-MA" b="1" dirty="0">
                <a:solidFill>
                  <a:srgbClr val="00B0F0"/>
                </a:solidFill>
              </a:rPr>
              <a:t>:</a:t>
            </a:r>
            <a:r>
              <a:rPr lang="fr-MA" dirty="0"/>
              <a:t>payant</a:t>
            </a:r>
          </a:p>
          <a:p>
            <a:r>
              <a:rPr lang="fr-MA" b="1" dirty="0" err="1">
                <a:solidFill>
                  <a:srgbClr val="00B0F0"/>
                </a:solidFill>
              </a:rPr>
              <a:t>Commantaire</a:t>
            </a:r>
            <a:r>
              <a:rPr lang="fr-MA" dirty="0">
                <a:solidFill>
                  <a:schemeClr val="accent6">
                    <a:lumMod val="50000"/>
                  </a:schemeClr>
                </a:solidFill>
              </a:rPr>
              <a:t>:</a:t>
            </a:r>
            <a:r>
              <a:rPr lang="fr-FR" b="1" dirty="0"/>
              <a:t>Adobe Illustrator</a:t>
            </a:r>
            <a:r>
              <a:rPr lang="fr-FR" dirty="0"/>
              <a:t> est un logiciel de </a:t>
            </a:r>
            <a:r>
              <a:rPr lang="fr-FR" dirty="0">
                <a:hlinkClick r:id="rId2" tooltip="Image vectorielle"/>
              </a:rPr>
              <a:t>création graphique vectorielle</a:t>
            </a:r>
            <a:r>
              <a:rPr lang="fr-FR" dirty="0"/>
              <a:t>. Il fait partie de la gamme </a:t>
            </a:r>
            <a:r>
              <a:rPr lang="fr-FR" dirty="0">
                <a:hlinkClick r:id="rId3" tooltip="Adobe Systems"/>
              </a:rPr>
              <a:t>Adobe</a:t>
            </a:r>
            <a:r>
              <a:rPr lang="fr-FR" dirty="0"/>
              <a:t>, peut être utilisé indépendamment ou en complément de </a:t>
            </a:r>
            <a:r>
              <a:rPr lang="fr-FR" dirty="0">
                <a:hlinkClick r:id="rId4" tooltip="Adobe Photoshop"/>
              </a:rPr>
              <a:t>Photoshop</a:t>
            </a:r>
            <a:r>
              <a:rPr lang="fr-FR" dirty="0"/>
              <a:t>, et offre des outils de dessin vectoriel puissants. Les images vectorielles sont constituées de courbes générées par des formules mathématiques. L'un des outils principaux d'Illustrator étant « la plume » qui permet de tracer des courbes à l'aspect parfait grâce au placement de points d'ancrage et de tangentes qui vont en modifier la courbure</a:t>
            </a:r>
            <a:endParaRPr lang="fr-MA" dirty="0">
              <a:solidFill>
                <a:schemeClr val="accent6">
                  <a:lumMod val="50000"/>
                </a:schemeClr>
              </a:solidFill>
            </a:endParaRPr>
          </a:p>
          <a:p>
            <a:endParaRPr lang="en-US" dirty="0"/>
          </a:p>
          <a:p>
            <a:endParaRPr lang="en-US" dirty="0"/>
          </a:p>
        </p:txBody>
      </p:sp>
      <p:pic>
        <p:nvPicPr>
          <p:cNvPr id="8" name="Picture Placeholder 7"/>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250" r="1250"/>
          <a:stretch>
            <a:fillRect/>
          </a:stretch>
        </p:blipFill>
        <p:spPr>
          <a:xfrm>
            <a:off x="1942406" y="3271292"/>
            <a:ext cx="5328592" cy="4251374"/>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fr-FR" b="1" dirty="0" err="1"/>
              <a:t>Justinmind</a:t>
            </a:r>
            <a:r>
              <a:rPr lang="fr-FR" b="1" dirty="0"/>
              <a:t> </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8063086" y="3703340"/>
            <a:ext cx="8496943" cy="5112568"/>
          </a:xfrm>
        </p:spPr>
        <p:txBody>
          <a:bodyPr>
            <a:normAutofit lnSpcReduction="10000"/>
          </a:bodyPr>
          <a:lstStyle/>
          <a:p>
            <a:r>
              <a:rPr lang="fr-MA" b="1" dirty="0" smtClean="0">
                <a:solidFill>
                  <a:srgbClr val="00B0F0"/>
                </a:solidFill>
              </a:rPr>
              <a:t>ux:</a:t>
            </a:r>
            <a:r>
              <a:rPr lang="fr-MA" dirty="0" smtClean="0"/>
              <a:t>3,5/5</a:t>
            </a:r>
            <a:endParaRPr lang="fr-MA" dirty="0"/>
          </a:p>
          <a:p>
            <a:r>
              <a:rPr lang="fr-MA" b="1" dirty="0" err="1">
                <a:solidFill>
                  <a:srgbClr val="00B0F0"/>
                </a:solidFill>
              </a:rPr>
              <a:t>difficultè</a:t>
            </a:r>
            <a:r>
              <a:rPr lang="fr-MA">
                <a:solidFill>
                  <a:srgbClr val="00B0F0"/>
                </a:solidFill>
              </a:rPr>
              <a:t>: </a:t>
            </a:r>
            <a:r>
              <a:rPr lang="fr-MA" smtClean="0"/>
              <a:t>FACIL</a:t>
            </a:r>
            <a:endParaRPr lang="fr-MA" dirty="0"/>
          </a:p>
          <a:p>
            <a:r>
              <a:rPr lang="fr-MA" b="1" dirty="0">
                <a:solidFill>
                  <a:srgbClr val="00B0F0"/>
                </a:solidFill>
              </a:rPr>
              <a:t>Fonctionnalitè</a:t>
            </a:r>
            <a:r>
              <a:rPr lang="fr-MA" dirty="0">
                <a:solidFill>
                  <a:schemeClr val="accent6">
                    <a:lumMod val="50000"/>
                  </a:schemeClr>
                </a:solidFill>
              </a:rPr>
              <a:t>:</a:t>
            </a:r>
            <a:r>
              <a:rPr lang="fr-MA" dirty="0"/>
              <a:t>4/5</a:t>
            </a:r>
          </a:p>
          <a:p>
            <a:r>
              <a:rPr lang="fr-MA" b="1" dirty="0">
                <a:solidFill>
                  <a:srgbClr val="00B0F0"/>
                </a:solidFill>
              </a:rPr>
              <a:t>rapiditè:</a:t>
            </a:r>
            <a:r>
              <a:rPr lang="fr-MA" dirty="0"/>
              <a:t>2/5</a:t>
            </a:r>
          </a:p>
          <a:p>
            <a:r>
              <a:rPr lang="fr-MA" b="1" dirty="0" smtClean="0">
                <a:solidFill>
                  <a:srgbClr val="00B0F0"/>
                </a:solidFill>
              </a:rPr>
              <a:t>Logiciel</a:t>
            </a:r>
            <a:r>
              <a:rPr lang="fr-MA" dirty="0" smtClean="0">
                <a:solidFill>
                  <a:srgbClr val="00B0F0"/>
                </a:solidFill>
              </a:rPr>
              <a:t> </a:t>
            </a:r>
            <a:r>
              <a:rPr lang="fr-MA" dirty="0"/>
              <a:t>:payant</a:t>
            </a:r>
          </a:p>
          <a:p>
            <a:r>
              <a:rPr lang="fr-MA" b="1" dirty="0" err="1">
                <a:solidFill>
                  <a:srgbClr val="00B0F0"/>
                </a:solidFill>
              </a:rPr>
              <a:t>Commantaire</a:t>
            </a:r>
            <a:r>
              <a:rPr lang="fr-MA" dirty="0">
                <a:solidFill>
                  <a:schemeClr val="accent6">
                    <a:lumMod val="50000"/>
                  </a:schemeClr>
                </a:solidFill>
              </a:rPr>
              <a:t> </a:t>
            </a:r>
            <a:r>
              <a:rPr lang="fr-MA" dirty="0"/>
              <a:t>: </a:t>
            </a:r>
            <a:r>
              <a:rPr lang="fr-FR" dirty="0" err="1"/>
              <a:t>Justinmind</a:t>
            </a:r>
            <a:r>
              <a:rPr lang="fr-FR" dirty="0"/>
              <a:t> est un outil UX pour les prototypes d’applications Web et mobiles et les sites Web de haute fidélité. Il offre des capacités généralement trouvées dans les outils de diagrammes comme le placement glisser-déposer, </a:t>
            </a:r>
            <a:r>
              <a:rPr lang="fr-FR" dirty="0" err="1"/>
              <a:t>re-dimensionner</a:t>
            </a:r>
            <a:r>
              <a:rPr lang="fr-FR" dirty="0"/>
              <a:t>, formatage et exporter/importer des </a:t>
            </a:r>
            <a:r>
              <a:rPr lang="fr-FR" dirty="0" err="1"/>
              <a:t>widgets</a:t>
            </a:r>
            <a:r>
              <a:rPr lang="fr-FR" dirty="0"/>
              <a:t>. C’est un excellent outil pour ceux qui essaient d’obtenir des résultats de prototypage sophistiqués</a:t>
            </a:r>
            <a:endParaRPr 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484" r="15484"/>
          <a:stretch>
            <a:fillRect/>
          </a:stretch>
        </p:blipFill>
        <p:spPr>
          <a:xfrm>
            <a:off x="1798390" y="3346202"/>
            <a:ext cx="5184576" cy="4032448"/>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a:t>
            </a:r>
            <a:r>
              <a:rPr kumimoji="1" lang="en-US" altLang="ja-JP" b="1" i="1" dirty="0" smtClean="0">
                <a:solidFill>
                  <a:schemeClr val="accent4">
                    <a:lumMod val="60000"/>
                    <a:lumOff val="40000"/>
                  </a:schemeClr>
                </a:solidFill>
              </a:rPr>
              <a:t> </a:t>
            </a:r>
            <a:r>
              <a:rPr lang="en-US" altLang="ja-JP" b="1" dirty="0" smtClean="0">
                <a:solidFill>
                  <a:schemeClr val="accent1"/>
                </a:solidFill>
              </a:rPr>
              <a:t>PROJET</a:t>
            </a:r>
            <a:endParaRPr lang="en-US" b="1" dirty="0">
              <a:solidFill>
                <a:schemeClr val="accent1"/>
              </a:solidFill>
            </a:endParaRPr>
          </a:p>
        </p:txBody>
      </p:sp>
    </p:spTree>
    <p:extLst>
      <p:ext uri="{BB962C8B-B14F-4D97-AF65-F5344CB8AC3E}">
        <p14:creationId xmlns:p14="http://schemas.microsoft.com/office/powerpoint/2010/main" val="1764060115"/>
      </p:ext>
    </p:extLst>
  </p:cSld>
  <p:clrMapOvr>
    <a:masterClrMapping/>
  </p:clrMapOvr>
  <p:transition spd="slow" advTm="1808">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1"/>
          </p:nvPr>
        </p:nvSpPr>
        <p:spPr>
          <a:xfrm>
            <a:off x="1222326" y="7375748"/>
            <a:ext cx="15265697" cy="1665265"/>
          </a:xfrm>
        </p:spPr>
        <p:txBody>
          <a:bodyPr>
            <a:normAutofit/>
          </a:bodyPr>
          <a:lstStyle/>
          <a:p>
            <a:endParaRPr lang="en-US" dirty="0" smtClean="0"/>
          </a:p>
          <a:p>
            <a:r>
              <a:rPr lang="fr-FR" sz="2100" dirty="0"/>
              <a:t>Bel Canto est un restaurant français,  conçu avec une  architecture et décors théâtraux ,  servant des repas  accompagnés de musique et de spectacle .</a:t>
            </a:r>
            <a:endParaRPr lang="ja-JP" altLang="en-US" sz="2100" dirty="0"/>
          </a:p>
          <a:p>
            <a:r>
              <a:rPr lang="fr-FR" dirty="0"/>
              <a:t>Web site : </a:t>
            </a:r>
            <a:r>
              <a:rPr lang="en-US" dirty="0">
                <a:hlinkClick r:id="rId2"/>
              </a:rPr>
              <a:t>https://lebelcanto.com/</a:t>
            </a:r>
            <a:endParaRPr lang="en-US" dirty="0"/>
          </a:p>
          <a:p>
            <a:endParaRPr lang="en-US" dirty="0"/>
          </a:p>
          <a:p>
            <a:endParaRPr lang="en-US" dirty="0"/>
          </a:p>
        </p:txBody>
      </p:sp>
      <p:sp>
        <p:nvSpPr>
          <p:cNvPr id="8" name="タイトル 7"/>
          <p:cNvSpPr>
            <a:spLocks noGrp="1"/>
          </p:cNvSpPr>
          <p:nvPr>
            <p:ph type="title"/>
          </p:nvPr>
        </p:nvSpPr>
        <p:spPr/>
        <p:txBody>
          <a:bodyPr/>
          <a:lstStyle/>
          <a:p>
            <a:r>
              <a:rPr lang="en-US" dirty="0" smtClean="0">
                <a:solidFill>
                  <a:schemeClr val="accent1"/>
                </a:solidFill>
              </a:rPr>
              <a:t>LE BELCANTO</a:t>
            </a:r>
            <a:endParaRPr lang="en-US" dirty="0">
              <a:solidFill>
                <a:schemeClr val="accent1"/>
              </a:solidFill>
            </a:endParaRPr>
          </a:p>
        </p:txBody>
      </p:sp>
      <p:pic>
        <p:nvPicPr>
          <p:cNvPr id="10"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328" b="28328"/>
          <a:stretch>
            <a:fillRect/>
          </a:stretch>
        </p:blipFill>
        <p:spPr/>
      </p:pic>
    </p:spTree>
    <p:extLst>
      <p:ext uri="{BB962C8B-B14F-4D97-AF65-F5344CB8AC3E}">
        <p14:creationId xmlns:p14="http://schemas.microsoft.com/office/powerpoint/2010/main" val="4254956912"/>
      </p:ext>
    </p:extLst>
  </p:cSld>
  <p:clrMapOvr>
    <a:masterClrMapping/>
  </p:clrMapOvr>
  <mc:AlternateContent xmlns:mc="http://schemas.openxmlformats.org/markup-compatibility/2006" xmlns:p14="http://schemas.microsoft.com/office/powerpoint/2010/main">
    <mc:Choice Requires="p14">
      <p:transition spd="slow" p14:dur="1600" advTm="4222">
        <p14:prism isInverted="1"/>
      </p:transition>
    </mc:Choice>
    <mc:Fallback xmlns="">
      <p:transition spd="slow" advTm="422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a:xfrm>
            <a:off x="1726382" y="2407196"/>
            <a:ext cx="14905656" cy="5184576"/>
          </a:xfrm>
        </p:spPr>
        <p:txBody>
          <a:bodyPr>
            <a:normAutofit/>
          </a:bodyPr>
          <a:lstStyle/>
          <a:p>
            <a:r>
              <a:rPr lang="en-US" altLang="ja-JP" dirty="0" smtClean="0"/>
              <a:t>Les </a:t>
            </a:r>
            <a:r>
              <a:rPr lang="en-US" altLang="ja-JP" dirty="0"/>
              <a:t>pages du site web du restaurant </a:t>
            </a:r>
            <a:r>
              <a:rPr lang="en-US" altLang="ja-JP" dirty="0" err="1"/>
              <a:t>Belcanto</a:t>
            </a:r>
            <a:r>
              <a:rPr lang="en-US" altLang="ja-JP" dirty="0"/>
              <a:t> </a:t>
            </a:r>
            <a:r>
              <a:rPr lang="en-US" altLang="ja-JP" dirty="0" err="1"/>
              <a:t>sur</a:t>
            </a:r>
            <a:r>
              <a:rPr lang="en-US" altLang="ja-JP" dirty="0"/>
              <a:t> </a:t>
            </a:r>
            <a:r>
              <a:rPr lang="en-US" altLang="ja-JP" dirty="0" err="1"/>
              <a:t>lesquelles</a:t>
            </a:r>
            <a:r>
              <a:rPr lang="en-US" altLang="ja-JP" dirty="0"/>
              <a:t> on a </a:t>
            </a:r>
            <a:r>
              <a:rPr lang="en-US" altLang="ja-JP" dirty="0" err="1"/>
              <a:t>travaillé</a:t>
            </a:r>
            <a:r>
              <a:rPr lang="en-US" altLang="ja-JP" dirty="0" smtClean="0"/>
              <a:t>.</a:t>
            </a:r>
          </a:p>
          <a:p>
            <a:r>
              <a:rPr lang="en-US" altLang="ja-JP" dirty="0"/>
              <a:t>1-Format web </a:t>
            </a:r>
            <a:br>
              <a:rPr lang="en-US" altLang="ja-JP" dirty="0"/>
            </a:br>
            <a:r>
              <a:rPr lang="en-US" altLang="ja-JP" dirty="0" smtClean="0"/>
              <a:t>    2-Format </a:t>
            </a:r>
            <a:r>
              <a:rPr lang="en-US" altLang="ja-JP" dirty="0"/>
              <a:t>mobile</a:t>
            </a:r>
            <a:br>
              <a:rPr lang="en-US" altLang="ja-JP" dirty="0"/>
            </a:br>
            <a:r>
              <a:rPr kumimoji="1" lang="en-US" altLang="ja-JP" dirty="0"/>
              <a:t/>
            </a:r>
            <a:br>
              <a:rPr kumimoji="1" lang="en-US" altLang="ja-JP" dirty="0"/>
            </a:br>
            <a:endParaRPr lang="en-US" dirty="0"/>
          </a:p>
        </p:txBody>
      </p:sp>
    </p:spTree>
    <p:extLst>
      <p:ext uri="{BB962C8B-B14F-4D97-AF65-F5344CB8AC3E}">
        <p14:creationId xmlns:p14="http://schemas.microsoft.com/office/powerpoint/2010/main" val="121867050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a:xfrm>
            <a:off x="2014414" y="8671892"/>
            <a:ext cx="13969552" cy="1800200"/>
          </a:xfrm>
        </p:spPr>
        <p:txBody>
          <a:bodyPr>
            <a:normAutofit/>
          </a:bodyPr>
          <a:lstStyle/>
          <a:p>
            <a:r>
              <a:rPr lang="fr-FR" dirty="0" smtClean="0"/>
              <a:t>Le </a:t>
            </a:r>
            <a:r>
              <a:rPr lang="fr-FR" dirty="0" err="1"/>
              <a:t>wireframe</a:t>
            </a:r>
            <a:r>
              <a:rPr lang="fr-FR" dirty="0"/>
              <a:t> et le </a:t>
            </a:r>
            <a:r>
              <a:rPr lang="fr-FR" dirty="0" smtClean="0"/>
              <a:t>prototype </a:t>
            </a:r>
            <a:r>
              <a:rPr lang="fr-FR" dirty="0"/>
              <a:t>du page </a:t>
            </a:r>
            <a:r>
              <a:rPr lang="fr-FR" dirty="0" smtClean="0"/>
              <a:t>d’accueil</a:t>
            </a:r>
          </a:p>
          <a:p>
            <a:r>
              <a:rPr lang="fr-FR" sz="2000" dirty="0" smtClean="0"/>
              <a:t>IBRAHIM HAJIRI</a:t>
            </a:r>
            <a:endParaRPr lang="en-US" sz="2000" dirty="0"/>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dirty="0"/>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a:p>
        </p:txBody>
      </p:sp>
      <p:pic>
        <p:nvPicPr>
          <p:cNvPr id="13" name="Picture 3" descr="C:\Users\admin\Desktop\Capture accwi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533" y="389805"/>
            <a:ext cx="4905001" cy="84558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Pictures\i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390" y="534988"/>
            <a:ext cx="5202610" cy="831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671892"/>
            <a:ext cx="13969552" cy="1800200"/>
          </a:xfrm>
        </p:spPr>
        <p:txBody>
          <a:bodyPr>
            <a:normAutofit/>
          </a:bodyPr>
          <a:lstStyle/>
          <a:p>
            <a:r>
              <a:rPr lang="fr-FR" dirty="0"/>
              <a:t>Le </a:t>
            </a:r>
            <a:r>
              <a:rPr lang="fr-FR" dirty="0" err="1"/>
              <a:t>wireframe</a:t>
            </a:r>
            <a:r>
              <a:rPr lang="fr-FR" dirty="0"/>
              <a:t> et le prototype du page menu </a:t>
            </a:r>
          </a:p>
          <a:p>
            <a:r>
              <a:rPr lang="fr-FR" sz="2000" dirty="0" smtClean="0"/>
              <a:t>SOUMAYA BARRA</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meniw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509" y="246956"/>
            <a:ext cx="4383741" cy="82127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dmin\Desktop\Capture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31" y="246956"/>
            <a:ext cx="4523254" cy="82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07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0416" y="8743900"/>
            <a:ext cx="13969552" cy="1800200"/>
          </a:xfrm>
        </p:spPr>
        <p:txBody>
          <a:bodyPr/>
          <a:lstStyle/>
          <a:p>
            <a:r>
              <a:rPr lang="fr-FR" dirty="0">
                <a:solidFill>
                  <a:schemeClr val="bg1"/>
                </a:solidFill>
              </a:rPr>
              <a:t>Le</a:t>
            </a:r>
            <a:r>
              <a:rPr lang="fr-FR" dirty="0"/>
              <a:t> </a:t>
            </a:r>
            <a:r>
              <a:rPr lang="fr-FR" dirty="0" err="1"/>
              <a:t>wireframe</a:t>
            </a:r>
            <a:r>
              <a:rPr lang="fr-FR" dirty="0"/>
              <a:t> et le prototype du page </a:t>
            </a:r>
            <a:r>
              <a:rPr lang="fr-FR" dirty="0" smtClean="0"/>
              <a:t>réservation</a:t>
            </a:r>
          </a:p>
          <a:p>
            <a:r>
              <a:rPr lang="fr-FR" sz="2000" dirty="0" smtClean="0"/>
              <a:t>BELCAID ABDERRAHIM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reservewi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518"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aptureprortyre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342"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90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t>LE</a:t>
            </a:r>
            <a:r>
              <a:rPr kumimoji="1" lang="en-US" altLang="ja-JP" dirty="0" smtClean="0">
                <a:solidFill>
                  <a:schemeClr val="accent4">
                    <a:lumMod val="60000"/>
                    <a:lumOff val="40000"/>
                  </a:schemeClr>
                </a:solidFill>
              </a:rPr>
              <a:t> </a:t>
            </a:r>
            <a:r>
              <a:rPr lang="en-US" altLang="ja-JP" dirty="0" smtClean="0">
                <a:solidFill>
                  <a:schemeClr val="accent1"/>
                </a:solidFill>
              </a:rPr>
              <a:t>PLAN</a:t>
            </a:r>
            <a:endParaRPr lang="en-US" dirty="0">
              <a:solidFill>
                <a:schemeClr val="accent1"/>
              </a:solidFill>
            </a:endParaRPr>
          </a:p>
        </p:txBody>
      </p:sp>
      <p:sp>
        <p:nvSpPr>
          <p:cNvPr id="10" name="円/楕円 9"/>
          <p:cNvSpPr/>
          <p:nvPr/>
        </p:nvSpPr>
        <p:spPr>
          <a:xfrm>
            <a:off x="2518470" y="255121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fr-FR" b="1" dirty="0" smtClean="0">
                <a:latin typeface="Aleo-Bold" pitchFamily="34" charset="0"/>
              </a:rPr>
              <a:t>1</a:t>
            </a:r>
            <a:endParaRPr lang="en-US" b="1" dirty="0">
              <a:latin typeface="Aleo-Bold" pitchFamily="34" charset="0"/>
            </a:endParaRPr>
          </a:p>
        </p:txBody>
      </p:sp>
      <p:sp>
        <p:nvSpPr>
          <p:cNvPr id="11" name="円/楕円 10"/>
          <p:cNvSpPr/>
          <p:nvPr/>
        </p:nvSpPr>
        <p:spPr>
          <a:xfrm>
            <a:off x="2518470" y="4715775"/>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2</a:t>
            </a:r>
            <a:endParaRPr lang="en-US" b="1" dirty="0">
              <a:latin typeface="Aleo-Bold" pitchFamily="34" charset="0"/>
            </a:endParaRPr>
          </a:p>
        </p:txBody>
      </p:sp>
      <p:sp>
        <p:nvSpPr>
          <p:cNvPr id="14" name="円/楕円 13"/>
          <p:cNvSpPr/>
          <p:nvPr/>
        </p:nvSpPr>
        <p:spPr>
          <a:xfrm>
            <a:off x="2518470" y="6967599"/>
            <a:ext cx="1728192" cy="17281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3</a:t>
            </a:r>
            <a:endParaRPr lang="en-US" b="1" dirty="0">
              <a:latin typeface="Aleo-Bold" pitchFamily="34" charset="0"/>
            </a:endParaRPr>
          </a:p>
        </p:txBody>
      </p:sp>
      <p:sp>
        <p:nvSpPr>
          <p:cNvPr id="15" name="テキスト ボックス 14"/>
          <p:cNvSpPr txBox="1"/>
          <p:nvPr/>
        </p:nvSpPr>
        <p:spPr>
          <a:xfrm>
            <a:off x="4606702" y="3184475"/>
            <a:ext cx="3522248" cy="461665"/>
          </a:xfrm>
          <a:prstGeom prst="rect">
            <a:avLst/>
          </a:prstGeom>
          <a:noFill/>
        </p:spPr>
        <p:txBody>
          <a:bodyPr wrap="square" rtlCol="0" anchor="b">
            <a:spAutoFit/>
          </a:bodyPr>
          <a:lstStyle/>
          <a:p>
            <a:r>
              <a:rPr kumimoji="1" lang="en-US" altLang="ja-JP" sz="2400" b="1" dirty="0" smtClean="0"/>
              <a:t>INTRODUCTION</a:t>
            </a:r>
            <a:endParaRPr lang="en-US" sz="2400" b="1" dirty="0">
              <a:latin typeface="+mj-lt"/>
            </a:endParaRPr>
          </a:p>
        </p:txBody>
      </p:sp>
      <p:sp>
        <p:nvSpPr>
          <p:cNvPr id="19" name="テキスト ボックス 18"/>
          <p:cNvSpPr txBox="1"/>
          <p:nvPr/>
        </p:nvSpPr>
        <p:spPr>
          <a:xfrm>
            <a:off x="4703574" y="5379050"/>
            <a:ext cx="4789971" cy="461665"/>
          </a:xfrm>
          <a:prstGeom prst="rect">
            <a:avLst/>
          </a:prstGeom>
          <a:noFill/>
        </p:spPr>
        <p:txBody>
          <a:bodyPr wrap="square" rtlCol="0" anchor="b">
            <a:spAutoFit/>
          </a:bodyPr>
          <a:lstStyle/>
          <a:p>
            <a:r>
              <a:rPr kumimoji="1" lang="fr-FR" altLang="ja-JP" sz="2400" b="1" dirty="0" smtClean="0"/>
              <a:t>LES OUTILS DE MAQUETTAGE</a:t>
            </a:r>
            <a:endParaRPr kumimoji="1" lang="ja-JP" altLang="en-US" sz="2400" b="1" dirty="0"/>
          </a:p>
        </p:txBody>
      </p:sp>
      <p:sp>
        <p:nvSpPr>
          <p:cNvPr id="22" name="テキスト ボックス 21"/>
          <p:cNvSpPr txBox="1"/>
          <p:nvPr/>
        </p:nvSpPr>
        <p:spPr>
          <a:xfrm>
            <a:off x="4606702" y="7600862"/>
            <a:ext cx="4924965" cy="461665"/>
          </a:xfrm>
          <a:prstGeom prst="rect">
            <a:avLst/>
          </a:prstGeom>
          <a:noFill/>
        </p:spPr>
        <p:txBody>
          <a:bodyPr wrap="square" rtlCol="0" anchor="b">
            <a:spAutoFit/>
          </a:bodyPr>
          <a:lstStyle/>
          <a:p>
            <a:r>
              <a:rPr kumimoji="1" lang="fr-FR" altLang="ja-JP" sz="2400" b="1" dirty="0" smtClean="0"/>
              <a:t> LA PRÉSENTATION DE PROJET</a:t>
            </a:r>
            <a:endParaRPr lang="en-US" sz="2400" b="1" dirty="0">
              <a:latin typeface="+mj-lt"/>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9" presetClass="entr" presetSubtype="0" decel="100000" fill="hold" grpId="0" nodeType="after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2" presetClass="entr" presetSubtype="4"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ppt_x"/>
                                          </p:val>
                                        </p:tav>
                                        <p:tav tm="100000">
                                          <p:val>
                                            <p:strVal val="#ppt_x"/>
                                          </p:val>
                                        </p:tav>
                                      </p:tavLst>
                                    </p:anim>
                                    <p:anim calcmode="lin" valueType="num">
                                      <p:cBhvr additive="base">
                                        <p:cTn id="25" dur="4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49" presetClass="entr" presetSubtype="0" decel="10000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360"/>
                                          </p:val>
                                        </p:tav>
                                        <p:tav tm="100000">
                                          <p:val>
                                            <p:fltVal val="0"/>
                                          </p:val>
                                        </p:tav>
                                      </p:tavLst>
                                    </p:anim>
                                    <p:animEffect transition="in" filter="fade">
                                      <p:cBhvr>
                                        <p:cTn id="32" dur="500"/>
                                        <p:tgtEl>
                                          <p:spTgt spid="14"/>
                                        </p:tgtEl>
                                      </p:cBhvr>
                                    </p:animEffect>
                                  </p:childTnLst>
                                </p:cTn>
                              </p:par>
                              <p:par>
                                <p:cTn id="33" presetID="2" presetClass="entr" presetSubtype="4" fill="hold" grpId="0"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400" fill="hold"/>
                                        <p:tgtEl>
                                          <p:spTgt spid="22"/>
                                        </p:tgtEl>
                                        <p:attrNameLst>
                                          <p:attrName>ppt_x</p:attrName>
                                        </p:attrNameLst>
                                      </p:cBhvr>
                                      <p:tavLst>
                                        <p:tav tm="0">
                                          <p:val>
                                            <p:strVal val="#ppt_x"/>
                                          </p:val>
                                        </p:tav>
                                        <p:tav tm="100000">
                                          <p:val>
                                            <p:strVal val="#ppt_x"/>
                                          </p:val>
                                        </p:tav>
                                      </p:tavLst>
                                    </p:anim>
                                    <p:anim calcmode="lin" valueType="num">
                                      <p:cBhvr additive="base">
                                        <p:cTn id="36" dur="4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p:bldP spid="19"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dirty="0"/>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76372" y="8743805"/>
            <a:ext cx="13969552" cy="1800200"/>
          </a:xfrm>
        </p:spPr>
        <p:txBody>
          <a:bodyPr/>
          <a:lstStyle/>
          <a:p>
            <a:r>
              <a:rPr lang="fr-FR" dirty="0"/>
              <a:t>Le </a:t>
            </a:r>
            <a:r>
              <a:rPr lang="fr-FR" dirty="0" err="1"/>
              <a:t>wireframe</a:t>
            </a:r>
            <a:r>
              <a:rPr lang="fr-FR" dirty="0"/>
              <a:t> et le prototype du Page </a:t>
            </a:r>
            <a:r>
              <a:rPr lang="fr-FR" dirty="0" smtClean="0"/>
              <a:t>contact</a:t>
            </a:r>
          </a:p>
          <a:p>
            <a:r>
              <a:rPr lang="fr-FR" sz="2000" dirty="0" smtClean="0"/>
              <a:t>BELCAID ADBERRAHIM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contac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494" y="679005"/>
            <a:ext cx="5854183" cy="81220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ontac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839" y="679004"/>
            <a:ext cx="5705085" cy="812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25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550055"/>
            <a:ext cx="13969552" cy="1800200"/>
          </a:xfrm>
        </p:spPr>
        <p:txBody>
          <a:bodyPr>
            <a:normAutofit lnSpcReduction="10000"/>
          </a:bodyPr>
          <a:lstStyle/>
          <a:p>
            <a:r>
              <a:rPr lang="fr-FR" dirty="0"/>
              <a:t>Le </a:t>
            </a:r>
            <a:r>
              <a:rPr lang="fr-FR" dirty="0" err="1"/>
              <a:t>wireframe</a:t>
            </a:r>
            <a:r>
              <a:rPr lang="fr-FR" dirty="0"/>
              <a:t> et le prototype du page d’accueil version </a:t>
            </a:r>
            <a:r>
              <a:rPr lang="fr-FR" dirty="0" smtClean="0"/>
              <a:t>mobile</a:t>
            </a:r>
          </a:p>
          <a:p>
            <a:r>
              <a:rPr lang="fr-FR" sz="2200" dirty="0" smtClean="0"/>
              <a:t>IBRAHIM HAJIRI</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3" name="Picture 8"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734" y="350907"/>
            <a:ext cx="2088232" cy="794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dmin\Pictures\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1558" y="350907"/>
            <a:ext cx="2337892" cy="782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3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58430" y="8486800"/>
            <a:ext cx="13969552" cy="1800200"/>
          </a:xfrm>
        </p:spPr>
        <p:txBody>
          <a:bodyPr>
            <a:normAutofit lnSpcReduction="10000"/>
          </a:bodyPr>
          <a:lstStyle/>
          <a:p>
            <a:r>
              <a:rPr lang="fr-FR" dirty="0"/>
              <a:t>Le </a:t>
            </a:r>
            <a:r>
              <a:rPr lang="fr-FR" dirty="0" err="1"/>
              <a:t>wireframe</a:t>
            </a:r>
            <a:r>
              <a:rPr lang="fr-FR" dirty="0"/>
              <a:t> et le prototype du page menu version </a:t>
            </a:r>
            <a:r>
              <a:rPr lang="fr-FR" dirty="0" smtClean="0"/>
              <a:t>mobile</a:t>
            </a:r>
          </a:p>
          <a:p>
            <a:r>
              <a:rPr lang="fr-FR" sz="2200" dirty="0" smtClean="0"/>
              <a:t>SOUMAYA BARA</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728" y="323200"/>
            <a:ext cx="2381250" cy="8369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7724" y="323199"/>
            <a:ext cx="2381250" cy="836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83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486800"/>
            <a:ext cx="13969552" cy="1800200"/>
          </a:xfrm>
        </p:spPr>
        <p:txBody>
          <a:bodyPr>
            <a:normAutofit lnSpcReduction="10000"/>
          </a:bodyPr>
          <a:lstStyle/>
          <a:p>
            <a:r>
              <a:rPr lang="fr-FR" dirty="0"/>
              <a:t>Le </a:t>
            </a:r>
            <a:r>
              <a:rPr lang="fr-FR" dirty="0" err="1"/>
              <a:t>wireframe</a:t>
            </a:r>
            <a:r>
              <a:rPr lang="fr-FR" dirty="0"/>
              <a:t> et le prototype du page réservation version </a:t>
            </a:r>
            <a:r>
              <a:rPr lang="fr-FR" dirty="0" smtClean="0"/>
              <a:t>mobile</a:t>
            </a:r>
          </a:p>
          <a:p>
            <a:r>
              <a:rPr lang="fr-FR" sz="2200" dirty="0" smtClean="0"/>
              <a:t>ABDERRAHIM BELCAID</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4"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654" y="426418"/>
            <a:ext cx="3088160" cy="80220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7542" y="390972"/>
            <a:ext cx="3088160" cy="8022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26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67328"/>
            <a:ext cx="13969552" cy="1800200"/>
          </a:xfrm>
        </p:spPr>
        <p:txBody>
          <a:bodyPr>
            <a:normAutofit/>
          </a:bodyPr>
          <a:lstStyle/>
          <a:p>
            <a:r>
              <a:rPr lang="fr-FR" dirty="0"/>
              <a:t>Le </a:t>
            </a:r>
            <a:r>
              <a:rPr lang="fr-FR" dirty="0" err="1"/>
              <a:t>wireframe</a:t>
            </a:r>
            <a:r>
              <a:rPr lang="fr-FR" dirty="0"/>
              <a:t> et le prototype du page contact version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38" y="390972"/>
            <a:ext cx="2546866" cy="82809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932" y="390971"/>
            <a:ext cx="2546866" cy="828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01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490570"/>
            <a:ext cx="13969552" cy="1800200"/>
          </a:xfrm>
        </p:spPr>
        <p:txBody>
          <a:bodyPr/>
          <a:lstStyle/>
          <a:p>
            <a:r>
              <a:rPr lang="fr-FR" dirty="0"/>
              <a:t>Schéma </a:t>
            </a:r>
            <a:r>
              <a:rPr lang="fr-FR" dirty="0" smtClean="0"/>
              <a:t>desktop</a:t>
            </a:r>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3" descr="C:\Users\admin\Desktop\schema_di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454" y="967035"/>
            <a:ext cx="14226988" cy="769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9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71520"/>
            <a:ext cx="13969552" cy="1800200"/>
          </a:xfrm>
        </p:spPr>
        <p:txBody>
          <a:bodyPr/>
          <a:lstStyle/>
          <a:p>
            <a:r>
              <a:rPr lang="fr-FR" dirty="0"/>
              <a:t>Schéma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schema_mob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1399082"/>
            <a:ext cx="9464320" cy="69852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625" y="2479204"/>
            <a:ext cx="6562162" cy="363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456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3991372"/>
            <a:ext cx="13969552" cy="1800200"/>
          </a:xfrm>
        </p:spPr>
        <p:txBody>
          <a:bodyPr/>
          <a:lstStyle/>
          <a:p>
            <a:r>
              <a:rPr lang="fr-FR" dirty="0" smtClean="0"/>
              <a:t>Merci pour votre attention</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spTree>
    <p:extLst>
      <p:ext uri="{BB962C8B-B14F-4D97-AF65-F5344CB8AC3E}">
        <p14:creationId xmlns:p14="http://schemas.microsoft.com/office/powerpoint/2010/main" val="196253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solidFill>
                  <a:schemeClr val="accent1"/>
                </a:solidFill>
              </a:rPr>
              <a:t>INTRODUCTION</a:t>
            </a:r>
            <a:endParaRPr lang="en-US" b="1" dirty="0">
              <a:solidFill>
                <a:schemeClr val="accent1"/>
              </a:solidFill>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215471"/>
      </p:ext>
    </p:extLst>
  </p:cSld>
  <p:clrMapOvr>
    <a:masterClrMapping/>
  </p:clrMapOvr>
  <p:transition spd="slow" advTm="2088">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4800" b="1" dirty="0" smtClean="0"/>
              <a:t>C’EST QUOI </a:t>
            </a:r>
            <a:r>
              <a:rPr lang="fr-FR" altLang="ja-JP" sz="4800" b="1" dirty="0" smtClean="0">
                <a:solidFill>
                  <a:schemeClr val="accent1"/>
                </a:solidFill>
              </a:rPr>
              <a:t>LE MAQUETTAGE </a:t>
            </a:r>
            <a:r>
              <a:rPr lang="fr-FR" altLang="ja-JP" sz="4800" b="1" dirty="0" smtClean="0"/>
              <a:t>?</a:t>
            </a:r>
            <a:endParaRPr lang="en-US" sz="4800" b="1" dirty="0"/>
          </a:p>
        </p:txBody>
      </p:sp>
      <p:sp>
        <p:nvSpPr>
          <p:cNvPr id="11" name="テキスト プレースホルダー 10"/>
          <p:cNvSpPr>
            <a:spLocks noGrp="1"/>
          </p:cNvSpPr>
          <p:nvPr>
            <p:ph type="body" sz="quarter" idx="14"/>
          </p:nvPr>
        </p:nvSpPr>
        <p:spPr>
          <a:xfrm>
            <a:off x="934294" y="3991372"/>
            <a:ext cx="16417824" cy="2782768"/>
          </a:xfrm>
        </p:spPr>
        <p:txBody>
          <a:bodyPr>
            <a:noAutofit/>
          </a:bodyPr>
          <a:lstStyle/>
          <a:p>
            <a:pPr marL="342900" indent="-342900" algn="l">
              <a:buFont typeface="Arial" pitchFamily="34" charset="0"/>
              <a:buChar char="•"/>
            </a:pPr>
            <a:r>
              <a:rPr lang="fr-FR" altLang="ja-JP" dirty="0"/>
              <a:t>Le </a:t>
            </a:r>
            <a:r>
              <a:rPr lang="fr-FR" altLang="ja-JP" dirty="0" err="1"/>
              <a:t>wireframe</a:t>
            </a:r>
            <a:r>
              <a:rPr lang="fr-FR" altLang="ja-JP" dirty="0"/>
              <a:t> (Maquettage) dans le domaine du webdesign représente le schéma d'une page web, d'un site web ou d'une application mobile. Ce schéma est utilisé lors des étapes préliminaires à la conception d'une interface web. Il permet de faciliter la communication sur le début du design. </a:t>
            </a:r>
          </a:p>
          <a:p>
            <a:pPr marL="342900" indent="-342900" algn="l">
              <a:buFont typeface="Arial" pitchFamily="34" charset="0"/>
              <a:buChar char="•"/>
            </a:pPr>
            <a:r>
              <a:rPr lang="fr-FR" altLang="ja-JP" dirty="0"/>
              <a:t>Le schéma est volontairement simplifié et n'utilise pas de couleurs pour que l'équipe en charge de la conception ne soit pas distraite par les choix de couleurs ou d'effets visuels. Le but du </a:t>
            </a:r>
            <a:r>
              <a:rPr lang="fr-FR" altLang="ja-JP" dirty="0" err="1"/>
              <a:t>wireframe</a:t>
            </a:r>
            <a:r>
              <a:rPr lang="fr-FR" altLang="ja-JP" dirty="0"/>
              <a:t> est donc d'ajouter, modifier ou supprimer des éléments pour améliorer l'ergonomie ou la navigation avant même de définir en profondeur les choix visuels </a:t>
            </a:r>
            <a:r>
              <a:rPr lang="fr-FR" altLang="ja-JP" sz="3600" dirty="0">
                <a:latin typeface="Aleo-BoldItalic" pitchFamily="34" charset="0"/>
              </a:rPr>
              <a:t>.</a:t>
            </a:r>
            <a:endParaRPr lang="ja-JP" altLang="en-US" sz="3600" dirty="0">
              <a:latin typeface="Aleo-BoldItalic" pitchFamily="34" charset="0"/>
            </a:endParaRPr>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LES OUTILS</a:t>
            </a:r>
            <a:r>
              <a:rPr kumimoji="1" lang="en-US" altLang="ja-JP" b="1" i="1" dirty="0" smtClean="0"/>
              <a:t> </a:t>
            </a:r>
            <a:r>
              <a:rPr lang="en-US" altLang="ja-JP" b="1" dirty="0" smtClean="0">
                <a:solidFill>
                  <a:schemeClr val="accent1"/>
                </a:solidFill>
              </a:rPr>
              <a:t>DE MAQUETTAGE</a:t>
            </a:r>
            <a:endParaRPr lang="en-US" b="1" dirty="0">
              <a:solidFill>
                <a:schemeClr val="accent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3658352"/>
      </p:ext>
    </p:extLst>
  </p:cSld>
  <p:clrMapOvr>
    <a:masterClrMapping/>
  </p:clrMapOvr>
  <p:transition spd="slow" advTm="180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168882" y="6697662"/>
            <a:ext cx="4354395" cy="607972"/>
          </a:xfrm>
        </p:spPr>
        <p:txBody>
          <a:bodyPr/>
          <a:lstStyle/>
          <a:p>
            <a:pPr algn="ctr"/>
            <a:r>
              <a:rPr lang="en-US" dirty="0" err="1" smtClean="0"/>
              <a:t>Balsamiq</a:t>
            </a:r>
            <a:endParaRPr lang="en-US" dirty="0"/>
          </a:p>
        </p:txBody>
      </p:sp>
      <p:sp>
        <p:nvSpPr>
          <p:cNvPr id="15" name="テキスト プレースホルダー 14"/>
          <p:cNvSpPr>
            <a:spLocks noGrp="1"/>
          </p:cNvSpPr>
          <p:nvPr>
            <p:ph type="body" sz="quarter" idx="16"/>
          </p:nvPr>
        </p:nvSpPr>
        <p:spPr>
          <a:xfrm rot="21288877">
            <a:off x="7145546" y="6419494"/>
            <a:ext cx="4354395" cy="607972"/>
          </a:xfrm>
        </p:spPr>
        <p:txBody>
          <a:bodyPr/>
          <a:lstStyle/>
          <a:p>
            <a:pPr algn="ctr"/>
            <a:r>
              <a:rPr lang="en-US" dirty="0" err="1" smtClean="0"/>
              <a:t>Justinmind</a:t>
            </a:r>
            <a:endParaRPr lang="en-US" dirty="0"/>
          </a:p>
        </p:txBody>
      </p:sp>
      <p:sp>
        <p:nvSpPr>
          <p:cNvPr id="17" name="テキスト プレースホルダー 16"/>
          <p:cNvSpPr>
            <a:spLocks noGrp="1"/>
          </p:cNvSpPr>
          <p:nvPr>
            <p:ph type="body" sz="quarter" idx="18"/>
          </p:nvPr>
        </p:nvSpPr>
        <p:spPr>
          <a:xfrm rot="21288877">
            <a:off x="12762641" y="6260248"/>
            <a:ext cx="4354395" cy="607972"/>
          </a:xfrm>
        </p:spPr>
        <p:txBody>
          <a:bodyPr/>
          <a:lstStyle/>
          <a:p>
            <a:pPr algn="ctr"/>
            <a:r>
              <a:rPr lang="fr-FR" dirty="0" err="1" smtClean="0"/>
              <a:t>Pencil</a:t>
            </a:r>
            <a:r>
              <a:rPr lang="fr-FR" dirty="0" smtClean="0"/>
              <a:t> </a:t>
            </a:r>
            <a:r>
              <a:rPr lang="fr-FR" dirty="0" err="1" smtClean="0"/>
              <a:t>project</a:t>
            </a:r>
            <a:endParaRPr lang="en-US" dirty="0"/>
          </a:p>
        </p:txBody>
      </p:sp>
      <p:pic>
        <p:nvPicPr>
          <p:cNvPr id="1026" name="Picture 2" descr="C:\Users\admin\Desktop\bals5-1487749816-7583342.png"/>
          <p:cNvPicPr>
            <a:picLocks noGrp="1" noChangeAspect="1" noChangeArrowheads="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26382" y="3415308"/>
            <a:ext cx="3374388" cy="3374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justinmind-logo-color.png"/>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15500" r="15500"/>
          <a:stretch>
            <a:fillRect/>
          </a:stretch>
        </p:blipFill>
        <p:spPr bwMode="auto">
          <a:xfrm>
            <a:off x="7703046" y="3343300"/>
            <a:ext cx="337438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Pencil-Project.png"/>
          <p:cNvPicPr>
            <a:picLocks noGrp="1" noChangeAspect="1" noChangeArrowheads="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bwMode="auto">
          <a:xfrm>
            <a:off x="13391678" y="2839244"/>
            <a:ext cx="3375025"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071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096874" y="7139229"/>
            <a:ext cx="4354395" cy="607972"/>
          </a:xfrm>
        </p:spPr>
        <p:txBody>
          <a:bodyPr/>
          <a:lstStyle/>
          <a:p>
            <a:pPr algn="ctr"/>
            <a:r>
              <a:rPr lang="en-US" dirty="0" smtClean="0"/>
              <a:t>Adobe XD</a:t>
            </a:r>
            <a:endParaRPr lang="en-US" dirty="0"/>
          </a:p>
        </p:txBody>
      </p:sp>
      <p:sp>
        <p:nvSpPr>
          <p:cNvPr id="15" name="テキスト プレースホルダー 14"/>
          <p:cNvSpPr>
            <a:spLocks noGrp="1"/>
          </p:cNvSpPr>
          <p:nvPr>
            <p:ph type="body" sz="quarter" idx="16"/>
          </p:nvPr>
        </p:nvSpPr>
        <p:spPr>
          <a:xfrm rot="21288877">
            <a:off x="6929522" y="6995212"/>
            <a:ext cx="4354395" cy="607972"/>
          </a:xfrm>
        </p:spPr>
        <p:txBody>
          <a:bodyPr/>
          <a:lstStyle/>
          <a:p>
            <a:pPr algn="ctr"/>
            <a:r>
              <a:rPr lang="fr-FR" dirty="0" err="1" smtClean="0"/>
              <a:t>Figma</a:t>
            </a:r>
            <a:endParaRPr lang="en-US" dirty="0"/>
          </a:p>
        </p:txBody>
      </p:sp>
      <p:sp>
        <p:nvSpPr>
          <p:cNvPr id="17" name="テキスト プレースホルダー 16"/>
          <p:cNvSpPr>
            <a:spLocks noGrp="1"/>
          </p:cNvSpPr>
          <p:nvPr>
            <p:ph type="body" sz="quarter" idx="18"/>
          </p:nvPr>
        </p:nvSpPr>
        <p:spPr>
          <a:xfrm rot="21288877">
            <a:off x="12762170" y="6779188"/>
            <a:ext cx="4354395" cy="607972"/>
          </a:xfrm>
        </p:spPr>
        <p:txBody>
          <a:bodyPr/>
          <a:lstStyle/>
          <a:p>
            <a:pPr algn="ctr"/>
            <a:r>
              <a:rPr lang="fr-FR" dirty="0" smtClean="0"/>
              <a:t>Adobe Ai</a:t>
            </a:r>
            <a:endParaRPr lang="en-US" dirty="0"/>
          </a:p>
        </p:txBody>
      </p:sp>
      <p:pic>
        <p:nvPicPr>
          <p:cNvPr id="4" name="Picture Placeholder 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238" r="1238"/>
          <a:stretch>
            <a:fillRect/>
          </a:stretch>
        </p:blipFill>
        <p:spPr>
          <a:xfrm>
            <a:off x="1294334" y="2839244"/>
            <a:ext cx="3374388" cy="3374388"/>
          </a:xfrm>
        </p:spPr>
      </p:pic>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4" b="24"/>
          <a:stretch>
            <a:fillRect/>
          </a:stretch>
        </p:blipFill>
        <p:spPr>
          <a:xfrm>
            <a:off x="7559030" y="2767236"/>
            <a:ext cx="3375025" cy="3373438"/>
          </a:xfrm>
        </p:spPr>
      </p:pic>
      <p:pic>
        <p:nvPicPr>
          <p:cNvPr id="12" name="Picture Placeholder 11"/>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73" r="1273"/>
          <a:stretch>
            <a:fillRect/>
          </a:stretch>
        </p:blipFill>
        <p:spPr>
          <a:xfrm>
            <a:off x="13103646" y="2767236"/>
            <a:ext cx="3373438" cy="3375025"/>
          </a:xfrm>
        </p:spPr>
      </p:pic>
    </p:spTree>
    <p:extLst>
      <p:ext uri="{BB962C8B-B14F-4D97-AF65-F5344CB8AC3E}">
        <p14:creationId xmlns:p14="http://schemas.microsoft.com/office/powerpoint/2010/main" val="1993525094"/>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altLang="ja-JP" b="1" dirty="0" smtClean="0"/>
              <a:t>Adobe </a:t>
            </a:r>
            <a:r>
              <a:rPr lang="fr-FR" altLang="ja-JP" b="1" dirty="0"/>
              <a:t>XD</a:t>
            </a:r>
            <a:endParaRPr lang="ja-JP" altLang="en-US" b="1" dirty="0"/>
          </a:p>
          <a:p>
            <a:pPr algn="ctr"/>
            <a:endParaRPr lang="en-US"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7991078" y="3631332"/>
            <a:ext cx="8496943" cy="5472608"/>
          </a:xfrm>
        </p:spPr>
        <p:txBody>
          <a:bodyPr>
            <a:normAutofit/>
          </a:bodyPr>
          <a:lstStyle/>
          <a:p>
            <a:r>
              <a:rPr lang="fr-FR" dirty="0" smtClean="0"/>
              <a:t>Adobe </a:t>
            </a:r>
            <a:r>
              <a:rPr lang="fr-FR" dirty="0"/>
              <a:t>XD est un </a:t>
            </a:r>
            <a:r>
              <a:rPr lang="fr-FR" dirty="0" err="1"/>
              <a:t>vectorie</a:t>
            </a:r>
            <a:r>
              <a:rPr lang="fr-FR" dirty="0"/>
              <a:t>  outil de conception de l' expérience utilisateur pour les applications Web et des applications mobiles . Il est disponible pour </a:t>
            </a:r>
            <a:r>
              <a:rPr lang="fr-FR" dirty="0" err="1"/>
              <a:t>macOS</a:t>
            </a:r>
            <a:r>
              <a:rPr lang="fr-FR" dirty="0"/>
              <a:t> et Windows , bien qu'il existe des versions pour </a:t>
            </a:r>
            <a:r>
              <a:rPr lang="fr-FR" dirty="0" err="1"/>
              <a:t>ios</a:t>
            </a:r>
            <a:r>
              <a:rPr lang="fr-FR" dirty="0"/>
              <a:t> et </a:t>
            </a:r>
            <a:r>
              <a:rPr lang="fr-FR" dirty="0" err="1"/>
              <a:t>Android</a:t>
            </a:r>
            <a:r>
              <a:rPr lang="fr-FR" dirty="0"/>
              <a:t> permettant de </a:t>
            </a:r>
            <a:r>
              <a:rPr lang="fr-FR" dirty="0" err="1"/>
              <a:t>prévisualiser</a:t>
            </a:r>
            <a:r>
              <a:rPr lang="fr-FR" dirty="0"/>
              <a:t> le résultat du travail directement sur les appareils mobiles. XD prend en charge les structures filaires de sites Web et la création de prototypes de clics interactifs immersifs et simples.</a:t>
            </a:r>
          </a:p>
          <a:p>
            <a:r>
              <a:rPr lang="fr-FR" altLang="ja-JP" dirty="0"/>
              <a:t>C’est un logiciel gratuit .</a:t>
            </a:r>
            <a:endParaRPr lang="ja-JP" alt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38" r="1238"/>
          <a:stretch>
            <a:fillRect/>
          </a:stretch>
        </p:blipFill>
        <p:spPr>
          <a:xfrm>
            <a:off x="1654374" y="3055268"/>
            <a:ext cx="5184576" cy="4680520"/>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algn="ctr"/>
            <a:r>
              <a:rPr lang="fr-FR" b="1" dirty="0" err="1" smtClean="0"/>
              <a:t>Balsamiq</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a:bodyPr>
          <a:lstStyle/>
          <a:p>
            <a:r>
              <a:rPr lang="fr-FR" b="1" i="1" dirty="0"/>
              <a:t> </a:t>
            </a:r>
            <a:r>
              <a:rPr lang="fr-FR" dirty="0">
                <a:latin typeface="Aleo-Bold" pitchFamily="34" charset="0"/>
              </a:rPr>
              <a:t>l’un des outils les plus connus sur le marché du </a:t>
            </a:r>
            <a:r>
              <a:rPr lang="fr-FR" dirty="0" err="1">
                <a:latin typeface="Aleo-Bold" pitchFamily="34" charset="0"/>
              </a:rPr>
              <a:t>wireframing</a:t>
            </a:r>
            <a:r>
              <a:rPr lang="fr-FR" dirty="0">
                <a:latin typeface="Aleo-Bold" pitchFamily="34" charset="0"/>
              </a:rPr>
              <a:t>. Facile à prendre en main, il donne accès à une large librairie d’éléments de base (call to action, bloc de texte, image …) à déplacer sur votre surface de création par drag-and-drop. Très efficace, il permet donc de donner une bonne vue d’ensemble du résultat final désiré. On lui reprochera cependant son aspect un peu trop « dessin » avec des polices d’écritures un peu enfantines qui donnent un rendu peu professionnel. Cette application est disponible pour Windows, Mac et Linux avec un essai gratuit de 30 jours, puis à partir de 9$ par mois pour 2 projets simultanés</a:t>
            </a:r>
            <a:endParaRPr lang="ja-JP" altLang="en-US" dirty="0">
              <a:latin typeface="Aleo-Bold" pitchFamily="34" charset="0"/>
            </a:endParaRP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014414" y="2919487"/>
            <a:ext cx="5112568" cy="4997772"/>
          </a:xfrm>
        </p:spPr>
      </p:pic>
      <p:sp>
        <p:nvSpPr>
          <p:cNvPr id="12" name="Title 11"/>
          <p:cNvSpPr>
            <a:spLocks noGrp="1"/>
          </p:cNvSpPr>
          <p:nvPr>
            <p:ph type="title"/>
          </p:nvPr>
        </p:nvSpPr>
        <p:spPr/>
        <p:txBody>
          <a:bodyPr/>
          <a:lstStyle/>
          <a:p>
            <a:endParaRPr lang="en-US"/>
          </a:p>
        </p:txBody>
      </p:sp>
      <p:sp>
        <p:nvSpPr>
          <p:cNvPr id="13" name="Subtitle 1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12582</TotalTime>
  <Words>474</Words>
  <Application>Microsoft Office PowerPoint</Application>
  <PresentationFormat>Custom</PresentationFormat>
  <Paragraphs>79</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Deneb Title</vt:lpstr>
      <vt:lpstr>Deneb Contents</vt:lpstr>
      <vt:lpstr> LE MAQUETTAGE D’UN SITE WEB</vt:lpstr>
      <vt:lpstr>LE PLAN</vt:lpstr>
      <vt:lpstr>INTRODUCTION</vt:lpstr>
      <vt:lpstr>C’EST QUOI LE MAQUETTAGE ?</vt:lpstr>
      <vt:lpstr>LES OUTILS DE MAQUETTAGE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 PROJET</vt:lpstr>
      <vt:lpstr>LE BELCANTO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ibrahim hajiri</cp:lastModifiedBy>
  <cp:revision>127</cp:revision>
  <dcterms:created xsi:type="dcterms:W3CDTF">2014-05-31T17:00:12Z</dcterms:created>
  <dcterms:modified xsi:type="dcterms:W3CDTF">2019-12-02T08:06:10Z</dcterms:modified>
</cp:coreProperties>
</file>