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56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9" r:id="rId11"/>
    <p:sldId id="277" r:id="rId12"/>
    <p:sldId id="275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658" y="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6E6E6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6E6E6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6E6E6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6E6E6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6E6E6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706111"/>
            <a:ext cx="9144000" cy="437515"/>
          </a:xfrm>
          <a:custGeom>
            <a:avLst/>
            <a:gdLst/>
            <a:ahLst/>
            <a:cxnLst/>
            <a:rect l="l" t="t" r="r" b="b"/>
            <a:pathLst>
              <a:path w="9144000" h="437514">
                <a:moveTo>
                  <a:pt x="9144000" y="0"/>
                </a:moveTo>
                <a:lnTo>
                  <a:pt x="0" y="0"/>
                </a:lnTo>
                <a:lnTo>
                  <a:pt x="0" y="437388"/>
                </a:lnTo>
                <a:lnTo>
                  <a:pt x="9144000" y="437388"/>
                </a:lnTo>
                <a:lnTo>
                  <a:pt x="9144000" y="0"/>
                </a:lnTo>
                <a:close/>
              </a:path>
            </a:pathLst>
          </a:custGeom>
          <a:solidFill>
            <a:srgbClr val="3067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704588"/>
            <a:ext cx="4810125" cy="439420"/>
          </a:xfrm>
          <a:custGeom>
            <a:avLst/>
            <a:gdLst/>
            <a:ahLst/>
            <a:cxnLst/>
            <a:rect l="l" t="t" r="r" b="b"/>
            <a:pathLst>
              <a:path w="4810125" h="439420">
                <a:moveTo>
                  <a:pt x="4572381" y="0"/>
                </a:moveTo>
                <a:lnTo>
                  <a:pt x="0" y="0"/>
                </a:lnTo>
                <a:lnTo>
                  <a:pt x="0" y="438908"/>
                </a:lnTo>
                <a:lnTo>
                  <a:pt x="4809744" y="438908"/>
                </a:lnTo>
                <a:lnTo>
                  <a:pt x="4572381" y="20205"/>
                </a:lnTo>
                <a:lnTo>
                  <a:pt x="4572381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00" y="4864608"/>
            <a:ext cx="990600" cy="1188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0193" y="2270252"/>
            <a:ext cx="1483613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3737" y="1836224"/>
            <a:ext cx="4366260" cy="2726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1221" y="4862944"/>
            <a:ext cx="192404" cy="145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E6E6E6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training/free-labs" TargetMode="External"/><Relationship Id="rId2" Type="http://schemas.openxmlformats.org/officeDocument/2006/relationships/hyperlink" Target="https://cloud.google.com/certification/data-engineer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inuxacademy.com/course/google-cloud-data-engineer/" TargetMode="External"/><Relationship Id="rId5" Type="http://schemas.openxmlformats.org/officeDocument/2006/relationships/hyperlink" Target="https://www.udemy.com/course/gcp-data-engineer-and-cloud-architect/" TargetMode="External"/><Relationship Id="rId4" Type="http://schemas.openxmlformats.org/officeDocument/2006/relationships/hyperlink" Target="https://inthecloud.withgoogle.com/training-discount/register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4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jp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18" Type="http://schemas.openxmlformats.org/officeDocument/2006/relationships/image" Target="../media/image28.png"/><Relationship Id="rId3" Type="http://schemas.openxmlformats.org/officeDocument/2006/relationships/image" Target="../media/image39.png"/><Relationship Id="rId21" Type="http://schemas.openxmlformats.org/officeDocument/2006/relationships/image" Target="../media/image52.png"/><Relationship Id="rId7" Type="http://schemas.openxmlformats.org/officeDocument/2006/relationships/image" Target="../media/image43.jpg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" Type="http://schemas.openxmlformats.org/officeDocument/2006/relationships/image" Target="../media/image4.png"/><Relationship Id="rId16" Type="http://schemas.openxmlformats.org/officeDocument/2006/relationships/image" Target="../media/image26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7.png"/><Relationship Id="rId24" Type="http://schemas.openxmlformats.org/officeDocument/2006/relationships/image" Target="../media/image55.png"/><Relationship Id="rId5" Type="http://schemas.openxmlformats.org/officeDocument/2006/relationships/image" Target="../media/image41.png"/><Relationship Id="rId15" Type="http://schemas.openxmlformats.org/officeDocument/2006/relationships/image" Target="../media/image27.png"/><Relationship Id="rId23" Type="http://schemas.openxmlformats.org/officeDocument/2006/relationships/image" Target="../media/image54.png"/><Relationship Id="rId10" Type="http://schemas.openxmlformats.org/officeDocument/2006/relationships/image" Target="../media/image45.png"/><Relationship Id="rId19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35.png"/><Relationship Id="rId14" Type="http://schemas.openxmlformats.org/officeDocument/2006/relationships/image" Target="../media/image48.png"/><Relationship Id="rId22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9C9348-D847-4EA4-817F-6A75BAB0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9550"/>
            <a:ext cx="8305800" cy="472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DBDEE2-DAB3-4877-A4ED-C54BB847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66950"/>
            <a:ext cx="2600325" cy="95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73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9766" y="4868905"/>
            <a:ext cx="829944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5"/>
              </a:lnSpc>
            </a:pPr>
            <a:r>
              <a:rPr sz="900" dirty="0">
                <a:solidFill>
                  <a:srgbClr val="82A1E6"/>
                </a:solidFill>
                <a:latin typeface="RobotoRegular"/>
                <a:cs typeface="RobotoRegular"/>
              </a:rPr>
              <a:t>Data &amp;</a:t>
            </a:r>
            <a:r>
              <a:rPr sz="900" spc="-80" dirty="0">
                <a:solidFill>
                  <a:srgbClr val="82A1E6"/>
                </a:solidFill>
                <a:latin typeface="RobotoRegular"/>
                <a:cs typeface="RobotoRegular"/>
              </a:rPr>
              <a:t> </a:t>
            </a:r>
            <a:r>
              <a:rPr sz="900" spc="-5" dirty="0">
                <a:solidFill>
                  <a:srgbClr val="82A1E6"/>
                </a:solidFill>
                <a:latin typeface="RobotoRegular"/>
                <a:cs typeface="RobotoRegular"/>
              </a:rPr>
              <a:t>Analytics</a:t>
            </a:r>
            <a:endParaRPr sz="900">
              <a:latin typeface="RobotoRegular"/>
              <a:cs typeface="RobotoRegular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22875"/>
            <a:ext cx="8647557" cy="421005"/>
            <a:chOff x="0" y="4722875"/>
            <a:chExt cx="8647557" cy="421005"/>
          </a:xfrm>
        </p:grpSpPr>
        <p:sp>
          <p:nvSpPr>
            <p:cNvPr id="4" name="object 4"/>
            <p:cNvSpPr/>
            <p:nvPr/>
          </p:nvSpPr>
          <p:spPr>
            <a:xfrm>
              <a:off x="7484364" y="4806696"/>
              <a:ext cx="211835" cy="2362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722875"/>
              <a:ext cx="1335405" cy="421005"/>
            </a:xfrm>
            <a:custGeom>
              <a:avLst/>
              <a:gdLst/>
              <a:ahLst/>
              <a:cxnLst/>
              <a:rect l="l" t="t" r="r" b="b"/>
              <a:pathLst>
                <a:path w="1335405" h="421004">
                  <a:moveTo>
                    <a:pt x="1335024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1335024" y="420624"/>
                  </a:lnTo>
                  <a:lnTo>
                    <a:pt x="1335024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12152" y="4722875"/>
              <a:ext cx="1335405" cy="421005"/>
            </a:xfrm>
            <a:custGeom>
              <a:avLst/>
              <a:gdLst/>
              <a:ahLst/>
              <a:cxnLst/>
              <a:rect l="l" t="t" r="r" b="b"/>
              <a:pathLst>
                <a:path w="1335404" h="421004">
                  <a:moveTo>
                    <a:pt x="1335024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1335024" y="420624"/>
                  </a:lnTo>
                  <a:lnTo>
                    <a:pt x="1335024" y="0"/>
                  </a:lnTo>
                  <a:close/>
                </a:path>
              </a:pathLst>
            </a:custGeom>
            <a:solidFill>
              <a:srgbClr val="3067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1230008"/>
            <a:ext cx="8871585" cy="3359150"/>
            <a:chOff x="0" y="1220469"/>
            <a:chExt cx="8871585" cy="3359150"/>
          </a:xfrm>
        </p:grpSpPr>
        <p:sp>
          <p:nvSpPr>
            <p:cNvPr id="9" name="object 9"/>
            <p:cNvSpPr/>
            <p:nvPr/>
          </p:nvSpPr>
          <p:spPr>
            <a:xfrm>
              <a:off x="0" y="4133087"/>
              <a:ext cx="8871585" cy="447040"/>
            </a:xfrm>
            <a:custGeom>
              <a:avLst/>
              <a:gdLst/>
              <a:ahLst/>
              <a:cxnLst/>
              <a:rect l="l" t="t" r="r" b="b"/>
              <a:pathLst>
                <a:path w="8871585" h="447039">
                  <a:moveTo>
                    <a:pt x="8647938" y="0"/>
                  </a:moveTo>
                  <a:lnTo>
                    <a:pt x="8647938" y="111633"/>
                  </a:lnTo>
                  <a:lnTo>
                    <a:pt x="0" y="111633"/>
                  </a:lnTo>
                  <a:lnTo>
                    <a:pt x="0" y="334899"/>
                  </a:lnTo>
                  <a:lnTo>
                    <a:pt x="8647938" y="334899"/>
                  </a:lnTo>
                  <a:lnTo>
                    <a:pt x="8647938" y="446532"/>
                  </a:lnTo>
                  <a:lnTo>
                    <a:pt x="8871204" y="223266"/>
                  </a:lnTo>
                  <a:lnTo>
                    <a:pt x="864793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54502" y="1230629"/>
              <a:ext cx="2944495" cy="3228975"/>
            </a:xfrm>
            <a:custGeom>
              <a:avLst/>
              <a:gdLst/>
              <a:ahLst/>
              <a:cxnLst/>
              <a:rect l="l" t="t" r="r" b="b"/>
              <a:pathLst>
                <a:path w="2944495" h="3228975">
                  <a:moveTo>
                    <a:pt x="0" y="0"/>
                  </a:moveTo>
                  <a:lnTo>
                    <a:pt x="0" y="3228898"/>
                  </a:lnTo>
                </a:path>
                <a:path w="2944495" h="3228975">
                  <a:moveTo>
                    <a:pt x="2944368" y="0"/>
                  </a:moveTo>
                  <a:lnTo>
                    <a:pt x="2944368" y="3228898"/>
                  </a:lnTo>
                </a:path>
              </a:pathLst>
            </a:custGeom>
            <a:ln w="19812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6892" y="1746503"/>
              <a:ext cx="1203059" cy="8168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0524" y="1184909"/>
            <a:ext cx="251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57575"/>
                </a:solidFill>
                <a:latin typeface="RobotoRegular"/>
                <a:cs typeface="RobotoRegular"/>
              </a:rPr>
              <a:t>Data</a:t>
            </a:r>
            <a:r>
              <a:rPr sz="1800" spc="-60" dirty="0">
                <a:solidFill>
                  <a:srgbClr val="757575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757575"/>
                </a:solidFill>
                <a:latin typeface="RobotoRegular"/>
                <a:cs typeface="RobotoRegular"/>
              </a:rPr>
              <a:t>Warehouses/Lakes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8395" y="1184909"/>
            <a:ext cx="2117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57575"/>
                </a:solidFill>
                <a:latin typeface="RobotoRegular"/>
                <a:cs typeface="RobotoRegular"/>
              </a:rPr>
              <a:t>Machine</a:t>
            </a:r>
            <a:r>
              <a:rPr sz="1800" spc="-65" dirty="0">
                <a:solidFill>
                  <a:srgbClr val="757575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757575"/>
                </a:solidFill>
                <a:latin typeface="RobotoRegular"/>
                <a:cs typeface="RobotoRegular"/>
              </a:rPr>
              <a:t>Intelligence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22719" y="140610"/>
            <a:ext cx="8608060" cy="813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600" dirty="0">
                <a:solidFill>
                  <a:srgbClr val="181818"/>
                </a:solidFill>
              </a:rPr>
              <a:t>BigQuery </a:t>
            </a:r>
            <a:r>
              <a:rPr sz="2600" dirty="0">
                <a:solidFill>
                  <a:srgbClr val="181818"/>
                </a:solidFill>
              </a:rPr>
              <a:t>Data </a:t>
            </a:r>
            <a:r>
              <a:rPr sz="2600" spc="-5" dirty="0">
                <a:solidFill>
                  <a:srgbClr val="181818"/>
                </a:solidFill>
              </a:rPr>
              <a:t>Warehouse </a:t>
            </a:r>
            <a:r>
              <a:rPr sz="2600" dirty="0">
                <a:solidFill>
                  <a:srgbClr val="181818"/>
                </a:solidFill>
              </a:rPr>
              <a:t>is the foundation </a:t>
            </a:r>
            <a:r>
              <a:rPr sz="2600" spc="-5" dirty="0">
                <a:solidFill>
                  <a:srgbClr val="181818"/>
                </a:solidFill>
              </a:rPr>
              <a:t>of </a:t>
            </a:r>
            <a:r>
              <a:rPr sz="2600" dirty="0">
                <a:solidFill>
                  <a:srgbClr val="181818"/>
                </a:solidFill>
              </a:rPr>
              <a:t>something</a:t>
            </a:r>
            <a:r>
              <a:rPr sz="2600" spc="-145" dirty="0">
                <a:solidFill>
                  <a:srgbClr val="181818"/>
                </a:solidFill>
              </a:rPr>
              <a:t> </a:t>
            </a:r>
            <a:r>
              <a:rPr lang="en-IN" sz="2600" spc="-5" dirty="0">
                <a:solidFill>
                  <a:srgbClr val="181818"/>
                </a:solidFill>
              </a:rPr>
              <a:t>b</a:t>
            </a:r>
            <a:r>
              <a:rPr sz="2600" spc="-5" dirty="0">
                <a:solidFill>
                  <a:srgbClr val="181818"/>
                </a:solidFill>
              </a:rPr>
              <a:t>igger</a:t>
            </a:r>
            <a:r>
              <a:rPr lang="en-IN" sz="2600" spc="-5" dirty="0">
                <a:solidFill>
                  <a:srgbClr val="181818"/>
                </a:solidFill>
              </a:rPr>
              <a:t> for analytics as well as ML with just SQL !</a:t>
            </a:r>
            <a:endParaRPr sz="2600" dirty="0"/>
          </a:p>
        </p:txBody>
      </p:sp>
      <p:sp>
        <p:nvSpPr>
          <p:cNvPr id="15" name="object 15"/>
          <p:cNvSpPr txBox="1"/>
          <p:nvPr/>
        </p:nvSpPr>
        <p:spPr>
          <a:xfrm>
            <a:off x="6871460" y="1108709"/>
            <a:ext cx="1358139" cy="237744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1800" spc="-5" dirty="0">
                <a:solidFill>
                  <a:srgbClr val="757575"/>
                </a:solidFill>
                <a:latin typeface="RobotoRegular"/>
                <a:cs typeface="RobotoRegular"/>
              </a:rPr>
              <a:t>Predictive</a:t>
            </a:r>
            <a:endParaRPr sz="1800" dirty="0">
              <a:latin typeface="RobotoRegular"/>
              <a:cs typeface="RobotoRegular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757575"/>
                </a:solidFill>
                <a:latin typeface="RobotoRegular"/>
                <a:cs typeface="RobotoRegular"/>
              </a:rPr>
              <a:t>+</a:t>
            </a:r>
            <a:endParaRPr sz="1800" dirty="0">
              <a:latin typeface="RobotoRegular"/>
              <a:cs typeface="RobotoRegular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757575"/>
                </a:solidFill>
                <a:latin typeface="RobotoRegular"/>
                <a:cs typeface="RobotoRegular"/>
              </a:rPr>
              <a:t>Pr</a:t>
            </a:r>
            <a:r>
              <a:rPr sz="1800" spc="-10" dirty="0">
                <a:solidFill>
                  <a:srgbClr val="757575"/>
                </a:solidFill>
                <a:latin typeface="RobotoRegular"/>
                <a:cs typeface="RobotoRegular"/>
              </a:rPr>
              <a:t>e</a:t>
            </a:r>
            <a:r>
              <a:rPr sz="1800" spc="-5" dirty="0">
                <a:solidFill>
                  <a:srgbClr val="757575"/>
                </a:solidFill>
                <a:latin typeface="RobotoRegular"/>
                <a:cs typeface="RobotoRegular"/>
              </a:rPr>
              <a:t>sc</a:t>
            </a:r>
            <a:r>
              <a:rPr sz="1800" spc="5" dirty="0">
                <a:solidFill>
                  <a:srgbClr val="757575"/>
                </a:solidFill>
                <a:latin typeface="RobotoRegular"/>
                <a:cs typeface="RobotoRegular"/>
              </a:rPr>
              <a:t>r</a:t>
            </a:r>
            <a:r>
              <a:rPr sz="1800" spc="-5" dirty="0">
                <a:solidFill>
                  <a:srgbClr val="757575"/>
                </a:solidFill>
                <a:latin typeface="RobotoRegular"/>
                <a:cs typeface="RobotoRegular"/>
              </a:rPr>
              <a:t>ipt</a:t>
            </a:r>
            <a:r>
              <a:rPr sz="1800" spc="-15" dirty="0">
                <a:solidFill>
                  <a:srgbClr val="757575"/>
                </a:solidFill>
                <a:latin typeface="RobotoRegular"/>
                <a:cs typeface="RobotoRegular"/>
              </a:rPr>
              <a:t>i</a:t>
            </a:r>
            <a:r>
              <a:rPr sz="1800" spc="-5" dirty="0">
                <a:solidFill>
                  <a:srgbClr val="757575"/>
                </a:solidFill>
                <a:latin typeface="RobotoRegular"/>
                <a:cs typeface="RobotoRegular"/>
              </a:rPr>
              <a:t>ve</a:t>
            </a:r>
            <a:endParaRPr sz="1800" dirty="0">
              <a:latin typeface="RobotoRegular"/>
              <a:cs typeface="RobotoRegular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757575"/>
                </a:solidFill>
                <a:latin typeface="RobotoRegular"/>
                <a:cs typeface="RobotoRegular"/>
              </a:rPr>
              <a:t>analytics</a:t>
            </a:r>
            <a:endParaRPr sz="1800" dirty="0">
              <a:latin typeface="RobotoRegular"/>
              <a:cs typeface="RobotoRegular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757575"/>
                </a:solidFill>
                <a:latin typeface="RobotoRegular"/>
                <a:cs typeface="RobotoRegular"/>
              </a:rPr>
              <a:t>=</a:t>
            </a:r>
            <a:endParaRPr sz="1800" dirty="0">
              <a:latin typeface="RobotoRegular"/>
              <a:cs typeface="RobotoRegular"/>
            </a:endParaRPr>
          </a:p>
          <a:p>
            <a:pPr marL="102235" marR="97155" algn="ctr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solidFill>
                  <a:srgbClr val="34A852"/>
                </a:solidFill>
                <a:latin typeface="Roboto"/>
                <a:cs typeface="Roboto"/>
              </a:rPr>
              <a:t>A</a:t>
            </a:r>
            <a:r>
              <a:rPr sz="1800" b="1" spc="5" dirty="0">
                <a:solidFill>
                  <a:srgbClr val="34A852"/>
                </a:solidFill>
                <a:latin typeface="Roboto"/>
                <a:cs typeface="Roboto"/>
              </a:rPr>
              <a:t>d</a:t>
            </a:r>
            <a:r>
              <a:rPr sz="1800" b="1" spc="-5" dirty="0">
                <a:solidFill>
                  <a:srgbClr val="34A852"/>
                </a:solidFill>
                <a:latin typeface="Roboto"/>
                <a:cs typeface="Roboto"/>
              </a:rPr>
              <a:t>vanc</a:t>
            </a:r>
            <a:r>
              <a:rPr sz="1800" b="1" spc="-10" dirty="0">
                <a:solidFill>
                  <a:srgbClr val="34A852"/>
                </a:solidFill>
                <a:latin typeface="Roboto"/>
                <a:cs typeface="Roboto"/>
              </a:rPr>
              <a:t>e</a:t>
            </a:r>
            <a:r>
              <a:rPr sz="1800" b="1" dirty="0">
                <a:solidFill>
                  <a:srgbClr val="34A852"/>
                </a:solidFill>
                <a:latin typeface="Roboto"/>
                <a:cs typeface="Roboto"/>
              </a:rPr>
              <a:t>d  </a:t>
            </a:r>
            <a:r>
              <a:rPr sz="1800" b="1" spc="-5" dirty="0">
                <a:solidFill>
                  <a:srgbClr val="34A852"/>
                </a:solidFill>
                <a:latin typeface="Roboto"/>
                <a:cs typeface="Roboto"/>
              </a:rPr>
              <a:t>analytics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3835" y="2125802"/>
            <a:ext cx="57645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loud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86255" y="2846832"/>
            <a:ext cx="853440" cy="1094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75917" y="3262120"/>
            <a:ext cx="76377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Roboto"/>
                <a:cs typeface="Roboto"/>
              </a:rPr>
              <a:t>On  </a:t>
            </a: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P</a:t>
            </a:r>
            <a:r>
              <a:rPr sz="1200" b="1" spc="-10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em</a:t>
            </a:r>
            <a:r>
              <a:rPr sz="1200" b="1" spc="5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1200" b="1" spc="-5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es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79793" y="3142488"/>
            <a:ext cx="1201604" cy="815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03279" y="3349266"/>
            <a:ext cx="771906" cy="5667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Ma</a:t>
            </a:r>
            <a:r>
              <a:rPr sz="1200" b="1" spc="-5" dirty="0">
                <a:solidFill>
                  <a:srgbClr val="FFFFFF"/>
                </a:solidFill>
                <a:latin typeface="Roboto"/>
                <a:cs typeface="Roboto"/>
              </a:rPr>
              <a:t>ch</a:t>
            </a: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1200" b="1" spc="-5" dirty="0">
                <a:solidFill>
                  <a:srgbClr val="FFFFFF"/>
                </a:solidFill>
                <a:latin typeface="Roboto"/>
                <a:cs typeface="Roboto"/>
              </a:rPr>
              <a:t>ne  </a:t>
            </a: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Lea</a:t>
            </a:r>
            <a:r>
              <a:rPr sz="1200" b="1" spc="-5" dirty="0">
                <a:solidFill>
                  <a:srgbClr val="FFFFFF"/>
                </a:solidFill>
                <a:latin typeface="Roboto"/>
                <a:cs typeface="Roboto"/>
              </a:rPr>
              <a:t>rn</a:t>
            </a: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1200" b="1" spc="-5" dirty="0">
                <a:solidFill>
                  <a:srgbClr val="FFFFFF"/>
                </a:solidFill>
                <a:latin typeface="Roboto"/>
                <a:cs typeface="Roboto"/>
              </a:rPr>
              <a:t>ng  </a:t>
            </a: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APIs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79840" y="1802277"/>
            <a:ext cx="1174415" cy="1036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42815" y="1985772"/>
            <a:ext cx="818515" cy="5156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5560" algn="ctr">
              <a:lnSpc>
                <a:spcPts val="1220"/>
              </a:lnSpc>
            </a:pPr>
            <a:r>
              <a:rPr sz="1200" b="1" spc="-5" dirty="0">
                <a:solidFill>
                  <a:srgbClr val="4285F4"/>
                </a:solidFill>
                <a:latin typeface="Roboto"/>
                <a:cs typeface="Roboto"/>
              </a:rPr>
              <a:t>Train</a:t>
            </a:r>
            <a:endParaRPr sz="1200">
              <a:latin typeface="Roboto"/>
              <a:cs typeface="Roboto"/>
            </a:endParaRPr>
          </a:p>
          <a:p>
            <a:pPr marL="34290" algn="ctr">
              <a:lnSpc>
                <a:spcPct val="100000"/>
              </a:lnSpc>
            </a:pPr>
            <a:r>
              <a:rPr sz="1200" b="1" dirty="0">
                <a:solidFill>
                  <a:srgbClr val="4285F4"/>
                </a:solidFill>
                <a:latin typeface="Roboto"/>
                <a:cs typeface="Roboto"/>
              </a:rPr>
              <a:t>your</a:t>
            </a:r>
            <a:r>
              <a:rPr sz="1200" b="1" spc="-40" dirty="0">
                <a:solidFill>
                  <a:srgbClr val="4285F4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4285F4"/>
                </a:solidFill>
                <a:latin typeface="Roboto"/>
                <a:cs typeface="Roboto"/>
              </a:rPr>
              <a:t>own</a:t>
            </a:r>
            <a:endParaRPr sz="1200">
              <a:latin typeface="Roboto"/>
              <a:cs typeface="Roboto"/>
            </a:endParaRPr>
          </a:p>
          <a:p>
            <a:pPr marL="36195" algn="ctr">
              <a:lnSpc>
                <a:spcPts val="1395"/>
              </a:lnSpc>
            </a:pPr>
            <a:r>
              <a:rPr sz="1200" b="1" dirty="0">
                <a:solidFill>
                  <a:srgbClr val="4285F4"/>
                </a:solidFill>
                <a:latin typeface="Roboto"/>
                <a:cs typeface="Roboto"/>
              </a:rPr>
              <a:t>Models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5AAB94-2A11-46B0-AB44-D25CA594FFFF}"/>
              </a:ext>
            </a:extLst>
          </p:cNvPr>
          <p:cNvSpPr/>
          <p:nvPr/>
        </p:nvSpPr>
        <p:spPr>
          <a:xfrm>
            <a:off x="381000" y="504230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Free access to Coursera, QwikLabs &amp; PluralSight to learn Google Cloud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</a:p>
          <a:p>
            <a:pPr fontAlgn="base"/>
            <a:r>
              <a:rPr lang="en-IN" sz="1600" dirty="0">
                <a:hlinkClick r:id="rId2"/>
              </a:rPr>
              <a:t>https://cloud.google.com/certification/data-engineer</a:t>
            </a:r>
            <a:r>
              <a:rPr lang="en-IN" sz="1600" dirty="0"/>
              <a:t> –&gt; official link</a:t>
            </a:r>
          </a:p>
          <a:p>
            <a:pPr fontAlgn="base"/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IN" sz="1600" dirty="0">
                <a:hlinkClick r:id="rId3"/>
              </a:rPr>
              <a:t>https://cloud.google.com/training/free-labs</a:t>
            </a:r>
            <a:endParaRPr lang="en-IN" sz="1600" dirty="0"/>
          </a:p>
          <a:p>
            <a:pPr fontAlgn="base"/>
            <a:endParaRPr lang="en-IN" sz="1600" dirty="0"/>
          </a:p>
          <a:p>
            <a:pPr fontAlgn="base"/>
            <a:r>
              <a:rPr lang="en-IN" sz="1600" dirty="0">
                <a:hlinkClick r:id="rId4"/>
              </a:rPr>
              <a:t>https://inthecloud.withgoogle.com/training-discount/register.html</a:t>
            </a:r>
            <a:r>
              <a:rPr lang="en-IN" sz="1600" dirty="0"/>
              <a:t> </a:t>
            </a:r>
          </a:p>
          <a:p>
            <a:pPr fontAlgn="base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(cloud practice environment timed labs)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</a:p>
          <a:p>
            <a:pPr fontAlgn="base"/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IN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Udemy Course: </a:t>
            </a:r>
            <a:r>
              <a:rPr lang="en-IN" sz="1600" u="sng" dirty="0">
                <a:solidFill>
                  <a:srgbClr val="0563C1"/>
                </a:solidFill>
                <a:latin typeface="Calibri" panose="020F0502020204030204" pitchFamily="34" charset="0"/>
                <a:hlinkClick r:id="rId5"/>
              </a:rPr>
              <a:t>https://www.udemy.com/course/gcp-data-engineer-and-cloud-architect/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(Good but vast materials covered)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IN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Linux Academy Course: </a:t>
            </a:r>
            <a:r>
              <a:rPr lang="en-IN" sz="1600" u="sng" dirty="0">
                <a:solidFill>
                  <a:srgbClr val="0563C1"/>
                </a:solidFill>
                <a:latin typeface="Calibri" panose="020F0502020204030204" pitchFamily="34" charset="0"/>
                <a:hlinkClick r:id="rId6"/>
              </a:rPr>
              <a:t>https://linuxacademy.com/course/google-cloud-data-engineer/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(Best for preparation during Final Revision before the main exam)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IN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IN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IN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Images &amp; Slide Deck Credits &amp; References: 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IN" sz="1600" dirty="0">
                <a:solidFill>
                  <a:srgbClr val="0070C0"/>
                </a:solidFill>
                <a:latin typeface="Calibri" panose="020F0502020204030204" pitchFamily="34" charset="0"/>
              </a:rPr>
              <a:t>Google Cloud Documentation, GCP Next and related sources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3A177D-BED0-4748-874B-9EC1442FE091}"/>
              </a:ext>
            </a:extLst>
          </p:cNvPr>
          <p:cNvSpPr/>
          <p:nvPr/>
        </p:nvSpPr>
        <p:spPr>
          <a:xfrm>
            <a:off x="374073" y="29441"/>
            <a:ext cx="4376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u="sng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Important Links for Learning </a:t>
            </a:r>
            <a:r>
              <a:rPr lang="en-IN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​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5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9766" y="4868905"/>
            <a:ext cx="113538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5"/>
              </a:lnSpc>
              <a:tabLst>
                <a:tab pos="1019175" algn="l"/>
              </a:tabLst>
            </a:pPr>
            <a:r>
              <a:rPr sz="900" dirty="0">
                <a:solidFill>
                  <a:srgbClr val="82A1E6"/>
                </a:solidFill>
                <a:latin typeface="RobotoRegular"/>
                <a:cs typeface="RobotoRegular"/>
              </a:rPr>
              <a:t>Data</a:t>
            </a:r>
            <a:r>
              <a:rPr sz="900" spc="-5" dirty="0">
                <a:solidFill>
                  <a:srgbClr val="82A1E6"/>
                </a:solidFill>
                <a:latin typeface="RobotoRegular"/>
                <a:cs typeface="RobotoRegular"/>
              </a:rPr>
              <a:t> </a:t>
            </a:r>
            <a:r>
              <a:rPr sz="900" dirty="0">
                <a:solidFill>
                  <a:srgbClr val="82A1E6"/>
                </a:solidFill>
                <a:latin typeface="RobotoRegular"/>
                <a:cs typeface="RobotoRegular"/>
              </a:rPr>
              <a:t>&amp;</a:t>
            </a:r>
            <a:r>
              <a:rPr sz="900" spc="5" dirty="0">
                <a:solidFill>
                  <a:srgbClr val="82A1E6"/>
                </a:solidFill>
                <a:latin typeface="RobotoRegular"/>
                <a:cs typeface="RobotoRegular"/>
              </a:rPr>
              <a:t> </a:t>
            </a:r>
            <a:r>
              <a:rPr sz="900" spc="-5" dirty="0">
                <a:solidFill>
                  <a:srgbClr val="82A1E6"/>
                </a:solidFill>
                <a:latin typeface="RobotoRegular"/>
                <a:cs typeface="RobotoRegular"/>
              </a:rPr>
              <a:t>An</a:t>
            </a:r>
            <a:r>
              <a:rPr sz="900" dirty="0">
                <a:solidFill>
                  <a:srgbClr val="82A1E6"/>
                </a:solidFill>
                <a:latin typeface="RobotoRegular"/>
                <a:cs typeface="RobotoRegular"/>
              </a:rPr>
              <a:t>al</a:t>
            </a:r>
            <a:r>
              <a:rPr sz="900" spc="-10" dirty="0">
                <a:solidFill>
                  <a:srgbClr val="82A1E6"/>
                </a:solidFill>
                <a:latin typeface="RobotoRegular"/>
                <a:cs typeface="RobotoRegular"/>
              </a:rPr>
              <a:t>y</a:t>
            </a:r>
            <a:r>
              <a:rPr sz="900" dirty="0">
                <a:solidFill>
                  <a:srgbClr val="82A1E6"/>
                </a:solidFill>
                <a:latin typeface="RobotoRegular"/>
                <a:cs typeface="RobotoRegular"/>
              </a:rPr>
              <a:t>t</a:t>
            </a:r>
            <a:r>
              <a:rPr sz="900" spc="-5" dirty="0">
                <a:solidFill>
                  <a:srgbClr val="82A1E6"/>
                </a:solidFill>
                <a:latin typeface="RobotoRegular"/>
                <a:cs typeface="RobotoRegular"/>
              </a:rPr>
              <a:t>ic</a:t>
            </a:r>
            <a:r>
              <a:rPr sz="900" dirty="0">
                <a:solidFill>
                  <a:srgbClr val="82A1E6"/>
                </a:solidFill>
                <a:latin typeface="RobotoRegular"/>
                <a:cs typeface="RobotoRegular"/>
              </a:rPr>
              <a:t>s	</a:t>
            </a:r>
            <a:r>
              <a:rPr sz="1200" baseline="3472" dirty="0">
                <a:solidFill>
                  <a:srgbClr val="E6E6E6"/>
                </a:solidFill>
                <a:latin typeface="RobotoRegular"/>
                <a:cs typeface="RobotoRegular"/>
              </a:rPr>
              <a:t>20</a:t>
            </a:r>
            <a:endParaRPr sz="1200" baseline="3472">
              <a:latin typeface="RobotoRegular"/>
              <a:cs typeface="RobotoRegular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04588"/>
            <a:ext cx="4810125" cy="439420"/>
            <a:chOff x="0" y="4704588"/>
            <a:chExt cx="4810125" cy="439420"/>
          </a:xfrm>
        </p:grpSpPr>
        <p:sp>
          <p:nvSpPr>
            <p:cNvPr id="4" name="object 4"/>
            <p:cNvSpPr/>
            <p:nvPr/>
          </p:nvSpPr>
          <p:spPr>
            <a:xfrm>
              <a:off x="0" y="4704588"/>
              <a:ext cx="4810125" cy="439420"/>
            </a:xfrm>
            <a:custGeom>
              <a:avLst/>
              <a:gdLst/>
              <a:ahLst/>
              <a:cxnLst/>
              <a:rect l="l" t="t" r="r" b="b"/>
              <a:pathLst>
                <a:path w="4810125" h="439420">
                  <a:moveTo>
                    <a:pt x="4572381" y="0"/>
                  </a:moveTo>
                  <a:lnTo>
                    <a:pt x="0" y="0"/>
                  </a:lnTo>
                  <a:lnTo>
                    <a:pt x="0" y="438908"/>
                  </a:lnTo>
                  <a:lnTo>
                    <a:pt x="4809744" y="438908"/>
                  </a:lnTo>
                  <a:lnTo>
                    <a:pt x="4572381" y="20205"/>
                  </a:lnTo>
                  <a:lnTo>
                    <a:pt x="4572381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4864608"/>
              <a:ext cx="990600" cy="118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484364" y="4806696"/>
            <a:ext cx="211835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6248"/>
            <a:ext cx="9144000" cy="4706620"/>
          </a:xfrm>
          <a:custGeom>
            <a:avLst/>
            <a:gdLst/>
            <a:ahLst/>
            <a:cxnLst/>
            <a:rect l="l" t="t" r="r" b="b"/>
            <a:pathLst>
              <a:path w="9144000" h="4706620">
                <a:moveTo>
                  <a:pt x="0" y="4706112"/>
                </a:moveTo>
                <a:lnTo>
                  <a:pt x="9144000" y="4706112"/>
                </a:lnTo>
                <a:lnTo>
                  <a:pt x="9144000" y="0"/>
                </a:lnTo>
                <a:lnTo>
                  <a:pt x="0" y="0"/>
                </a:lnTo>
                <a:lnTo>
                  <a:pt x="0" y="4706112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4706111"/>
            <a:ext cx="9144000" cy="437515"/>
          </a:xfrm>
          <a:custGeom>
            <a:avLst/>
            <a:gdLst/>
            <a:ahLst/>
            <a:cxnLst/>
            <a:rect l="l" t="t" r="r" b="b"/>
            <a:pathLst>
              <a:path w="9144000" h="437514">
                <a:moveTo>
                  <a:pt x="9144000" y="0"/>
                </a:moveTo>
                <a:lnTo>
                  <a:pt x="0" y="0"/>
                </a:lnTo>
                <a:lnTo>
                  <a:pt x="0" y="437388"/>
                </a:lnTo>
                <a:lnTo>
                  <a:pt x="9144000" y="437388"/>
                </a:lnTo>
                <a:lnTo>
                  <a:pt x="9144000" y="0"/>
                </a:lnTo>
                <a:close/>
              </a:path>
            </a:pathLst>
          </a:custGeom>
          <a:solidFill>
            <a:srgbClr val="3067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79766" y="4868905"/>
            <a:ext cx="113538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5"/>
              </a:lnSpc>
              <a:tabLst>
                <a:tab pos="1076960" algn="l"/>
              </a:tabLst>
            </a:pPr>
            <a:r>
              <a:rPr sz="900" dirty="0">
                <a:solidFill>
                  <a:srgbClr val="82A1E6"/>
                </a:solidFill>
                <a:latin typeface="RobotoRegular"/>
                <a:cs typeface="RobotoRegular"/>
              </a:rPr>
              <a:t>Data</a:t>
            </a:r>
            <a:r>
              <a:rPr sz="900" spc="-5" dirty="0">
                <a:solidFill>
                  <a:srgbClr val="82A1E6"/>
                </a:solidFill>
                <a:latin typeface="RobotoRegular"/>
                <a:cs typeface="RobotoRegular"/>
              </a:rPr>
              <a:t> </a:t>
            </a:r>
            <a:r>
              <a:rPr sz="900" dirty="0">
                <a:solidFill>
                  <a:srgbClr val="82A1E6"/>
                </a:solidFill>
                <a:latin typeface="RobotoRegular"/>
                <a:cs typeface="RobotoRegular"/>
              </a:rPr>
              <a:t>&amp;</a:t>
            </a:r>
            <a:r>
              <a:rPr sz="900" spc="5" dirty="0">
                <a:solidFill>
                  <a:srgbClr val="82A1E6"/>
                </a:solidFill>
                <a:latin typeface="RobotoRegular"/>
                <a:cs typeface="RobotoRegular"/>
              </a:rPr>
              <a:t> </a:t>
            </a:r>
            <a:r>
              <a:rPr sz="900" spc="-5" dirty="0">
                <a:solidFill>
                  <a:srgbClr val="82A1E6"/>
                </a:solidFill>
                <a:latin typeface="RobotoRegular"/>
                <a:cs typeface="RobotoRegular"/>
              </a:rPr>
              <a:t>An</a:t>
            </a:r>
            <a:r>
              <a:rPr sz="900" dirty="0">
                <a:solidFill>
                  <a:srgbClr val="82A1E6"/>
                </a:solidFill>
                <a:latin typeface="RobotoRegular"/>
                <a:cs typeface="RobotoRegular"/>
              </a:rPr>
              <a:t>al</a:t>
            </a:r>
            <a:r>
              <a:rPr sz="900" spc="-10" dirty="0">
                <a:solidFill>
                  <a:srgbClr val="82A1E6"/>
                </a:solidFill>
                <a:latin typeface="RobotoRegular"/>
                <a:cs typeface="RobotoRegular"/>
              </a:rPr>
              <a:t>y</a:t>
            </a:r>
            <a:r>
              <a:rPr sz="900" dirty="0">
                <a:solidFill>
                  <a:srgbClr val="82A1E6"/>
                </a:solidFill>
                <a:latin typeface="RobotoRegular"/>
                <a:cs typeface="RobotoRegular"/>
              </a:rPr>
              <a:t>t</a:t>
            </a:r>
            <a:r>
              <a:rPr sz="900" spc="-5" dirty="0">
                <a:solidFill>
                  <a:srgbClr val="82A1E6"/>
                </a:solidFill>
                <a:latin typeface="RobotoRegular"/>
                <a:cs typeface="RobotoRegular"/>
              </a:rPr>
              <a:t>ic</a:t>
            </a:r>
            <a:r>
              <a:rPr sz="900" dirty="0">
                <a:solidFill>
                  <a:srgbClr val="82A1E6"/>
                </a:solidFill>
                <a:latin typeface="RobotoRegular"/>
                <a:cs typeface="RobotoRegular"/>
              </a:rPr>
              <a:t>s	</a:t>
            </a:r>
            <a:endParaRPr sz="1200" baseline="3472" dirty="0">
              <a:latin typeface="RobotoRegular"/>
              <a:cs typeface="Roboto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84364" y="4806696"/>
            <a:ext cx="211835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92859" y="514350"/>
            <a:ext cx="594614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u="sng" dirty="0"/>
              <a:t>Certification Exam Learning Path</a:t>
            </a:r>
            <a:endParaRPr sz="3000" u="sng" dirty="0"/>
          </a:p>
        </p:txBody>
      </p:sp>
      <p:sp>
        <p:nvSpPr>
          <p:cNvPr id="14" name="object 14"/>
          <p:cNvSpPr txBox="1"/>
          <p:nvPr/>
        </p:nvSpPr>
        <p:spPr>
          <a:xfrm>
            <a:off x="1292859" y="1331441"/>
            <a:ext cx="7622287" cy="295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dirty="0">
                <a:solidFill>
                  <a:schemeClr val="bg1"/>
                </a:solidFill>
                <a:latin typeface="RobotoRegular"/>
                <a:cs typeface="RobotoRegular"/>
              </a:rPr>
              <a:t>Google Cloud Professional Data Engineering Exam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800" dirty="0">
              <a:solidFill>
                <a:schemeClr val="bg1"/>
              </a:solidFill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u="sng" dirty="0">
                <a:solidFill>
                  <a:schemeClr val="bg1"/>
                </a:solidFill>
                <a:latin typeface="RobotoRegular"/>
                <a:cs typeface="RobotoRegular"/>
              </a:rPr>
              <a:t>Speaker</a:t>
            </a:r>
            <a:r>
              <a:rPr lang="en-IN" sz="2800" dirty="0">
                <a:solidFill>
                  <a:schemeClr val="bg1"/>
                </a:solidFill>
                <a:latin typeface="RobotoRegular"/>
                <a:cs typeface="RobotoRegular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800" dirty="0">
              <a:solidFill>
                <a:schemeClr val="bg1"/>
              </a:solidFill>
              <a:latin typeface="RobotoRegular"/>
              <a:cs typeface="RobotoRegular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Algerian" panose="04020705040A02060702" pitchFamily="82" charset="0"/>
                <a:cs typeface="RobotoRegular"/>
              </a:rPr>
              <a:t>Sanjay T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latin typeface="RobotoRegular"/>
                <a:cs typeface="RobotoRegular"/>
              </a:rPr>
              <a:t> Google Cloud Certified in Data Engineering solutions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RobotoRegular"/>
                <a:cs typeface="RobotoRegular"/>
              </a:rPr>
              <a:t>Big Data and Cloud Professional</a:t>
            </a:r>
            <a:endParaRPr sz="2400" dirty="0">
              <a:solidFill>
                <a:schemeClr val="bg1"/>
              </a:solidFill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9766" y="4868905"/>
            <a:ext cx="113538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5"/>
              </a:lnSpc>
              <a:tabLst>
                <a:tab pos="1076960" algn="l"/>
              </a:tabLst>
            </a:pPr>
            <a:r>
              <a:rPr sz="900" dirty="0">
                <a:solidFill>
                  <a:srgbClr val="82A1E6"/>
                </a:solidFill>
                <a:latin typeface="RobotoRegular"/>
                <a:cs typeface="RobotoRegular"/>
              </a:rPr>
              <a:t>Data</a:t>
            </a:r>
            <a:r>
              <a:rPr sz="900" spc="-5" dirty="0">
                <a:solidFill>
                  <a:srgbClr val="82A1E6"/>
                </a:solidFill>
                <a:latin typeface="RobotoRegular"/>
                <a:cs typeface="RobotoRegular"/>
              </a:rPr>
              <a:t> </a:t>
            </a:r>
            <a:r>
              <a:rPr sz="900" dirty="0">
                <a:solidFill>
                  <a:srgbClr val="82A1E6"/>
                </a:solidFill>
                <a:latin typeface="RobotoRegular"/>
                <a:cs typeface="RobotoRegular"/>
              </a:rPr>
              <a:t>&amp;</a:t>
            </a:r>
            <a:r>
              <a:rPr sz="900" spc="5" dirty="0">
                <a:solidFill>
                  <a:srgbClr val="82A1E6"/>
                </a:solidFill>
                <a:latin typeface="RobotoRegular"/>
                <a:cs typeface="RobotoRegular"/>
              </a:rPr>
              <a:t> </a:t>
            </a:r>
            <a:r>
              <a:rPr sz="900" spc="-5" dirty="0">
                <a:solidFill>
                  <a:srgbClr val="82A1E6"/>
                </a:solidFill>
                <a:latin typeface="RobotoRegular"/>
                <a:cs typeface="RobotoRegular"/>
              </a:rPr>
              <a:t>An</a:t>
            </a:r>
            <a:r>
              <a:rPr sz="900" dirty="0">
                <a:solidFill>
                  <a:srgbClr val="82A1E6"/>
                </a:solidFill>
                <a:latin typeface="RobotoRegular"/>
                <a:cs typeface="RobotoRegular"/>
              </a:rPr>
              <a:t>al</a:t>
            </a:r>
            <a:r>
              <a:rPr sz="900" spc="-10" dirty="0">
                <a:solidFill>
                  <a:srgbClr val="82A1E6"/>
                </a:solidFill>
                <a:latin typeface="RobotoRegular"/>
                <a:cs typeface="RobotoRegular"/>
              </a:rPr>
              <a:t>y</a:t>
            </a:r>
            <a:r>
              <a:rPr sz="900" dirty="0">
                <a:solidFill>
                  <a:srgbClr val="82A1E6"/>
                </a:solidFill>
                <a:latin typeface="RobotoRegular"/>
                <a:cs typeface="RobotoRegular"/>
              </a:rPr>
              <a:t>t</a:t>
            </a:r>
            <a:r>
              <a:rPr sz="900" spc="-5" dirty="0">
                <a:solidFill>
                  <a:srgbClr val="82A1E6"/>
                </a:solidFill>
                <a:latin typeface="RobotoRegular"/>
                <a:cs typeface="RobotoRegular"/>
              </a:rPr>
              <a:t>ic</a:t>
            </a:r>
            <a:r>
              <a:rPr sz="900" dirty="0">
                <a:solidFill>
                  <a:srgbClr val="82A1E6"/>
                </a:solidFill>
                <a:latin typeface="RobotoRegular"/>
                <a:cs typeface="RobotoRegular"/>
              </a:rPr>
              <a:t>s	</a:t>
            </a:r>
            <a:r>
              <a:rPr sz="1200" baseline="3472" dirty="0">
                <a:solidFill>
                  <a:srgbClr val="E6E6E6"/>
                </a:solidFill>
                <a:latin typeface="RobotoRegular"/>
                <a:cs typeface="RobotoRegular"/>
              </a:rPr>
              <a:t>2</a:t>
            </a:r>
            <a:endParaRPr sz="1200" baseline="3472">
              <a:latin typeface="RobotoRegular"/>
              <a:cs typeface="RobotoRegular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04588"/>
            <a:ext cx="9144000" cy="439420"/>
            <a:chOff x="0" y="4704588"/>
            <a:chExt cx="9144000" cy="439420"/>
          </a:xfrm>
        </p:grpSpPr>
        <p:sp>
          <p:nvSpPr>
            <p:cNvPr id="4" name="object 4"/>
            <p:cNvSpPr/>
            <p:nvPr/>
          </p:nvSpPr>
          <p:spPr>
            <a:xfrm>
              <a:off x="0" y="4706111"/>
              <a:ext cx="9144000" cy="437515"/>
            </a:xfrm>
            <a:custGeom>
              <a:avLst/>
              <a:gdLst/>
              <a:ahLst/>
              <a:cxnLst/>
              <a:rect l="l" t="t" r="r" b="b"/>
              <a:pathLst>
                <a:path w="9144000" h="437514">
                  <a:moveTo>
                    <a:pt x="9144000" y="0"/>
                  </a:moveTo>
                  <a:lnTo>
                    <a:pt x="0" y="0"/>
                  </a:lnTo>
                  <a:lnTo>
                    <a:pt x="0" y="437388"/>
                  </a:lnTo>
                  <a:lnTo>
                    <a:pt x="9144000" y="43738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067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704588"/>
              <a:ext cx="4810125" cy="439420"/>
            </a:xfrm>
            <a:custGeom>
              <a:avLst/>
              <a:gdLst/>
              <a:ahLst/>
              <a:cxnLst/>
              <a:rect l="l" t="t" r="r" b="b"/>
              <a:pathLst>
                <a:path w="4810125" h="439420">
                  <a:moveTo>
                    <a:pt x="4572381" y="0"/>
                  </a:moveTo>
                  <a:lnTo>
                    <a:pt x="0" y="0"/>
                  </a:lnTo>
                  <a:lnTo>
                    <a:pt x="0" y="438908"/>
                  </a:lnTo>
                  <a:lnTo>
                    <a:pt x="4809744" y="438908"/>
                  </a:lnTo>
                  <a:lnTo>
                    <a:pt x="4572381" y="20205"/>
                  </a:lnTo>
                  <a:lnTo>
                    <a:pt x="4572381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" y="4864608"/>
              <a:ext cx="990600" cy="118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" name="object 8"/>
            <p:cNvSpPr/>
            <p:nvPr/>
          </p:nvSpPr>
          <p:spPr>
            <a:xfrm>
              <a:off x="7484364" y="4806696"/>
              <a:ext cx="211835" cy="2362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9144000" cy="51434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79600" y="1653711"/>
            <a:ext cx="6381115" cy="1378585"/>
          </a:xfrm>
          <a:prstGeom prst="rect">
            <a:avLst/>
          </a:prstGeom>
        </p:spPr>
        <p:txBody>
          <a:bodyPr vert="horz" wrap="square" lIns="0" tIns="29591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2330"/>
              </a:spcBef>
            </a:pPr>
            <a:r>
              <a:rPr sz="4800" dirty="0"/>
              <a:t>Data </a:t>
            </a:r>
            <a:r>
              <a:rPr sz="4800" spc="-10" dirty="0"/>
              <a:t>is</a:t>
            </a:r>
            <a:r>
              <a:rPr sz="4800" spc="-15" dirty="0"/>
              <a:t> </a:t>
            </a:r>
            <a:r>
              <a:rPr sz="4800" spc="-5" dirty="0"/>
              <a:t>Everything.</a:t>
            </a:r>
            <a:endParaRPr sz="4800" dirty="0"/>
          </a:p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600" spc="-5" dirty="0"/>
              <a:t>How </a:t>
            </a:r>
            <a:r>
              <a:rPr sz="1600" spc="-10" dirty="0"/>
              <a:t>well </a:t>
            </a:r>
            <a:r>
              <a:rPr lang="en-IN" sz="1600" spc="-10" dirty="0"/>
              <a:t>we</a:t>
            </a:r>
            <a:r>
              <a:rPr sz="1600" spc="-10" dirty="0"/>
              <a:t> use our </a:t>
            </a:r>
            <a:r>
              <a:rPr sz="1600" spc="-5" dirty="0"/>
              <a:t>data </a:t>
            </a:r>
            <a:r>
              <a:rPr lang="en-IN" sz="1600" spc="-5" dirty="0"/>
              <a:t>will</a:t>
            </a:r>
            <a:r>
              <a:rPr sz="1600" spc="-5" dirty="0"/>
              <a:t> </a:t>
            </a:r>
            <a:r>
              <a:rPr sz="1600" spc="-10" dirty="0"/>
              <a:t>determine the degree </a:t>
            </a:r>
            <a:r>
              <a:rPr sz="1600" spc="-5" dirty="0"/>
              <a:t>of </a:t>
            </a:r>
            <a:r>
              <a:rPr sz="1600" spc="-10" dirty="0"/>
              <a:t>our</a:t>
            </a:r>
            <a:r>
              <a:rPr lang="en-IN" sz="1600" spc="-5" dirty="0"/>
              <a:t> Su</a:t>
            </a:r>
            <a:r>
              <a:rPr sz="1600" spc="-5" dirty="0"/>
              <a:t>ccess.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9766" y="4868905"/>
            <a:ext cx="829944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5"/>
              </a:lnSpc>
            </a:pPr>
            <a:r>
              <a:rPr sz="900" dirty="0">
                <a:solidFill>
                  <a:srgbClr val="82A1E6"/>
                </a:solidFill>
                <a:latin typeface="RobotoRegular"/>
                <a:cs typeface="RobotoRegular"/>
              </a:rPr>
              <a:t>Data &amp;</a:t>
            </a:r>
            <a:r>
              <a:rPr sz="900" spc="-80" dirty="0">
                <a:solidFill>
                  <a:srgbClr val="82A1E6"/>
                </a:solidFill>
                <a:latin typeface="RobotoRegular"/>
                <a:cs typeface="RobotoRegular"/>
              </a:rPr>
              <a:t> </a:t>
            </a:r>
            <a:r>
              <a:rPr sz="900" spc="-5" dirty="0">
                <a:solidFill>
                  <a:srgbClr val="82A1E6"/>
                </a:solidFill>
                <a:latin typeface="RobotoRegular"/>
                <a:cs typeface="RobotoRegular"/>
              </a:rPr>
              <a:t>Analytics</a:t>
            </a:r>
            <a:endParaRPr sz="900">
              <a:latin typeface="RobotoRegular"/>
              <a:cs typeface="RobotoRegular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22875"/>
            <a:ext cx="8647557" cy="421005"/>
            <a:chOff x="0" y="4722875"/>
            <a:chExt cx="8647557" cy="421005"/>
          </a:xfrm>
        </p:grpSpPr>
        <p:sp>
          <p:nvSpPr>
            <p:cNvPr id="4" name="object 4"/>
            <p:cNvSpPr/>
            <p:nvPr/>
          </p:nvSpPr>
          <p:spPr>
            <a:xfrm>
              <a:off x="7484364" y="4806696"/>
              <a:ext cx="211835" cy="2362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722875"/>
              <a:ext cx="1335405" cy="421005"/>
            </a:xfrm>
            <a:custGeom>
              <a:avLst/>
              <a:gdLst/>
              <a:ahLst/>
              <a:cxnLst/>
              <a:rect l="l" t="t" r="r" b="b"/>
              <a:pathLst>
                <a:path w="1335405" h="421004">
                  <a:moveTo>
                    <a:pt x="1335024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1335024" y="420624"/>
                  </a:lnTo>
                  <a:lnTo>
                    <a:pt x="1335024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12152" y="4722875"/>
              <a:ext cx="1335405" cy="421005"/>
            </a:xfrm>
            <a:custGeom>
              <a:avLst/>
              <a:gdLst/>
              <a:ahLst/>
              <a:cxnLst/>
              <a:rect l="l" t="t" r="r" b="b"/>
              <a:pathLst>
                <a:path w="1335404" h="421004">
                  <a:moveTo>
                    <a:pt x="1335024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1335024" y="420624"/>
                  </a:lnTo>
                  <a:lnTo>
                    <a:pt x="1335024" y="0"/>
                  </a:lnTo>
                  <a:close/>
                </a:path>
              </a:pathLst>
            </a:custGeom>
            <a:solidFill>
              <a:srgbClr val="3067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740" y="324358"/>
            <a:ext cx="6169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181818"/>
                </a:solidFill>
              </a:rPr>
              <a:t>3rd </a:t>
            </a:r>
            <a:r>
              <a:rPr sz="2800" spc="-10" dirty="0">
                <a:solidFill>
                  <a:srgbClr val="181818"/>
                </a:solidFill>
              </a:rPr>
              <a:t>Gen </a:t>
            </a:r>
            <a:r>
              <a:rPr sz="2800" spc="-5" dirty="0">
                <a:solidFill>
                  <a:srgbClr val="181818"/>
                </a:solidFill>
              </a:rPr>
              <a:t>Data Platforms</a:t>
            </a:r>
            <a:r>
              <a:rPr sz="2800" spc="45" dirty="0">
                <a:solidFill>
                  <a:srgbClr val="181818"/>
                </a:solidFill>
              </a:rPr>
              <a:t> </a:t>
            </a:r>
            <a:r>
              <a:rPr sz="2800" spc="-5" dirty="0">
                <a:solidFill>
                  <a:srgbClr val="181818"/>
                </a:solidFill>
              </a:rPr>
              <a:t>Challenges</a:t>
            </a:r>
            <a:endParaRPr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668223" y="2138933"/>
            <a:ext cx="177546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757575"/>
                </a:solidFill>
                <a:latin typeface="RobotoRegular"/>
                <a:cs typeface="RobotoRegular"/>
              </a:rPr>
              <a:t>Data access to a variety  of data</a:t>
            </a:r>
            <a:r>
              <a:rPr sz="1300" spc="10" dirty="0">
                <a:solidFill>
                  <a:srgbClr val="757575"/>
                </a:solidFill>
                <a:latin typeface="RobotoRegular"/>
                <a:cs typeface="RobotoRegular"/>
              </a:rPr>
              <a:t> </a:t>
            </a:r>
            <a:r>
              <a:rPr sz="1300" spc="-5" dirty="0">
                <a:solidFill>
                  <a:srgbClr val="757575"/>
                </a:solidFill>
                <a:latin typeface="RobotoRegular"/>
                <a:cs typeface="RobotoRegular"/>
              </a:rPr>
              <a:t>sources.</a:t>
            </a:r>
            <a:endParaRPr sz="130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94118" y="2138933"/>
            <a:ext cx="132651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135" marR="5080" indent="-52069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757575"/>
                </a:solidFill>
                <a:latin typeface="RobotoRegular"/>
                <a:cs typeface="RobotoRegular"/>
              </a:rPr>
              <a:t>Develop and</a:t>
            </a:r>
            <a:r>
              <a:rPr sz="1300" spc="-60" dirty="0">
                <a:solidFill>
                  <a:srgbClr val="757575"/>
                </a:solidFill>
                <a:latin typeface="RobotoRegular"/>
                <a:cs typeface="RobotoRegular"/>
              </a:rPr>
              <a:t> </a:t>
            </a:r>
            <a:r>
              <a:rPr sz="1300" spc="-5" dirty="0">
                <a:solidFill>
                  <a:srgbClr val="757575"/>
                </a:solidFill>
                <a:latin typeface="RobotoRegular"/>
                <a:cs typeface="RobotoRegular"/>
              </a:rPr>
              <a:t>build  analytic</a:t>
            </a:r>
            <a:r>
              <a:rPr sz="1300" spc="-25" dirty="0">
                <a:solidFill>
                  <a:srgbClr val="757575"/>
                </a:solidFill>
                <a:latin typeface="RobotoRegular"/>
                <a:cs typeface="RobotoRegular"/>
              </a:rPr>
              <a:t> </a:t>
            </a:r>
            <a:r>
              <a:rPr sz="1300" spc="-5" dirty="0">
                <a:solidFill>
                  <a:srgbClr val="757575"/>
                </a:solidFill>
                <a:latin typeface="RobotoRegular"/>
                <a:cs typeface="RobotoRegular"/>
              </a:rPr>
              <a:t>models.</a:t>
            </a:r>
            <a:endParaRPr sz="130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5697" y="2138933"/>
            <a:ext cx="216027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3688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757575"/>
                </a:solidFill>
                <a:latin typeface="RobotoRegular"/>
                <a:cs typeface="RobotoRegular"/>
              </a:rPr>
              <a:t>Data preparation,  exploration and</a:t>
            </a:r>
            <a:r>
              <a:rPr sz="1300" spc="-25" dirty="0">
                <a:solidFill>
                  <a:srgbClr val="757575"/>
                </a:solidFill>
                <a:latin typeface="RobotoRegular"/>
                <a:cs typeface="RobotoRegular"/>
              </a:rPr>
              <a:t> </a:t>
            </a:r>
            <a:r>
              <a:rPr sz="1300" spc="-5" dirty="0">
                <a:solidFill>
                  <a:srgbClr val="757575"/>
                </a:solidFill>
                <a:latin typeface="RobotoRegular"/>
                <a:cs typeface="RobotoRegular"/>
              </a:rPr>
              <a:t>visualization.</a:t>
            </a:r>
            <a:endParaRPr sz="1300">
              <a:latin typeface="RobotoRegular"/>
              <a:cs typeface="Roboto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195" y="3845763"/>
            <a:ext cx="222059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757575"/>
                </a:solidFill>
                <a:latin typeface="RobotoRegular"/>
                <a:cs typeface="RobotoRegular"/>
              </a:rPr>
              <a:t>Deploy models and integrate  them into business processes  and</a:t>
            </a:r>
            <a:r>
              <a:rPr sz="1300" spc="-10" dirty="0">
                <a:solidFill>
                  <a:srgbClr val="757575"/>
                </a:solidFill>
                <a:latin typeface="RobotoRegular"/>
                <a:cs typeface="RobotoRegular"/>
              </a:rPr>
              <a:t> </a:t>
            </a:r>
            <a:r>
              <a:rPr sz="1300" spc="-5" dirty="0">
                <a:solidFill>
                  <a:srgbClr val="757575"/>
                </a:solidFill>
                <a:latin typeface="RobotoRegular"/>
                <a:cs typeface="RobotoRegular"/>
              </a:rPr>
              <a:t>applications.</a:t>
            </a:r>
            <a:endParaRPr sz="1300">
              <a:latin typeface="RobotoRegular"/>
              <a:cs typeface="Roboto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37223" y="3845763"/>
            <a:ext cx="243713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757575"/>
                </a:solidFill>
                <a:latin typeface="RobotoRegular"/>
                <a:cs typeface="RobotoRegular"/>
              </a:rPr>
              <a:t>High performance and</a:t>
            </a:r>
            <a:r>
              <a:rPr sz="1300" spc="-35" dirty="0">
                <a:solidFill>
                  <a:srgbClr val="757575"/>
                </a:solidFill>
                <a:latin typeface="RobotoRegular"/>
                <a:cs typeface="RobotoRegular"/>
              </a:rPr>
              <a:t> </a:t>
            </a:r>
            <a:r>
              <a:rPr sz="1300" spc="-5" dirty="0">
                <a:solidFill>
                  <a:srgbClr val="757575"/>
                </a:solidFill>
                <a:latin typeface="RobotoRegular"/>
                <a:cs typeface="RobotoRegular"/>
              </a:rPr>
              <a:t>scalability</a:t>
            </a:r>
            <a:endParaRPr sz="1300">
              <a:latin typeface="RobotoRegular"/>
              <a:cs typeface="RobotoRegular"/>
            </a:endParaRPr>
          </a:p>
          <a:p>
            <a:pPr marL="635" algn="ctr">
              <a:lnSpc>
                <a:spcPct val="100000"/>
              </a:lnSpc>
            </a:pPr>
            <a:r>
              <a:rPr sz="1300" spc="-5" dirty="0">
                <a:solidFill>
                  <a:srgbClr val="757575"/>
                </a:solidFill>
                <a:latin typeface="RobotoRegular"/>
                <a:cs typeface="RobotoRegular"/>
              </a:rPr>
              <a:t>for both</a:t>
            </a:r>
            <a:r>
              <a:rPr sz="1300" spc="-35" dirty="0">
                <a:solidFill>
                  <a:srgbClr val="757575"/>
                </a:solidFill>
                <a:latin typeface="RobotoRegular"/>
                <a:cs typeface="RobotoRegular"/>
              </a:rPr>
              <a:t> </a:t>
            </a:r>
            <a:r>
              <a:rPr sz="1300" spc="-5" dirty="0">
                <a:solidFill>
                  <a:srgbClr val="757575"/>
                </a:solidFill>
                <a:latin typeface="RobotoRegular"/>
                <a:cs typeface="RobotoRegular"/>
              </a:rPr>
              <a:t>development</a:t>
            </a:r>
            <a:endParaRPr sz="1300">
              <a:latin typeface="RobotoRegular"/>
              <a:cs typeface="RobotoRegular"/>
            </a:endParaRPr>
          </a:p>
          <a:p>
            <a:pPr marL="3810" algn="ctr">
              <a:lnSpc>
                <a:spcPct val="100000"/>
              </a:lnSpc>
            </a:pPr>
            <a:r>
              <a:rPr sz="1300" spc="-5" dirty="0">
                <a:solidFill>
                  <a:srgbClr val="757575"/>
                </a:solidFill>
                <a:latin typeface="RobotoRegular"/>
                <a:cs typeface="RobotoRegular"/>
              </a:rPr>
              <a:t>and</a:t>
            </a:r>
            <a:r>
              <a:rPr sz="1300" spc="-10" dirty="0">
                <a:solidFill>
                  <a:srgbClr val="757575"/>
                </a:solidFill>
                <a:latin typeface="RobotoRegular"/>
                <a:cs typeface="RobotoRegular"/>
              </a:rPr>
              <a:t> </a:t>
            </a:r>
            <a:r>
              <a:rPr sz="1300" spc="-5" dirty="0">
                <a:solidFill>
                  <a:srgbClr val="757575"/>
                </a:solidFill>
                <a:latin typeface="RobotoRegular"/>
                <a:cs typeface="RobotoRegular"/>
              </a:rPr>
              <a:t>deployment.</a:t>
            </a:r>
            <a:endParaRPr sz="1300">
              <a:latin typeface="RobotoRegular"/>
              <a:cs typeface="Roboto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68953" y="3845763"/>
            <a:ext cx="187452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757575"/>
                </a:solidFill>
                <a:latin typeface="RobotoRegular"/>
                <a:cs typeface="RobotoRegular"/>
              </a:rPr>
              <a:t>Perform platform,</a:t>
            </a:r>
            <a:r>
              <a:rPr sz="1300" spc="-55" dirty="0">
                <a:solidFill>
                  <a:srgbClr val="757575"/>
                </a:solidFill>
                <a:latin typeface="RobotoRegular"/>
                <a:cs typeface="RobotoRegular"/>
              </a:rPr>
              <a:t> </a:t>
            </a:r>
            <a:r>
              <a:rPr sz="1300" spc="-5" dirty="0">
                <a:solidFill>
                  <a:srgbClr val="757575"/>
                </a:solidFill>
                <a:latin typeface="RobotoRegular"/>
                <a:cs typeface="RobotoRegular"/>
              </a:rPr>
              <a:t>project</a:t>
            </a:r>
            <a:endParaRPr sz="1300">
              <a:latin typeface="RobotoRegular"/>
              <a:cs typeface="RobotoRegular"/>
            </a:endParaRPr>
          </a:p>
          <a:p>
            <a:pPr marL="21590">
              <a:lnSpc>
                <a:spcPct val="100000"/>
              </a:lnSpc>
            </a:pPr>
            <a:r>
              <a:rPr sz="1300" spc="-5" dirty="0">
                <a:solidFill>
                  <a:srgbClr val="757575"/>
                </a:solidFill>
                <a:latin typeface="RobotoRegular"/>
                <a:cs typeface="RobotoRegular"/>
              </a:rPr>
              <a:t>and model</a:t>
            </a:r>
            <a:r>
              <a:rPr sz="1300" spc="-65" dirty="0">
                <a:solidFill>
                  <a:srgbClr val="757575"/>
                </a:solidFill>
                <a:latin typeface="RobotoRegular"/>
                <a:cs typeface="RobotoRegular"/>
              </a:rPr>
              <a:t> </a:t>
            </a:r>
            <a:r>
              <a:rPr sz="1300" spc="-5" dirty="0">
                <a:solidFill>
                  <a:srgbClr val="757575"/>
                </a:solidFill>
                <a:latin typeface="RobotoRegular"/>
                <a:cs typeface="RobotoRegular"/>
              </a:rPr>
              <a:t>management.</a:t>
            </a:r>
            <a:endParaRPr sz="1300">
              <a:latin typeface="RobotoRegular"/>
              <a:cs typeface="Roboto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33444" y="979932"/>
            <a:ext cx="1048512" cy="986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2909" y="2067305"/>
            <a:ext cx="2268220" cy="0"/>
          </a:xfrm>
          <a:custGeom>
            <a:avLst/>
            <a:gdLst/>
            <a:ahLst/>
            <a:cxnLst/>
            <a:rect l="l" t="t" r="r" b="b"/>
            <a:pathLst>
              <a:path w="2268220">
                <a:moveTo>
                  <a:pt x="2267712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2909" y="3774185"/>
            <a:ext cx="2268220" cy="0"/>
          </a:xfrm>
          <a:custGeom>
            <a:avLst/>
            <a:gdLst/>
            <a:ahLst/>
            <a:cxnLst/>
            <a:rect l="l" t="t" r="r" b="b"/>
            <a:pathLst>
              <a:path w="2268220">
                <a:moveTo>
                  <a:pt x="2267712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73373" y="2067305"/>
            <a:ext cx="2268220" cy="0"/>
          </a:xfrm>
          <a:custGeom>
            <a:avLst/>
            <a:gdLst/>
            <a:ahLst/>
            <a:cxnLst/>
            <a:rect l="l" t="t" r="r" b="b"/>
            <a:pathLst>
              <a:path w="2268220">
                <a:moveTo>
                  <a:pt x="2267712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73373" y="3774185"/>
            <a:ext cx="2268220" cy="0"/>
          </a:xfrm>
          <a:custGeom>
            <a:avLst/>
            <a:gdLst/>
            <a:ahLst/>
            <a:cxnLst/>
            <a:rect l="l" t="t" r="r" b="b"/>
            <a:pathLst>
              <a:path w="2268220">
                <a:moveTo>
                  <a:pt x="2267712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23838" y="2067305"/>
            <a:ext cx="2268220" cy="0"/>
          </a:xfrm>
          <a:custGeom>
            <a:avLst/>
            <a:gdLst/>
            <a:ahLst/>
            <a:cxnLst/>
            <a:rect l="l" t="t" r="r" b="b"/>
            <a:pathLst>
              <a:path w="2268220">
                <a:moveTo>
                  <a:pt x="2267712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3838" y="3774185"/>
            <a:ext cx="2268220" cy="0"/>
          </a:xfrm>
          <a:custGeom>
            <a:avLst/>
            <a:gdLst/>
            <a:ahLst/>
            <a:cxnLst/>
            <a:rect l="l" t="t" r="r" b="b"/>
            <a:pathLst>
              <a:path w="2268220">
                <a:moveTo>
                  <a:pt x="2267712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07352" y="1153667"/>
            <a:ext cx="897636" cy="755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07352" y="2941320"/>
            <a:ext cx="897636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98620" y="2804160"/>
            <a:ext cx="815339" cy="8397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940549" y="2863456"/>
            <a:ext cx="1136650" cy="824865"/>
            <a:chOff x="940549" y="2863456"/>
            <a:chExt cx="1136650" cy="824865"/>
          </a:xfrm>
        </p:grpSpPr>
        <p:sp>
          <p:nvSpPr>
            <p:cNvPr id="26" name="object 26"/>
            <p:cNvSpPr/>
            <p:nvPr/>
          </p:nvSpPr>
          <p:spPr>
            <a:xfrm>
              <a:off x="1306067" y="2915411"/>
              <a:ext cx="770654" cy="7726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40549" y="2863456"/>
              <a:ext cx="481896" cy="5644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978519" y="1291474"/>
            <a:ext cx="1108133" cy="528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04588"/>
            <a:ext cx="4810125" cy="439420"/>
            <a:chOff x="0" y="4704588"/>
            <a:chExt cx="4810125" cy="439420"/>
          </a:xfrm>
        </p:grpSpPr>
        <p:sp>
          <p:nvSpPr>
            <p:cNvPr id="3" name="object 3"/>
            <p:cNvSpPr/>
            <p:nvPr/>
          </p:nvSpPr>
          <p:spPr>
            <a:xfrm>
              <a:off x="0" y="4704588"/>
              <a:ext cx="4810125" cy="439420"/>
            </a:xfrm>
            <a:custGeom>
              <a:avLst/>
              <a:gdLst/>
              <a:ahLst/>
              <a:cxnLst/>
              <a:rect l="l" t="t" r="r" b="b"/>
              <a:pathLst>
                <a:path w="4810125" h="439420">
                  <a:moveTo>
                    <a:pt x="4572381" y="0"/>
                  </a:moveTo>
                  <a:lnTo>
                    <a:pt x="0" y="0"/>
                  </a:lnTo>
                  <a:lnTo>
                    <a:pt x="0" y="438908"/>
                  </a:lnTo>
                  <a:lnTo>
                    <a:pt x="4809744" y="438908"/>
                  </a:lnTo>
                  <a:lnTo>
                    <a:pt x="4572381" y="20205"/>
                  </a:lnTo>
                  <a:lnTo>
                    <a:pt x="4572381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600" y="4864608"/>
              <a:ext cx="990600" cy="118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39310" y="3840581"/>
            <a:ext cx="2828290" cy="4571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RobotoRegular"/>
                <a:cs typeface="RobotoRegular"/>
              </a:rPr>
              <a:t>– </a:t>
            </a:r>
            <a:r>
              <a:rPr sz="1400" spc="5" dirty="0">
                <a:solidFill>
                  <a:srgbClr val="FFFFFF"/>
                </a:solidFill>
                <a:latin typeface="RobotoRegular"/>
                <a:cs typeface="RobotoRegular"/>
              </a:rPr>
              <a:t>Doug </a:t>
            </a:r>
            <a:r>
              <a:rPr sz="1400" dirty="0">
                <a:solidFill>
                  <a:srgbClr val="FFFFFF"/>
                </a:solidFill>
                <a:latin typeface="RobotoRegular"/>
                <a:cs typeface="RobotoRegular"/>
              </a:rPr>
              <a:t>Cutting, </a:t>
            </a:r>
            <a:endParaRPr lang="en-IN" sz="1400" dirty="0">
              <a:solidFill>
                <a:srgbClr val="FFFFFF"/>
              </a:solidFill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dirty="0">
                <a:solidFill>
                  <a:srgbClr val="FFFFFF"/>
                </a:solidFill>
                <a:latin typeface="RobotoRegular"/>
                <a:cs typeface="RobotoRegular"/>
              </a:rPr>
              <a:t>   </a:t>
            </a:r>
            <a:r>
              <a:rPr sz="1400" dirty="0">
                <a:solidFill>
                  <a:srgbClr val="FFFFFF"/>
                </a:solidFill>
                <a:latin typeface="RobotoRegular"/>
                <a:cs typeface="RobotoRegular"/>
              </a:rPr>
              <a:t>Hadoop</a:t>
            </a:r>
            <a:r>
              <a:rPr sz="1400" spc="-8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RobotoRegular"/>
                <a:cs typeface="RobotoRegular"/>
              </a:rPr>
              <a:t>Co-Creator</a:t>
            </a:r>
            <a:endParaRPr sz="1400" dirty="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75638" y="1773427"/>
            <a:ext cx="5818505" cy="145224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 indent="1270" algn="ctr">
              <a:lnSpc>
                <a:spcPct val="80000"/>
              </a:lnSpc>
              <a:spcBef>
                <a:spcPts val="960"/>
              </a:spcBef>
            </a:pPr>
            <a:r>
              <a:rPr sz="3600" dirty="0"/>
              <a:t>“Google is living a </a:t>
            </a:r>
            <a:r>
              <a:rPr sz="3600" spc="-5" dirty="0"/>
              <a:t>few </a:t>
            </a:r>
            <a:r>
              <a:rPr sz="3600" spc="-10" dirty="0"/>
              <a:t>years  </a:t>
            </a:r>
            <a:r>
              <a:rPr sz="3600" dirty="0"/>
              <a:t>in the </a:t>
            </a:r>
            <a:r>
              <a:rPr sz="3600" spc="-5" dirty="0"/>
              <a:t>future </a:t>
            </a:r>
            <a:r>
              <a:rPr sz="3600" dirty="0"/>
              <a:t>and sending</a:t>
            </a:r>
            <a:r>
              <a:rPr sz="3600" spc="-90" dirty="0"/>
              <a:t> </a:t>
            </a:r>
            <a:r>
              <a:rPr sz="3600" spc="-5" dirty="0"/>
              <a:t>the  rest of </a:t>
            </a:r>
            <a:r>
              <a:rPr sz="3600" spc="-10" dirty="0"/>
              <a:t>us</a:t>
            </a:r>
            <a:r>
              <a:rPr sz="3600" spc="-30" dirty="0"/>
              <a:t> </a:t>
            </a:r>
            <a:r>
              <a:rPr sz="3600" spc="-5" dirty="0"/>
              <a:t>messages”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9766" y="4868905"/>
            <a:ext cx="829944" cy="119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5"/>
              </a:lnSpc>
            </a:pPr>
            <a:r>
              <a:rPr sz="800" dirty="0">
                <a:solidFill>
                  <a:srgbClr val="82A1E6"/>
                </a:solidFill>
                <a:latin typeface="RobotoRegular"/>
                <a:cs typeface="RobotoRegular"/>
              </a:rPr>
              <a:t>Data &amp;</a:t>
            </a:r>
            <a:r>
              <a:rPr sz="800" spc="-80" dirty="0">
                <a:solidFill>
                  <a:srgbClr val="82A1E6"/>
                </a:solidFill>
                <a:latin typeface="RobotoRegular"/>
                <a:cs typeface="RobotoRegular"/>
              </a:rPr>
              <a:t> </a:t>
            </a:r>
            <a:r>
              <a:rPr sz="800" spc="-5" dirty="0">
                <a:solidFill>
                  <a:srgbClr val="82A1E6"/>
                </a:solidFill>
                <a:latin typeface="RobotoRegular"/>
                <a:cs typeface="RobotoRegular"/>
              </a:rPr>
              <a:t>Analytics</a:t>
            </a:r>
            <a:endParaRPr sz="800">
              <a:latin typeface="RobotoRegular"/>
              <a:cs typeface="RobotoRegular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058923"/>
            <a:ext cx="9144000" cy="3084957"/>
            <a:chOff x="0" y="2058923"/>
            <a:chExt cx="9144000" cy="3084957"/>
          </a:xfrm>
        </p:grpSpPr>
        <p:sp>
          <p:nvSpPr>
            <p:cNvPr id="4" name="object 4"/>
            <p:cNvSpPr/>
            <p:nvPr/>
          </p:nvSpPr>
          <p:spPr>
            <a:xfrm>
              <a:off x="7484364" y="4806695"/>
              <a:ext cx="211835" cy="2362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722875"/>
              <a:ext cx="1335405" cy="421005"/>
            </a:xfrm>
            <a:custGeom>
              <a:avLst/>
              <a:gdLst/>
              <a:ahLst/>
              <a:cxnLst/>
              <a:rect l="l" t="t" r="r" b="b"/>
              <a:pathLst>
                <a:path w="1335405" h="421004">
                  <a:moveTo>
                    <a:pt x="1335024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1335024" y="420624"/>
                  </a:lnTo>
                  <a:lnTo>
                    <a:pt x="1335024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7" name="object 7"/>
            <p:cNvSpPr/>
            <p:nvPr/>
          </p:nvSpPr>
          <p:spPr>
            <a:xfrm>
              <a:off x="7312152" y="4722875"/>
              <a:ext cx="1335405" cy="421005"/>
            </a:xfrm>
            <a:custGeom>
              <a:avLst/>
              <a:gdLst/>
              <a:ahLst/>
              <a:cxnLst/>
              <a:rect l="l" t="t" r="r" b="b"/>
              <a:pathLst>
                <a:path w="1335404" h="421004">
                  <a:moveTo>
                    <a:pt x="1335024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1335024" y="420624"/>
                  </a:lnTo>
                  <a:lnTo>
                    <a:pt x="1335024" y="0"/>
                  </a:lnTo>
                  <a:close/>
                </a:path>
              </a:pathLst>
            </a:custGeom>
            <a:solidFill>
              <a:srgbClr val="3067D5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058923"/>
              <a:ext cx="9144000" cy="1469390"/>
            </a:xfrm>
            <a:custGeom>
              <a:avLst/>
              <a:gdLst/>
              <a:ahLst/>
              <a:cxnLst/>
              <a:rect l="l" t="t" r="r" b="b"/>
              <a:pathLst>
                <a:path w="9144000" h="1469389">
                  <a:moveTo>
                    <a:pt x="9144000" y="0"/>
                  </a:moveTo>
                  <a:lnTo>
                    <a:pt x="0" y="0"/>
                  </a:lnTo>
                  <a:lnTo>
                    <a:pt x="0" y="1469136"/>
                  </a:lnTo>
                  <a:lnTo>
                    <a:pt x="9144000" y="14691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9" name="object 9"/>
            <p:cNvSpPr/>
            <p:nvPr/>
          </p:nvSpPr>
          <p:spPr>
            <a:xfrm>
              <a:off x="8455152" y="3933444"/>
              <a:ext cx="480059" cy="481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9739" y="324359"/>
            <a:ext cx="814996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800" b="1" spc="-5" dirty="0">
                <a:solidFill>
                  <a:srgbClr val="0070C0"/>
                </a:solidFill>
              </a:rPr>
              <a:t>Google Cloud – Professional Data Engineering – Big Picture View</a:t>
            </a:r>
            <a:endParaRPr sz="1800" b="1" dirty="0">
              <a:solidFill>
                <a:srgbClr val="0070C0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96278" y="1037081"/>
            <a:ext cx="7321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4D4D4D"/>
                </a:solidFill>
                <a:latin typeface="RobotoRegular"/>
                <a:cs typeface="RobotoRegular"/>
              </a:rPr>
              <a:t>An</a:t>
            </a:r>
            <a:r>
              <a:rPr sz="1200" spc="-15" dirty="0">
                <a:solidFill>
                  <a:srgbClr val="4D4D4D"/>
                </a:solidFill>
                <a:latin typeface="RobotoRegular"/>
                <a:cs typeface="RobotoRegular"/>
              </a:rPr>
              <a:t>a</a:t>
            </a:r>
            <a:r>
              <a:rPr sz="1200" spc="-5" dirty="0">
                <a:solidFill>
                  <a:srgbClr val="4D4D4D"/>
                </a:solidFill>
                <a:latin typeface="RobotoRegular"/>
                <a:cs typeface="RobotoRegular"/>
              </a:rPr>
              <a:t>lyze</a:t>
            </a:r>
            <a:endParaRPr sz="1200" dirty="0">
              <a:latin typeface="RobotoRegular"/>
              <a:cs typeface="RobotoRegular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57655" y="3898391"/>
            <a:ext cx="579120" cy="579120"/>
            <a:chOff x="1057655" y="3898391"/>
            <a:chExt cx="579120" cy="579120"/>
          </a:xfrm>
        </p:grpSpPr>
        <p:sp>
          <p:nvSpPr>
            <p:cNvPr id="13" name="object 13"/>
            <p:cNvSpPr/>
            <p:nvPr/>
          </p:nvSpPr>
          <p:spPr>
            <a:xfrm>
              <a:off x="1057655" y="3898391"/>
              <a:ext cx="579119" cy="5791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5567" y="3927347"/>
              <a:ext cx="501395" cy="5013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12545" y="1045211"/>
            <a:ext cx="79872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6620" algn="l"/>
              </a:tabLst>
            </a:pPr>
            <a:r>
              <a:rPr sz="1200" dirty="0">
                <a:solidFill>
                  <a:srgbClr val="4D4D4D"/>
                </a:solidFill>
                <a:latin typeface="RobotoRegular"/>
                <a:cs typeface="RobotoRegular"/>
              </a:rPr>
              <a:t>C</a:t>
            </a:r>
            <a:r>
              <a:rPr sz="1200" spc="-5" dirty="0">
                <a:solidFill>
                  <a:srgbClr val="4D4D4D"/>
                </a:solidFill>
                <a:latin typeface="RobotoRegular"/>
                <a:cs typeface="RobotoRegular"/>
              </a:rPr>
              <a:t>ap</a:t>
            </a:r>
            <a:r>
              <a:rPr sz="1200" spc="-10" dirty="0">
                <a:solidFill>
                  <a:srgbClr val="4D4D4D"/>
                </a:solidFill>
                <a:latin typeface="RobotoRegular"/>
                <a:cs typeface="RobotoRegular"/>
              </a:rPr>
              <a:t>tur</a:t>
            </a:r>
            <a:r>
              <a:rPr sz="1200" spc="-5" dirty="0">
                <a:solidFill>
                  <a:srgbClr val="4D4D4D"/>
                </a:solidFill>
                <a:latin typeface="RobotoRegular"/>
                <a:cs typeface="RobotoRegular"/>
              </a:rPr>
              <a:t>e</a:t>
            </a:r>
            <a:r>
              <a:rPr sz="1200" dirty="0">
                <a:solidFill>
                  <a:srgbClr val="4D4D4D"/>
                </a:solidFill>
                <a:latin typeface="RobotoRegular"/>
                <a:cs typeface="RobotoRegular"/>
              </a:rPr>
              <a:t>	</a:t>
            </a:r>
            <a:endParaRPr sz="1600" baseline="3472" dirty="0">
              <a:latin typeface="RobotoRegular"/>
              <a:cs typeface="Roboto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24650" y="2260218"/>
            <a:ext cx="8737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BigQuery</a:t>
            </a:r>
            <a:endParaRPr sz="800">
              <a:latin typeface="RobotoRegular"/>
              <a:cs typeface="RobotoRegular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800" i="1" spc="-30" dirty="0">
                <a:solidFill>
                  <a:srgbClr val="666666"/>
                </a:solidFill>
                <a:latin typeface="Trebuchet MS"/>
                <a:cs typeface="Trebuchet MS"/>
              </a:rPr>
              <a:t>(large </a:t>
            </a:r>
            <a:r>
              <a:rPr sz="800" i="1" spc="10" dirty="0">
                <a:solidFill>
                  <a:srgbClr val="666666"/>
                </a:solidFill>
                <a:latin typeface="Trebuchet MS"/>
                <a:cs typeface="Trebuchet MS"/>
              </a:rPr>
              <a:t>scale</a:t>
            </a:r>
            <a:r>
              <a:rPr sz="800" i="1" spc="-1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800" i="1" spc="15" dirty="0">
                <a:solidFill>
                  <a:srgbClr val="666666"/>
                </a:solidFill>
                <a:latin typeface="Trebuchet MS"/>
                <a:cs typeface="Trebuchet MS"/>
              </a:rPr>
              <a:t>SQL)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29221" y="3007232"/>
            <a:ext cx="86486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325" marR="5080" indent="-17526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Cloud</a:t>
            </a:r>
            <a:r>
              <a:rPr sz="800" spc="-8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Machine  Learning</a:t>
            </a:r>
            <a:endParaRPr sz="800">
              <a:latin typeface="RobotoRegular"/>
              <a:cs typeface="Roboto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9418" y="2312034"/>
            <a:ext cx="87185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Cloud</a:t>
            </a:r>
            <a:r>
              <a:rPr sz="800" spc="-4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spc="-10" dirty="0">
                <a:solidFill>
                  <a:srgbClr val="666666"/>
                </a:solidFill>
                <a:latin typeface="RobotoRegular"/>
                <a:cs typeface="RobotoRegular"/>
              </a:rPr>
              <a:t>Pub/Sub</a:t>
            </a:r>
            <a:endParaRPr sz="800">
              <a:latin typeface="RobotoRegular"/>
              <a:cs typeface="Roboto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75410" y="2769234"/>
            <a:ext cx="99885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Logs, App</a:t>
            </a:r>
            <a:r>
              <a:rPr sz="800" spc="-4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Engine</a:t>
            </a:r>
            <a:endParaRPr sz="800">
              <a:latin typeface="RobotoRegular"/>
              <a:cs typeface="Roboto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8354" y="3226688"/>
            <a:ext cx="113347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BigQuery</a:t>
            </a:r>
            <a:r>
              <a:rPr sz="800" spc="-3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streaming</a:t>
            </a:r>
            <a:endParaRPr sz="800">
              <a:latin typeface="RobotoRegular"/>
              <a:cs typeface="Roboto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09946" y="1045210"/>
            <a:ext cx="7607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4D4D4D"/>
                </a:solidFill>
                <a:latin typeface="RobotoRegular"/>
                <a:cs typeface="RobotoRegular"/>
              </a:rPr>
              <a:t>Pro</a:t>
            </a:r>
            <a:r>
              <a:rPr sz="1200" dirty="0">
                <a:solidFill>
                  <a:srgbClr val="4D4D4D"/>
                </a:solidFill>
                <a:latin typeface="RobotoRegular"/>
                <a:cs typeface="RobotoRegular"/>
              </a:rPr>
              <a:t>c</a:t>
            </a:r>
            <a:r>
              <a:rPr sz="1200" spc="-15" dirty="0">
                <a:solidFill>
                  <a:srgbClr val="4D4D4D"/>
                </a:solidFill>
                <a:latin typeface="RobotoRegular"/>
                <a:cs typeface="RobotoRegular"/>
              </a:rPr>
              <a:t>e</a:t>
            </a:r>
            <a:r>
              <a:rPr sz="1200" spc="-5" dirty="0">
                <a:solidFill>
                  <a:srgbClr val="4D4D4D"/>
                </a:solidFill>
                <a:latin typeface="RobotoRegular"/>
                <a:cs typeface="RobotoRegular"/>
              </a:rPr>
              <a:t>ss</a:t>
            </a:r>
            <a:endParaRPr sz="1200" dirty="0">
              <a:latin typeface="RobotoRegular"/>
              <a:cs typeface="Roboto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03265" y="2260218"/>
            <a:ext cx="97409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Cloud</a:t>
            </a:r>
            <a:r>
              <a:rPr sz="800" spc="-3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Dataflow</a:t>
            </a:r>
            <a:endParaRPr sz="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i="1" spc="-20" dirty="0">
                <a:solidFill>
                  <a:srgbClr val="666666"/>
                </a:solidFill>
                <a:latin typeface="Trebuchet MS"/>
                <a:cs typeface="Trebuchet MS"/>
              </a:rPr>
              <a:t>(stream </a:t>
            </a:r>
            <a:r>
              <a:rPr sz="800" i="1" dirty="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sz="800" i="1" spc="-14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800" i="1" spc="-20" dirty="0">
                <a:solidFill>
                  <a:srgbClr val="666666"/>
                </a:solidFill>
                <a:latin typeface="Trebuchet MS"/>
                <a:cs typeface="Trebuchet MS"/>
              </a:rPr>
              <a:t>batch)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94279" y="2260218"/>
            <a:ext cx="46863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785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Cloud  </a:t>
            </a:r>
            <a:r>
              <a:rPr sz="800" spc="-10" dirty="0">
                <a:solidFill>
                  <a:srgbClr val="666666"/>
                </a:solidFill>
                <a:latin typeface="RobotoRegular"/>
                <a:cs typeface="RobotoRegular"/>
              </a:rPr>
              <a:t>Storage  </a:t>
            </a:r>
            <a:r>
              <a:rPr sz="800" i="1" spc="-15" dirty="0">
                <a:solidFill>
                  <a:srgbClr val="666666"/>
                </a:solidFill>
                <a:latin typeface="Trebuchet MS"/>
                <a:cs typeface="Trebuchet MS"/>
              </a:rPr>
              <a:t>(ob</a:t>
            </a:r>
            <a:r>
              <a:rPr sz="800" i="1" spc="-120" dirty="0">
                <a:solidFill>
                  <a:srgbClr val="666666"/>
                </a:solidFill>
                <a:latin typeface="Trebuchet MS"/>
                <a:cs typeface="Trebuchet MS"/>
              </a:rPr>
              <a:t>j</a:t>
            </a:r>
            <a:r>
              <a:rPr sz="800" i="1" spc="1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800" i="1" spc="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800" i="1" spc="-10" dirty="0">
                <a:solidFill>
                  <a:srgbClr val="666666"/>
                </a:solidFill>
                <a:latin typeface="Trebuchet MS"/>
                <a:cs typeface="Trebuchet MS"/>
              </a:rPr>
              <a:t>ts)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21127" y="3007232"/>
            <a:ext cx="6127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Cloud</a:t>
            </a:r>
            <a:r>
              <a:rPr sz="800" spc="-5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spc="-10" dirty="0">
                <a:solidFill>
                  <a:srgbClr val="666666"/>
                </a:solidFill>
                <a:latin typeface="RobotoRegular"/>
                <a:cs typeface="RobotoRegular"/>
              </a:rPr>
              <a:t>SQL</a:t>
            </a:r>
            <a:endParaRPr sz="800">
              <a:latin typeface="RobotoRegular"/>
              <a:cs typeface="RobotoRegular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800" i="1" spc="5" dirty="0">
                <a:solidFill>
                  <a:srgbClr val="666666"/>
                </a:solidFill>
                <a:latin typeface="Trebuchet MS"/>
                <a:cs typeface="Trebuchet MS"/>
              </a:rPr>
              <a:t>(SQL)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26711" y="2260218"/>
            <a:ext cx="57404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Cloud  </a:t>
            </a:r>
            <a:r>
              <a:rPr sz="800" spc="-10" dirty="0">
                <a:solidFill>
                  <a:srgbClr val="666666"/>
                </a:solidFill>
                <a:latin typeface="RobotoRegular"/>
                <a:cs typeface="RobotoRegular"/>
              </a:rPr>
              <a:t>D</a:t>
            </a: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a</a:t>
            </a:r>
            <a:r>
              <a:rPr sz="800" spc="-10" dirty="0">
                <a:solidFill>
                  <a:srgbClr val="666666"/>
                </a:solidFill>
                <a:latin typeface="RobotoRegular"/>
                <a:cs typeface="RobotoRegular"/>
              </a:rPr>
              <a:t>t</a:t>
            </a: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ast</a:t>
            </a:r>
            <a:r>
              <a:rPr sz="800" spc="-10" dirty="0">
                <a:solidFill>
                  <a:srgbClr val="666666"/>
                </a:solidFill>
                <a:latin typeface="RobotoRegular"/>
                <a:cs typeface="RobotoRegular"/>
              </a:rPr>
              <a:t>ore  </a:t>
            </a:r>
            <a:r>
              <a:rPr sz="800" i="1" spc="15" dirty="0">
                <a:solidFill>
                  <a:srgbClr val="666666"/>
                </a:solidFill>
                <a:latin typeface="Trebuchet MS"/>
                <a:cs typeface="Trebuchet MS"/>
              </a:rPr>
              <a:t>(NoSQL)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88639" y="2260218"/>
            <a:ext cx="6115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BigQuery</a:t>
            </a:r>
            <a:endParaRPr sz="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i="1" spc="-30" dirty="0">
                <a:solidFill>
                  <a:srgbClr val="666666"/>
                </a:solidFill>
                <a:latin typeface="Trebuchet MS"/>
                <a:cs typeface="Trebuchet MS"/>
              </a:rPr>
              <a:t>(structured)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49951" y="3671696"/>
            <a:ext cx="202818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666666"/>
                </a:solidFill>
                <a:latin typeface="Roboto"/>
                <a:cs typeface="Roboto"/>
              </a:rPr>
              <a:t>Cloud Dataproc (Hadoop </a:t>
            </a:r>
            <a:r>
              <a:rPr sz="800" b="1" dirty="0">
                <a:solidFill>
                  <a:srgbClr val="666666"/>
                </a:solidFill>
                <a:latin typeface="Roboto"/>
                <a:cs typeface="Roboto"/>
              </a:rPr>
              <a:t>&amp;</a:t>
            </a:r>
            <a:r>
              <a:rPr sz="800" b="1" spc="5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800" b="1" spc="-5" dirty="0">
                <a:solidFill>
                  <a:srgbClr val="666666"/>
                </a:solidFill>
                <a:latin typeface="Roboto"/>
                <a:cs typeface="Roboto"/>
              </a:rPr>
              <a:t>Ecosystem)</a:t>
            </a:r>
            <a:endParaRPr sz="80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09238" y="2260218"/>
            <a:ext cx="48577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Cloud  Bigt</a:t>
            </a:r>
            <a:r>
              <a:rPr sz="800" spc="-10" dirty="0">
                <a:solidFill>
                  <a:srgbClr val="666666"/>
                </a:solidFill>
                <a:latin typeface="RobotoRegular"/>
                <a:cs typeface="RobotoRegular"/>
              </a:rPr>
              <a:t>a</a:t>
            </a: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ble  </a:t>
            </a:r>
            <a:r>
              <a:rPr sz="800" i="1" spc="20" dirty="0">
                <a:solidFill>
                  <a:srgbClr val="666666"/>
                </a:solidFill>
                <a:latin typeface="Trebuchet MS"/>
                <a:cs typeface="Trebuchet MS"/>
              </a:rPr>
              <a:t>(NoSQL</a:t>
            </a:r>
            <a:endParaRPr sz="800">
              <a:latin typeface="Trebuchet MS"/>
              <a:cs typeface="Trebuchet MS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800" i="1" spc="15" dirty="0">
                <a:solidFill>
                  <a:srgbClr val="666666"/>
                </a:solidFill>
                <a:latin typeface="Trebuchet MS"/>
                <a:cs typeface="Trebuchet MS"/>
              </a:rPr>
              <a:t>HBase)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61030" y="3671696"/>
            <a:ext cx="57150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666666"/>
                </a:solidFill>
                <a:latin typeface="Roboto"/>
                <a:cs typeface="Roboto"/>
              </a:rPr>
              <a:t>Ca</a:t>
            </a:r>
            <a:r>
              <a:rPr sz="800" b="1" dirty="0">
                <a:solidFill>
                  <a:srgbClr val="666666"/>
                </a:solidFill>
                <a:latin typeface="Roboto"/>
                <a:cs typeface="Roboto"/>
              </a:rPr>
              <a:t>ss</a:t>
            </a:r>
            <a:r>
              <a:rPr sz="800" b="1" spc="-5" dirty="0">
                <a:solidFill>
                  <a:srgbClr val="666666"/>
                </a:solidFill>
                <a:latin typeface="Roboto"/>
                <a:cs typeface="Roboto"/>
              </a:rPr>
              <a:t>an</a:t>
            </a:r>
            <a:r>
              <a:rPr sz="800" b="1" spc="-10" dirty="0">
                <a:solidFill>
                  <a:srgbClr val="666666"/>
                </a:solidFill>
                <a:latin typeface="Roboto"/>
                <a:cs typeface="Roboto"/>
              </a:rPr>
              <a:t>d</a:t>
            </a:r>
            <a:r>
              <a:rPr sz="800" b="1" spc="-5" dirty="0">
                <a:solidFill>
                  <a:srgbClr val="666666"/>
                </a:solidFill>
                <a:latin typeface="Roboto"/>
                <a:cs typeface="Roboto"/>
              </a:rPr>
              <a:t>r</a:t>
            </a:r>
            <a:r>
              <a:rPr sz="800" b="1" dirty="0">
                <a:solidFill>
                  <a:srgbClr val="666666"/>
                </a:solidFill>
                <a:latin typeface="Roboto"/>
                <a:cs typeface="Roboto"/>
              </a:rPr>
              <a:t>a</a:t>
            </a:r>
            <a:endParaRPr sz="800" dirty="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35807" y="3671696"/>
            <a:ext cx="34480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666666"/>
                </a:solidFill>
                <a:latin typeface="Roboto"/>
                <a:cs typeface="Roboto"/>
              </a:rPr>
              <a:t>hBase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04842" y="3671696"/>
            <a:ext cx="53149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666666"/>
                </a:solidFill>
                <a:latin typeface="Roboto"/>
                <a:cs typeface="Roboto"/>
              </a:rPr>
              <a:t>M</a:t>
            </a:r>
            <a:r>
              <a:rPr sz="800" b="1" spc="-5" dirty="0">
                <a:solidFill>
                  <a:srgbClr val="666666"/>
                </a:solidFill>
                <a:latin typeface="Roboto"/>
                <a:cs typeface="Roboto"/>
              </a:rPr>
              <a:t>ongoDB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63548" y="3671696"/>
            <a:ext cx="63990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666666"/>
                </a:solidFill>
                <a:latin typeface="Roboto"/>
                <a:cs typeface="Roboto"/>
              </a:rPr>
              <a:t>Rabbit</a:t>
            </a:r>
            <a:r>
              <a:rPr sz="800" b="1" spc="-5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666666"/>
                </a:solidFill>
                <a:latin typeface="Roboto"/>
                <a:cs typeface="Roboto"/>
              </a:rPr>
              <a:t>MQ</a:t>
            </a:r>
            <a:endParaRPr sz="800" dirty="0">
              <a:latin typeface="Roboto"/>
              <a:cs typeface="Robo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657855" y="3898391"/>
            <a:ext cx="577850" cy="579120"/>
            <a:chOff x="2657855" y="3898391"/>
            <a:chExt cx="577850" cy="579120"/>
          </a:xfrm>
        </p:grpSpPr>
        <p:sp>
          <p:nvSpPr>
            <p:cNvPr id="34" name="object 34"/>
            <p:cNvSpPr/>
            <p:nvPr/>
          </p:nvSpPr>
          <p:spPr>
            <a:xfrm>
              <a:off x="2657855" y="3898391"/>
              <a:ext cx="577595" cy="5791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2695955" y="3947159"/>
              <a:ext cx="501395" cy="5013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419855" y="3898391"/>
            <a:ext cx="577850" cy="579120"/>
            <a:chOff x="3419855" y="3898391"/>
            <a:chExt cx="577850" cy="579120"/>
          </a:xfrm>
        </p:grpSpPr>
        <p:sp>
          <p:nvSpPr>
            <p:cNvPr id="37" name="object 37"/>
            <p:cNvSpPr/>
            <p:nvPr/>
          </p:nvSpPr>
          <p:spPr>
            <a:xfrm>
              <a:off x="3419855" y="3898391"/>
              <a:ext cx="577596" cy="5791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3468623" y="3927347"/>
              <a:ext cx="481584" cy="5013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4154423" y="3898391"/>
            <a:ext cx="579120" cy="579120"/>
            <a:chOff x="4154423" y="3898391"/>
            <a:chExt cx="579120" cy="579120"/>
          </a:xfrm>
        </p:grpSpPr>
        <p:sp>
          <p:nvSpPr>
            <p:cNvPr id="40" name="object 40"/>
            <p:cNvSpPr/>
            <p:nvPr/>
          </p:nvSpPr>
          <p:spPr>
            <a:xfrm>
              <a:off x="4154423" y="3898391"/>
              <a:ext cx="579120" cy="5791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4198619" y="3927347"/>
              <a:ext cx="501396" cy="5013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5876544" y="3887723"/>
            <a:ext cx="1815464" cy="589915"/>
            <a:chOff x="5876544" y="3887723"/>
            <a:chExt cx="1815464" cy="589915"/>
          </a:xfrm>
        </p:grpSpPr>
        <p:sp>
          <p:nvSpPr>
            <p:cNvPr id="43" name="object 43"/>
            <p:cNvSpPr/>
            <p:nvPr/>
          </p:nvSpPr>
          <p:spPr>
            <a:xfrm>
              <a:off x="5876544" y="3898391"/>
              <a:ext cx="579120" cy="5791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6495288" y="3887723"/>
              <a:ext cx="579119" cy="5791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5916168" y="3927347"/>
              <a:ext cx="501396" cy="50139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6547104" y="4026407"/>
              <a:ext cx="501396" cy="3215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7112508" y="3889247"/>
              <a:ext cx="579120" cy="5775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7174991" y="3954779"/>
              <a:ext cx="480059" cy="4465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0" y="1392936"/>
            <a:ext cx="9144000" cy="3315970"/>
            <a:chOff x="0" y="1392936"/>
            <a:chExt cx="9144000" cy="3315970"/>
          </a:xfrm>
        </p:grpSpPr>
        <p:sp>
          <p:nvSpPr>
            <p:cNvPr id="50" name="object 50"/>
            <p:cNvSpPr/>
            <p:nvPr/>
          </p:nvSpPr>
          <p:spPr>
            <a:xfrm>
              <a:off x="0" y="2054351"/>
              <a:ext cx="9144000" cy="1478280"/>
            </a:xfrm>
            <a:custGeom>
              <a:avLst/>
              <a:gdLst/>
              <a:ahLst/>
              <a:cxnLst/>
              <a:rect l="l" t="t" r="r" b="b"/>
              <a:pathLst>
                <a:path w="9144000" h="1478279">
                  <a:moveTo>
                    <a:pt x="9143987" y="1469136"/>
                  </a:moveTo>
                  <a:lnTo>
                    <a:pt x="0" y="1469136"/>
                  </a:lnTo>
                  <a:lnTo>
                    <a:pt x="0" y="1478280"/>
                  </a:lnTo>
                  <a:lnTo>
                    <a:pt x="9143987" y="1478280"/>
                  </a:lnTo>
                  <a:lnTo>
                    <a:pt x="9143987" y="1469136"/>
                  </a:lnTo>
                  <a:close/>
                </a:path>
                <a:path w="9144000" h="1478279">
                  <a:moveTo>
                    <a:pt x="9143987" y="0"/>
                  </a:moveTo>
                  <a:lnTo>
                    <a:pt x="0" y="0"/>
                  </a:lnTo>
                  <a:lnTo>
                    <a:pt x="0" y="9156"/>
                  </a:lnTo>
                  <a:lnTo>
                    <a:pt x="9143987" y="9156"/>
                  </a:lnTo>
                  <a:lnTo>
                    <a:pt x="914398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999744" y="1392936"/>
              <a:ext cx="4084320" cy="3307715"/>
            </a:xfrm>
            <a:custGeom>
              <a:avLst/>
              <a:gdLst/>
              <a:ahLst/>
              <a:cxnLst/>
              <a:rect l="l" t="t" r="r" b="b"/>
              <a:pathLst>
                <a:path w="4084320" h="3307715">
                  <a:moveTo>
                    <a:pt x="1351788" y="3307194"/>
                  </a:moveTo>
                  <a:lnTo>
                    <a:pt x="1351788" y="0"/>
                  </a:lnTo>
                </a:path>
                <a:path w="4084320" h="3307715">
                  <a:moveTo>
                    <a:pt x="0" y="3307194"/>
                  </a:moveTo>
                  <a:lnTo>
                    <a:pt x="0" y="0"/>
                  </a:lnTo>
                </a:path>
                <a:path w="4084320" h="3307715">
                  <a:moveTo>
                    <a:pt x="4084320" y="3307194"/>
                  </a:moveTo>
                  <a:lnTo>
                    <a:pt x="4084320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1694688" y="3907536"/>
              <a:ext cx="579119" cy="5791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1816607" y="3951731"/>
              <a:ext cx="355092" cy="5013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7827264" y="1392936"/>
              <a:ext cx="0" cy="3315970"/>
            </a:xfrm>
            <a:custGeom>
              <a:avLst/>
              <a:gdLst/>
              <a:ahLst/>
              <a:cxnLst/>
              <a:rect l="l" t="t" r="r" b="b"/>
              <a:pathLst>
                <a:path h="3315970">
                  <a:moveTo>
                    <a:pt x="0" y="3315893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7240523" y="1522476"/>
              <a:ext cx="455675" cy="4114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1456944" y="1528798"/>
              <a:ext cx="455675" cy="40856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5547359" y="1519583"/>
              <a:ext cx="473963" cy="42696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4472940" y="1516380"/>
              <a:ext cx="473963" cy="4236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3156204" y="1516380"/>
              <a:ext cx="475488" cy="42367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2499360" y="1516380"/>
              <a:ext cx="473963" cy="42367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3814571" y="1516380"/>
              <a:ext cx="475488" cy="42367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8247888" y="1528798"/>
              <a:ext cx="454151" cy="4085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7921752" y="3927347"/>
              <a:ext cx="481583" cy="481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8004047" y="4009643"/>
              <a:ext cx="321564" cy="32156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5218176" y="3935475"/>
              <a:ext cx="579120" cy="51155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8500871" y="3992880"/>
              <a:ext cx="385572" cy="36575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6647688" y="1530128"/>
              <a:ext cx="455675" cy="40583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6516623" y="1399032"/>
              <a:ext cx="0" cy="2129790"/>
            </a:xfrm>
            <a:custGeom>
              <a:avLst/>
              <a:gdLst/>
              <a:ahLst/>
              <a:cxnLst/>
              <a:rect l="l" t="t" r="r" b="b"/>
              <a:pathLst>
                <a:path h="2129790">
                  <a:moveTo>
                    <a:pt x="0" y="2129408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1392936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0" y="0"/>
                  </a:moveTo>
                  <a:lnTo>
                    <a:pt x="0" y="9144"/>
                  </a:lnTo>
                  <a:lnTo>
                    <a:pt x="9143999" y="9144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1829709" y="3675633"/>
            <a:ext cx="32321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666666"/>
                </a:solidFill>
                <a:latin typeface="Roboto"/>
                <a:cs typeface="Roboto"/>
              </a:rPr>
              <a:t>K</a:t>
            </a:r>
            <a:r>
              <a:rPr sz="800" b="1" spc="-5" dirty="0">
                <a:solidFill>
                  <a:srgbClr val="666666"/>
                </a:solidFill>
                <a:latin typeface="Roboto"/>
                <a:cs typeface="Roboto"/>
              </a:rPr>
              <a:t>afka</a:t>
            </a:r>
            <a:endParaRPr sz="800" dirty="0">
              <a:latin typeface="Roboto"/>
              <a:cs typeface="Roboto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34188" y="3997248"/>
            <a:ext cx="52641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333333"/>
                </a:solidFill>
                <a:latin typeface="Roboto"/>
                <a:cs typeface="Roboto"/>
              </a:rPr>
              <a:t>Wave</a:t>
            </a:r>
            <a:r>
              <a:rPr sz="800" b="1" spc="-6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333333"/>
                </a:solidFill>
                <a:latin typeface="Roboto"/>
                <a:cs typeface="Roboto"/>
              </a:rPr>
              <a:t>2</a:t>
            </a:r>
            <a:endParaRPr sz="800">
              <a:latin typeface="Roboto"/>
              <a:cs typeface="Roboto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34188" y="2714320"/>
            <a:ext cx="52641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333333"/>
                </a:solidFill>
                <a:latin typeface="Roboto"/>
                <a:cs typeface="Roboto"/>
              </a:rPr>
              <a:t>Wave</a:t>
            </a:r>
            <a:r>
              <a:rPr sz="800" b="1" spc="-6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333333"/>
                </a:solidFill>
                <a:latin typeface="Roboto"/>
                <a:cs typeface="Roboto"/>
              </a:rPr>
              <a:t>3</a:t>
            </a:r>
            <a:endParaRPr sz="800">
              <a:latin typeface="Roboto"/>
              <a:cs typeface="Roboto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055356" y="1037081"/>
            <a:ext cx="84010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4D4D4D"/>
                </a:solidFill>
                <a:latin typeface="RobotoRegular"/>
                <a:cs typeface="RobotoRegular"/>
              </a:rPr>
              <a:t>V</a:t>
            </a:r>
            <a:r>
              <a:rPr sz="1200" spc="-5" dirty="0">
                <a:solidFill>
                  <a:srgbClr val="4D4D4D"/>
                </a:solidFill>
                <a:latin typeface="RobotoRegular"/>
                <a:cs typeface="RobotoRegular"/>
              </a:rPr>
              <a:t>isu</a:t>
            </a:r>
            <a:r>
              <a:rPr sz="1200" spc="-15" dirty="0">
                <a:solidFill>
                  <a:srgbClr val="4D4D4D"/>
                </a:solidFill>
                <a:latin typeface="RobotoRegular"/>
                <a:cs typeface="RobotoRegular"/>
              </a:rPr>
              <a:t>a</a:t>
            </a:r>
            <a:r>
              <a:rPr sz="1200" spc="-5" dirty="0">
                <a:solidFill>
                  <a:srgbClr val="4D4D4D"/>
                </a:solidFill>
                <a:latin typeface="RobotoRegular"/>
                <a:cs typeface="RobotoRegular"/>
              </a:rPr>
              <a:t>l</a:t>
            </a:r>
            <a:r>
              <a:rPr sz="1200" spc="-15" dirty="0">
                <a:solidFill>
                  <a:srgbClr val="4D4D4D"/>
                </a:solidFill>
                <a:latin typeface="RobotoRegular"/>
                <a:cs typeface="RobotoRegular"/>
              </a:rPr>
              <a:t>i</a:t>
            </a:r>
            <a:r>
              <a:rPr lang="en-IN" sz="1200" spc="-5" dirty="0">
                <a:solidFill>
                  <a:srgbClr val="4D4D4D"/>
                </a:solidFill>
                <a:latin typeface="RobotoRegular"/>
                <a:cs typeface="RobotoRegular"/>
              </a:rPr>
              <a:t>z</a:t>
            </a:r>
            <a:r>
              <a:rPr sz="1200" spc="-5" dirty="0">
                <a:solidFill>
                  <a:srgbClr val="4D4D4D"/>
                </a:solidFill>
                <a:latin typeface="RobotoRegular"/>
                <a:cs typeface="RobotoRegular"/>
              </a:rPr>
              <a:t>e</a:t>
            </a:r>
            <a:endParaRPr sz="1200" dirty="0">
              <a:latin typeface="RobotoRegular"/>
              <a:cs typeface="RobotoRegular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026654" y="2260218"/>
            <a:ext cx="89661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Cloud</a:t>
            </a:r>
            <a:r>
              <a:rPr sz="800" spc="-8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DataLab</a:t>
            </a:r>
            <a:endParaRPr sz="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i="1" spc="-30" dirty="0">
                <a:solidFill>
                  <a:srgbClr val="666666"/>
                </a:solidFill>
                <a:latin typeface="Trebuchet MS"/>
                <a:cs typeface="Trebuchet MS"/>
              </a:rPr>
              <a:t>(iPython/Jupyter)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011414" y="3007232"/>
            <a:ext cx="92646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Data Studio</a:t>
            </a:r>
            <a:r>
              <a:rPr sz="800" spc="-4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360</a:t>
            </a:r>
            <a:endParaRPr sz="800">
              <a:latin typeface="RobotoRegular"/>
              <a:cs typeface="RobotoRegular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946897" y="3675633"/>
            <a:ext cx="438784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666666"/>
                </a:solidFill>
                <a:latin typeface="Roboto"/>
                <a:cs typeface="Roboto"/>
              </a:rPr>
              <a:t>T</a:t>
            </a:r>
            <a:r>
              <a:rPr sz="800" b="1" spc="-5" dirty="0">
                <a:solidFill>
                  <a:srgbClr val="666666"/>
                </a:solidFill>
                <a:latin typeface="Roboto"/>
                <a:cs typeface="Roboto"/>
              </a:rPr>
              <a:t>a</a:t>
            </a:r>
            <a:r>
              <a:rPr sz="800" b="1" spc="-10" dirty="0">
                <a:solidFill>
                  <a:srgbClr val="666666"/>
                </a:solidFill>
                <a:latin typeface="Roboto"/>
                <a:cs typeface="Roboto"/>
              </a:rPr>
              <a:t>b</a:t>
            </a:r>
            <a:r>
              <a:rPr sz="800" b="1" spc="-5" dirty="0">
                <a:solidFill>
                  <a:srgbClr val="666666"/>
                </a:solidFill>
                <a:latin typeface="Roboto"/>
                <a:cs typeface="Roboto"/>
              </a:rPr>
              <a:t>l</a:t>
            </a:r>
            <a:r>
              <a:rPr sz="800" b="1" spc="5" dirty="0">
                <a:solidFill>
                  <a:srgbClr val="666666"/>
                </a:solidFill>
                <a:latin typeface="Roboto"/>
                <a:cs typeface="Roboto"/>
              </a:rPr>
              <a:t>e</a:t>
            </a:r>
            <a:r>
              <a:rPr sz="800" b="1" spc="-5" dirty="0">
                <a:solidFill>
                  <a:srgbClr val="666666"/>
                </a:solidFill>
                <a:latin typeface="Roboto"/>
                <a:cs typeface="Roboto"/>
              </a:rPr>
              <a:t>au</a:t>
            </a:r>
            <a:endParaRPr sz="800">
              <a:latin typeface="Roboto"/>
              <a:cs typeface="Roboto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567166" y="3675633"/>
            <a:ext cx="22669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666666"/>
                </a:solidFill>
                <a:latin typeface="Roboto"/>
                <a:cs typeface="Roboto"/>
              </a:rPr>
              <a:t>Q</a:t>
            </a:r>
            <a:r>
              <a:rPr sz="800" b="1" spc="-5" dirty="0">
                <a:solidFill>
                  <a:srgbClr val="666666"/>
                </a:solidFill>
                <a:latin typeface="Roboto"/>
                <a:cs typeface="Roboto"/>
              </a:rPr>
              <a:t>l</a:t>
            </a:r>
            <a:r>
              <a:rPr sz="800" b="1" dirty="0">
                <a:solidFill>
                  <a:srgbClr val="666666"/>
                </a:solidFill>
                <a:latin typeface="Roboto"/>
                <a:cs typeface="Roboto"/>
              </a:rPr>
              <a:t>ik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BACEE1-DE9E-4DF5-970D-FF66F69EF151}"/>
              </a:ext>
            </a:extLst>
          </p:cNvPr>
          <p:cNvSpPr/>
          <p:nvPr/>
        </p:nvSpPr>
        <p:spPr>
          <a:xfrm>
            <a:off x="3425870" y="1011347"/>
            <a:ext cx="5485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spc="-5" dirty="0">
                <a:solidFill>
                  <a:srgbClr val="4D4D4D"/>
                </a:solidFill>
                <a:latin typeface="RobotoRegular"/>
              </a:rPr>
              <a:t>Store</a:t>
            </a:r>
            <a:endParaRPr lang="en-IN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9766" y="4868905"/>
            <a:ext cx="829944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5"/>
              </a:lnSpc>
            </a:pPr>
            <a:r>
              <a:rPr sz="900" dirty="0">
                <a:solidFill>
                  <a:srgbClr val="82A1E6"/>
                </a:solidFill>
                <a:latin typeface="RobotoRegular"/>
                <a:cs typeface="RobotoRegular"/>
              </a:rPr>
              <a:t>Data &amp;</a:t>
            </a:r>
            <a:r>
              <a:rPr sz="900" spc="-80" dirty="0">
                <a:solidFill>
                  <a:srgbClr val="82A1E6"/>
                </a:solidFill>
                <a:latin typeface="RobotoRegular"/>
                <a:cs typeface="RobotoRegular"/>
              </a:rPr>
              <a:t> </a:t>
            </a:r>
            <a:r>
              <a:rPr sz="900" spc="-5" dirty="0">
                <a:solidFill>
                  <a:srgbClr val="82A1E6"/>
                </a:solidFill>
                <a:latin typeface="RobotoRegular"/>
                <a:cs typeface="RobotoRegular"/>
              </a:rPr>
              <a:t>Analytics</a:t>
            </a:r>
            <a:endParaRPr sz="900">
              <a:latin typeface="RobotoRegular"/>
              <a:cs typeface="RobotoRegular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22875"/>
            <a:ext cx="8647557" cy="421005"/>
            <a:chOff x="0" y="4722875"/>
            <a:chExt cx="8647557" cy="421005"/>
          </a:xfrm>
        </p:grpSpPr>
        <p:sp>
          <p:nvSpPr>
            <p:cNvPr id="4" name="object 4"/>
            <p:cNvSpPr/>
            <p:nvPr/>
          </p:nvSpPr>
          <p:spPr>
            <a:xfrm>
              <a:off x="7484364" y="4806696"/>
              <a:ext cx="211835" cy="2362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722875"/>
              <a:ext cx="1335405" cy="421005"/>
            </a:xfrm>
            <a:custGeom>
              <a:avLst/>
              <a:gdLst/>
              <a:ahLst/>
              <a:cxnLst/>
              <a:rect l="l" t="t" r="r" b="b"/>
              <a:pathLst>
                <a:path w="1335405" h="421004">
                  <a:moveTo>
                    <a:pt x="1335024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1335024" y="420624"/>
                  </a:lnTo>
                  <a:lnTo>
                    <a:pt x="1335024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12152" y="4722875"/>
              <a:ext cx="1335405" cy="421005"/>
            </a:xfrm>
            <a:custGeom>
              <a:avLst/>
              <a:gdLst/>
              <a:ahLst/>
              <a:cxnLst/>
              <a:rect l="l" t="t" r="r" b="b"/>
              <a:pathLst>
                <a:path w="1335404" h="421004">
                  <a:moveTo>
                    <a:pt x="1335024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1335024" y="420624"/>
                  </a:lnTo>
                  <a:lnTo>
                    <a:pt x="1335024" y="0"/>
                  </a:lnTo>
                  <a:close/>
                </a:path>
              </a:pathLst>
            </a:custGeom>
            <a:solidFill>
              <a:srgbClr val="3067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4104132"/>
            <a:ext cx="8871585" cy="448309"/>
          </a:xfrm>
          <a:custGeom>
            <a:avLst/>
            <a:gdLst/>
            <a:ahLst/>
            <a:cxnLst/>
            <a:rect l="l" t="t" r="r" b="b"/>
            <a:pathLst>
              <a:path w="8871585" h="448310">
                <a:moveTo>
                  <a:pt x="8647176" y="0"/>
                </a:moveTo>
                <a:lnTo>
                  <a:pt x="8647176" y="112014"/>
                </a:lnTo>
                <a:lnTo>
                  <a:pt x="0" y="112014"/>
                </a:lnTo>
                <a:lnTo>
                  <a:pt x="0" y="336042"/>
                </a:lnTo>
                <a:lnTo>
                  <a:pt x="8647176" y="336042"/>
                </a:lnTo>
                <a:lnTo>
                  <a:pt x="8647176" y="448056"/>
                </a:lnTo>
                <a:lnTo>
                  <a:pt x="8871204" y="224028"/>
                </a:lnTo>
                <a:lnTo>
                  <a:pt x="864717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948237" y="981265"/>
            <a:ext cx="944244" cy="3569970"/>
            <a:chOff x="4948237" y="981265"/>
            <a:chExt cx="944244" cy="3569970"/>
          </a:xfrm>
        </p:grpSpPr>
        <p:sp>
          <p:nvSpPr>
            <p:cNvPr id="10" name="object 10"/>
            <p:cNvSpPr/>
            <p:nvPr/>
          </p:nvSpPr>
          <p:spPr>
            <a:xfrm>
              <a:off x="4953000" y="1446276"/>
              <a:ext cx="934719" cy="3104515"/>
            </a:xfrm>
            <a:custGeom>
              <a:avLst/>
              <a:gdLst/>
              <a:ahLst/>
              <a:cxnLst/>
              <a:rect l="l" t="t" r="r" b="b"/>
              <a:pathLst>
                <a:path w="934720" h="3104515">
                  <a:moveTo>
                    <a:pt x="934212" y="0"/>
                  </a:moveTo>
                  <a:lnTo>
                    <a:pt x="0" y="0"/>
                  </a:lnTo>
                  <a:lnTo>
                    <a:pt x="0" y="3104388"/>
                  </a:lnTo>
                  <a:lnTo>
                    <a:pt x="934212" y="3104388"/>
                  </a:lnTo>
                  <a:lnTo>
                    <a:pt x="9342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953000" y="986027"/>
              <a:ext cx="934719" cy="533400"/>
            </a:xfrm>
            <a:custGeom>
              <a:avLst/>
              <a:gdLst/>
              <a:ahLst/>
              <a:cxnLst/>
              <a:rect l="l" t="t" r="r" b="b"/>
              <a:pathLst>
                <a:path w="934720" h="533400">
                  <a:moveTo>
                    <a:pt x="845312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533400"/>
                  </a:lnTo>
                  <a:lnTo>
                    <a:pt x="934212" y="533400"/>
                  </a:lnTo>
                  <a:lnTo>
                    <a:pt x="934212" y="88900"/>
                  </a:lnTo>
                  <a:lnTo>
                    <a:pt x="927232" y="54274"/>
                  </a:lnTo>
                  <a:lnTo>
                    <a:pt x="908192" y="26019"/>
                  </a:lnTo>
                  <a:lnTo>
                    <a:pt x="879937" y="6979"/>
                  </a:lnTo>
                  <a:lnTo>
                    <a:pt x="845312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3000" y="986027"/>
              <a:ext cx="934719" cy="533400"/>
            </a:xfrm>
            <a:custGeom>
              <a:avLst/>
              <a:gdLst/>
              <a:ahLst/>
              <a:cxnLst/>
              <a:rect l="l" t="t" r="r" b="b"/>
              <a:pathLst>
                <a:path w="934720" h="533400">
                  <a:moveTo>
                    <a:pt x="88900" y="0"/>
                  </a:moveTo>
                  <a:lnTo>
                    <a:pt x="845312" y="0"/>
                  </a:lnTo>
                  <a:lnTo>
                    <a:pt x="879937" y="6979"/>
                  </a:lnTo>
                  <a:lnTo>
                    <a:pt x="908192" y="26019"/>
                  </a:lnTo>
                  <a:lnTo>
                    <a:pt x="927232" y="54274"/>
                  </a:lnTo>
                  <a:lnTo>
                    <a:pt x="934212" y="88900"/>
                  </a:lnTo>
                  <a:lnTo>
                    <a:pt x="934212" y="533400"/>
                  </a:lnTo>
                  <a:lnTo>
                    <a:pt x="0" y="533400"/>
                  </a:lnTo>
                  <a:lnTo>
                    <a:pt x="0" y="88900"/>
                  </a:ln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close/>
                </a:path>
              </a:pathLst>
            </a:custGeom>
            <a:ln w="914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063490" y="1110234"/>
            <a:ext cx="7137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Exploration</a:t>
            </a:r>
            <a:r>
              <a:rPr sz="800" b="1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&amp;  </a:t>
            </a:r>
            <a:r>
              <a:rPr sz="800" b="1" spc="-10" dirty="0">
                <a:solidFill>
                  <a:srgbClr val="FFFFFF"/>
                </a:solidFill>
                <a:latin typeface="Roboto"/>
                <a:cs typeface="Roboto"/>
              </a:rPr>
              <a:t>Collaboration</a:t>
            </a:r>
            <a:endParaRPr sz="80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76181" y="981265"/>
            <a:ext cx="944244" cy="3574415"/>
            <a:chOff x="2976181" y="981265"/>
            <a:chExt cx="944244" cy="3574415"/>
          </a:xfrm>
        </p:grpSpPr>
        <p:sp>
          <p:nvSpPr>
            <p:cNvPr id="15" name="object 15"/>
            <p:cNvSpPr/>
            <p:nvPr/>
          </p:nvSpPr>
          <p:spPr>
            <a:xfrm>
              <a:off x="2980944" y="1446276"/>
              <a:ext cx="934719" cy="3104515"/>
            </a:xfrm>
            <a:custGeom>
              <a:avLst/>
              <a:gdLst/>
              <a:ahLst/>
              <a:cxnLst/>
              <a:rect l="l" t="t" r="r" b="b"/>
              <a:pathLst>
                <a:path w="934720" h="3104515">
                  <a:moveTo>
                    <a:pt x="934211" y="0"/>
                  </a:moveTo>
                  <a:lnTo>
                    <a:pt x="0" y="0"/>
                  </a:lnTo>
                  <a:lnTo>
                    <a:pt x="0" y="3104388"/>
                  </a:lnTo>
                  <a:lnTo>
                    <a:pt x="934211" y="3104388"/>
                  </a:lnTo>
                  <a:lnTo>
                    <a:pt x="9342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2980944" y="1446276"/>
              <a:ext cx="934719" cy="3104515"/>
            </a:xfrm>
            <a:custGeom>
              <a:avLst/>
              <a:gdLst/>
              <a:ahLst/>
              <a:cxnLst/>
              <a:rect l="l" t="t" r="r" b="b"/>
              <a:pathLst>
                <a:path w="934720" h="3104515">
                  <a:moveTo>
                    <a:pt x="0" y="3104388"/>
                  </a:moveTo>
                  <a:lnTo>
                    <a:pt x="934211" y="3104388"/>
                  </a:lnTo>
                  <a:lnTo>
                    <a:pt x="934211" y="0"/>
                  </a:lnTo>
                  <a:lnTo>
                    <a:pt x="0" y="0"/>
                  </a:lnTo>
                  <a:lnTo>
                    <a:pt x="0" y="3104388"/>
                  </a:lnTo>
                  <a:close/>
                </a:path>
              </a:pathLst>
            </a:custGeom>
            <a:ln w="9144">
              <a:solidFill>
                <a:srgbClr val="34A852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2980944" y="986027"/>
              <a:ext cx="934719" cy="533400"/>
            </a:xfrm>
            <a:custGeom>
              <a:avLst/>
              <a:gdLst/>
              <a:ahLst/>
              <a:cxnLst/>
              <a:rect l="l" t="t" r="r" b="b"/>
              <a:pathLst>
                <a:path w="934720" h="533400">
                  <a:moveTo>
                    <a:pt x="845311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533400"/>
                  </a:lnTo>
                  <a:lnTo>
                    <a:pt x="934211" y="533400"/>
                  </a:lnTo>
                  <a:lnTo>
                    <a:pt x="934211" y="88900"/>
                  </a:lnTo>
                  <a:lnTo>
                    <a:pt x="927232" y="54274"/>
                  </a:lnTo>
                  <a:lnTo>
                    <a:pt x="908192" y="26019"/>
                  </a:lnTo>
                  <a:lnTo>
                    <a:pt x="879937" y="6979"/>
                  </a:lnTo>
                  <a:lnTo>
                    <a:pt x="845311" y="0"/>
                  </a:lnTo>
                  <a:close/>
                </a:path>
              </a:pathLst>
            </a:custGeom>
            <a:solidFill>
              <a:srgbClr val="34A852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980944" y="986027"/>
              <a:ext cx="934719" cy="533400"/>
            </a:xfrm>
            <a:custGeom>
              <a:avLst/>
              <a:gdLst/>
              <a:ahLst/>
              <a:cxnLst/>
              <a:rect l="l" t="t" r="r" b="b"/>
              <a:pathLst>
                <a:path w="934720" h="533400">
                  <a:moveTo>
                    <a:pt x="88900" y="0"/>
                  </a:moveTo>
                  <a:lnTo>
                    <a:pt x="845311" y="0"/>
                  </a:lnTo>
                  <a:lnTo>
                    <a:pt x="879937" y="6979"/>
                  </a:lnTo>
                  <a:lnTo>
                    <a:pt x="908192" y="26019"/>
                  </a:lnTo>
                  <a:lnTo>
                    <a:pt x="927232" y="54274"/>
                  </a:lnTo>
                  <a:lnTo>
                    <a:pt x="934211" y="88900"/>
                  </a:lnTo>
                  <a:lnTo>
                    <a:pt x="934211" y="533400"/>
                  </a:lnTo>
                  <a:lnTo>
                    <a:pt x="0" y="533400"/>
                  </a:lnTo>
                  <a:lnTo>
                    <a:pt x="0" y="88900"/>
                  </a:ln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close/>
                </a:path>
              </a:pathLst>
            </a:custGeom>
            <a:ln w="9144">
              <a:solidFill>
                <a:srgbClr val="34A852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163570" y="1178814"/>
            <a:ext cx="5657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D</a:t>
            </a: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800" b="1" spc="-10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800" b="1" spc="-10" dirty="0">
                <a:solidFill>
                  <a:srgbClr val="FFFFFF"/>
                </a:solidFill>
                <a:latin typeface="Roboto"/>
                <a:cs typeface="Roboto"/>
              </a:rPr>
              <a:t>b</a:t>
            </a: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ses</a:t>
            </a:r>
            <a:endParaRPr sz="80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62209" y="981265"/>
            <a:ext cx="944244" cy="3574415"/>
            <a:chOff x="3962209" y="981265"/>
            <a:chExt cx="944244" cy="3574415"/>
          </a:xfrm>
        </p:grpSpPr>
        <p:sp>
          <p:nvSpPr>
            <p:cNvPr id="21" name="object 21"/>
            <p:cNvSpPr/>
            <p:nvPr/>
          </p:nvSpPr>
          <p:spPr>
            <a:xfrm>
              <a:off x="3966971" y="1446276"/>
              <a:ext cx="934719" cy="3104515"/>
            </a:xfrm>
            <a:custGeom>
              <a:avLst/>
              <a:gdLst/>
              <a:ahLst/>
              <a:cxnLst/>
              <a:rect l="l" t="t" r="r" b="b"/>
              <a:pathLst>
                <a:path w="934720" h="3104515">
                  <a:moveTo>
                    <a:pt x="934212" y="0"/>
                  </a:moveTo>
                  <a:lnTo>
                    <a:pt x="0" y="0"/>
                  </a:lnTo>
                  <a:lnTo>
                    <a:pt x="0" y="3104388"/>
                  </a:lnTo>
                  <a:lnTo>
                    <a:pt x="934212" y="3104388"/>
                  </a:lnTo>
                  <a:lnTo>
                    <a:pt x="9342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6971" y="1446276"/>
              <a:ext cx="934719" cy="3104515"/>
            </a:xfrm>
            <a:custGeom>
              <a:avLst/>
              <a:gdLst/>
              <a:ahLst/>
              <a:cxnLst/>
              <a:rect l="l" t="t" r="r" b="b"/>
              <a:pathLst>
                <a:path w="934720" h="3104515">
                  <a:moveTo>
                    <a:pt x="0" y="3104388"/>
                  </a:moveTo>
                  <a:lnTo>
                    <a:pt x="934212" y="3104388"/>
                  </a:lnTo>
                  <a:lnTo>
                    <a:pt x="934212" y="0"/>
                  </a:lnTo>
                  <a:lnTo>
                    <a:pt x="0" y="0"/>
                  </a:lnTo>
                  <a:lnTo>
                    <a:pt x="0" y="3104388"/>
                  </a:lnTo>
                  <a:close/>
                </a:path>
              </a:pathLst>
            </a:custGeom>
            <a:ln w="9144">
              <a:solidFill>
                <a:srgbClr val="34A852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966971" y="986027"/>
              <a:ext cx="934719" cy="533400"/>
            </a:xfrm>
            <a:custGeom>
              <a:avLst/>
              <a:gdLst/>
              <a:ahLst/>
              <a:cxnLst/>
              <a:rect l="l" t="t" r="r" b="b"/>
              <a:pathLst>
                <a:path w="934720" h="533400">
                  <a:moveTo>
                    <a:pt x="845312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533400"/>
                  </a:lnTo>
                  <a:lnTo>
                    <a:pt x="934212" y="533400"/>
                  </a:lnTo>
                  <a:lnTo>
                    <a:pt x="934212" y="88900"/>
                  </a:lnTo>
                  <a:lnTo>
                    <a:pt x="927232" y="54274"/>
                  </a:lnTo>
                  <a:lnTo>
                    <a:pt x="908192" y="26019"/>
                  </a:lnTo>
                  <a:lnTo>
                    <a:pt x="879937" y="6979"/>
                  </a:lnTo>
                  <a:lnTo>
                    <a:pt x="845312" y="0"/>
                  </a:lnTo>
                  <a:close/>
                </a:path>
              </a:pathLst>
            </a:custGeom>
            <a:solidFill>
              <a:srgbClr val="34A852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3966971" y="986027"/>
              <a:ext cx="934719" cy="533400"/>
            </a:xfrm>
            <a:custGeom>
              <a:avLst/>
              <a:gdLst/>
              <a:ahLst/>
              <a:cxnLst/>
              <a:rect l="l" t="t" r="r" b="b"/>
              <a:pathLst>
                <a:path w="934720" h="533400">
                  <a:moveTo>
                    <a:pt x="88900" y="0"/>
                  </a:moveTo>
                  <a:lnTo>
                    <a:pt x="845312" y="0"/>
                  </a:lnTo>
                  <a:lnTo>
                    <a:pt x="879937" y="6979"/>
                  </a:lnTo>
                  <a:lnTo>
                    <a:pt x="908192" y="26019"/>
                  </a:lnTo>
                  <a:lnTo>
                    <a:pt x="927232" y="54274"/>
                  </a:lnTo>
                  <a:lnTo>
                    <a:pt x="934212" y="88900"/>
                  </a:lnTo>
                  <a:lnTo>
                    <a:pt x="934212" y="533400"/>
                  </a:lnTo>
                  <a:lnTo>
                    <a:pt x="0" y="533400"/>
                  </a:lnTo>
                  <a:lnTo>
                    <a:pt x="0" y="88900"/>
                  </a:ln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close/>
                </a:path>
              </a:pathLst>
            </a:custGeom>
            <a:ln w="9144">
              <a:solidFill>
                <a:srgbClr val="34A852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220336" y="1178814"/>
            <a:ext cx="42735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sz="800" b="1" spc="-10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orage</a:t>
            </a:r>
            <a:endParaRPr sz="800">
              <a:latin typeface="Roboto"/>
              <a:cs typeface="Robo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988629" y="981265"/>
            <a:ext cx="944244" cy="3569970"/>
            <a:chOff x="1988629" y="981265"/>
            <a:chExt cx="944244" cy="3569970"/>
          </a:xfrm>
        </p:grpSpPr>
        <p:sp>
          <p:nvSpPr>
            <p:cNvPr id="27" name="object 27"/>
            <p:cNvSpPr/>
            <p:nvPr/>
          </p:nvSpPr>
          <p:spPr>
            <a:xfrm>
              <a:off x="1993392" y="1450847"/>
              <a:ext cx="934719" cy="3100070"/>
            </a:xfrm>
            <a:custGeom>
              <a:avLst/>
              <a:gdLst/>
              <a:ahLst/>
              <a:cxnLst/>
              <a:rect l="l" t="t" r="r" b="b"/>
              <a:pathLst>
                <a:path w="934719" h="3100070">
                  <a:moveTo>
                    <a:pt x="934212" y="0"/>
                  </a:moveTo>
                  <a:lnTo>
                    <a:pt x="0" y="0"/>
                  </a:lnTo>
                  <a:lnTo>
                    <a:pt x="0" y="3099816"/>
                  </a:lnTo>
                  <a:lnTo>
                    <a:pt x="934212" y="3099816"/>
                  </a:lnTo>
                  <a:lnTo>
                    <a:pt x="9342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993392" y="986027"/>
              <a:ext cx="934719" cy="533400"/>
            </a:xfrm>
            <a:custGeom>
              <a:avLst/>
              <a:gdLst/>
              <a:ahLst/>
              <a:cxnLst/>
              <a:rect l="l" t="t" r="r" b="b"/>
              <a:pathLst>
                <a:path w="934719" h="533400">
                  <a:moveTo>
                    <a:pt x="845312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533400"/>
                  </a:lnTo>
                  <a:lnTo>
                    <a:pt x="934212" y="533400"/>
                  </a:lnTo>
                  <a:lnTo>
                    <a:pt x="934212" y="88900"/>
                  </a:lnTo>
                  <a:lnTo>
                    <a:pt x="927232" y="54274"/>
                  </a:lnTo>
                  <a:lnTo>
                    <a:pt x="908192" y="26019"/>
                  </a:lnTo>
                  <a:lnTo>
                    <a:pt x="879937" y="6979"/>
                  </a:lnTo>
                  <a:lnTo>
                    <a:pt x="845312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993392" y="986027"/>
              <a:ext cx="934719" cy="533400"/>
            </a:xfrm>
            <a:custGeom>
              <a:avLst/>
              <a:gdLst/>
              <a:ahLst/>
              <a:cxnLst/>
              <a:rect l="l" t="t" r="r" b="b"/>
              <a:pathLst>
                <a:path w="934719" h="533400">
                  <a:moveTo>
                    <a:pt x="88900" y="0"/>
                  </a:moveTo>
                  <a:lnTo>
                    <a:pt x="845312" y="0"/>
                  </a:lnTo>
                  <a:lnTo>
                    <a:pt x="879937" y="6979"/>
                  </a:lnTo>
                  <a:lnTo>
                    <a:pt x="908192" y="26019"/>
                  </a:lnTo>
                  <a:lnTo>
                    <a:pt x="927232" y="54274"/>
                  </a:lnTo>
                  <a:lnTo>
                    <a:pt x="934212" y="88900"/>
                  </a:lnTo>
                  <a:lnTo>
                    <a:pt x="934212" y="533400"/>
                  </a:lnTo>
                  <a:lnTo>
                    <a:pt x="0" y="533400"/>
                  </a:lnTo>
                  <a:lnTo>
                    <a:pt x="0" y="88900"/>
                  </a:ln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close/>
                </a:path>
              </a:pathLst>
            </a:custGeom>
            <a:ln w="914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107183" y="1041653"/>
            <a:ext cx="7073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Data  Preparation 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&amp;</a:t>
            </a:r>
            <a:r>
              <a:rPr sz="800" b="1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Processing</a:t>
            </a:r>
            <a:endParaRPr sz="800">
              <a:latin typeface="Roboto"/>
              <a:cs typeface="Robo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934265" y="981265"/>
            <a:ext cx="944244" cy="3574415"/>
            <a:chOff x="5934265" y="981265"/>
            <a:chExt cx="944244" cy="3574415"/>
          </a:xfrm>
        </p:grpSpPr>
        <p:sp>
          <p:nvSpPr>
            <p:cNvPr id="32" name="object 32"/>
            <p:cNvSpPr/>
            <p:nvPr/>
          </p:nvSpPr>
          <p:spPr>
            <a:xfrm>
              <a:off x="5939028" y="1446276"/>
              <a:ext cx="934719" cy="3104515"/>
            </a:xfrm>
            <a:custGeom>
              <a:avLst/>
              <a:gdLst/>
              <a:ahLst/>
              <a:cxnLst/>
              <a:rect l="l" t="t" r="r" b="b"/>
              <a:pathLst>
                <a:path w="934720" h="3104515">
                  <a:moveTo>
                    <a:pt x="934212" y="0"/>
                  </a:moveTo>
                  <a:lnTo>
                    <a:pt x="0" y="0"/>
                  </a:lnTo>
                  <a:lnTo>
                    <a:pt x="0" y="3104388"/>
                  </a:lnTo>
                  <a:lnTo>
                    <a:pt x="934212" y="3104388"/>
                  </a:lnTo>
                  <a:lnTo>
                    <a:pt x="9342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5939028" y="1446276"/>
              <a:ext cx="934719" cy="3104515"/>
            </a:xfrm>
            <a:custGeom>
              <a:avLst/>
              <a:gdLst/>
              <a:ahLst/>
              <a:cxnLst/>
              <a:rect l="l" t="t" r="r" b="b"/>
              <a:pathLst>
                <a:path w="934720" h="3104515">
                  <a:moveTo>
                    <a:pt x="0" y="3104388"/>
                  </a:moveTo>
                  <a:lnTo>
                    <a:pt x="934212" y="3104388"/>
                  </a:lnTo>
                  <a:lnTo>
                    <a:pt x="934212" y="0"/>
                  </a:lnTo>
                  <a:lnTo>
                    <a:pt x="0" y="0"/>
                  </a:lnTo>
                  <a:lnTo>
                    <a:pt x="0" y="3104388"/>
                  </a:lnTo>
                  <a:close/>
                </a:path>
              </a:pathLst>
            </a:custGeom>
            <a:ln w="9144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5939028" y="986027"/>
              <a:ext cx="934719" cy="533400"/>
            </a:xfrm>
            <a:custGeom>
              <a:avLst/>
              <a:gdLst/>
              <a:ahLst/>
              <a:cxnLst/>
              <a:rect l="l" t="t" r="r" b="b"/>
              <a:pathLst>
                <a:path w="934720" h="533400">
                  <a:moveTo>
                    <a:pt x="845312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533400"/>
                  </a:lnTo>
                  <a:lnTo>
                    <a:pt x="934212" y="533400"/>
                  </a:lnTo>
                  <a:lnTo>
                    <a:pt x="934212" y="88900"/>
                  </a:lnTo>
                  <a:lnTo>
                    <a:pt x="927232" y="54274"/>
                  </a:lnTo>
                  <a:lnTo>
                    <a:pt x="908192" y="26019"/>
                  </a:lnTo>
                  <a:lnTo>
                    <a:pt x="879937" y="6979"/>
                  </a:lnTo>
                  <a:lnTo>
                    <a:pt x="845312" y="0"/>
                  </a:lnTo>
                  <a:close/>
                </a:path>
              </a:pathLst>
            </a:custGeom>
            <a:solidFill>
              <a:srgbClr val="FAB404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5939028" y="986027"/>
              <a:ext cx="934719" cy="533400"/>
            </a:xfrm>
            <a:custGeom>
              <a:avLst/>
              <a:gdLst/>
              <a:ahLst/>
              <a:cxnLst/>
              <a:rect l="l" t="t" r="r" b="b"/>
              <a:pathLst>
                <a:path w="934720" h="533400">
                  <a:moveTo>
                    <a:pt x="88900" y="0"/>
                  </a:moveTo>
                  <a:lnTo>
                    <a:pt x="845312" y="0"/>
                  </a:lnTo>
                  <a:lnTo>
                    <a:pt x="879937" y="6979"/>
                  </a:lnTo>
                  <a:lnTo>
                    <a:pt x="908192" y="26019"/>
                  </a:lnTo>
                  <a:lnTo>
                    <a:pt x="927232" y="54274"/>
                  </a:lnTo>
                  <a:lnTo>
                    <a:pt x="934212" y="88900"/>
                  </a:lnTo>
                  <a:lnTo>
                    <a:pt x="934212" y="533400"/>
                  </a:lnTo>
                  <a:lnTo>
                    <a:pt x="0" y="533400"/>
                  </a:lnTo>
                  <a:lnTo>
                    <a:pt x="0" y="88900"/>
                  </a:ln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close/>
                </a:path>
              </a:pathLst>
            </a:custGeom>
            <a:ln w="9144">
              <a:solidFill>
                <a:srgbClr val="FAB404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155182" y="1178814"/>
            <a:ext cx="50165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nal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tics</a:t>
            </a:r>
            <a:endParaRPr sz="800">
              <a:latin typeface="Roboto"/>
              <a:cs typeface="Robo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920293" y="981265"/>
            <a:ext cx="944244" cy="3569970"/>
            <a:chOff x="6920293" y="981265"/>
            <a:chExt cx="944244" cy="3569970"/>
          </a:xfrm>
        </p:grpSpPr>
        <p:sp>
          <p:nvSpPr>
            <p:cNvPr id="38" name="object 38"/>
            <p:cNvSpPr/>
            <p:nvPr/>
          </p:nvSpPr>
          <p:spPr>
            <a:xfrm>
              <a:off x="6925056" y="1446276"/>
              <a:ext cx="934719" cy="3104515"/>
            </a:xfrm>
            <a:custGeom>
              <a:avLst/>
              <a:gdLst/>
              <a:ahLst/>
              <a:cxnLst/>
              <a:rect l="l" t="t" r="r" b="b"/>
              <a:pathLst>
                <a:path w="934720" h="3104515">
                  <a:moveTo>
                    <a:pt x="934211" y="0"/>
                  </a:moveTo>
                  <a:lnTo>
                    <a:pt x="0" y="0"/>
                  </a:lnTo>
                  <a:lnTo>
                    <a:pt x="0" y="3104388"/>
                  </a:lnTo>
                  <a:lnTo>
                    <a:pt x="934211" y="3104388"/>
                  </a:lnTo>
                  <a:lnTo>
                    <a:pt x="9342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6925056" y="986027"/>
              <a:ext cx="934719" cy="533400"/>
            </a:xfrm>
            <a:custGeom>
              <a:avLst/>
              <a:gdLst/>
              <a:ahLst/>
              <a:cxnLst/>
              <a:rect l="l" t="t" r="r" b="b"/>
              <a:pathLst>
                <a:path w="934720" h="533400">
                  <a:moveTo>
                    <a:pt x="845312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533400"/>
                  </a:lnTo>
                  <a:lnTo>
                    <a:pt x="934212" y="533400"/>
                  </a:lnTo>
                  <a:lnTo>
                    <a:pt x="934212" y="88900"/>
                  </a:lnTo>
                  <a:lnTo>
                    <a:pt x="927232" y="54274"/>
                  </a:lnTo>
                  <a:lnTo>
                    <a:pt x="908192" y="26019"/>
                  </a:lnTo>
                  <a:lnTo>
                    <a:pt x="879937" y="6979"/>
                  </a:lnTo>
                  <a:lnTo>
                    <a:pt x="845312" y="0"/>
                  </a:lnTo>
                  <a:close/>
                </a:path>
              </a:pathLst>
            </a:custGeom>
            <a:solidFill>
              <a:srgbClr val="EA4335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6925056" y="986027"/>
              <a:ext cx="934719" cy="533400"/>
            </a:xfrm>
            <a:custGeom>
              <a:avLst/>
              <a:gdLst/>
              <a:ahLst/>
              <a:cxnLst/>
              <a:rect l="l" t="t" r="r" b="b"/>
              <a:pathLst>
                <a:path w="934720" h="533400">
                  <a:moveTo>
                    <a:pt x="88900" y="0"/>
                  </a:moveTo>
                  <a:lnTo>
                    <a:pt x="845312" y="0"/>
                  </a:lnTo>
                  <a:lnTo>
                    <a:pt x="879937" y="6979"/>
                  </a:lnTo>
                  <a:lnTo>
                    <a:pt x="908192" y="26019"/>
                  </a:lnTo>
                  <a:lnTo>
                    <a:pt x="927232" y="54274"/>
                  </a:lnTo>
                  <a:lnTo>
                    <a:pt x="934212" y="88900"/>
                  </a:lnTo>
                  <a:lnTo>
                    <a:pt x="934212" y="533400"/>
                  </a:lnTo>
                  <a:lnTo>
                    <a:pt x="0" y="533400"/>
                  </a:lnTo>
                  <a:lnTo>
                    <a:pt x="0" y="88900"/>
                  </a:ln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close/>
                </a:path>
              </a:pathLst>
            </a:custGeom>
            <a:ln w="9144">
              <a:solidFill>
                <a:srgbClr val="EA4335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079106" y="1041653"/>
            <a:ext cx="6286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99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Advanced  Analytics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&amp;  In</a:t>
            </a: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l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l</a:t>
            </a: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ge</a:t>
            </a: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nce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007363" y="243735"/>
            <a:ext cx="732002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400" spc="-5" dirty="0">
                <a:solidFill>
                  <a:schemeClr val="accent1"/>
                </a:solidFill>
              </a:rPr>
              <a:t>GCP Key Concepts Certification Perspective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1632" y="1963291"/>
            <a:ext cx="79052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285F4"/>
                </a:solidFill>
                <a:latin typeface="Roboto"/>
                <a:cs typeface="Roboto"/>
              </a:rPr>
              <a:t>Mobile</a:t>
            </a:r>
            <a:r>
              <a:rPr sz="900" b="1" spc="-50" dirty="0">
                <a:solidFill>
                  <a:srgbClr val="4285F4"/>
                </a:solidFill>
                <a:latin typeface="Roboto"/>
                <a:cs typeface="Roboto"/>
              </a:rPr>
              <a:t> </a:t>
            </a:r>
            <a:r>
              <a:rPr sz="900" b="1" spc="-5" dirty="0">
                <a:solidFill>
                  <a:srgbClr val="4285F4"/>
                </a:solidFill>
                <a:latin typeface="Roboto"/>
                <a:cs typeface="Roboto"/>
              </a:rPr>
              <a:t>apps</a:t>
            </a:r>
            <a:endParaRPr sz="900" dirty="0">
              <a:latin typeface="Roboto"/>
              <a:cs typeface="Robo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7670" y="3729990"/>
            <a:ext cx="7422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285F4"/>
                </a:solidFill>
                <a:latin typeface="Roboto"/>
                <a:cs typeface="Roboto"/>
              </a:rPr>
              <a:t>Sensors</a:t>
            </a:r>
            <a:r>
              <a:rPr sz="900" b="1" spc="-75" dirty="0">
                <a:solidFill>
                  <a:srgbClr val="4285F4"/>
                </a:solidFill>
                <a:latin typeface="Roboto"/>
                <a:cs typeface="Roboto"/>
              </a:rPr>
              <a:t> </a:t>
            </a:r>
            <a:r>
              <a:rPr sz="900" b="1" spc="-5" dirty="0">
                <a:solidFill>
                  <a:srgbClr val="4285F4"/>
                </a:solidFill>
                <a:latin typeface="Roboto"/>
                <a:cs typeface="Roboto"/>
              </a:rPr>
              <a:t>and  devices</a:t>
            </a:r>
            <a:endParaRPr sz="900" dirty="0">
              <a:latin typeface="Roboto"/>
              <a:cs typeface="Robo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4421" y="2880741"/>
            <a:ext cx="52895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4285F4"/>
                </a:solidFill>
                <a:latin typeface="Roboto"/>
                <a:cs typeface="Roboto"/>
              </a:rPr>
              <a:t>Web</a:t>
            </a:r>
            <a:r>
              <a:rPr sz="800" b="1" spc="-65" dirty="0">
                <a:solidFill>
                  <a:srgbClr val="4285F4"/>
                </a:solidFill>
                <a:latin typeface="Roboto"/>
                <a:cs typeface="Roboto"/>
              </a:rPr>
              <a:t> </a:t>
            </a:r>
            <a:r>
              <a:rPr sz="800" b="1" spc="-5" dirty="0">
                <a:solidFill>
                  <a:srgbClr val="4285F4"/>
                </a:solidFill>
                <a:latin typeface="Roboto"/>
                <a:cs typeface="Roboto"/>
              </a:rPr>
              <a:t>apps</a:t>
            </a:r>
            <a:endParaRPr sz="800">
              <a:latin typeface="Roboto"/>
              <a:cs typeface="Robo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20567" y="1722120"/>
            <a:ext cx="855344" cy="252633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175895">
              <a:lnSpc>
                <a:spcPct val="100000"/>
              </a:lnSpc>
            </a:pPr>
            <a:r>
              <a:rPr sz="800" spc="-5" dirty="0">
                <a:solidFill>
                  <a:srgbClr val="434343"/>
                </a:solidFill>
                <a:latin typeface="RobotoRegular"/>
                <a:cs typeface="RobotoRegular"/>
              </a:rPr>
              <a:t>Relational</a:t>
            </a:r>
            <a:endParaRPr sz="800">
              <a:latin typeface="RobotoRegular"/>
              <a:cs typeface="RobotoRegular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20567" y="2279904"/>
            <a:ext cx="855344" cy="252633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800" spc="-5" dirty="0">
                <a:solidFill>
                  <a:srgbClr val="434343"/>
                </a:solidFill>
                <a:latin typeface="RobotoRegular"/>
                <a:cs typeface="RobotoRegular"/>
              </a:rPr>
              <a:t>Key-value</a:t>
            </a:r>
            <a:endParaRPr sz="800">
              <a:latin typeface="RobotoRegular"/>
              <a:cs typeface="RobotoRegular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20567" y="2837688"/>
            <a:ext cx="855344" cy="253274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800" spc="-5" dirty="0">
                <a:solidFill>
                  <a:srgbClr val="434343"/>
                </a:solidFill>
                <a:latin typeface="RobotoRegular"/>
                <a:cs typeface="RobotoRegular"/>
              </a:rPr>
              <a:t>Document</a:t>
            </a:r>
            <a:endParaRPr sz="800">
              <a:latin typeface="RobotoRegular"/>
              <a:cs typeface="RobotoRegular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20567" y="3953255"/>
            <a:ext cx="855344" cy="246221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800" dirty="0">
                <a:solidFill>
                  <a:srgbClr val="434343"/>
                </a:solidFill>
                <a:latin typeface="RobotoRegular"/>
                <a:cs typeface="RobotoRegular"/>
              </a:rPr>
              <a:t>SQL</a:t>
            </a:r>
            <a:endParaRPr sz="800">
              <a:latin typeface="RobotoRegular"/>
              <a:cs typeface="RobotoRegular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20567" y="3395471"/>
            <a:ext cx="855344" cy="294953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48260" rIns="0" bIns="0" rtlCol="0">
            <a:spAutoFit/>
          </a:bodyPr>
          <a:lstStyle/>
          <a:p>
            <a:pPr marL="230504" marR="222250" indent="69850">
              <a:lnSpc>
                <a:spcPct val="100000"/>
              </a:lnSpc>
              <a:spcBef>
                <a:spcPts val="380"/>
              </a:spcBef>
            </a:pPr>
            <a:r>
              <a:rPr sz="800" spc="-5" dirty="0">
                <a:solidFill>
                  <a:srgbClr val="434343"/>
                </a:solidFill>
                <a:latin typeface="RobotoRegular"/>
                <a:cs typeface="RobotoRegular"/>
              </a:rPr>
              <a:t>Wide  </a:t>
            </a:r>
            <a:r>
              <a:rPr sz="800" dirty="0">
                <a:solidFill>
                  <a:srgbClr val="434343"/>
                </a:solidFill>
                <a:latin typeface="RobotoRegular"/>
                <a:cs typeface="RobotoRegular"/>
              </a:rPr>
              <a:t>Co</a:t>
            </a:r>
            <a:r>
              <a:rPr sz="800" spc="-5" dirty="0">
                <a:solidFill>
                  <a:srgbClr val="434343"/>
                </a:solidFill>
                <a:latin typeface="RobotoRegular"/>
                <a:cs typeface="RobotoRegular"/>
              </a:rPr>
              <a:t>lu</a:t>
            </a:r>
            <a:r>
              <a:rPr sz="800" dirty="0">
                <a:solidFill>
                  <a:srgbClr val="434343"/>
                </a:solidFill>
                <a:latin typeface="RobotoRegular"/>
                <a:cs typeface="RobotoRegular"/>
              </a:rPr>
              <a:t>mn</a:t>
            </a:r>
            <a:endParaRPr sz="800">
              <a:latin typeface="RobotoRegular"/>
              <a:cs typeface="RobotoRegular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71544" y="2866644"/>
            <a:ext cx="925194" cy="252633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800" spc="-5" dirty="0">
                <a:solidFill>
                  <a:srgbClr val="434343"/>
                </a:solidFill>
                <a:latin typeface="RobotoRegular"/>
                <a:cs typeface="RobotoRegular"/>
              </a:rPr>
              <a:t>Object</a:t>
            </a:r>
            <a:endParaRPr sz="800">
              <a:latin typeface="RobotoRegular"/>
              <a:cs typeface="RobotoRegular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988820" y="1450847"/>
          <a:ext cx="934085" cy="3099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85F4"/>
                      </a:solidFill>
                      <a:prstDash val="solid"/>
                    </a:lnL>
                    <a:lnR w="9525">
                      <a:solidFill>
                        <a:srgbClr val="4285F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74625" marR="167640" indent="1720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Data  p</a:t>
                      </a:r>
                      <a:r>
                        <a:rPr sz="900" spc="-1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r</a:t>
                      </a: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epa</a:t>
                      </a:r>
                      <a:r>
                        <a:rPr sz="900" spc="-5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r</a:t>
                      </a: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a</a:t>
                      </a:r>
                      <a:r>
                        <a:rPr sz="900" spc="5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t</a:t>
                      </a:r>
                      <a:r>
                        <a:rPr sz="900" spc="-5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i</a:t>
                      </a: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on</a:t>
                      </a:r>
                      <a:endParaRPr sz="900">
                        <a:latin typeface="RobotoRegular"/>
                        <a:cs typeface="RobotoRegular"/>
                      </a:endParaRPr>
                    </a:p>
                  </a:txBody>
                  <a:tcPr marL="0" marR="0" marT="48260" marB="0">
                    <a:lnL w="9525">
                      <a:solidFill>
                        <a:srgbClr val="4285F4"/>
                      </a:solidFill>
                      <a:prstDash val="solid"/>
                    </a:lnL>
                    <a:lnR w="9525">
                      <a:solidFill>
                        <a:srgbClr val="4285F4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85F4"/>
                      </a:solidFill>
                      <a:prstDash val="solid"/>
                    </a:lnL>
                    <a:lnR w="9525">
                      <a:solidFill>
                        <a:srgbClr val="4285F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85420" marR="180340" indent="958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Stream  p</a:t>
                      </a:r>
                      <a:r>
                        <a:rPr sz="900" spc="-1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r</a:t>
                      </a: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o</a:t>
                      </a:r>
                      <a:r>
                        <a:rPr sz="900" spc="-5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c</a:t>
                      </a: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ess</a:t>
                      </a:r>
                      <a:r>
                        <a:rPr sz="900" spc="-5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in</a:t>
                      </a: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g</a:t>
                      </a:r>
                      <a:endParaRPr sz="900">
                        <a:latin typeface="RobotoRegular"/>
                        <a:cs typeface="RobotoRegular"/>
                      </a:endParaRPr>
                    </a:p>
                  </a:txBody>
                  <a:tcPr marL="0" marR="0" marT="47625" marB="0">
                    <a:lnL w="9525">
                      <a:solidFill>
                        <a:srgbClr val="4285F4"/>
                      </a:solidFill>
                      <a:prstDash val="solid"/>
                    </a:lnL>
                    <a:lnR w="9525">
                      <a:solidFill>
                        <a:srgbClr val="4285F4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6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85F4"/>
                      </a:solidFill>
                      <a:prstDash val="solid"/>
                    </a:lnL>
                    <a:lnR w="9525">
                      <a:solidFill>
                        <a:srgbClr val="4285F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85420" marR="180340" indent="13398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Batch  p</a:t>
                      </a:r>
                      <a:r>
                        <a:rPr sz="900" spc="-1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r</a:t>
                      </a: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o</a:t>
                      </a:r>
                      <a:r>
                        <a:rPr sz="900" spc="-5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c</a:t>
                      </a: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ess</a:t>
                      </a:r>
                      <a:r>
                        <a:rPr sz="900" spc="-5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in</a:t>
                      </a: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g</a:t>
                      </a:r>
                      <a:endParaRPr sz="900">
                        <a:latin typeface="RobotoRegular"/>
                        <a:cs typeface="RobotoRegular"/>
                      </a:endParaRPr>
                    </a:p>
                  </a:txBody>
                  <a:tcPr marL="0" marR="0" marT="48895" marB="0">
                    <a:lnL w="9525">
                      <a:solidFill>
                        <a:srgbClr val="4285F4"/>
                      </a:solidFill>
                      <a:prstDash val="solid"/>
                    </a:lnL>
                    <a:lnR w="9525">
                      <a:solidFill>
                        <a:srgbClr val="4285F4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85F4"/>
                      </a:solidFill>
                      <a:prstDash val="solid"/>
                    </a:lnL>
                    <a:lnR w="9525">
                      <a:solidFill>
                        <a:srgbClr val="4285F4"/>
                      </a:solidFill>
                      <a:prstDash val="solid"/>
                    </a:lnR>
                    <a:lnB w="9525">
                      <a:solidFill>
                        <a:srgbClr val="4285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" name="object 53"/>
          <p:cNvSpPr/>
          <p:nvPr/>
        </p:nvSpPr>
        <p:spPr>
          <a:xfrm>
            <a:off x="387095" y="1373124"/>
            <a:ext cx="303276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0"/>
          </a:p>
        </p:txBody>
      </p:sp>
      <p:sp>
        <p:nvSpPr>
          <p:cNvPr id="54" name="object 54"/>
          <p:cNvSpPr/>
          <p:nvPr/>
        </p:nvSpPr>
        <p:spPr>
          <a:xfrm>
            <a:off x="322082" y="2396291"/>
            <a:ext cx="434826" cy="436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0"/>
          </a:p>
        </p:txBody>
      </p:sp>
      <p:sp>
        <p:nvSpPr>
          <p:cNvPr id="55" name="object 55"/>
          <p:cNvSpPr/>
          <p:nvPr/>
        </p:nvSpPr>
        <p:spPr>
          <a:xfrm>
            <a:off x="292192" y="3349832"/>
            <a:ext cx="504305" cy="3149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0"/>
          </a:p>
        </p:txBody>
      </p:sp>
      <p:sp>
        <p:nvSpPr>
          <p:cNvPr id="56" name="object 56"/>
          <p:cNvSpPr txBox="1"/>
          <p:nvPr/>
        </p:nvSpPr>
        <p:spPr>
          <a:xfrm>
            <a:off x="5943600" y="2257044"/>
            <a:ext cx="925194" cy="294311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47625" rIns="0" bIns="0" rtlCol="0">
            <a:spAutoFit/>
          </a:bodyPr>
          <a:lstStyle/>
          <a:p>
            <a:pPr marL="324485" marR="196215" indent="-116205">
              <a:lnSpc>
                <a:spcPct val="100000"/>
              </a:lnSpc>
              <a:spcBef>
                <a:spcPts val="375"/>
              </a:spcBef>
            </a:pPr>
            <a:r>
              <a:rPr sz="800" spc="-10" dirty="0">
                <a:solidFill>
                  <a:srgbClr val="434343"/>
                </a:solidFill>
                <a:latin typeface="RobotoRegular"/>
                <a:cs typeface="RobotoRegular"/>
              </a:rPr>
              <a:t>F</a:t>
            </a:r>
            <a:r>
              <a:rPr sz="800" dirty="0">
                <a:solidFill>
                  <a:srgbClr val="434343"/>
                </a:solidFill>
                <a:latin typeface="RobotoRegular"/>
                <a:cs typeface="RobotoRegular"/>
              </a:rPr>
              <a:t>e</a:t>
            </a:r>
            <a:r>
              <a:rPr sz="800" spc="-5" dirty="0">
                <a:solidFill>
                  <a:srgbClr val="434343"/>
                </a:solidFill>
                <a:latin typeface="RobotoRegular"/>
                <a:cs typeface="RobotoRegular"/>
              </a:rPr>
              <a:t>d</a:t>
            </a:r>
            <a:r>
              <a:rPr sz="800" dirty="0">
                <a:solidFill>
                  <a:srgbClr val="434343"/>
                </a:solidFill>
                <a:latin typeface="RobotoRegular"/>
                <a:cs typeface="RobotoRegular"/>
              </a:rPr>
              <a:t>e</a:t>
            </a:r>
            <a:r>
              <a:rPr sz="800" spc="-5" dirty="0">
                <a:solidFill>
                  <a:srgbClr val="434343"/>
                </a:solidFill>
                <a:latin typeface="RobotoRegular"/>
                <a:cs typeface="RobotoRegular"/>
              </a:rPr>
              <a:t>r</a:t>
            </a:r>
            <a:r>
              <a:rPr sz="800" dirty="0">
                <a:solidFill>
                  <a:srgbClr val="434343"/>
                </a:solidFill>
                <a:latin typeface="RobotoRegular"/>
                <a:cs typeface="RobotoRegular"/>
              </a:rPr>
              <a:t>a</a:t>
            </a:r>
            <a:r>
              <a:rPr sz="800" spc="5" dirty="0">
                <a:solidFill>
                  <a:srgbClr val="434343"/>
                </a:solidFill>
                <a:latin typeface="RobotoRegular"/>
                <a:cs typeface="RobotoRegular"/>
              </a:rPr>
              <a:t>t</a:t>
            </a:r>
            <a:r>
              <a:rPr sz="800" dirty="0">
                <a:solidFill>
                  <a:srgbClr val="434343"/>
                </a:solidFill>
                <a:latin typeface="RobotoRegular"/>
                <a:cs typeface="RobotoRegular"/>
              </a:rPr>
              <a:t>ed  </a:t>
            </a:r>
            <a:r>
              <a:rPr sz="800" spc="-5" dirty="0">
                <a:solidFill>
                  <a:srgbClr val="434343"/>
                </a:solidFill>
                <a:latin typeface="RobotoRegular"/>
                <a:cs typeface="RobotoRegular"/>
              </a:rPr>
              <a:t>query</a:t>
            </a:r>
            <a:endParaRPr sz="800">
              <a:latin typeface="RobotoRegular"/>
              <a:cs typeface="RobotoRegular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986271" y="3297935"/>
            <a:ext cx="844550" cy="252633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100330">
              <a:lnSpc>
                <a:spcPct val="100000"/>
              </a:lnSpc>
            </a:pPr>
            <a:r>
              <a:rPr sz="800" dirty="0">
                <a:solidFill>
                  <a:srgbClr val="434343"/>
                </a:solidFill>
                <a:latin typeface="RobotoRegular"/>
                <a:cs typeface="RobotoRegular"/>
              </a:rPr>
              <a:t>Data</a:t>
            </a:r>
            <a:r>
              <a:rPr sz="800" spc="-30" dirty="0">
                <a:solidFill>
                  <a:srgbClr val="434343"/>
                </a:solidFill>
                <a:latin typeface="RobotoRegular"/>
                <a:cs typeface="RobotoRegular"/>
              </a:rPr>
              <a:t> </a:t>
            </a:r>
            <a:r>
              <a:rPr sz="800" dirty="0">
                <a:solidFill>
                  <a:srgbClr val="434343"/>
                </a:solidFill>
                <a:latin typeface="RobotoRegular"/>
                <a:cs typeface="RobotoRegular"/>
              </a:rPr>
              <a:t>catalog</a:t>
            </a:r>
            <a:endParaRPr sz="800">
              <a:latin typeface="RobotoRegular"/>
              <a:cs typeface="RobotoRegular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4948428" y="1446275"/>
          <a:ext cx="934085" cy="3104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0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85F4"/>
                      </a:solidFill>
                      <a:prstDash val="solid"/>
                    </a:lnL>
                    <a:lnR w="9525">
                      <a:solidFill>
                        <a:srgbClr val="4285F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82245" marR="175895" indent="1644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Data  ex</a:t>
                      </a:r>
                      <a:r>
                        <a:rPr sz="900" spc="-5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pl</a:t>
                      </a: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o</a:t>
                      </a:r>
                      <a:r>
                        <a:rPr sz="900" spc="-5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r</a:t>
                      </a: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a</a:t>
                      </a:r>
                      <a:r>
                        <a:rPr sz="900" spc="5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t</a:t>
                      </a:r>
                      <a:r>
                        <a:rPr sz="900" spc="-5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i</a:t>
                      </a: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on</a:t>
                      </a:r>
                      <a:endParaRPr sz="900">
                        <a:latin typeface="RobotoRegular"/>
                        <a:cs typeface="RobotoRegular"/>
                      </a:endParaRPr>
                    </a:p>
                  </a:txBody>
                  <a:tcPr marL="0" marR="0" marT="47625" marB="0">
                    <a:lnL w="9525">
                      <a:solidFill>
                        <a:srgbClr val="4285F4"/>
                      </a:solidFill>
                      <a:prstDash val="solid"/>
                    </a:lnL>
                    <a:lnR w="9525">
                      <a:solidFill>
                        <a:srgbClr val="4285F4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8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85F4"/>
                      </a:solidFill>
                      <a:prstDash val="solid"/>
                    </a:lnL>
                    <a:lnR w="9525">
                      <a:solidFill>
                        <a:srgbClr val="4285F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148590" marR="143510" indent="1981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Data  </a:t>
                      </a:r>
                      <a:r>
                        <a:rPr sz="900" spc="-5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vi</a:t>
                      </a: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s</a:t>
                      </a:r>
                      <a:r>
                        <a:rPr sz="900" spc="-5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u</a:t>
                      </a: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al</a:t>
                      </a:r>
                      <a:r>
                        <a:rPr sz="900" spc="-5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i</a:t>
                      </a: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zat</a:t>
                      </a:r>
                      <a:r>
                        <a:rPr sz="900" spc="-5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i</a:t>
                      </a: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on</a:t>
                      </a:r>
                      <a:endParaRPr sz="900">
                        <a:latin typeface="RobotoRegular"/>
                        <a:cs typeface="RobotoRegular"/>
                      </a:endParaRPr>
                    </a:p>
                  </a:txBody>
                  <a:tcPr marL="0" marR="0" marT="46990" marB="0">
                    <a:lnL w="9525">
                      <a:solidFill>
                        <a:srgbClr val="4285F4"/>
                      </a:solidFill>
                      <a:prstDash val="solid"/>
                    </a:lnL>
                    <a:lnR w="9525">
                      <a:solidFill>
                        <a:srgbClr val="4285F4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32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85F4"/>
                      </a:solidFill>
                      <a:prstDash val="solid"/>
                    </a:lnL>
                    <a:lnR w="9525">
                      <a:solidFill>
                        <a:srgbClr val="4285F4"/>
                      </a:solidFill>
                      <a:prstDash val="solid"/>
                    </a:lnR>
                    <a:lnB w="9525">
                      <a:solidFill>
                        <a:srgbClr val="4285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6920483" y="1446275"/>
          <a:ext cx="934085" cy="3143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A4335"/>
                      </a:solidFill>
                      <a:prstDash val="solid"/>
                    </a:lnL>
                    <a:lnR w="9525">
                      <a:solidFill>
                        <a:srgbClr val="EA433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568">
                <a:tc>
                  <a:txBody>
                    <a:bodyPr/>
                    <a:lstStyle/>
                    <a:p>
                      <a:pPr marL="132080" marR="12446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De</a:t>
                      </a:r>
                      <a:r>
                        <a:rPr sz="900" spc="-5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v</a:t>
                      </a: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e</a:t>
                      </a:r>
                      <a:r>
                        <a:rPr sz="900" spc="-5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l</a:t>
                      </a: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opme</a:t>
                      </a:r>
                      <a:r>
                        <a:rPr sz="900" spc="-5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n</a:t>
                      </a: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t  </a:t>
                      </a:r>
                      <a:r>
                        <a:rPr sz="900" spc="-5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environment  for Machine  Learning</a:t>
                      </a:r>
                      <a:endParaRPr sz="900">
                        <a:latin typeface="RobotoRegular"/>
                        <a:cs typeface="RobotoRegular"/>
                      </a:endParaRPr>
                    </a:p>
                  </a:txBody>
                  <a:tcPr marL="0" marR="0" marT="86995" marB="0">
                    <a:lnL w="9525">
                      <a:solidFill>
                        <a:srgbClr val="EA4335"/>
                      </a:solidFill>
                      <a:prstDash val="solid"/>
                    </a:lnL>
                    <a:lnR w="9525">
                      <a:solidFill>
                        <a:srgbClr val="EA4335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A4335"/>
                      </a:solidFill>
                      <a:prstDash val="solid"/>
                    </a:lnL>
                    <a:lnR w="9525">
                      <a:solidFill>
                        <a:srgbClr val="EA433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567">
                <a:tc>
                  <a:txBody>
                    <a:bodyPr/>
                    <a:lstStyle/>
                    <a:p>
                      <a:pPr marL="175260" marR="16446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900" spc="-5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Pr</a:t>
                      </a: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e-T</a:t>
                      </a:r>
                      <a:r>
                        <a:rPr sz="900" spc="-5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r</a:t>
                      </a: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ai</a:t>
                      </a:r>
                      <a:r>
                        <a:rPr sz="900" spc="-1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n</a:t>
                      </a:r>
                      <a:r>
                        <a:rPr sz="900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ed  </a:t>
                      </a:r>
                      <a:r>
                        <a:rPr sz="900" spc="-5" dirty="0">
                          <a:solidFill>
                            <a:srgbClr val="434343"/>
                          </a:solidFill>
                          <a:latin typeface="RobotoRegular"/>
                          <a:cs typeface="RobotoRegular"/>
                        </a:rPr>
                        <a:t>Machine  Learning  models</a:t>
                      </a:r>
                      <a:endParaRPr sz="900">
                        <a:latin typeface="RobotoRegular"/>
                        <a:cs typeface="RobotoRegular"/>
                      </a:endParaRPr>
                    </a:p>
                  </a:txBody>
                  <a:tcPr marL="0" marR="0" marT="87630" marB="0">
                    <a:lnL w="9525">
                      <a:solidFill>
                        <a:srgbClr val="EA4335"/>
                      </a:solidFill>
                      <a:prstDash val="solid"/>
                    </a:lnL>
                    <a:lnR w="9525">
                      <a:solidFill>
                        <a:srgbClr val="EA4335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A4335"/>
                      </a:solidFill>
                      <a:prstDash val="solid"/>
                    </a:lnL>
                    <a:lnR w="9525">
                      <a:solidFill>
                        <a:srgbClr val="EA4335"/>
                      </a:solidFill>
                      <a:prstDash val="solid"/>
                    </a:lnR>
                    <a:lnB w="9525">
                      <a:solidFill>
                        <a:srgbClr val="EA43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" name="object 60"/>
          <p:cNvSpPr txBox="1"/>
          <p:nvPr/>
        </p:nvSpPr>
        <p:spPr>
          <a:xfrm>
            <a:off x="8110266" y="3532590"/>
            <a:ext cx="6038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4285F4"/>
                </a:solidFill>
                <a:latin typeface="Roboto"/>
                <a:cs typeface="Roboto"/>
              </a:rPr>
              <a:t>Developers</a:t>
            </a:r>
            <a:endParaRPr sz="800">
              <a:latin typeface="Roboto"/>
              <a:cs typeface="Robo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995855" y="2742903"/>
            <a:ext cx="7905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4285F4"/>
                </a:solidFill>
                <a:latin typeface="Roboto"/>
                <a:cs typeface="Roboto"/>
              </a:rPr>
              <a:t>Data</a:t>
            </a:r>
            <a:r>
              <a:rPr sz="800" b="1" spc="-35" dirty="0">
                <a:solidFill>
                  <a:srgbClr val="4285F4"/>
                </a:solidFill>
                <a:latin typeface="Roboto"/>
                <a:cs typeface="Roboto"/>
              </a:rPr>
              <a:t> </a:t>
            </a:r>
            <a:r>
              <a:rPr sz="800" b="1" spc="-5" dirty="0">
                <a:solidFill>
                  <a:srgbClr val="4285F4"/>
                </a:solidFill>
                <a:latin typeface="Roboto"/>
                <a:cs typeface="Roboto"/>
              </a:rPr>
              <a:t>scientists</a:t>
            </a:r>
            <a:endParaRPr sz="800" dirty="0">
              <a:latin typeface="Roboto"/>
              <a:cs typeface="Robo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143113" y="2153157"/>
            <a:ext cx="4972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4285F4"/>
                </a:solidFill>
                <a:latin typeface="Roboto"/>
                <a:cs typeface="Roboto"/>
              </a:rPr>
              <a:t>Bu</a:t>
            </a:r>
            <a:r>
              <a:rPr sz="800" b="1" spc="5" dirty="0">
                <a:solidFill>
                  <a:srgbClr val="4285F4"/>
                </a:solidFill>
                <a:latin typeface="Roboto"/>
                <a:cs typeface="Roboto"/>
              </a:rPr>
              <a:t>s</a:t>
            </a:r>
            <a:r>
              <a:rPr sz="800" b="1" spc="-5" dirty="0">
                <a:solidFill>
                  <a:srgbClr val="4285F4"/>
                </a:solidFill>
                <a:latin typeface="Roboto"/>
                <a:cs typeface="Roboto"/>
              </a:rPr>
              <a:t>in</a:t>
            </a:r>
            <a:r>
              <a:rPr sz="800" b="1" spc="5" dirty="0">
                <a:solidFill>
                  <a:srgbClr val="4285F4"/>
                </a:solidFill>
                <a:latin typeface="Roboto"/>
                <a:cs typeface="Roboto"/>
              </a:rPr>
              <a:t>e</a:t>
            </a:r>
            <a:r>
              <a:rPr sz="800" b="1" dirty="0">
                <a:solidFill>
                  <a:srgbClr val="4285F4"/>
                </a:solidFill>
                <a:latin typeface="Roboto"/>
                <a:cs typeface="Roboto"/>
              </a:rPr>
              <a:t>ss  </a:t>
            </a:r>
            <a:r>
              <a:rPr sz="800" b="1" spc="-5" dirty="0">
                <a:solidFill>
                  <a:srgbClr val="4285F4"/>
                </a:solidFill>
                <a:latin typeface="Roboto"/>
                <a:cs typeface="Roboto"/>
              </a:rPr>
              <a:t>analysts</a:t>
            </a:r>
            <a:endParaRPr sz="800">
              <a:latin typeface="Roboto"/>
              <a:cs typeface="Roboto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124443" y="1375174"/>
            <a:ext cx="533400" cy="5222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0"/>
          </a:p>
        </p:txBody>
      </p:sp>
      <p:grpSp>
        <p:nvGrpSpPr>
          <p:cNvPr id="64" name="object 64"/>
          <p:cNvGrpSpPr/>
          <p:nvPr/>
        </p:nvGrpSpPr>
        <p:grpSpPr>
          <a:xfrm>
            <a:off x="1002791" y="981455"/>
            <a:ext cx="943610" cy="3573779"/>
            <a:chOff x="1002791" y="981455"/>
            <a:chExt cx="943610" cy="3573779"/>
          </a:xfrm>
        </p:grpSpPr>
        <p:sp>
          <p:nvSpPr>
            <p:cNvPr id="65" name="object 65"/>
            <p:cNvSpPr/>
            <p:nvPr/>
          </p:nvSpPr>
          <p:spPr>
            <a:xfrm>
              <a:off x="1007363" y="1446275"/>
              <a:ext cx="934719" cy="3104515"/>
            </a:xfrm>
            <a:custGeom>
              <a:avLst/>
              <a:gdLst/>
              <a:ahLst/>
              <a:cxnLst/>
              <a:rect l="l" t="t" r="r" b="b"/>
              <a:pathLst>
                <a:path w="934719" h="3104515">
                  <a:moveTo>
                    <a:pt x="934212" y="0"/>
                  </a:moveTo>
                  <a:lnTo>
                    <a:pt x="0" y="0"/>
                  </a:lnTo>
                  <a:lnTo>
                    <a:pt x="0" y="3104388"/>
                  </a:lnTo>
                  <a:lnTo>
                    <a:pt x="934212" y="3104388"/>
                  </a:lnTo>
                  <a:lnTo>
                    <a:pt x="9342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1007363" y="1446275"/>
              <a:ext cx="934719" cy="3104515"/>
            </a:xfrm>
            <a:custGeom>
              <a:avLst/>
              <a:gdLst/>
              <a:ahLst/>
              <a:cxnLst/>
              <a:rect l="l" t="t" r="r" b="b"/>
              <a:pathLst>
                <a:path w="934719" h="3104515">
                  <a:moveTo>
                    <a:pt x="0" y="3104388"/>
                  </a:moveTo>
                  <a:lnTo>
                    <a:pt x="934212" y="3104388"/>
                  </a:lnTo>
                  <a:lnTo>
                    <a:pt x="934212" y="0"/>
                  </a:lnTo>
                  <a:lnTo>
                    <a:pt x="0" y="0"/>
                  </a:lnTo>
                  <a:lnTo>
                    <a:pt x="0" y="3104388"/>
                  </a:lnTo>
                  <a:close/>
                </a:path>
              </a:pathLst>
            </a:custGeom>
            <a:ln w="914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1007363" y="986027"/>
              <a:ext cx="934719" cy="533400"/>
            </a:xfrm>
            <a:custGeom>
              <a:avLst/>
              <a:gdLst/>
              <a:ahLst/>
              <a:cxnLst/>
              <a:rect l="l" t="t" r="r" b="b"/>
              <a:pathLst>
                <a:path w="934719" h="533400">
                  <a:moveTo>
                    <a:pt x="845312" y="0"/>
                  </a:moveTo>
                  <a:lnTo>
                    <a:pt x="88900" y="0"/>
                  </a:lnTo>
                  <a:lnTo>
                    <a:pt x="54296" y="6979"/>
                  </a:lnTo>
                  <a:lnTo>
                    <a:pt x="26038" y="26019"/>
                  </a:lnTo>
                  <a:lnTo>
                    <a:pt x="6986" y="54274"/>
                  </a:lnTo>
                  <a:lnTo>
                    <a:pt x="0" y="88900"/>
                  </a:lnTo>
                  <a:lnTo>
                    <a:pt x="0" y="533400"/>
                  </a:lnTo>
                  <a:lnTo>
                    <a:pt x="934212" y="533400"/>
                  </a:lnTo>
                  <a:lnTo>
                    <a:pt x="934212" y="88900"/>
                  </a:lnTo>
                  <a:lnTo>
                    <a:pt x="927232" y="54274"/>
                  </a:lnTo>
                  <a:lnTo>
                    <a:pt x="908192" y="26019"/>
                  </a:lnTo>
                  <a:lnTo>
                    <a:pt x="879937" y="6979"/>
                  </a:lnTo>
                  <a:lnTo>
                    <a:pt x="845312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1007363" y="986027"/>
              <a:ext cx="934719" cy="533400"/>
            </a:xfrm>
            <a:custGeom>
              <a:avLst/>
              <a:gdLst/>
              <a:ahLst/>
              <a:cxnLst/>
              <a:rect l="l" t="t" r="r" b="b"/>
              <a:pathLst>
                <a:path w="934719" h="533400">
                  <a:moveTo>
                    <a:pt x="88900" y="0"/>
                  </a:moveTo>
                  <a:lnTo>
                    <a:pt x="845312" y="0"/>
                  </a:lnTo>
                  <a:lnTo>
                    <a:pt x="879937" y="6979"/>
                  </a:lnTo>
                  <a:lnTo>
                    <a:pt x="908192" y="26019"/>
                  </a:lnTo>
                  <a:lnTo>
                    <a:pt x="927232" y="54274"/>
                  </a:lnTo>
                  <a:lnTo>
                    <a:pt x="934212" y="88900"/>
                  </a:lnTo>
                  <a:lnTo>
                    <a:pt x="934212" y="533400"/>
                  </a:lnTo>
                  <a:lnTo>
                    <a:pt x="0" y="533400"/>
                  </a:lnTo>
                  <a:lnTo>
                    <a:pt x="0" y="88900"/>
                  </a:lnTo>
                  <a:lnTo>
                    <a:pt x="6986" y="54274"/>
                  </a:lnTo>
                  <a:lnTo>
                    <a:pt x="26038" y="26019"/>
                  </a:lnTo>
                  <a:lnTo>
                    <a:pt x="54296" y="6979"/>
                  </a:lnTo>
                  <a:lnTo>
                    <a:pt x="88900" y="0"/>
                  </a:lnTo>
                  <a:close/>
                </a:path>
              </a:pathLst>
            </a:custGeom>
            <a:ln w="914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221130" y="1110234"/>
            <a:ext cx="5073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3189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Data 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Inges</a:t>
            </a: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tio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endParaRPr sz="800">
              <a:latin typeface="Roboto"/>
              <a:cs typeface="Roboto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11936" y="3157727"/>
            <a:ext cx="925194" cy="253274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800" spc="-5" dirty="0">
                <a:solidFill>
                  <a:srgbClr val="434343"/>
                </a:solidFill>
                <a:latin typeface="RobotoRegular"/>
                <a:cs typeface="RobotoRegular"/>
              </a:rPr>
              <a:t>Messaging</a:t>
            </a:r>
            <a:endParaRPr sz="800">
              <a:latin typeface="RobotoRegular"/>
              <a:cs typeface="RobotoRegular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11936" y="2005583"/>
            <a:ext cx="925194" cy="252633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spc="-5" dirty="0">
                <a:solidFill>
                  <a:srgbClr val="434343"/>
                </a:solidFill>
                <a:latin typeface="RobotoRegular"/>
                <a:cs typeface="RobotoRegular"/>
              </a:rPr>
              <a:t>Logs</a:t>
            </a:r>
            <a:endParaRPr sz="800">
              <a:latin typeface="RobotoRegular"/>
              <a:cs typeface="RobotoRegular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E5BFF8-B3CF-4345-8222-EE4612923FC3}"/>
              </a:ext>
            </a:extLst>
          </p:cNvPr>
          <p:cNvSpPr/>
          <p:nvPr/>
        </p:nvSpPr>
        <p:spPr>
          <a:xfrm>
            <a:off x="7914743" y="3113432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00" b="1" spc="-5" dirty="0">
                <a:solidFill>
                  <a:srgbClr val="4285F4"/>
                </a:solidFill>
                <a:latin typeface="Roboto"/>
                <a:cs typeface="Roboto"/>
              </a:rPr>
              <a:t>Data</a:t>
            </a:r>
            <a:r>
              <a:rPr lang="en-IN" sz="800" b="1" spc="-35" dirty="0">
                <a:solidFill>
                  <a:srgbClr val="4285F4"/>
                </a:solidFill>
                <a:latin typeface="Roboto"/>
                <a:cs typeface="Roboto"/>
              </a:rPr>
              <a:t> </a:t>
            </a:r>
            <a:r>
              <a:rPr lang="en-IN" sz="800" b="1" spc="-5" dirty="0">
                <a:solidFill>
                  <a:srgbClr val="4285F4"/>
                </a:solidFill>
                <a:latin typeface="Roboto"/>
                <a:cs typeface="Roboto"/>
              </a:rPr>
              <a:t>Engineers</a:t>
            </a:r>
            <a:endParaRPr lang="en-IN" sz="8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9766" y="4868905"/>
            <a:ext cx="829944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5"/>
              </a:lnSpc>
            </a:pPr>
            <a:r>
              <a:rPr sz="900" dirty="0">
                <a:solidFill>
                  <a:srgbClr val="82A1E6"/>
                </a:solidFill>
                <a:latin typeface="RobotoRegular"/>
                <a:cs typeface="RobotoRegular"/>
              </a:rPr>
              <a:t>Data &amp;</a:t>
            </a:r>
            <a:r>
              <a:rPr sz="900" spc="-80" dirty="0">
                <a:solidFill>
                  <a:srgbClr val="82A1E6"/>
                </a:solidFill>
                <a:latin typeface="RobotoRegular"/>
                <a:cs typeface="RobotoRegular"/>
              </a:rPr>
              <a:t> </a:t>
            </a:r>
            <a:r>
              <a:rPr sz="900" spc="-5" dirty="0">
                <a:solidFill>
                  <a:srgbClr val="82A1E6"/>
                </a:solidFill>
                <a:latin typeface="RobotoRegular"/>
                <a:cs typeface="RobotoRegular"/>
              </a:rPr>
              <a:t>Analytics</a:t>
            </a:r>
            <a:endParaRPr sz="900">
              <a:latin typeface="RobotoRegular"/>
              <a:cs typeface="RobotoRegular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22875"/>
            <a:ext cx="8647557" cy="421005"/>
            <a:chOff x="0" y="4722875"/>
            <a:chExt cx="8647557" cy="421005"/>
          </a:xfrm>
        </p:grpSpPr>
        <p:sp>
          <p:nvSpPr>
            <p:cNvPr id="4" name="object 4"/>
            <p:cNvSpPr/>
            <p:nvPr/>
          </p:nvSpPr>
          <p:spPr>
            <a:xfrm>
              <a:off x="7484364" y="4806696"/>
              <a:ext cx="211835" cy="2362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722875"/>
              <a:ext cx="1335405" cy="421005"/>
            </a:xfrm>
            <a:custGeom>
              <a:avLst/>
              <a:gdLst/>
              <a:ahLst/>
              <a:cxnLst/>
              <a:rect l="l" t="t" r="r" b="b"/>
              <a:pathLst>
                <a:path w="1335405" h="421004">
                  <a:moveTo>
                    <a:pt x="1335024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1335024" y="420624"/>
                  </a:lnTo>
                  <a:lnTo>
                    <a:pt x="1335024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12152" y="4722875"/>
              <a:ext cx="1335405" cy="421005"/>
            </a:xfrm>
            <a:custGeom>
              <a:avLst/>
              <a:gdLst/>
              <a:ahLst/>
              <a:cxnLst/>
              <a:rect l="l" t="t" r="r" b="b"/>
              <a:pathLst>
                <a:path w="1335404" h="421004">
                  <a:moveTo>
                    <a:pt x="1335024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1335024" y="420624"/>
                  </a:lnTo>
                  <a:lnTo>
                    <a:pt x="1335024" y="0"/>
                  </a:lnTo>
                  <a:close/>
                </a:path>
              </a:pathLst>
            </a:custGeom>
            <a:solidFill>
              <a:srgbClr val="3067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981265"/>
            <a:ext cx="8871585" cy="3574415"/>
            <a:chOff x="0" y="981265"/>
            <a:chExt cx="8871585" cy="3574415"/>
          </a:xfrm>
        </p:grpSpPr>
        <p:sp>
          <p:nvSpPr>
            <p:cNvPr id="9" name="object 9"/>
            <p:cNvSpPr/>
            <p:nvPr/>
          </p:nvSpPr>
          <p:spPr>
            <a:xfrm>
              <a:off x="0" y="4104132"/>
              <a:ext cx="8871585" cy="448309"/>
            </a:xfrm>
            <a:custGeom>
              <a:avLst/>
              <a:gdLst/>
              <a:ahLst/>
              <a:cxnLst/>
              <a:rect l="l" t="t" r="r" b="b"/>
              <a:pathLst>
                <a:path w="8871585" h="448310">
                  <a:moveTo>
                    <a:pt x="8647176" y="0"/>
                  </a:moveTo>
                  <a:lnTo>
                    <a:pt x="8647176" y="112014"/>
                  </a:lnTo>
                  <a:lnTo>
                    <a:pt x="0" y="112014"/>
                  </a:lnTo>
                  <a:lnTo>
                    <a:pt x="0" y="336042"/>
                  </a:lnTo>
                  <a:lnTo>
                    <a:pt x="8647176" y="336042"/>
                  </a:lnTo>
                  <a:lnTo>
                    <a:pt x="8647176" y="448056"/>
                  </a:lnTo>
                  <a:lnTo>
                    <a:pt x="8871204" y="224028"/>
                  </a:lnTo>
                  <a:lnTo>
                    <a:pt x="864717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31135" y="1450847"/>
              <a:ext cx="992505" cy="3100070"/>
            </a:xfrm>
            <a:custGeom>
              <a:avLst/>
              <a:gdLst/>
              <a:ahLst/>
              <a:cxnLst/>
              <a:rect l="l" t="t" r="r" b="b"/>
              <a:pathLst>
                <a:path w="992505" h="3100070">
                  <a:moveTo>
                    <a:pt x="992124" y="0"/>
                  </a:moveTo>
                  <a:lnTo>
                    <a:pt x="0" y="0"/>
                  </a:lnTo>
                  <a:lnTo>
                    <a:pt x="0" y="3099816"/>
                  </a:lnTo>
                  <a:lnTo>
                    <a:pt x="992124" y="3099816"/>
                  </a:lnTo>
                  <a:lnTo>
                    <a:pt x="9921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31135" y="1450847"/>
              <a:ext cx="992505" cy="3100070"/>
            </a:xfrm>
            <a:custGeom>
              <a:avLst/>
              <a:gdLst/>
              <a:ahLst/>
              <a:cxnLst/>
              <a:rect l="l" t="t" r="r" b="b"/>
              <a:pathLst>
                <a:path w="992505" h="3100070">
                  <a:moveTo>
                    <a:pt x="0" y="3099816"/>
                  </a:moveTo>
                  <a:lnTo>
                    <a:pt x="992124" y="3099816"/>
                  </a:lnTo>
                  <a:lnTo>
                    <a:pt x="992124" y="0"/>
                  </a:lnTo>
                  <a:lnTo>
                    <a:pt x="0" y="0"/>
                  </a:lnTo>
                  <a:lnTo>
                    <a:pt x="0" y="3099816"/>
                  </a:lnTo>
                  <a:close/>
                </a:path>
              </a:pathLst>
            </a:custGeom>
            <a:ln w="914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31135" y="986027"/>
              <a:ext cx="992505" cy="533400"/>
            </a:xfrm>
            <a:custGeom>
              <a:avLst/>
              <a:gdLst/>
              <a:ahLst/>
              <a:cxnLst/>
              <a:rect l="l" t="t" r="r" b="b"/>
              <a:pathLst>
                <a:path w="992505" h="533400">
                  <a:moveTo>
                    <a:pt x="903224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533400"/>
                  </a:lnTo>
                  <a:lnTo>
                    <a:pt x="992124" y="533400"/>
                  </a:lnTo>
                  <a:lnTo>
                    <a:pt x="992124" y="88900"/>
                  </a:lnTo>
                  <a:lnTo>
                    <a:pt x="985144" y="54274"/>
                  </a:lnTo>
                  <a:lnTo>
                    <a:pt x="966104" y="26019"/>
                  </a:lnTo>
                  <a:lnTo>
                    <a:pt x="937849" y="6979"/>
                  </a:lnTo>
                  <a:lnTo>
                    <a:pt x="903224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31135" y="986027"/>
              <a:ext cx="992505" cy="533400"/>
            </a:xfrm>
            <a:custGeom>
              <a:avLst/>
              <a:gdLst/>
              <a:ahLst/>
              <a:cxnLst/>
              <a:rect l="l" t="t" r="r" b="b"/>
              <a:pathLst>
                <a:path w="992505" h="533400">
                  <a:moveTo>
                    <a:pt x="88900" y="0"/>
                  </a:moveTo>
                  <a:lnTo>
                    <a:pt x="903224" y="0"/>
                  </a:lnTo>
                  <a:lnTo>
                    <a:pt x="937849" y="6979"/>
                  </a:lnTo>
                  <a:lnTo>
                    <a:pt x="966104" y="26019"/>
                  </a:lnTo>
                  <a:lnTo>
                    <a:pt x="985144" y="54274"/>
                  </a:lnTo>
                  <a:lnTo>
                    <a:pt x="992124" y="88900"/>
                  </a:lnTo>
                  <a:lnTo>
                    <a:pt x="992124" y="533400"/>
                  </a:lnTo>
                  <a:lnTo>
                    <a:pt x="0" y="533400"/>
                  </a:lnTo>
                  <a:lnTo>
                    <a:pt x="0" y="88900"/>
                  </a:ln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close/>
                </a:path>
              </a:pathLst>
            </a:custGeom>
            <a:ln w="914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60167" y="1041653"/>
            <a:ext cx="7327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Data  Preparation</a:t>
            </a:r>
            <a:r>
              <a:rPr sz="800" b="1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&amp;  </a:t>
            </a: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Processing</a:t>
            </a:r>
            <a:endParaRPr sz="8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7788" y="2577846"/>
            <a:ext cx="71945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Cloud</a:t>
            </a:r>
            <a:r>
              <a:rPr sz="800" spc="-3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Dataflow</a:t>
            </a:r>
            <a:endParaRPr sz="800">
              <a:latin typeface="RobotoRegular"/>
              <a:cs typeface="Roboto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4739" y="3570478"/>
            <a:ext cx="72961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Cloud</a:t>
            </a:r>
            <a:r>
              <a:rPr sz="800" spc="-2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Dataproc</a:t>
            </a:r>
            <a:endParaRPr sz="800">
              <a:latin typeface="RobotoRegular"/>
              <a:cs typeface="RobotoRegular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488692" y="981265"/>
            <a:ext cx="3106420" cy="3574415"/>
            <a:chOff x="2488692" y="981265"/>
            <a:chExt cx="3106420" cy="3574415"/>
          </a:xfrm>
        </p:grpSpPr>
        <p:sp>
          <p:nvSpPr>
            <p:cNvPr id="18" name="object 18"/>
            <p:cNvSpPr/>
            <p:nvPr/>
          </p:nvSpPr>
          <p:spPr>
            <a:xfrm>
              <a:off x="2488692" y="2098547"/>
              <a:ext cx="475488" cy="4236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493264" y="3099816"/>
              <a:ext cx="473963" cy="42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597908" y="1446276"/>
              <a:ext cx="992505" cy="3104515"/>
            </a:xfrm>
            <a:custGeom>
              <a:avLst/>
              <a:gdLst/>
              <a:ahLst/>
              <a:cxnLst/>
              <a:rect l="l" t="t" r="r" b="b"/>
              <a:pathLst>
                <a:path w="992504" h="3104515">
                  <a:moveTo>
                    <a:pt x="992124" y="0"/>
                  </a:moveTo>
                  <a:lnTo>
                    <a:pt x="0" y="0"/>
                  </a:lnTo>
                  <a:lnTo>
                    <a:pt x="0" y="3104388"/>
                  </a:lnTo>
                  <a:lnTo>
                    <a:pt x="992124" y="3104388"/>
                  </a:lnTo>
                  <a:lnTo>
                    <a:pt x="9921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597908" y="1446276"/>
              <a:ext cx="992505" cy="3104515"/>
            </a:xfrm>
            <a:custGeom>
              <a:avLst/>
              <a:gdLst/>
              <a:ahLst/>
              <a:cxnLst/>
              <a:rect l="l" t="t" r="r" b="b"/>
              <a:pathLst>
                <a:path w="992504" h="3104515">
                  <a:moveTo>
                    <a:pt x="0" y="3104388"/>
                  </a:moveTo>
                  <a:lnTo>
                    <a:pt x="992124" y="3104388"/>
                  </a:lnTo>
                  <a:lnTo>
                    <a:pt x="992124" y="0"/>
                  </a:lnTo>
                  <a:lnTo>
                    <a:pt x="0" y="0"/>
                  </a:lnTo>
                  <a:lnTo>
                    <a:pt x="0" y="3104388"/>
                  </a:lnTo>
                  <a:close/>
                </a:path>
              </a:pathLst>
            </a:custGeom>
            <a:ln w="914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597908" y="986027"/>
              <a:ext cx="992505" cy="533400"/>
            </a:xfrm>
            <a:custGeom>
              <a:avLst/>
              <a:gdLst/>
              <a:ahLst/>
              <a:cxnLst/>
              <a:rect l="l" t="t" r="r" b="b"/>
              <a:pathLst>
                <a:path w="992504" h="533400">
                  <a:moveTo>
                    <a:pt x="903224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533400"/>
                  </a:lnTo>
                  <a:lnTo>
                    <a:pt x="992124" y="533400"/>
                  </a:lnTo>
                  <a:lnTo>
                    <a:pt x="992124" y="88900"/>
                  </a:lnTo>
                  <a:lnTo>
                    <a:pt x="985144" y="54274"/>
                  </a:lnTo>
                  <a:lnTo>
                    <a:pt x="966104" y="26019"/>
                  </a:lnTo>
                  <a:lnTo>
                    <a:pt x="937849" y="6979"/>
                  </a:lnTo>
                  <a:lnTo>
                    <a:pt x="903224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4597908" y="986027"/>
              <a:ext cx="992505" cy="533400"/>
            </a:xfrm>
            <a:custGeom>
              <a:avLst/>
              <a:gdLst/>
              <a:ahLst/>
              <a:cxnLst/>
              <a:rect l="l" t="t" r="r" b="b"/>
              <a:pathLst>
                <a:path w="992504" h="533400">
                  <a:moveTo>
                    <a:pt x="88900" y="0"/>
                  </a:moveTo>
                  <a:lnTo>
                    <a:pt x="903224" y="0"/>
                  </a:lnTo>
                  <a:lnTo>
                    <a:pt x="937849" y="6979"/>
                  </a:lnTo>
                  <a:lnTo>
                    <a:pt x="966104" y="26019"/>
                  </a:lnTo>
                  <a:lnTo>
                    <a:pt x="985144" y="54274"/>
                  </a:lnTo>
                  <a:lnTo>
                    <a:pt x="992124" y="88900"/>
                  </a:lnTo>
                  <a:lnTo>
                    <a:pt x="992124" y="533400"/>
                  </a:lnTo>
                  <a:lnTo>
                    <a:pt x="0" y="533400"/>
                  </a:lnTo>
                  <a:lnTo>
                    <a:pt x="0" y="88900"/>
                  </a:ln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close/>
                </a:path>
              </a:pathLst>
            </a:custGeom>
            <a:ln w="914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739132" y="1110234"/>
            <a:ext cx="7137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Exploration</a:t>
            </a:r>
            <a:r>
              <a:rPr sz="800" b="1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&amp;  </a:t>
            </a:r>
            <a:r>
              <a:rPr sz="800" b="1" spc="-10" dirty="0">
                <a:solidFill>
                  <a:srgbClr val="FFFFFF"/>
                </a:solidFill>
                <a:latin typeface="Roboto"/>
                <a:cs typeface="Roboto"/>
              </a:rPr>
              <a:t>Collaboration</a:t>
            </a:r>
            <a:endParaRPr sz="8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97124" y="2801187"/>
            <a:ext cx="7848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Google</a:t>
            </a:r>
            <a:r>
              <a:rPr sz="800" spc="-3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dirty="0">
                <a:solidFill>
                  <a:srgbClr val="666666"/>
                </a:solidFill>
                <a:latin typeface="RobotoRegular"/>
                <a:cs typeface="RobotoRegular"/>
              </a:rPr>
              <a:t>BigQuery</a:t>
            </a:r>
            <a:endParaRPr sz="800" dirty="0">
              <a:latin typeface="RobotoRegular"/>
              <a:cs typeface="RobotoRegula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57673" y="2110867"/>
            <a:ext cx="66167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Cloud</a:t>
            </a:r>
            <a:r>
              <a:rPr sz="800" spc="-3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Datalab</a:t>
            </a:r>
            <a:endParaRPr sz="800">
              <a:latin typeface="RobotoRegular"/>
              <a:cs typeface="RobotoRegular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850891" y="1612391"/>
            <a:ext cx="475615" cy="2577465"/>
            <a:chOff x="4850891" y="1612391"/>
            <a:chExt cx="475615" cy="2577465"/>
          </a:xfrm>
        </p:grpSpPr>
        <p:sp>
          <p:nvSpPr>
            <p:cNvPr id="28" name="object 28"/>
            <p:cNvSpPr/>
            <p:nvPr/>
          </p:nvSpPr>
          <p:spPr>
            <a:xfrm>
              <a:off x="4850891" y="1612391"/>
              <a:ext cx="475488" cy="4739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4850891" y="2321051"/>
              <a:ext cx="475488" cy="4754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4869179" y="3764280"/>
              <a:ext cx="438912" cy="4251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768341" y="4222496"/>
            <a:ext cx="6407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605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Google  </a:t>
            </a:r>
            <a:r>
              <a:rPr sz="800" dirty="0">
                <a:solidFill>
                  <a:srgbClr val="666666"/>
                </a:solidFill>
                <a:latin typeface="RobotoRegular"/>
                <a:cs typeface="RobotoRegular"/>
              </a:rPr>
              <a:t>Analytics</a:t>
            </a:r>
            <a:r>
              <a:rPr sz="800" spc="-7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dirty="0">
                <a:solidFill>
                  <a:srgbClr val="666666"/>
                </a:solidFill>
                <a:latin typeface="RobotoRegular"/>
                <a:cs typeface="RobotoRegular"/>
              </a:rPr>
              <a:t>360</a:t>
            </a:r>
            <a:endParaRPr sz="800">
              <a:latin typeface="RobotoRegular"/>
              <a:cs typeface="RobotoRegular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24146" y="3531819"/>
            <a:ext cx="72961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666666"/>
                </a:solidFill>
                <a:latin typeface="RobotoRegular"/>
                <a:cs typeface="RobotoRegular"/>
              </a:rPr>
              <a:t>Cloud</a:t>
            </a:r>
            <a:r>
              <a:rPr sz="800" spc="-6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dirty="0">
                <a:solidFill>
                  <a:srgbClr val="666666"/>
                </a:solidFill>
                <a:latin typeface="RobotoRegular"/>
                <a:cs typeface="RobotoRegular"/>
              </a:rPr>
              <a:t>Dataproc</a:t>
            </a:r>
            <a:endParaRPr sz="800">
              <a:latin typeface="RobotoRegular"/>
              <a:cs typeface="RobotoRegular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77536" y="981265"/>
            <a:ext cx="8397875" cy="3574415"/>
            <a:chOff x="377536" y="981265"/>
            <a:chExt cx="8397875" cy="3574415"/>
          </a:xfrm>
        </p:grpSpPr>
        <p:sp>
          <p:nvSpPr>
            <p:cNvPr id="34" name="object 34"/>
            <p:cNvSpPr/>
            <p:nvPr/>
          </p:nvSpPr>
          <p:spPr>
            <a:xfrm>
              <a:off x="4850891" y="3063239"/>
              <a:ext cx="475488" cy="42519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473963" y="1296923"/>
              <a:ext cx="303276" cy="533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407426" y="2318393"/>
              <a:ext cx="434826" cy="43852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377536" y="3273632"/>
              <a:ext cx="504305" cy="31498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8243315" y="1375174"/>
              <a:ext cx="531876" cy="52220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1046987" y="1446276"/>
              <a:ext cx="992505" cy="3104515"/>
            </a:xfrm>
            <a:custGeom>
              <a:avLst/>
              <a:gdLst/>
              <a:ahLst/>
              <a:cxnLst/>
              <a:rect l="l" t="t" r="r" b="b"/>
              <a:pathLst>
                <a:path w="992505" h="3104515">
                  <a:moveTo>
                    <a:pt x="992124" y="0"/>
                  </a:moveTo>
                  <a:lnTo>
                    <a:pt x="0" y="0"/>
                  </a:lnTo>
                  <a:lnTo>
                    <a:pt x="0" y="3104388"/>
                  </a:lnTo>
                  <a:lnTo>
                    <a:pt x="992124" y="3104388"/>
                  </a:lnTo>
                  <a:lnTo>
                    <a:pt x="9921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1046987" y="1446276"/>
              <a:ext cx="992505" cy="3104515"/>
            </a:xfrm>
            <a:custGeom>
              <a:avLst/>
              <a:gdLst/>
              <a:ahLst/>
              <a:cxnLst/>
              <a:rect l="l" t="t" r="r" b="b"/>
              <a:pathLst>
                <a:path w="992505" h="3104515">
                  <a:moveTo>
                    <a:pt x="0" y="3104388"/>
                  </a:moveTo>
                  <a:lnTo>
                    <a:pt x="992124" y="3104388"/>
                  </a:lnTo>
                  <a:lnTo>
                    <a:pt x="992124" y="0"/>
                  </a:lnTo>
                  <a:lnTo>
                    <a:pt x="0" y="0"/>
                  </a:lnTo>
                  <a:lnTo>
                    <a:pt x="0" y="3104388"/>
                  </a:lnTo>
                  <a:close/>
                </a:path>
              </a:pathLst>
            </a:custGeom>
            <a:ln w="914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1046987" y="986027"/>
              <a:ext cx="992505" cy="533400"/>
            </a:xfrm>
            <a:custGeom>
              <a:avLst/>
              <a:gdLst/>
              <a:ahLst/>
              <a:cxnLst/>
              <a:rect l="l" t="t" r="r" b="b"/>
              <a:pathLst>
                <a:path w="992505" h="533400">
                  <a:moveTo>
                    <a:pt x="903224" y="0"/>
                  </a:moveTo>
                  <a:lnTo>
                    <a:pt x="88900" y="0"/>
                  </a:lnTo>
                  <a:lnTo>
                    <a:pt x="54296" y="6979"/>
                  </a:lnTo>
                  <a:lnTo>
                    <a:pt x="26038" y="26019"/>
                  </a:lnTo>
                  <a:lnTo>
                    <a:pt x="6986" y="54274"/>
                  </a:lnTo>
                  <a:lnTo>
                    <a:pt x="0" y="88900"/>
                  </a:lnTo>
                  <a:lnTo>
                    <a:pt x="0" y="533400"/>
                  </a:lnTo>
                  <a:lnTo>
                    <a:pt x="992124" y="533400"/>
                  </a:lnTo>
                  <a:lnTo>
                    <a:pt x="992124" y="88900"/>
                  </a:lnTo>
                  <a:lnTo>
                    <a:pt x="985144" y="54274"/>
                  </a:lnTo>
                  <a:lnTo>
                    <a:pt x="966104" y="26019"/>
                  </a:lnTo>
                  <a:lnTo>
                    <a:pt x="937849" y="6979"/>
                  </a:lnTo>
                  <a:lnTo>
                    <a:pt x="903224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1046987" y="986027"/>
              <a:ext cx="992505" cy="533400"/>
            </a:xfrm>
            <a:custGeom>
              <a:avLst/>
              <a:gdLst/>
              <a:ahLst/>
              <a:cxnLst/>
              <a:rect l="l" t="t" r="r" b="b"/>
              <a:pathLst>
                <a:path w="992505" h="533400">
                  <a:moveTo>
                    <a:pt x="88900" y="0"/>
                  </a:moveTo>
                  <a:lnTo>
                    <a:pt x="903224" y="0"/>
                  </a:lnTo>
                  <a:lnTo>
                    <a:pt x="937849" y="6979"/>
                  </a:lnTo>
                  <a:lnTo>
                    <a:pt x="966104" y="26019"/>
                  </a:lnTo>
                  <a:lnTo>
                    <a:pt x="985144" y="54274"/>
                  </a:lnTo>
                  <a:lnTo>
                    <a:pt x="992124" y="88900"/>
                  </a:lnTo>
                  <a:lnTo>
                    <a:pt x="992124" y="533400"/>
                  </a:lnTo>
                  <a:lnTo>
                    <a:pt x="0" y="533400"/>
                  </a:lnTo>
                  <a:lnTo>
                    <a:pt x="0" y="88900"/>
                  </a:lnTo>
                  <a:lnTo>
                    <a:pt x="6986" y="54274"/>
                  </a:lnTo>
                  <a:lnTo>
                    <a:pt x="26038" y="26019"/>
                  </a:lnTo>
                  <a:lnTo>
                    <a:pt x="54296" y="6979"/>
                  </a:lnTo>
                  <a:lnTo>
                    <a:pt x="88900" y="0"/>
                  </a:lnTo>
                  <a:close/>
                </a:path>
              </a:pathLst>
            </a:custGeom>
            <a:ln w="914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1067029" y="303677"/>
            <a:ext cx="621661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solidFill>
                  <a:schemeClr val="accent1"/>
                </a:solidFill>
              </a:rPr>
              <a:t>Google Cloud Data</a:t>
            </a:r>
            <a:r>
              <a:rPr sz="2400" spc="-40" dirty="0">
                <a:solidFill>
                  <a:schemeClr val="accent1"/>
                </a:solidFill>
              </a:rPr>
              <a:t> </a:t>
            </a:r>
            <a:r>
              <a:rPr sz="2400" spc="-5" dirty="0">
                <a:solidFill>
                  <a:schemeClr val="accent1"/>
                </a:solidFill>
              </a:rPr>
              <a:t>Platform</a:t>
            </a:r>
            <a:r>
              <a:rPr lang="en-IN" sz="2400" spc="-5" dirty="0">
                <a:solidFill>
                  <a:schemeClr val="accent1"/>
                </a:solidFill>
              </a:rPr>
              <a:t> Solutions 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7586" y="1886457"/>
            <a:ext cx="65405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4285F4"/>
                </a:solidFill>
                <a:latin typeface="Roboto"/>
                <a:cs typeface="Roboto"/>
              </a:rPr>
              <a:t>Mobile</a:t>
            </a:r>
            <a:r>
              <a:rPr sz="800" b="1" spc="-50" dirty="0">
                <a:solidFill>
                  <a:srgbClr val="4285F4"/>
                </a:solidFill>
                <a:latin typeface="Roboto"/>
                <a:cs typeface="Roboto"/>
              </a:rPr>
              <a:t> </a:t>
            </a:r>
            <a:r>
              <a:rPr sz="800" b="1" spc="-5" dirty="0">
                <a:solidFill>
                  <a:srgbClr val="4285F4"/>
                </a:solidFill>
                <a:latin typeface="Roboto"/>
                <a:cs typeface="Roboto"/>
              </a:rPr>
              <a:t>apps</a:t>
            </a:r>
            <a:endParaRPr sz="800">
              <a:latin typeface="Roboto"/>
              <a:cs typeface="Robo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3624" y="3653154"/>
            <a:ext cx="6629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4285F4"/>
                </a:solidFill>
                <a:latin typeface="Roboto"/>
                <a:cs typeface="Roboto"/>
              </a:rPr>
              <a:t>Sensors</a:t>
            </a:r>
            <a:r>
              <a:rPr sz="800" b="1" spc="-75" dirty="0">
                <a:solidFill>
                  <a:srgbClr val="4285F4"/>
                </a:solidFill>
                <a:latin typeface="Roboto"/>
                <a:cs typeface="Roboto"/>
              </a:rPr>
              <a:t> </a:t>
            </a:r>
            <a:r>
              <a:rPr sz="800" b="1" spc="-5" dirty="0">
                <a:solidFill>
                  <a:srgbClr val="4285F4"/>
                </a:solidFill>
                <a:latin typeface="Roboto"/>
                <a:cs typeface="Roboto"/>
              </a:rPr>
              <a:t>and  devices</a:t>
            </a:r>
            <a:endParaRPr sz="800">
              <a:latin typeface="Roboto"/>
              <a:cs typeface="Robo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0070" y="2804286"/>
            <a:ext cx="52895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4285F4"/>
                </a:solidFill>
                <a:latin typeface="Roboto"/>
                <a:cs typeface="Roboto"/>
              </a:rPr>
              <a:t>Web</a:t>
            </a:r>
            <a:r>
              <a:rPr sz="800" b="1" spc="-65" dirty="0">
                <a:solidFill>
                  <a:srgbClr val="4285F4"/>
                </a:solidFill>
                <a:latin typeface="Roboto"/>
                <a:cs typeface="Roboto"/>
              </a:rPr>
              <a:t> </a:t>
            </a:r>
            <a:r>
              <a:rPr sz="800" b="1" spc="-5" dirty="0">
                <a:solidFill>
                  <a:srgbClr val="4285F4"/>
                </a:solidFill>
                <a:latin typeface="Roboto"/>
                <a:cs typeface="Roboto"/>
              </a:rPr>
              <a:t>apps</a:t>
            </a:r>
            <a:endParaRPr sz="800">
              <a:latin typeface="Roboto"/>
              <a:cs typeface="Robo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184183" y="3570477"/>
            <a:ext cx="6038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4285F4"/>
                </a:solidFill>
                <a:latin typeface="Roboto"/>
                <a:cs typeface="Roboto"/>
              </a:rPr>
              <a:t>Developers</a:t>
            </a:r>
            <a:endParaRPr sz="800" dirty="0">
              <a:latin typeface="Roboto"/>
              <a:cs typeface="Robo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114538" y="2792348"/>
            <a:ext cx="7905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4285F4"/>
                </a:solidFill>
                <a:latin typeface="Roboto"/>
                <a:cs typeface="Roboto"/>
              </a:rPr>
              <a:t>Data</a:t>
            </a:r>
            <a:r>
              <a:rPr sz="800" b="1" spc="-35" dirty="0">
                <a:solidFill>
                  <a:srgbClr val="4285F4"/>
                </a:solidFill>
                <a:latin typeface="Roboto"/>
                <a:cs typeface="Roboto"/>
              </a:rPr>
              <a:t> </a:t>
            </a:r>
            <a:r>
              <a:rPr sz="800" b="1" spc="-5" dirty="0">
                <a:solidFill>
                  <a:srgbClr val="4285F4"/>
                </a:solidFill>
                <a:latin typeface="Roboto"/>
                <a:cs typeface="Roboto"/>
              </a:rPr>
              <a:t>scientists</a:t>
            </a:r>
            <a:endParaRPr sz="800">
              <a:latin typeface="Roboto"/>
              <a:cs typeface="Robo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261350" y="2153157"/>
            <a:ext cx="4972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4285F4"/>
                </a:solidFill>
                <a:latin typeface="Roboto"/>
                <a:cs typeface="Roboto"/>
              </a:rPr>
              <a:t>Bu</a:t>
            </a:r>
            <a:r>
              <a:rPr sz="800" b="1" spc="5" dirty="0">
                <a:solidFill>
                  <a:srgbClr val="4285F4"/>
                </a:solidFill>
                <a:latin typeface="Roboto"/>
                <a:cs typeface="Roboto"/>
              </a:rPr>
              <a:t>s</a:t>
            </a:r>
            <a:r>
              <a:rPr sz="800" b="1" spc="-5" dirty="0">
                <a:solidFill>
                  <a:srgbClr val="4285F4"/>
                </a:solidFill>
                <a:latin typeface="Roboto"/>
                <a:cs typeface="Roboto"/>
              </a:rPr>
              <a:t>in</a:t>
            </a:r>
            <a:r>
              <a:rPr sz="800" b="1" spc="5" dirty="0">
                <a:solidFill>
                  <a:srgbClr val="4285F4"/>
                </a:solidFill>
                <a:latin typeface="Roboto"/>
                <a:cs typeface="Roboto"/>
              </a:rPr>
              <a:t>e</a:t>
            </a:r>
            <a:r>
              <a:rPr sz="800" b="1" dirty="0">
                <a:solidFill>
                  <a:srgbClr val="4285F4"/>
                </a:solidFill>
                <a:latin typeface="Roboto"/>
                <a:cs typeface="Roboto"/>
              </a:rPr>
              <a:t>ss  </a:t>
            </a:r>
            <a:r>
              <a:rPr sz="800" b="1" spc="-5" dirty="0">
                <a:solidFill>
                  <a:srgbClr val="4285F4"/>
                </a:solidFill>
                <a:latin typeface="Roboto"/>
                <a:cs typeface="Roboto"/>
              </a:rPr>
              <a:t>analysts</a:t>
            </a:r>
            <a:endParaRPr sz="800">
              <a:latin typeface="Roboto"/>
              <a:cs typeface="Robo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56512" y="1178814"/>
            <a:ext cx="77216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800" b="1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Ingestion</a:t>
            </a:r>
            <a:endParaRPr sz="800">
              <a:latin typeface="Roboto"/>
              <a:cs typeface="Robo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84249" y="3570478"/>
            <a:ext cx="70866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Cloud</a:t>
            </a:r>
            <a:r>
              <a:rPr sz="800" spc="-3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Pub/Sub</a:t>
            </a:r>
            <a:endParaRPr sz="800">
              <a:latin typeface="RobotoRegular"/>
              <a:cs typeface="RobotoRegular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283208" y="2098548"/>
            <a:ext cx="512445" cy="1423670"/>
            <a:chOff x="1283208" y="2098548"/>
            <a:chExt cx="512445" cy="1423670"/>
          </a:xfrm>
        </p:grpSpPr>
        <p:sp>
          <p:nvSpPr>
            <p:cNvPr id="53" name="object 53"/>
            <p:cNvSpPr/>
            <p:nvPr/>
          </p:nvSpPr>
          <p:spPr>
            <a:xfrm>
              <a:off x="1283208" y="2098548"/>
              <a:ext cx="512064" cy="4480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1301496" y="3099816"/>
              <a:ext cx="475488" cy="42214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269619" y="2568702"/>
            <a:ext cx="53784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RobotoRegular"/>
                <a:cs typeface="RobotoRegular"/>
              </a:rPr>
              <a:t>App</a:t>
            </a:r>
            <a:r>
              <a:rPr sz="800" spc="-5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Engine</a:t>
            </a:r>
            <a:endParaRPr sz="800">
              <a:latin typeface="RobotoRegular"/>
              <a:cs typeface="RobotoRegular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408997" y="981265"/>
            <a:ext cx="1003300" cy="3574415"/>
            <a:chOff x="3408997" y="981265"/>
            <a:chExt cx="1003300" cy="3574415"/>
          </a:xfrm>
        </p:grpSpPr>
        <p:sp>
          <p:nvSpPr>
            <p:cNvPr id="57" name="object 57"/>
            <p:cNvSpPr/>
            <p:nvPr/>
          </p:nvSpPr>
          <p:spPr>
            <a:xfrm>
              <a:off x="3413759" y="1446276"/>
              <a:ext cx="993775" cy="3104515"/>
            </a:xfrm>
            <a:custGeom>
              <a:avLst/>
              <a:gdLst/>
              <a:ahLst/>
              <a:cxnLst/>
              <a:rect l="l" t="t" r="r" b="b"/>
              <a:pathLst>
                <a:path w="993775" h="3104515">
                  <a:moveTo>
                    <a:pt x="993648" y="0"/>
                  </a:moveTo>
                  <a:lnTo>
                    <a:pt x="0" y="0"/>
                  </a:lnTo>
                  <a:lnTo>
                    <a:pt x="0" y="3104388"/>
                  </a:lnTo>
                  <a:lnTo>
                    <a:pt x="993648" y="3104388"/>
                  </a:lnTo>
                  <a:lnTo>
                    <a:pt x="9936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3413759" y="1446276"/>
              <a:ext cx="993775" cy="3104515"/>
            </a:xfrm>
            <a:custGeom>
              <a:avLst/>
              <a:gdLst/>
              <a:ahLst/>
              <a:cxnLst/>
              <a:rect l="l" t="t" r="r" b="b"/>
              <a:pathLst>
                <a:path w="993775" h="3104515">
                  <a:moveTo>
                    <a:pt x="0" y="3104388"/>
                  </a:moveTo>
                  <a:lnTo>
                    <a:pt x="993648" y="3104388"/>
                  </a:lnTo>
                  <a:lnTo>
                    <a:pt x="993648" y="0"/>
                  </a:lnTo>
                  <a:lnTo>
                    <a:pt x="0" y="0"/>
                  </a:lnTo>
                  <a:lnTo>
                    <a:pt x="0" y="3104388"/>
                  </a:lnTo>
                  <a:close/>
                </a:path>
              </a:pathLst>
            </a:custGeom>
            <a:ln w="9144">
              <a:solidFill>
                <a:srgbClr val="34A852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3413759" y="986027"/>
              <a:ext cx="993775" cy="533400"/>
            </a:xfrm>
            <a:custGeom>
              <a:avLst/>
              <a:gdLst/>
              <a:ahLst/>
              <a:cxnLst/>
              <a:rect l="l" t="t" r="r" b="b"/>
              <a:pathLst>
                <a:path w="993775" h="533400">
                  <a:moveTo>
                    <a:pt x="904748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533400"/>
                  </a:lnTo>
                  <a:lnTo>
                    <a:pt x="993648" y="533400"/>
                  </a:lnTo>
                  <a:lnTo>
                    <a:pt x="993648" y="88900"/>
                  </a:lnTo>
                  <a:lnTo>
                    <a:pt x="986668" y="54274"/>
                  </a:lnTo>
                  <a:lnTo>
                    <a:pt x="967628" y="26019"/>
                  </a:lnTo>
                  <a:lnTo>
                    <a:pt x="939373" y="6979"/>
                  </a:lnTo>
                  <a:lnTo>
                    <a:pt x="904748" y="0"/>
                  </a:lnTo>
                  <a:close/>
                </a:path>
              </a:pathLst>
            </a:custGeom>
            <a:solidFill>
              <a:srgbClr val="34A852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3413759" y="986027"/>
              <a:ext cx="993775" cy="533400"/>
            </a:xfrm>
            <a:custGeom>
              <a:avLst/>
              <a:gdLst/>
              <a:ahLst/>
              <a:cxnLst/>
              <a:rect l="l" t="t" r="r" b="b"/>
              <a:pathLst>
                <a:path w="993775" h="533400">
                  <a:moveTo>
                    <a:pt x="88900" y="0"/>
                  </a:moveTo>
                  <a:lnTo>
                    <a:pt x="904748" y="0"/>
                  </a:lnTo>
                  <a:lnTo>
                    <a:pt x="939373" y="6979"/>
                  </a:lnTo>
                  <a:lnTo>
                    <a:pt x="967628" y="26019"/>
                  </a:lnTo>
                  <a:lnTo>
                    <a:pt x="986668" y="54274"/>
                  </a:lnTo>
                  <a:lnTo>
                    <a:pt x="993648" y="88900"/>
                  </a:lnTo>
                  <a:lnTo>
                    <a:pt x="993648" y="533400"/>
                  </a:lnTo>
                  <a:lnTo>
                    <a:pt x="0" y="533400"/>
                  </a:lnTo>
                  <a:lnTo>
                    <a:pt x="0" y="88900"/>
                  </a:ln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close/>
                </a:path>
              </a:pathLst>
            </a:custGeom>
            <a:ln w="9144">
              <a:solidFill>
                <a:srgbClr val="34A852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606800" y="1110234"/>
            <a:ext cx="6089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" marR="5080" indent="-9017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D</a:t>
            </a: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800" b="1" spc="-10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800" b="1" spc="-10" dirty="0">
                <a:solidFill>
                  <a:srgbClr val="FFFFFF"/>
                </a:solidFill>
                <a:latin typeface="Roboto"/>
                <a:cs typeface="Roboto"/>
              </a:rPr>
              <a:t>b</a:t>
            </a: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ses/  </a:t>
            </a: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Storage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637339" y="2083844"/>
            <a:ext cx="57842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Cloud</a:t>
            </a:r>
            <a:r>
              <a:rPr sz="800" spc="-4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dirty="0">
                <a:solidFill>
                  <a:srgbClr val="666666"/>
                </a:solidFill>
                <a:latin typeface="RobotoRegular"/>
                <a:cs typeface="RobotoRegular"/>
              </a:rPr>
              <a:t>SQL</a:t>
            </a:r>
            <a:endParaRPr sz="800" dirty="0">
              <a:latin typeface="RobotoRegular"/>
              <a:cs typeface="RobotoRegular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677411" y="981265"/>
            <a:ext cx="3101975" cy="3574415"/>
            <a:chOff x="3677411" y="981265"/>
            <a:chExt cx="3101975" cy="3574415"/>
          </a:xfrm>
        </p:grpSpPr>
        <p:sp>
          <p:nvSpPr>
            <p:cNvPr id="64" name="object 64"/>
            <p:cNvSpPr/>
            <p:nvPr/>
          </p:nvSpPr>
          <p:spPr>
            <a:xfrm>
              <a:off x="3677411" y="1627631"/>
              <a:ext cx="473963" cy="4236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3677411" y="2369819"/>
              <a:ext cx="473963" cy="42214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3677411" y="3116579"/>
              <a:ext cx="473963" cy="42214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3677411" y="3855720"/>
              <a:ext cx="473963" cy="42367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5782055" y="1446276"/>
              <a:ext cx="992505" cy="3104515"/>
            </a:xfrm>
            <a:custGeom>
              <a:avLst/>
              <a:gdLst/>
              <a:ahLst/>
              <a:cxnLst/>
              <a:rect l="l" t="t" r="r" b="b"/>
              <a:pathLst>
                <a:path w="992504" h="3104515">
                  <a:moveTo>
                    <a:pt x="992124" y="0"/>
                  </a:moveTo>
                  <a:lnTo>
                    <a:pt x="0" y="0"/>
                  </a:lnTo>
                  <a:lnTo>
                    <a:pt x="0" y="3104388"/>
                  </a:lnTo>
                  <a:lnTo>
                    <a:pt x="992124" y="3104388"/>
                  </a:lnTo>
                  <a:lnTo>
                    <a:pt x="9921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5782055" y="1446276"/>
              <a:ext cx="992505" cy="3104515"/>
            </a:xfrm>
            <a:custGeom>
              <a:avLst/>
              <a:gdLst/>
              <a:ahLst/>
              <a:cxnLst/>
              <a:rect l="l" t="t" r="r" b="b"/>
              <a:pathLst>
                <a:path w="992504" h="3104515">
                  <a:moveTo>
                    <a:pt x="0" y="3104388"/>
                  </a:moveTo>
                  <a:lnTo>
                    <a:pt x="992124" y="3104388"/>
                  </a:lnTo>
                  <a:lnTo>
                    <a:pt x="992124" y="0"/>
                  </a:lnTo>
                  <a:lnTo>
                    <a:pt x="0" y="0"/>
                  </a:lnTo>
                  <a:lnTo>
                    <a:pt x="0" y="3104388"/>
                  </a:lnTo>
                  <a:close/>
                </a:path>
              </a:pathLst>
            </a:custGeom>
            <a:ln w="9144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5782055" y="986027"/>
              <a:ext cx="992505" cy="533400"/>
            </a:xfrm>
            <a:custGeom>
              <a:avLst/>
              <a:gdLst/>
              <a:ahLst/>
              <a:cxnLst/>
              <a:rect l="l" t="t" r="r" b="b"/>
              <a:pathLst>
                <a:path w="992504" h="533400">
                  <a:moveTo>
                    <a:pt x="903224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533400"/>
                  </a:lnTo>
                  <a:lnTo>
                    <a:pt x="992124" y="533400"/>
                  </a:lnTo>
                  <a:lnTo>
                    <a:pt x="992124" y="88900"/>
                  </a:lnTo>
                  <a:lnTo>
                    <a:pt x="985144" y="54274"/>
                  </a:lnTo>
                  <a:lnTo>
                    <a:pt x="966104" y="26019"/>
                  </a:lnTo>
                  <a:lnTo>
                    <a:pt x="937849" y="6979"/>
                  </a:lnTo>
                  <a:lnTo>
                    <a:pt x="903224" y="0"/>
                  </a:lnTo>
                  <a:close/>
                </a:path>
              </a:pathLst>
            </a:custGeom>
            <a:solidFill>
              <a:srgbClr val="FAB404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5782055" y="986027"/>
              <a:ext cx="992505" cy="533400"/>
            </a:xfrm>
            <a:custGeom>
              <a:avLst/>
              <a:gdLst/>
              <a:ahLst/>
              <a:cxnLst/>
              <a:rect l="l" t="t" r="r" b="b"/>
              <a:pathLst>
                <a:path w="992504" h="533400">
                  <a:moveTo>
                    <a:pt x="88900" y="0"/>
                  </a:moveTo>
                  <a:lnTo>
                    <a:pt x="903224" y="0"/>
                  </a:lnTo>
                  <a:lnTo>
                    <a:pt x="937849" y="6979"/>
                  </a:lnTo>
                  <a:lnTo>
                    <a:pt x="966104" y="26019"/>
                  </a:lnTo>
                  <a:lnTo>
                    <a:pt x="985144" y="54274"/>
                  </a:lnTo>
                  <a:lnTo>
                    <a:pt x="992124" y="88900"/>
                  </a:lnTo>
                  <a:lnTo>
                    <a:pt x="992124" y="533400"/>
                  </a:lnTo>
                  <a:lnTo>
                    <a:pt x="0" y="533400"/>
                  </a:lnTo>
                  <a:lnTo>
                    <a:pt x="0" y="88900"/>
                  </a:ln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close/>
                </a:path>
              </a:pathLst>
            </a:custGeom>
            <a:ln w="9144">
              <a:solidFill>
                <a:srgbClr val="FAB404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571113" y="3587877"/>
            <a:ext cx="68580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Cloud</a:t>
            </a:r>
            <a:r>
              <a:rPr sz="8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Bigtable</a:t>
            </a:r>
            <a:endParaRPr sz="800">
              <a:latin typeface="RobotoRegular"/>
              <a:cs typeface="RobotoRegular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534536" y="2833243"/>
            <a:ext cx="75946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Cloud</a:t>
            </a:r>
            <a:r>
              <a:rPr sz="800" spc="-4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dirty="0">
                <a:solidFill>
                  <a:srgbClr val="666666"/>
                </a:solidFill>
                <a:latin typeface="RobotoRegular"/>
                <a:cs typeface="RobotoRegular"/>
              </a:rPr>
              <a:t>Datastore</a:t>
            </a:r>
            <a:endParaRPr sz="800">
              <a:latin typeface="RobotoRegular"/>
              <a:cs typeface="RobotoRegular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580003" y="4320336"/>
            <a:ext cx="66929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Cloud</a:t>
            </a:r>
            <a:r>
              <a:rPr sz="800" spc="-4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dirty="0">
                <a:solidFill>
                  <a:srgbClr val="666666"/>
                </a:solidFill>
                <a:latin typeface="RobotoRegular"/>
                <a:cs typeface="RobotoRegular"/>
              </a:rPr>
              <a:t>Storage</a:t>
            </a:r>
            <a:endParaRPr sz="800">
              <a:latin typeface="RobotoRegular"/>
              <a:cs typeface="RobotoRegular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028182" y="1178814"/>
            <a:ext cx="50165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nal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tics</a:t>
            </a:r>
            <a:endParaRPr sz="800">
              <a:latin typeface="Roboto"/>
              <a:cs typeface="Roboto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85522" y="2068991"/>
            <a:ext cx="7848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Google</a:t>
            </a:r>
            <a:r>
              <a:rPr sz="800" spc="-3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dirty="0">
                <a:solidFill>
                  <a:srgbClr val="666666"/>
                </a:solidFill>
                <a:latin typeface="RobotoRegular"/>
                <a:cs typeface="RobotoRegular"/>
              </a:rPr>
              <a:t>BigQuery</a:t>
            </a:r>
            <a:endParaRPr sz="800" dirty="0">
              <a:latin typeface="RobotoRegular"/>
              <a:cs typeface="RobotoRegular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041135" y="1632204"/>
            <a:ext cx="474345" cy="2562225"/>
            <a:chOff x="6041135" y="1632204"/>
            <a:chExt cx="474345" cy="2562225"/>
          </a:xfrm>
        </p:grpSpPr>
        <p:sp>
          <p:nvSpPr>
            <p:cNvPr id="78" name="object 78"/>
            <p:cNvSpPr/>
            <p:nvPr/>
          </p:nvSpPr>
          <p:spPr>
            <a:xfrm>
              <a:off x="6041135" y="1632204"/>
              <a:ext cx="473963" cy="4251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6059423" y="3768852"/>
              <a:ext cx="438912" cy="4251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5958332" y="4227372"/>
            <a:ext cx="6407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605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Google  </a:t>
            </a:r>
            <a:r>
              <a:rPr sz="800" dirty="0">
                <a:solidFill>
                  <a:srgbClr val="666666"/>
                </a:solidFill>
                <a:latin typeface="RobotoRegular"/>
                <a:cs typeface="RobotoRegular"/>
              </a:rPr>
              <a:t>Analytics</a:t>
            </a:r>
            <a:r>
              <a:rPr sz="800" spc="-7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dirty="0">
                <a:solidFill>
                  <a:srgbClr val="666666"/>
                </a:solidFill>
                <a:latin typeface="RobotoRegular"/>
                <a:cs typeface="RobotoRegular"/>
              </a:rPr>
              <a:t>360</a:t>
            </a:r>
            <a:endParaRPr sz="800">
              <a:latin typeface="RobotoRegular"/>
              <a:cs typeface="RobotoRegular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913882" y="2819146"/>
            <a:ext cx="72961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Cloud</a:t>
            </a:r>
            <a:r>
              <a:rPr sz="800" spc="-2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Dataproc</a:t>
            </a:r>
            <a:endParaRPr sz="800">
              <a:latin typeface="RobotoRegular"/>
              <a:cs typeface="RobotoRegular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6021748" y="980244"/>
            <a:ext cx="1939289" cy="3574415"/>
            <a:chOff x="6024371" y="981265"/>
            <a:chExt cx="1939289" cy="3574415"/>
          </a:xfrm>
        </p:grpSpPr>
        <p:sp>
          <p:nvSpPr>
            <p:cNvPr id="83" name="object 83"/>
            <p:cNvSpPr/>
            <p:nvPr/>
          </p:nvSpPr>
          <p:spPr>
            <a:xfrm>
              <a:off x="6041135" y="2350008"/>
              <a:ext cx="473963" cy="42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84" name="object 84"/>
            <p:cNvSpPr/>
            <p:nvPr/>
          </p:nvSpPr>
          <p:spPr>
            <a:xfrm>
              <a:off x="6024371" y="3061716"/>
              <a:ext cx="507492" cy="42367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85" name="object 85"/>
            <p:cNvSpPr/>
            <p:nvPr/>
          </p:nvSpPr>
          <p:spPr>
            <a:xfrm>
              <a:off x="6966203" y="1446276"/>
              <a:ext cx="992505" cy="3104515"/>
            </a:xfrm>
            <a:custGeom>
              <a:avLst/>
              <a:gdLst/>
              <a:ahLst/>
              <a:cxnLst/>
              <a:rect l="l" t="t" r="r" b="b"/>
              <a:pathLst>
                <a:path w="992504" h="3104515">
                  <a:moveTo>
                    <a:pt x="992124" y="0"/>
                  </a:moveTo>
                  <a:lnTo>
                    <a:pt x="0" y="0"/>
                  </a:lnTo>
                  <a:lnTo>
                    <a:pt x="0" y="3104388"/>
                  </a:lnTo>
                  <a:lnTo>
                    <a:pt x="992124" y="3104388"/>
                  </a:lnTo>
                  <a:lnTo>
                    <a:pt x="9921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86" name="object 86"/>
            <p:cNvSpPr/>
            <p:nvPr/>
          </p:nvSpPr>
          <p:spPr>
            <a:xfrm>
              <a:off x="6966203" y="1446276"/>
              <a:ext cx="992505" cy="3104515"/>
            </a:xfrm>
            <a:custGeom>
              <a:avLst/>
              <a:gdLst/>
              <a:ahLst/>
              <a:cxnLst/>
              <a:rect l="l" t="t" r="r" b="b"/>
              <a:pathLst>
                <a:path w="992504" h="3104515">
                  <a:moveTo>
                    <a:pt x="0" y="3104388"/>
                  </a:moveTo>
                  <a:lnTo>
                    <a:pt x="992124" y="3104388"/>
                  </a:lnTo>
                  <a:lnTo>
                    <a:pt x="992124" y="0"/>
                  </a:lnTo>
                  <a:lnTo>
                    <a:pt x="0" y="0"/>
                  </a:lnTo>
                  <a:lnTo>
                    <a:pt x="0" y="3104388"/>
                  </a:lnTo>
                  <a:close/>
                </a:path>
              </a:pathLst>
            </a:custGeom>
            <a:ln w="9144">
              <a:solidFill>
                <a:srgbClr val="EA4335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87" name="object 87"/>
            <p:cNvSpPr/>
            <p:nvPr/>
          </p:nvSpPr>
          <p:spPr>
            <a:xfrm>
              <a:off x="6966203" y="986027"/>
              <a:ext cx="992505" cy="533400"/>
            </a:xfrm>
            <a:custGeom>
              <a:avLst/>
              <a:gdLst/>
              <a:ahLst/>
              <a:cxnLst/>
              <a:rect l="l" t="t" r="r" b="b"/>
              <a:pathLst>
                <a:path w="992504" h="533400">
                  <a:moveTo>
                    <a:pt x="903224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533400"/>
                  </a:lnTo>
                  <a:lnTo>
                    <a:pt x="992124" y="533400"/>
                  </a:lnTo>
                  <a:lnTo>
                    <a:pt x="992124" y="88900"/>
                  </a:lnTo>
                  <a:lnTo>
                    <a:pt x="985144" y="54274"/>
                  </a:lnTo>
                  <a:lnTo>
                    <a:pt x="966104" y="26019"/>
                  </a:lnTo>
                  <a:lnTo>
                    <a:pt x="937849" y="6979"/>
                  </a:lnTo>
                  <a:lnTo>
                    <a:pt x="903224" y="0"/>
                  </a:lnTo>
                  <a:close/>
                </a:path>
              </a:pathLst>
            </a:custGeom>
            <a:solidFill>
              <a:srgbClr val="EA4335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88" name="object 88"/>
            <p:cNvSpPr/>
            <p:nvPr/>
          </p:nvSpPr>
          <p:spPr>
            <a:xfrm>
              <a:off x="6966203" y="986027"/>
              <a:ext cx="992505" cy="533400"/>
            </a:xfrm>
            <a:custGeom>
              <a:avLst/>
              <a:gdLst/>
              <a:ahLst/>
              <a:cxnLst/>
              <a:rect l="l" t="t" r="r" b="b"/>
              <a:pathLst>
                <a:path w="992504" h="533400">
                  <a:moveTo>
                    <a:pt x="88900" y="0"/>
                  </a:moveTo>
                  <a:lnTo>
                    <a:pt x="903224" y="0"/>
                  </a:lnTo>
                  <a:lnTo>
                    <a:pt x="937849" y="6979"/>
                  </a:lnTo>
                  <a:lnTo>
                    <a:pt x="966104" y="26019"/>
                  </a:lnTo>
                  <a:lnTo>
                    <a:pt x="985144" y="54274"/>
                  </a:lnTo>
                  <a:lnTo>
                    <a:pt x="992124" y="88900"/>
                  </a:lnTo>
                  <a:lnTo>
                    <a:pt x="992124" y="533400"/>
                  </a:lnTo>
                  <a:lnTo>
                    <a:pt x="0" y="533400"/>
                  </a:lnTo>
                  <a:lnTo>
                    <a:pt x="0" y="88900"/>
                  </a:ln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close/>
                </a:path>
              </a:pathLst>
            </a:custGeom>
            <a:ln w="9144">
              <a:solidFill>
                <a:srgbClr val="EA4335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5976365" y="3537584"/>
            <a:ext cx="6038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Google</a:t>
            </a:r>
            <a:r>
              <a:rPr sz="800" spc="-3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Drive</a:t>
            </a:r>
            <a:endParaRPr sz="800">
              <a:latin typeface="RobotoRegular"/>
              <a:cs typeface="RobotoRegular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148321" y="1041653"/>
            <a:ext cx="6286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99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Advanced  Analytics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&amp;  In</a:t>
            </a: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l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l</a:t>
            </a: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ge</a:t>
            </a:r>
            <a:r>
              <a:rPr sz="800" b="1" spc="-5" dirty="0">
                <a:solidFill>
                  <a:srgbClr val="FFFFFF"/>
                </a:solidFill>
                <a:latin typeface="Roboto"/>
                <a:cs typeface="Roboto"/>
              </a:rPr>
              <a:t>nce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115682" y="2081530"/>
            <a:ext cx="7042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5080" indent="-14351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Cloud Machine  Learning</a:t>
            </a:r>
            <a:endParaRPr sz="800">
              <a:latin typeface="RobotoRegular"/>
              <a:cs typeface="RobotoRegular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7229856" y="1644395"/>
            <a:ext cx="475488" cy="42367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0"/>
          </a:p>
        </p:txBody>
      </p:sp>
      <p:sp>
        <p:nvSpPr>
          <p:cNvPr id="93" name="object 93"/>
          <p:cNvSpPr txBox="1"/>
          <p:nvPr/>
        </p:nvSpPr>
        <p:spPr>
          <a:xfrm>
            <a:off x="7150734" y="4351121"/>
            <a:ext cx="63690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Translate</a:t>
            </a:r>
            <a:r>
              <a:rPr sz="800" spc="-4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dirty="0">
                <a:solidFill>
                  <a:srgbClr val="666666"/>
                </a:solidFill>
                <a:latin typeface="RobotoRegular"/>
                <a:cs typeface="RobotoRegular"/>
              </a:rPr>
              <a:t>API</a:t>
            </a:r>
            <a:endParaRPr sz="800">
              <a:latin typeface="RobotoRegular"/>
              <a:cs typeface="RobotoRegular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222363" y="3631819"/>
            <a:ext cx="49212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RobotoRegular"/>
                <a:cs typeface="RobotoRegular"/>
              </a:rPr>
              <a:t>Vision</a:t>
            </a:r>
            <a:r>
              <a:rPr sz="800" spc="-4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800" dirty="0">
                <a:solidFill>
                  <a:srgbClr val="666666"/>
                </a:solidFill>
                <a:latin typeface="RobotoRegular"/>
                <a:cs typeface="RobotoRegular"/>
              </a:rPr>
              <a:t>API</a:t>
            </a:r>
            <a:endParaRPr sz="800">
              <a:latin typeface="RobotoRegular"/>
              <a:cs typeface="RobotoRegular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286030" y="2876465"/>
            <a:ext cx="562928" cy="27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RobotoRegular"/>
                <a:cs typeface="RobotoRegular"/>
              </a:rPr>
              <a:t>Speech</a:t>
            </a:r>
            <a:r>
              <a:rPr sz="800" spc="-8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lang="en-IN" sz="800" spc="-80" dirty="0">
                <a:solidFill>
                  <a:srgbClr val="666666"/>
                </a:solidFill>
                <a:latin typeface="RobotoRegular"/>
                <a:cs typeface="RobotoRegular"/>
              </a:rPr>
              <a:t>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00" spc="-80" dirty="0">
                <a:solidFill>
                  <a:srgbClr val="666666"/>
                </a:solidFill>
                <a:latin typeface="RobotoRegular"/>
                <a:cs typeface="RobotoRegular"/>
              </a:rPr>
              <a:t>     </a:t>
            </a:r>
            <a:r>
              <a:rPr sz="800" dirty="0">
                <a:solidFill>
                  <a:srgbClr val="666666"/>
                </a:solidFill>
                <a:latin typeface="RobotoRegular"/>
                <a:cs typeface="RobotoRegular"/>
              </a:rPr>
              <a:t>API</a:t>
            </a:r>
            <a:endParaRPr sz="800" dirty="0">
              <a:latin typeface="RobotoRegular"/>
              <a:cs typeface="RobotoRegular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2667507" y="859789"/>
            <a:ext cx="5038090" cy="3474720"/>
            <a:chOff x="2667507" y="859789"/>
            <a:chExt cx="5038090" cy="3474720"/>
          </a:xfrm>
        </p:grpSpPr>
        <p:sp>
          <p:nvSpPr>
            <p:cNvPr id="97" name="object 97"/>
            <p:cNvSpPr/>
            <p:nvPr/>
          </p:nvSpPr>
          <p:spPr>
            <a:xfrm>
              <a:off x="7229855" y="2450591"/>
              <a:ext cx="475488" cy="42367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98" name="object 98"/>
            <p:cNvSpPr/>
            <p:nvPr/>
          </p:nvSpPr>
          <p:spPr>
            <a:xfrm>
              <a:off x="7229855" y="3180588"/>
              <a:ext cx="475488" cy="42367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99" name="object 99"/>
            <p:cNvSpPr/>
            <p:nvPr/>
          </p:nvSpPr>
          <p:spPr>
            <a:xfrm>
              <a:off x="7229855" y="3910583"/>
              <a:ext cx="475488" cy="42367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667508" y="859789"/>
              <a:ext cx="1875155" cy="127000"/>
            </a:xfrm>
            <a:custGeom>
              <a:avLst/>
              <a:gdLst/>
              <a:ahLst/>
              <a:cxnLst/>
              <a:rect l="l" t="t" r="r" b="b"/>
              <a:pathLst>
                <a:path w="1875154" h="127000">
                  <a:moveTo>
                    <a:pt x="127000" y="0"/>
                  </a:moveTo>
                  <a:lnTo>
                    <a:pt x="0" y="0"/>
                  </a:lnTo>
                  <a:lnTo>
                    <a:pt x="63500" y="127000"/>
                  </a:lnTo>
                  <a:lnTo>
                    <a:pt x="127000" y="0"/>
                  </a:lnTo>
                  <a:close/>
                </a:path>
                <a:path w="1875154" h="127000">
                  <a:moveTo>
                    <a:pt x="1875028" y="0"/>
                  </a:moveTo>
                  <a:lnTo>
                    <a:pt x="1748028" y="0"/>
                  </a:lnTo>
                  <a:lnTo>
                    <a:pt x="1811528" y="127000"/>
                  </a:lnTo>
                  <a:lnTo>
                    <a:pt x="1875028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726435" y="870203"/>
              <a:ext cx="1757045" cy="0"/>
            </a:xfrm>
            <a:custGeom>
              <a:avLst/>
              <a:gdLst/>
              <a:ahLst/>
              <a:cxnLst/>
              <a:rect l="l" t="t" r="r" b="b"/>
              <a:pathLst>
                <a:path w="1757045">
                  <a:moveTo>
                    <a:pt x="0" y="0"/>
                  </a:moveTo>
                  <a:lnTo>
                    <a:pt x="1757044" y="0"/>
                  </a:lnTo>
                </a:path>
              </a:pathLst>
            </a:custGeom>
            <a:ln w="914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BB05428-8007-48E8-8173-636218737F29}"/>
              </a:ext>
            </a:extLst>
          </p:cNvPr>
          <p:cNvSpPr/>
          <p:nvPr/>
        </p:nvSpPr>
        <p:spPr>
          <a:xfrm>
            <a:off x="8018689" y="3150537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00" b="1" spc="-5" dirty="0">
                <a:solidFill>
                  <a:srgbClr val="4285F4"/>
                </a:solidFill>
                <a:latin typeface="Roboto"/>
                <a:cs typeface="Roboto"/>
              </a:rPr>
              <a:t>Data</a:t>
            </a:r>
            <a:r>
              <a:rPr lang="en-IN" sz="800" b="1" spc="-35" dirty="0">
                <a:solidFill>
                  <a:srgbClr val="4285F4"/>
                </a:solidFill>
                <a:latin typeface="Roboto"/>
                <a:cs typeface="Roboto"/>
              </a:rPr>
              <a:t> </a:t>
            </a:r>
            <a:r>
              <a:rPr lang="en-IN" sz="800" b="1" spc="-5" dirty="0">
                <a:solidFill>
                  <a:srgbClr val="4285F4"/>
                </a:solidFill>
                <a:latin typeface="Roboto"/>
                <a:cs typeface="Roboto"/>
              </a:rPr>
              <a:t>Engineers</a:t>
            </a:r>
            <a:endParaRPr lang="en-IN" sz="8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9766" y="4868905"/>
            <a:ext cx="829944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5"/>
              </a:lnSpc>
            </a:pPr>
            <a:r>
              <a:rPr sz="900" dirty="0">
                <a:solidFill>
                  <a:srgbClr val="82A1E6"/>
                </a:solidFill>
                <a:latin typeface="RobotoRegular"/>
                <a:cs typeface="RobotoRegular"/>
              </a:rPr>
              <a:t>Data &amp;</a:t>
            </a:r>
            <a:r>
              <a:rPr sz="900" spc="-80" dirty="0">
                <a:solidFill>
                  <a:srgbClr val="82A1E6"/>
                </a:solidFill>
                <a:latin typeface="RobotoRegular"/>
                <a:cs typeface="RobotoRegular"/>
              </a:rPr>
              <a:t> </a:t>
            </a:r>
            <a:r>
              <a:rPr sz="900" spc="-5" dirty="0">
                <a:solidFill>
                  <a:srgbClr val="82A1E6"/>
                </a:solidFill>
                <a:latin typeface="RobotoRegular"/>
                <a:cs typeface="RobotoRegular"/>
              </a:rPr>
              <a:t>Analytics</a:t>
            </a:r>
            <a:endParaRPr sz="900">
              <a:latin typeface="RobotoRegular"/>
              <a:cs typeface="RobotoRegular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22875"/>
            <a:ext cx="8647557" cy="421005"/>
            <a:chOff x="0" y="4722875"/>
            <a:chExt cx="8647557" cy="421005"/>
          </a:xfrm>
        </p:grpSpPr>
        <p:sp>
          <p:nvSpPr>
            <p:cNvPr id="4" name="object 4"/>
            <p:cNvSpPr/>
            <p:nvPr/>
          </p:nvSpPr>
          <p:spPr>
            <a:xfrm>
              <a:off x="7484364" y="4806696"/>
              <a:ext cx="211835" cy="2362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722875"/>
              <a:ext cx="1335405" cy="421005"/>
            </a:xfrm>
            <a:custGeom>
              <a:avLst/>
              <a:gdLst/>
              <a:ahLst/>
              <a:cxnLst/>
              <a:rect l="l" t="t" r="r" b="b"/>
              <a:pathLst>
                <a:path w="1335405" h="421004">
                  <a:moveTo>
                    <a:pt x="1335024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1335024" y="420624"/>
                  </a:lnTo>
                  <a:lnTo>
                    <a:pt x="1335024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12152" y="4722875"/>
              <a:ext cx="1335405" cy="421005"/>
            </a:xfrm>
            <a:custGeom>
              <a:avLst/>
              <a:gdLst/>
              <a:ahLst/>
              <a:cxnLst/>
              <a:rect l="l" t="t" r="r" b="b"/>
              <a:pathLst>
                <a:path w="1335404" h="421004">
                  <a:moveTo>
                    <a:pt x="1335024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1335024" y="420624"/>
                  </a:lnTo>
                  <a:lnTo>
                    <a:pt x="1335024" y="0"/>
                  </a:lnTo>
                  <a:close/>
                </a:path>
              </a:pathLst>
            </a:custGeom>
            <a:solidFill>
              <a:srgbClr val="3067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739" y="297433"/>
            <a:ext cx="8301481" cy="7899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solidFill>
                  <a:srgbClr val="181818"/>
                </a:solidFill>
              </a:rPr>
              <a:t>Managed </a:t>
            </a:r>
            <a:r>
              <a:rPr sz="2400" dirty="0">
                <a:solidFill>
                  <a:srgbClr val="181818"/>
                </a:solidFill>
              </a:rPr>
              <a:t>Data Services - Focus </a:t>
            </a:r>
            <a:r>
              <a:rPr sz="2400" spc="-5" dirty="0">
                <a:solidFill>
                  <a:srgbClr val="181818"/>
                </a:solidFill>
              </a:rPr>
              <a:t>on Insight vs</a:t>
            </a:r>
            <a:r>
              <a:rPr sz="2400" spc="20" dirty="0">
                <a:solidFill>
                  <a:srgbClr val="181818"/>
                </a:solidFill>
              </a:rPr>
              <a:t> </a:t>
            </a:r>
            <a:r>
              <a:rPr sz="2400" spc="-5" dirty="0">
                <a:solidFill>
                  <a:srgbClr val="181818"/>
                </a:solidFill>
              </a:rPr>
              <a:t>Infrastructure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solidFill>
                  <a:srgbClr val="666666"/>
                </a:solidFill>
              </a:rPr>
              <a:t>PB+ </a:t>
            </a:r>
            <a:r>
              <a:rPr sz="1800" spc="-5" dirty="0">
                <a:solidFill>
                  <a:srgbClr val="666666"/>
                </a:solidFill>
              </a:rPr>
              <a:t>Scale, No-Ops, </a:t>
            </a:r>
            <a:r>
              <a:rPr sz="1800" dirty="0">
                <a:solidFill>
                  <a:srgbClr val="666666"/>
                </a:solidFill>
              </a:rPr>
              <a:t>Batch &amp; </a:t>
            </a:r>
            <a:r>
              <a:rPr sz="1800" spc="-5" dirty="0">
                <a:solidFill>
                  <a:srgbClr val="666666"/>
                </a:solidFill>
              </a:rPr>
              <a:t>Streaming of</a:t>
            </a:r>
            <a:r>
              <a:rPr sz="1800" spc="-10" dirty="0">
                <a:solidFill>
                  <a:srgbClr val="666666"/>
                </a:solidFill>
              </a:rPr>
              <a:t> </a:t>
            </a:r>
            <a:r>
              <a:rPr sz="1800" dirty="0">
                <a:solidFill>
                  <a:srgbClr val="666666"/>
                </a:solidFill>
              </a:rPr>
              <a:t>Data</a:t>
            </a:r>
            <a:endParaRPr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2943605" y="1598803"/>
            <a:ext cx="80645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900" b="1" spc="-10" dirty="0">
                <a:solidFill>
                  <a:srgbClr val="666666"/>
                </a:solidFill>
                <a:latin typeface="Roboto"/>
                <a:cs typeface="Roboto"/>
              </a:rPr>
              <a:t>Insights/  </a:t>
            </a:r>
            <a:r>
              <a:rPr sz="900" b="1" dirty="0">
                <a:solidFill>
                  <a:srgbClr val="666666"/>
                </a:solidFill>
                <a:latin typeface="Roboto"/>
                <a:cs typeface="Roboto"/>
              </a:rPr>
              <a:t>P</a:t>
            </a:r>
            <a:r>
              <a:rPr sz="900" b="1" spc="-10" dirty="0">
                <a:solidFill>
                  <a:srgbClr val="666666"/>
                </a:solidFill>
                <a:latin typeface="Roboto"/>
                <a:cs typeface="Roboto"/>
              </a:rPr>
              <a:t>rogr</a:t>
            </a:r>
            <a:r>
              <a:rPr sz="900" b="1" spc="-5" dirty="0">
                <a:solidFill>
                  <a:srgbClr val="666666"/>
                </a:solidFill>
                <a:latin typeface="Roboto"/>
                <a:cs typeface="Roboto"/>
              </a:rPr>
              <a:t>amming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1384" y="2314193"/>
            <a:ext cx="73914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900" b="1" spc="-10" dirty="0">
                <a:solidFill>
                  <a:srgbClr val="666666"/>
                </a:solidFill>
                <a:latin typeface="Roboto"/>
                <a:cs typeface="Roboto"/>
              </a:rPr>
              <a:t>Resource  </a:t>
            </a:r>
            <a:r>
              <a:rPr sz="900" b="1" dirty="0">
                <a:solidFill>
                  <a:srgbClr val="666666"/>
                </a:solidFill>
                <a:latin typeface="Roboto"/>
                <a:cs typeface="Roboto"/>
              </a:rPr>
              <a:t>P</a:t>
            </a:r>
            <a:r>
              <a:rPr sz="900" b="1" spc="-10" dirty="0">
                <a:solidFill>
                  <a:srgbClr val="666666"/>
                </a:solidFill>
                <a:latin typeface="Roboto"/>
                <a:cs typeface="Roboto"/>
              </a:rPr>
              <a:t>rovi</a:t>
            </a:r>
            <a:r>
              <a:rPr sz="900" b="1" spc="-5" dirty="0">
                <a:solidFill>
                  <a:srgbClr val="666666"/>
                </a:solidFill>
                <a:latin typeface="Roboto"/>
                <a:cs typeface="Roboto"/>
              </a:rPr>
              <a:t>s</a:t>
            </a:r>
            <a:r>
              <a:rPr sz="900" b="1" spc="-10" dirty="0">
                <a:solidFill>
                  <a:srgbClr val="666666"/>
                </a:solidFill>
                <a:latin typeface="Roboto"/>
                <a:cs typeface="Roboto"/>
              </a:rPr>
              <a:t>ioni</a:t>
            </a:r>
            <a:r>
              <a:rPr sz="900" b="1" spc="-15" dirty="0">
                <a:solidFill>
                  <a:srgbClr val="666666"/>
                </a:solidFill>
                <a:latin typeface="Roboto"/>
                <a:cs typeface="Roboto"/>
              </a:rPr>
              <a:t>n</a:t>
            </a:r>
            <a:r>
              <a:rPr sz="900" b="1" spc="-5" dirty="0">
                <a:solidFill>
                  <a:srgbClr val="666666"/>
                </a:solidFill>
                <a:latin typeface="Roboto"/>
                <a:cs typeface="Roboto"/>
              </a:rPr>
              <a:t>g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6861" y="2314193"/>
            <a:ext cx="76835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900" b="1" dirty="0">
                <a:solidFill>
                  <a:srgbClr val="666666"/>
                </a:solidFill>
                <a:latin typeface="Roboto"/>
                <a:cs typeface="Roboto"/>
              </a:rPr>
              <a:t>P</a:t>
            </a:r>
            <a:r>
              <a:rPr sz="900" b="1" spc="-5" dirty="0">
                <a:solidFill>
                  <a:srgbClr val="666666"/>
                </a:solidFill>
                <a:latin typeface="Roboto"/>
                <a:cs typeface="Roboto"/>
              </a:rPr>
              <a:t>erform</a:t>
            </a:r>
            <a:r>
              <a:rPr sz="900" b="1" dirty="0">
                <a:solidFill>
                  <a:srgbClr val="666666"/>
                </a:solidFill>
                <a:latin typeface="Roboto"/>
                <a:cs typeface="Roboto"/>
              </a:rPr>
              <a:t>a</a:t>
            </a:r>
            <a:r>
              <a:rPr sz="900" b="1" spc="-15" dirty="0">
                <a:solidFill>
                  <a:srgbClr val="666666"/>
                </a:solidFill>
                <a:latin typeface="Roboto"/>
                <a:cs typeface="Roboto"/>
              </a:rPr>
              <a:t>n</a:t>
            </a:r>
            <a:r>
              <a:rPr sz="900" b="1" spc="-10" dirty="0">
                <a:solidFill>
                  <a:srgbClr val="666666"/>
                </a:solidFill>
                <a:latin typeface="Roboto"/>
                <a:cs typeface="Roboto"/>
              </a:rPr>
              <a:t>ce</a:t>
            </a:r>
            <a:endParaRPr sz="900">
              <a:latin typeface="Roboto"/>
              <a:cs typeface="Roboto"/>
            </a:endParaRPr>
          </a:p>
          <a:p>
            <a:pPr marR="5080" algn="r">
              <a:lnSpc>
                <a:spcPct val="100000"/>
              </a:lnSpc>
            </a:pPr>
            <a:r>
              <a:rPr sz="900" b="1" spc="-10" dirty="0">
                <a:solidFill>
                  <a:srgbClr val="666666"/>
                </a:solidFill>
                <a:latin typeface="Roboto"/>
                <a:cs typeface="Roboto"/>
              </a:rPr>
              <a:t>T</a:t>
            </a:r>
            <a:r>
              <a:rPr sz="900" b="1" spc="-15" dirty="0">
                <a:solidFill>
                  <a:srgbClr val="666666"/>
                </a:solidFill>
                <a:latin typeface="Roboto"/>
                <a:cs typeface="Roboto"/>
              </a:rPr>
              <a:t>un</a:t>
            </a:r>
            <a:r>
              <a:rPr sz="900" b="1" spc="-10" dirty="0">
                <a:solidFill>
                  <a:srgbClr val="666666"/>
                </a:solidFill>
                <a:latin typeface="Roboto"/>
                <a:cs typeface="Roboto"/>
              </a:rPr>
              <a:t>i</a:t>
            </a:r>
            <a:r>
              <a:rPr sz="900" b="1" spc="-15" dirty="0">
                <a:solidFill>
                  <a:srgbClr val="666666"/>
                </a:solidFill>
                <a:latin typeface="Roboto"/>
                <a:cs typeface="Roboto"/>
              </a:rPr>
              <a:t>n</a:t>
            </a:r>
            <a:r>
              <a:rPr sz="900" b="1" spc="-5" dirty="0">
                <a:solidFill>
                  <a:srgbClr val="666666"/>
                </a:solidFill>
                <a:latin typeface="Roboto"/>
                <a:cs typeface="Roboto"/>
              </a:rPr>
              <a:t>g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6982" y="1675002"/>
            <a:ext cx="64770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10" dirty="0">
                <a:solidFill>
                  <a:srgbClr val="666666"/>
                </a:solidFill>
                <a:latin typeface="Roboto"/>
                <a:cs typeface="Roboto"/>
              </a:rPr>
              <a:t>Monitoring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7354" y="3805529"/>
            <a:ext cx="58864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10" dirty="0">
                <a:solidFill>
                  <a:srgbClr val="666666"/>
                </a:solidFill>
                <a:latin typeface="Roboto"/>
                <a:cs typeface="Roboto"/>
              </a:rPr>
              <a:t>Reliability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1694" y="3729354"/>
            <a:ext cx="82296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666666"/>
                </a:solidFill>
                <a:latin typeface="Roboto"/>
                <a:cs typeface="Roboto"/>
              </a:rPr>
              <a:t>Deployment</a:t>
            </a:r>
            <a:r>
              <a:rPr sz="900" b="1" spc="-7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b="1" spc="-5" dirty="0">
                <a:solidFill>
                  <a:srgbClr val="666666"/>
                </a:solidFill>
                <a:latin typeface="Roboto"/>
                <a:cs typeface="Roboto"/>
              </a:rPr>
              <a:t>&amp;  </a:t>
            </a:r>
            <a:r>
              <a:rPr sz="900" b="1" spc="-10" dirty="0">
                <a:solidFill>
                  <a:srgbClr val="666666"/>
                </a:solidFill>
                <a:latin typeface="Roboto"/>
                <a:cs typeface="Roboto"/>
              </a:rPr>
              <a:t>Co</a:t>
            </a:r>
            <a:r>
              <a:rPr sz="900" b="1" spc="-15" dirty="0">
                <a:solidFill>
                  <a:srgbClr val="666666"/>
                </a:solidFill>
                <a:latin typeface="Roboto"/>
                <a:cs typeface="Roboto"/>
              </a:rPr>
              <a:t>n</a:t>
            </a:r>
            <a:r>
              <a:rPr sz="900" b="1" spc="-5" dirty="0">
                <a:solidFill>
                  <a:srgbClr val="666666"/>
                </a:solidFill>
                <a:latin typeface="Roboto"/>
                <a:cs typeface="Roboto"/>
              </a:rPr>
              <a:t>f</a:t>
            </a:r>
            <a:r>
              <a:rPr sz="900" b="1" spc="-10" dirty="0">
                <a:solidFill>
                  <a:srgbClr val="666666"/>
                </a:solidFill>
                <a:latin typeface="Roboto"/>
                <a:cs typeface="Roboto"/>
              </a:rPr>
              <a:t>i</a:t>
            </a:r>
            <a:r>
              <a:rPr sz="900" b="1" spc="-15" dirty="0">
                <a:solidFill>
                  <a:srgbClr val="666666"/>
                </a:solidFill>
                <a:latin typeface="Roboto"/>
                <a:cs typeface="Roboto"/>
              </a:rPr>
              <a:t>gu</a:t>
            </a:r>
            <a:r>
              <a:rPr sz="900" b="1" spc="-10" dirty="0">
                <a:solidFill>
                  <a:srgbClr val="666666"/>
                </a:solidFill>
                <a:latin typeface="Roboto"/>
                <a:cs typeface="Roboto"/>
              </a:rPr>
              <a:t>r</a:t>
            </a:r>
            <a:r>
              <a:rPr sz="900" b="1" spc="-5" dirty="0">
                <a:solidFill>
                  <a:srgbClr val="666666"/>
                </a:solidFill>
                <a:latin typeface="Roboto"/>
                <a:cs typeface="Roboto"/>
              </a:rPr>
              <a:t>ation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61384" y="3105657"/>
            <a:ext cx="84455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900" b="1" spc="-10" dirty="0">
                <a:solidFill>
                  <a:srgbClr val="666666"/>
                </a:solidFill>
                <a:latin typeface="Roboto"/>
                <a:cs typeface="Roboto"/>
              </a:rPr>
              <a:t>Handling  Growing</a:t>
            </a:r>
            <a:r>
              <a:rPr sz="900" b="1" spc="-6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900" b="1" spc="-5" dirty="0">
                <a:solidFill>
                  <a:srgbClr val="666666"/>
                </a:solidFill>
                <a:latin typeface="Roboto"/>
                <a:cs typeface="Roboto"/>
              </a:rPr>
              <a:t>Scale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363" y="3105657"/>
            <a:ext cx="8509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6379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666666"/>
                </a:solidFill>
                <a:latin typeface="Roboto"/>
                <a:cs typeface="Roboto"/>
              </a:rPr>
              <a:t>Utili</a:t>
            </a:r>
            <a:r>
              <a:rPr sz="900" b="1" spc="-10" dirty="0">
                <a:solidFill>
                  <a:srgbClr val="666666"/>
                </a:solidFill>
                <a:latin typeface="Roboto"/>
                <a:cs typeface="Roboto"/>
              </a:rPr>
              <a:t>z</a:t>
            </a:r>
            <a:r>
              <a:rPr sz="900" b="1" spc="-5" dirty="0">
                <a:solidFill>
                  <a:srgbClr val="666666"/>
                </a:solidFill>
                <a:latin typeface="Roboto"/>
                <a:cs typeface="Roboto"/>
              </a:rPr>
              <a:t>ation  Improveme</a:t>
            </a:r>
            <a:r>
              <a:rPr sz="900" b="1" spc="-10" dirty="0">
                <a:solidFill>
                  <a:srgbClr val="666666"/>
                </a:solidFill>
                <a:latin typeface="Roboto"/>
                <a:cs typeface="Roboto"/>
              </a:rPr>
              <a:t>n</a:t>
            </a:r>
            <a:r>
              <a:rPr sz="900" b="1" spc="-5" dirty="0">
                <a:solidFill>
                  <a:srgbClr val="666666"/>
                </a:solidFill>
                <a:latin typeface="Roboto"/>
                <a:cs typeface="Roboto"/>
              </a:rPr>
              <a:t>ts</a:t>
            </a:r>
            <a:endParaRPr sz="900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667" y="1956816"/>
            <a:ext cx="1900555" cy="1894839"/>
            <a:chOff x="1534667" y="1956816"/>
            <a:chExt cx="1900555" cy="1894839"/>
          </a:xfrm>
        </p:grpSpPr>
        <p:sp>
          <p:nvSpPr>
            <p:cNvPr id="18" name="object 18"/>
            <p:cNvSpPr/>
            <p:nvPr/>
          </p:nvSpPr>
          <p:spPr>
            <a:xfrm>
              <a:off x="2400172" y="1956939"/>
              <a:ext cx="753110" cy="949325"/>
            </a:xfrm>
            <a:custGeom>
              <a:avLst/>
              <a:gdLst/>
              <a:ahLst/>
              <a:cxnLst/>
              <a:rect l="l" t="t" r="r" b="b"/>
              <a:pathLst>
                <a:path w="753110" h="949325">
                  <a:moveTo>
                    <a:pt x="98091" y="0"/>
                  </a:moveTo>
                  <a:lnTo>
                    <a:pt x="49123" y="573"/>
                  </a:lnTo>
                  <a:lnTo>
                    <a:pt x="0" y="3686"/>
                  </a:lnTo>
                  <a:lnTo>
                    <a:pt x="84708" y="949328"/>
                  </a:lnTo>
                  <a:lnTo>
                    <a:pt x="752856" y="274323"/>
                  </a:lnTo>
                  <a:lnTo>
                    <a:pt x="717000" y="240649"/>
                  </a:lnTo>
                  <a:lnTo>
                    <a:pt x="679641" y="209034"/>
                  </a:lnTo>
                  <a:lnTo>
                    <a:pt x="640870" y="179511"/>
                  </a:lnTo>
                  <a:lnTo>
                    <a:pt x="600775" y="152111"/>
                  </a:lnTo>
                  <a:lnTo>
                    <a:pt x="559447" y="126867"/>
                  </a:lnTo>
                  <a:lnTo>
                    <a:pt x="516976" y="103810"/>
                  </a:lnTo>
                  <a:lnTo>
                    <a:pt x="473451" y="82972"/>
                  </a:lnTo>
                  <a:lnTo>
                    <a:pt x="428962" y="64386"/>
                  </a:lnTo>
                  <a:lnTo>
                    <a:pt x="383598" y="48082"/>
                  </a:lnTo>
                  <a:lnTo>
                    <a:pt x="337451" y="34094"/>
                  </a:lnTo>
                  <a:lnTo>
                    <a:pt x="290609" y="22453"/>
                  </a:lnTo>
                  <a:lnTo>
                    <a:pt x="243162" y="13191"/>
                  </a:lnTo>
                  <a:lnTo>
                    <a:pt x="195200" y="6340"/>
                  </a:lnTo>
                  <a:lnTo>
                    <a:pt x="146813" y="1933"/>
                  </a:lnTo>
                  <a:lnTo>
                    <a:pt x="98091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806828" y="1956816"/>
              <a:ext cx="678180" cy="949960"/>
            </a:xfrm>
            <a:custGeom>
              <a:avLst/>
              <a:gdLst/>
              <a:ahLst/>
              <a:cxnLst/>
              <a:rect l="l" t="t" r="r" b="b"/>
              <a:pathLst>
                <a:path w="678180" h="949960">
                  <a:moveTo>
                    <a:pt x="678052" y="0"/>
                  </a:moveTo>
                  <a:lnTo>
                    <a:pt x="627208" y="1359"/>
                  </a:lnTo>
                  <a:lnTo>
                    <a:pt x="576745" y="5410"/>
                  </a:lnTo>
                  <a:lnTo>
                    <a:pt x="526763" y="12112"/>
                  </a:lnTo>
                  <a:lnTo>
                    <a:pt x="477358" y="21423"/>
                  </a:lnTo>
                  <a:lnTo>
                    <a:pt x="428629" y="33302"/>
                  </a:lnTo>
                  <a:lnTo>
                    <a:pt x="380673" y="47707"/>
                  </a:lnTo>
                  <a:lnTo>
                    <a:pt x="333589" y="64597"/>
                  </a:lnTo>
                  <a:lnTo>
                    <a:pt x="287473" y="83931"/>
                  </a:lnTo>
                  <a:lnTo>
                    <a:pt x="242423" y="105668"/>
                  </a:lnTo>
                  <a:lnTo>
                    <a:pt x="198538" y="129765"/>
                  </a:lnTo>
                  <a:lnTo>
                    <a:pt x="155915" y="156183"/>
                  </a:lnTo>
                  <a:lnTo>
                    <a:pt x="114652" y="184879"/>
                  </a:lnTo>
                  <a:lnTo>
                    <a:pt x="74847" y="215812"/>
                  </a:lnTo>
                  <a:lnTo>
                    <a:pt x="36596" y="248942"/>
                  </a:lnTo>
                  <a:lnTo>
                    <a:pt x="0" y="284225"/>
                  </a:lnTo>
                  <a:lnTo>
                    <a:pt x="678052" y="949451"/>
                  </a:lnTo>
                  <a:lnTo>
                    <a:pt x="678052" y="0"/>
                  </a:lnTo>
                  <a:close/>
                </a:path>
              </a:pathLst>
            </a:custGeom>
            <a:solidFill>
              <a:srgbClr val="8BB5F8"/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4667" y="2238121"/>
              <a:ext cx="950594" cy="671195"/>
            </a:xfrm>
            <a:custGeom>
              <a:avLst/>
              <a:gdLst/>
              <a:ahLst/>
              <a:cxnLst/>
              <a:rect l="l" t="t" r="r" b="b"/>
              <a:pathLst>
                <a:path w="950594" h="671194">
                  <a:moveTo>
                    <a:pt x="275208" y="0"/>
                  </a:moveTo>
                  <a:lnTo>
                    <a:pt x="240849" y="36509"/>
                  </a:lnTo>
                  <a:lnTo>
                    <a:pt x="208610" y="74601"/>
                  </a:lnTo>
                  <a:lnTo>
                    <a:pt x="178531" y="114181"/>
                  </a:lnTo>
                  <a:lnTo>
                    <a:pt x="150650" y="155154"/>
                  </a:lnTo>
                  <a:lnTo>
                    <a:pt x="125005" y="197428"/>
                  </a:lnTo>
                  <a:lnTo>
                    <a:pt x="101635" y="240907"/>
                  </a:lnTo>
                  <a:lnTo>
                    <a:pt x="80578" y="285498"/>
                  </a:lnTo>
                  <a:lnTo>
                    <a:pt x="61873" y="331106"/>
                  </a:lnTo>
                  <a:lnTo>
                    <a:pt x="45557" y="377638"/>
                  </a:lnTo>
                  <a:lnTo>
                    <a:pt x="31670" y="424998"/>
                  </a:lnTo>
                  <a:lnTo>
                    <a:pt x="20249" y="473093"/>
                  </a:lnTo>
                  <a:lnTo>
                    <a:pt x="11333" y="521829"/>
                  </a:lnTo>
                  <a:lnTo>
                    <a:pt x="4961" y="571112"/>
                  </a:lnTo>
                  <a:lnTo>
                    <a:pt x="1170" y="620847"/>
                  </a:lnTo>
                  <a:lnTo>
                    <a:pt x="0" y="670941"/>
                  </a:lnTo>
                  <a:lnTo>
                    <a:pt x="950213" y="668147"/>
                  </a:lnTo>
                  <a:lnTo>
                    <a:pt x="275208" y="0"/>
                  </a:lnTo>
                  <a:close/>
                </a:path>
              </a:pathLst>
            </a:custGeom>
            <a:solidFill>
              <a:srgbClr val="B0CDFA"/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4794" y="2887344"/>
              <a:ext cx="950594" cy="692785"/>
            </a:xfrm>
            <a:custGeom>
              <a:avLst/>
              <a:gdLst/>
              <a:ahLst/>
              <a:cxnLst/>
              <a:rect l="l" t="t" r="r" b="b"/>
              <a:pathLst>
                <a:path w="950594" h="692785">
                  <a:moveTo>
                    <a:pt x="0" y="0"/>
                  </a:moveTo>
                  <a:lnTo>
                    <a:pt x="509" y="48637"/>
                  </a:lnTo>
                  <a:lnTo>
                    <a:pt x="3489" y="96958"/>
                  </a:lnTo>
                  <a:lnTo>
                    <a:pt x="8904" y="144875"/>
                  </a:lnTo>
                  <a:lnTo>
                    <a:pt x="16720" y="192305"/>
                  </a:lnTo>
                  <a:lnTo>
                    <a:pt x="26900" y="239162"/>
                  </a:lnTo>
                  <a:lnTo>
                    <a:pt x="39411" y="285361"/>
                  </a:lnTo>
                  <a:lnTo>
                    <a:pt x="54215" y="330816"/>
                  </a:lnTo>
                  <a:lnTo>
                    <a:pt x="71278" y="375443"/>
                  </a:lnTo>
                  <a:lnTo>
                    <a:pt x="90565" y="419156"/>
                  </a:lnTo>
                  <a:lnTo>
                    <a:pt x="112040" y="461870"/>
                  </a:lnTo>
                  <a:lnTo>
                    <a:pt x="135667" y="503500"/>
                  </a:lnTo>
                  <a:lnTo>
                    <a:pt x="161413" y="543960"/>
                  </a:lnTo>
                  <a:lnTo>
                    <a:pt x="189240" y="583166"/>
                  </a:lnTo>
                  <a:lnTo>
                    <a:pt x="219114" y="621032"/>
                  </a:lnTo>
                  <a:lnTo>
                    <a:pt x="250999" y="657473"/>
                  </a:lnTo>
                  <a:lnTo>
                    <a:pt x="284861" y="692404"/>
                  </a:lnTo>
                  <a:lnTo>
                    <a:pt x="950087" y="14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1E49"/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2470530" y="2901696"/>
              <a:ext cx="692785" cy="949325"/>
            </a:xfrm>
            <a:custGeom>
              <a:avLst/>
              <a:gdLst/>
              <a:ahLst/>
              <a:cxnLst/>
              <a:rect l="l" t="t" r="r" b="b"/>
              <a:pathLst>
                <a:path w="692785" h="949325">
                  <a:moveTo>
                    <a:pt x="14350" y="0"/>
                  </a:moveTo>
                  <a:lnTo>
                    <a:pt x="0" y="949325"/>
                  </a:lnTo>
                  <a:lnTo>
                    <a:pt x="48616" y="948818"/>
                  </a:lnTo>
                  <a:lnTo>
                    <a:pt x="96921" y="945847"/>
                  </a:lnTo>
                  <a:lnTo>
                    <a:pt x="144828" y="940447"/>
                  </a:lnTo>
                  <a:lnTo>
                    <a:pt x="192252" y="932652"/>
                  </a:lnTo>
                  <a:lnTo>
                    <a:pt x="239106" y="922498"/>
                  </a:lnTo>
                  <a:lnTo>
                    <a:pt x="285305" y="910020"/>
                  </a:lnTo>
                  <a:lnTo>
                    <a:pt x="330764" y="895255"/>
                  </a:lnTo>
                  <a:lnTo>
                    <a:pt x="375396" y="878236"/>
                  </a:lnTo>
                  <a:lnTo>
                    <a:pt x="419115" y="859000"/>
                  </a:lnTo>
                  <a:lnTo>
                    <a:pt x="461837" y="837582"/>
                  </a:lnTo>
                  <a:lnTo>
                    <a:pt x="503474" y="814017"/>
                  </a:lnTo>
                  <a:lnTo>
                    <a:pt x="543942" y="788340"/>
                  </a:lnTo>
                  <a:lnTo>
                    <a:pt x="583155" y="760587"/>
                  </a:lnTo>
                  <a:lnTo>
                    <a:pt x="621027" y="730794"/>
                  </a:lnTo>
                  <a:lnTo>
                    <a:pt x="657471" y="698995"/>
                  </a:lnTo>
                  <a:lnTo>
                    <a:pt x="692404" y="665226"/>
                  </a:lnTo>
                  <a:lnTo>
                    <a:pt x="14350" y="0"/>
                  </a:lnTo>
                  <a:close/>
                </a:path>
              </a:pathLst>
            </a:custGeom>
            <a:solidFill>
              <a:srgbClr val="073685"/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4881" y="2898902"/>
              <a:ext cx="950594" cy="671195"/>
            </a:xfrm>
            <a:custGeom>
              <a:avLst/>
              <a:gdLst/>
              <a:ahLst/>
              <a:cxnLst/>
              <a:rect l="l" t="t" r="r" b="b"/>
              <a:pathLst>
                <a:path w="950595" h="671195">
                  <a:moveTo>
                    <a:pt x="950214" y="0"/>
                  </a:moveTo>
                  <a:lnTo>
                    <a:pt x="0" y="2793"/>
                  </a:lnTo>
                  <a:lnTo>
                    <a:pt x="675005" y="670941"/>
                  </a:lnTo>
                  <a:lnTo>
                    <a:pt x="709364" y="634431"/>
                  </a:lnTo>
                  <a:lnTo>
                    <a:pt x="741603" y="596339"/>
                  </a:lnTo>
                  <a:lnTo>
                    <a:pt x="771682" y="556759"/>
                  </a:lnTo>
                  <a:lnTo>
                    <a:pt x="799563" y="515786"/>
                  </a:lnTo>
                  <a:lnTo>
                    <a:pt x="825208" y="473512"/>
                  </a:lnTo>
                  <a:lnTo>
                    <a:pt x="848578" y="430033"/>
                  </a:lnTo>
                  <a:lnTo>
                    <a:pt x="869635" y="385442"/>
                  </a:lnTo>
                  <a:lnTo>
                    <a:pt x="888340" y="339834"/>
                  </a:lnTo>
                  <a:lnTo>
                    <a:pt x="904656" y="293302"/>
                  </a:lnTo>
                  <a:lnTo>
                    <a:pt x="918543" y="245942"/>
                  </a:lnTo>
                  <a:lnTo>
                    <a:pt x="929964" y="197847"/>
                  </a:lnTo>
                  <a:lnTo>
                    <a:pt x="938880" y="149111"/>
                  </a:lnTo>
                  <a:lnTo>
                    <a:pt x="945252" y="99828"/>
                  </a:lnTo>
                  <a:lnTo>
                    <a:pt x="949043" y="50093"/>
                  </a:lnTo>
                  <a:lnTo>
                    <a:pt x="950214" y="0"/>
                  </a:lnTo>
                  <a:close/>
                </a:path>
              </a:pathLst>
            </a:custGeom>
            <a:solidFill>
              <a:srgbClr val="083B92"/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2484881" y="2223643"/>
              <a:ext cx="950594" cy="692785"/>
            </a:xfrm>
            <a:custGeom>
              <a:avLst/>
              <a:gdLst/>
              <a:ahLst/>
              <a:cxnLst/>
              <a:rect l="l" t="t" r="r" b="b"/>
              <a:pathLst>
                <a:path w="950595" h="692785">
                  <a:moveTo>
                    <a:pt x="665226" y="0"/>
                  </a:moveTo>
                  <a:lnTo>
                    <a:pt x="0" y="678052"/>
                  </a:lnTo>
                  <a:lnTo>
                    <a:pt x="950087" y="692404"/>
                  </a:lnTo>
                  <a:lnTo>
                    <a:pt x="949577" y="643766"/>
                  </a:lnTo>
                  <a:lnTo>
                    <a:pt x="946597" y="595445"/>
                  </a:lnTo>
                  <a:lnTo>
                    <a:pt x="941182" y="547528"/>
                  </a:lnTo>
                  <a:lnTo>
                    <a:pt x="933366" y="500098"/>
                  </a:lnTo>
                  <a:lnTo>
                    <a:pt x="923186" y="453241"/>
                  </a:lnTo>
                  <a:lnTo>
                    <a:pt x="910675" y="407042"/>
                  </a:lnTo>
                  <a:lnTo>
                    <a:pt x="895871" y="361587"/>
                  </a:lnTo>
                  <a:lnTo>
                    <a:pt x="878808" y="316960"/>
                  </a:lnTo>
                  <a:lnTo>
                    <a:pt x="859521" y="273247"/>
                  </a:lnTo>
                  <a:lnTo>
                    <a:pt x="838046" y="230533"/>
                  </a:lnTo>
                  <a:lnTo>
                    <a:pt x="814419" y="188903"/>
                  </a:lnTo>
                  <a:lnTo>
                    <a:pt x="788673" y="148443"/>
                  </a:lnTo>
                  <a:lnTo>
                    <a:pt x="760846" y="109237"/>
                  </a:lnTo>
                  <a:lnTo>
                    <a:pt x="730972" y="71371"/>
                  </a:lnTo>
                  <a:lnTo>
                    <a:pt x="699087" y="34930"/>
                  </a:lnTo>
                  <a:lnTo>
                    <a:pt x="665226" y="0"/>
                  </a:lnTo>
                  <a:close/>
                </a:path>
              </a:pathLst>
            </a:custGeom>
            <a:solidFill>
              <a:srgbClr val="0C5ADB"/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816734" y="2901696"/>
              <a:ext cx="671195" cy="949960"/>
            </a:xfrm>
            <a:custGeom>
              <a:avLst/>
              <a:gdLst/>
              <a:ahLst/>
              <a:cxnLst/>
              <a:rect l="l" t="t" r="r" b="b"/>
              <a:pathLst>
                <a:path w="671194" h="949960">
                  <a:moveTo>
                    <a:pt x="668146" y="0"/>
                  </a:moveTo>
                  <a:lnTo>
                    <a:pt x="0" y="675005"/>
                  </a:lnTo>
                  <a:lnTo>
                    <a:pt x="36531" y="709266"/>
                  </a:lnTo>
                  <a:lnTo>
                    <a:pt x="74639" y="741413"/>
                  </a:lnTo>
                  <a:lnTo>
                    <a:pt x="114229" y="771408"/>
                  </a:lnTo>
                  <a:lnTo>
                    <a:pt x="155209" y="799211"/>
                  </a:lnTo>
                  <a:lnTo>
                    <a:pt x="197484" y="824785"/>
                  </a:lnTo>
                  <a:lnTo>
                    <a:pt x="240962" y="848090"/>
                  </a:lnTo>
                  <a:lnTo>
                    <a:pt x="285549" y="869090"/>
                  </a:lnTo>
                  <a:lnTo>
                    <a:pt x="331150" y="887744"/>
                  </a:lnTo>
                  <a:lnTo>
                    <a:pt x="377674" y="904016"/>
                  </a:lnTo>
                  <a:lnTo>
                    <a:pt x="425026" y="917866"/>
                  </a:lnTo>
                  <a:lnTo>
                    <a:pt x="473113" y="929256"/>
                  </a:lnTo>
                  <a:lnTo>
                    <a:pt x="521841" y="938149"/>
                  </a:lnTo>
                  <a:lnTo>
                    <a:pt x="571118" y="944504"/>
                  </a:lnTo>
                  <a:lnTo>
                    <a:pt x="620849" y="948284"/>
                  </a:lnTo>
                  <a:lnTo>
                    <a:pt x="670940" y="949452"/>
                  </a:lnTo>
                  <a:lnTo>
                    <a:pt x="668146" y="0"/>
                  </a:lnTo>
                  <a:close/>
                </a:path>
              </a:pathLst>
            </a:custGeom>
            <a:solidFill>
              <a:srgbClr val="042D71"/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105144" y="1924811"/>
            <a:ext cx="1965960" cy="1894839"/>
            <a:chOff x="6105144" y="1924811"/>
            <a:chExt cx="1965960" cy="1894839"/>
          </a:xfrm>
        </p:grpSpPr>
        <p:sp>
          <p:nvSpPr>
            <p:cNvPr id="27" name="object 27"/>
            <p:cNvSpPr/>
            <p:nvPr/>
          </p:nvSpPr>
          <p:spPr>
            <a:xfrm>
              <a:off x="6105144" y="1924811"/>
              <a:ext cx="1965960" cy="1894839"/>
            </a:xfrm>
            <a:custGeom>
              <a:avLst/>
              <a:gdLst/>
              <a:ahLst/>
              <a:cxnLst/>
              <a:rect l="l" t="t" r="r" b="b"/>
              <a:pathLst>
                <a:path w="1965959" h="1894839">
                  <a:moveTo>
                    <a:pt x="982979" y="0"/>
                  </a:moveTo>
                  <a:lnTo>
                    <a:pt x="933915" y="1159"/>
                  </a:lnTo>
                  <a:lnTo>
                    <a:pt x="885474" y="4600"/>
                  </a:lnTo>
                  <a:lnTo>
                    <a:pt x="837713" y="10269"/>
                  </a:lnTo>
                  <a:lnTo>
                    <a:pt x="790687" y="18112"/>
                  </a:lnTo>
                  <a:lnTo>
                    <a:pt x="744453" y="28074"/>
                  </a:lnTo>
                  <a:lnTo>
                    <a:pt x="699067" y="40101"/>
                  </a:lnTo>
                  <a:lnTo>
                    <a:pt x="654586" y="54139"/>
                  </a:lnTo>
                  <a:lnTo>
                    <a:pt x="611066" y="70133"/>
                  </a:lnTo>
                  <a:lnTo>
                    <a:pt x="568563" y="88030"/>
                  </a:lnTo>
                  <a:lnTo>
                    <a:pt x="527133" y="107775"/>
                  </a:lnTo>
                  <a:lnTo>
                    <a:pt x="486833" y="129314"/>
                  </a:lnTo>
                  <a:lnTo>
                    <a:pt x="447719" y="152592"/>
                  </a:lnTo>
                  <a:lnTo>
                    <a:pt x="409847" y="177555"/>
                  </a:lnTo>
                  <a:lnTo>
                    <a:pt x="373274" y="204150"/>
                  </a:lnTo>
                  <a:lnTo>
                    <a:pt x="338056" y="232321"/>
                  </a:lnTo>
                  <a:lnTo>
                    <a:pt x="304249" y="262014"/>
                  </a:lnTo>
                  <a:lnTo>
                    <a:pt x="271910" y="293176"/>
                  </a:lnTo>
                  <a:lnTo>
                    <a:pt x="241094" y="325752"/>
                  </a:lnTo>
                  <a:lnTo>
                    <a:pt x="211859" y="359687"/>
                  </a:lnTo>
                  <a:lnTo>
                    <a:pt x="184260" y="394928"/>
                  </a:lnTo>
                  <a:lnTo>
                    <a:pt x="158354" y="431420"/>
                  </a:lnTo>
                  <a:lnTo>
                    <a:pt x="134196" y="469109"/>
                  </a:lnTo>
                  <a:lnTo>
                    <a:pt x="111844" y="507941"/>
                  </a:lnTo>
                  <a:lnTo>
                    <a:pt x="91354" y="547861"/>
                  </a:lnTo>
                  <a:lnTo>
                    <a:pt x="72781" y="588815"/>
                  </a:lnTo>
                  <a:lnTo>
                    <a:pt x="56183" y="630749"/>
                  </a:lnTo>
                  <a:lnTo>
                    <a:pt x="41615" y="673609"/>
                  </a:lnTo>
                  <a:lnTo>
                    <a:pt x="29133" y="717340"/>
                  </a:lnTo>
                  <a:lnTo>
                    <a:pt x="18795" y="761888"/>
                  </a:lnTo>
                  <a:lnTo>
                    <a:pt x="10657" y="807199"/>
                  </a:lnTo>
                  <a:lnTo>
                    <a:pt x="4774" y="853218"/>
                  </a:lnTo>
                  <a:lnTo>
                    <a:pt x="1202" y="899892"/>
                  </a:lnTo>
                  <a:lnTo>
                    <a:pt x="0" y="947165"/>
                  </a:lnTo>
                  <a:lnTo>
                    <a:pt x="1202" y="994439"/>
                  </a:lnTo>
                  <a:lnTo>
                    <a:pt x="4774" y="1041113"/>
                  </a:lnTo>
                  <a:lnTo>
                    <a:pt x="10657" y="1087132"/>
                  </a:lnTo>
                  <a:lnTo>
                    <a:pt x="18795" y="1132443"/>
                  </a:lnTo>
                  <a:lnTo>
                    <a:pt x="29133" y="1176991"/>
                  </a:lnTo>
                  <a:lnTo>
                    <a:pt x="41615" y="1220722"/>
                  </a:lnTo>
                  <a:lnTo>
                    <a:pt x="56183" y="1263582"/>
                  </a:lnTo>
                  <a:lnTo>
                    <a:pt x="72781" y="1305516"/>
                  </a:lnTo>
                  <a:lnTo>
                    <a:pt x="91354" y="1346470"/>
                  </a:lnTo>
                  <a:lnTo>
                    <a:pt x="111844" y="1386390"/>
                  </a:lnTo>
                  <a:lnTo>
                    <a:pt x="134196" y="1425222"/>
                  </a:lnTo>
                  <a:lnTo>
                    <a:pt x="158354" y="1462911"/>
                  </a:lnTo>
                  <a:lnTo>
                    <a:pt x="184260" y="1499403"/>
                  </a:lnTo>
                  <a:lnTo>
                    <a:pt x="211859" y="1534644"/>
                  </a:lnTo>
                  <a:lnTo>
                    <a:pt x="241094" y="1568579"/>
                  </a:lnTo>
                  <a:lnTo>
                    <a:pt x="271910" y="1601155"/>
                  </a:lnTo>
                  <a:lnTo>
                    <a:pt x="304249" y="1632317"/>
                  </a:lnTo>
                  <a:lnTo>
                    <a:pt x="338056" y="1662010"/>
                  </a:lnTo>
                  <a:lnTo>
                    <a:pt x="373274" y="1690181"/>
                  </a:lnTo>
                  <a:lnTo>
                    <a:pt x="409847" y="1716776"/>
                  </a:lnTo>
                  <a:lnTo>
                    <a:pt x="447719" y="1741739"/>
                  </a:lnTo>
                  <a:lnTo>
                    <a:pt x="486833" y="1765017"/>
                  </a:lnTo>
                  <a:lnTo>
                    <a:pt x="527133" y="1786556"/>
                  </a:lnTo>
                  <a:lnTo>
                    <a:pt x="568563" y="1806301"/>
                  </a:lnTo>
                  <a:lnTo>
                    <a:pt x="611066" y="1824198"/>
                  </a:lnTo>
                  <a:lnTo>
                    <a:pt x="654586" y="1840192"/>
                  </a:lnTo>
                  <a:lnTo>
                    <a:pt x="699067" y="1854230"/>
                  </a:lnTo>
                  <a:lnTo>
                    <a:pt x="744453" y="1866257"/>
                  </a:lnTo>
                  <a:lnTo>
                    <a:pt x="790687" y="1876219"/>
                  </a:lnTo>
                  <a:lnTo>
                    <a:pt x="837713" y="1884062"/>
                  </a:lnTo>
                  <a:lnTo>
                    <a:pt x="885474" y="1889731"/>
                  </a:lnTo>
                  <a:lnTo>
                    <a:pt x="933915" y="1893172"/>
                  </a:lnTo>
                  <a:lnTo>
                    <a:pt x="982979" y="1894332"/>
                  </a:lnTo>
                  <a:lnTo>
                    <a:pt x="1032044" y="1893172"/>
                  </a:lnTo>
                  <a:lnTo>
                    <a:pt x="1080485" y="1889731"/>
                  </a:lnTo>
                  <a:lnTo>
                    <a:pt x="1128246" y="1884062"/>
                  </a:lnTo>
                  <a:lnTo>
                    <a:pt x="1175272" y="1876219"/>
                  </a:lnTo>
                  <a:lnTo>
                    <a:pt x="1221506" y="1866257"/>
                  </a:lnTo>
                  <a:lnTo>
                    <a:pt x="1266892" y="1854230"/>
                  </a:lnTo>
                  <a:lnTo>
                    <a:pt x="1311373" y="1840192"/>
                  </a:lnTo>
                  <a:lnTo>
                    <a:pt x="1354893" y="1824198"/>
                  </a:lnTo>
                  <a:lnTo>
                    <a:pt x="1397396" y="1806301"/>
                  </a:lnTo>
                  <a:lnTo>
                    <a:pt x="1438826" y="1786556"/>
                  </a:lnTo>
                  <a:lnTo>
                    <a:pt x="1479126" y="1765017"/>
                  </a:lnTo>
                  <a:lnTo>
                    <a:pt x="1518240" y="1741739"/>
                  </a:lnTo>
                  <a:lnTo>
                    <a:pt x="1556112" y="1716776"/>
                  </a:lnTo>
                  <a:lnTo>
                    <a:pt x="1592685" y="1690181"/>
                  </a:lnTo>
                  <a:lnTo>
                    <a:pt x="1627903" y="1662010"/>
                  </a:lnTo>
                  <a:lnTo>
                    <a:pt x="1661710" y="1632317"/>
                  </a:lnTo>
                  <a:lnTo>
                    <a:pt x="1694049" y="1601155"/>
                  </a:lnTo>
                  <a:lnTo>
                    <a:pt x="1724865" y="1568579"/>
                  </a:lnTo>
                  <a:lnTo>
                    <a:pt x="1754100" y="1534644"/>
                  </a:lnTo>
                  <a:lnTo>
                    <a:pt x="1781699" y="1499403"/>
                  </a:lnTo>
                  <a:lnTo>
                    <a:pt x="1807605" y="1462911"/>
                  </a:lnTo>
                  <a:lnTo>
                    <a:pt x="1831763" y="1425222"/>
                  </a:lnTo>
                  <a:lnTo>
                    <a:pt x="1854115" y="1386390"/>
                  </a:lnTo>
                  <a:lnTo>
                    <a:pt x="1874605" y="1346470"/>
                  </a:lnTo>
                  <a:lnTo>
                    <a:pt x="1893178" y="1305516"/>
                  </a:lnTo>
                  <a:lnTo>
                    <a:pt x="1909776" y="1263582"/>
                  </a:lnTo>
                  <a:lnTo>
                    <a:pt x="1924344" y="1220722"/>
                  </a:lnTo>
                  <a:lnTo>
                    <a:pt x="1936826" y="1176991"/>
                  </a:lnTo>
                  <a:lnTo>
                    <a:pt x="1947164" y="1132443"/>
                  </a:lnTo>
                  <a:lnTo>
                    <a:pt x="1955302" y="1087132"/>
                  </a:lnTo>
                  <a:lnTo>
                    <a:pt x="1961185" y="1041113"/>
                  </a:lnTo>
                  <a:lnTo>
                    <a:pt x="1964757" y="994439"/>
                  </a:lnTo>
                  <a:lnTo>
                    <a:pt x="1965959" y="947165"/>
                  </a:lnTo>
                  <a:lnTo>
                    <a:pt x="1964757" y="899892"/>
                  </a:lnTo>
                  <a:lnTo>
                    <a:pt x="1961185" y="853218"/>
                  </a:lnTo>
                  <a:lnTo>
                    <a:pt x="1955302" y="807199"/>
                  </a:lnTo>
                  <a:lnTo>
                    <a:pt x="1947164" y="761888"/>
                  </a:lnTo>
                  <a:lnTo>
                    <a:pt x="1936826" y="717340"/>
                  </a:lnTo>
                  <a:lnTo>
                    <a:pt x="1924344" y="673609"/>
                  </a:lnTo>
                  <a:lnTo>
                    <a:pt x="1909776" y="630749"/>
                  </a:lnTo>
                  <a:lnTo>
                    <a:pt x="1893178" y="588815"/>
                  </a:lnTo>
                  <a:lnTo>
                    <a:pt x="1874605" y="547861"/>
                  </a:lnTo>
                  <a:lnTo>
                    <a:pt x="1854115" y="507941"/>
                  </a:lnTo>
                  <a:lnTo>
                    <a:pt x="1831763" y="469109"/>
                  </a:lnTo>
                  <a:lnTo>
                    <a:pt x="1807605" y="431420"/>
                  </a:lnTo>
                  <a:lnTo>
                    <a:pt x="1781699" y="394928"/>
                  </a:lnTo>
                  <a:lnTo>
                    <a:pt x="1754100" y="359687"/>
                  </a:lnTo>
                  <a:lnTo>
                    <a:pt x="1724865" y="325752"/>
                  </a:lnTo>
                  <a:lnTo>
                    <a:pt x="1694049" y="293176"/>
                  </a:lnTo>
                  <a:lnTo>
                    <a:pt x="1661710" y="262014"/>
                  </a:lnTo>
                  <a:lnTo>
                    <a:pt x="1627903" y="232321"/>
                  </a:lnTo>
                  <a:lnTo>
                    <a:pt x="1592685" y="204150"/>
                  </a:lnTo>
                  <a:lnTo>
                    <a:pt x="1556112" y="177555"/>
                  </a:lnTo>
                  <a:lnTo>
                    <a:pt x="1518240" y="152592"/>
                  </a:lnTo>
                  <a:lnTo>
                    <a:pt x="1479126" y="129314"/>
                  </a:lnTo>
                  <a:lnTo>
                    <a:pt x="1438826" y="107775"/>
                  </a:lnTo>
                  <a:lnTo>
                    <a:pt x="1397396" y="88030"/>
                  </a:lnTo>
                  <a:lnTo>
                    <a:pt x="1354893" y="70133"/>
                  </a:lnTo>
                  <a:lnTo>
                    <a:pt x="1311373" y="54139"/>
                  </a:lnTo>
                  <a:lnTo>
                    <a:pt x="1266892" y="40101"/>
                  </a:lnTo>
                  <a:lnTo>
                    <a:pt x="1221506" y="28074"/>
                  </a:lnTo>
                  <a:lnTo>
                    <a:pt x="1175272" y="18112"/>
                  </a:lnTo>
                  <a:lnTo>
                    <a:pt x="1128246" y="10269"/>
                  </a:lnTo>
                  <a:lnTo>
                    <a:pt x="1080485" y="4600"/>
                  </a:lnTo>
                  <a:lnTo>
                    <a:pt x="1032044" y="1159"/>
                  </a:lnTo>
                  <a:lnTo>
                    <a:pt x="9829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03161" y="1924921"/>
              <a:ext cx="765175" cy="951865"/>
            </a:xfrm>
            <a:custGeom>
              <a:avLst/>
              <a:gdLst/>
              <a:ahLst/>
              <a:cxnLst/>
              <a:rect l="l" t="t" r="r" b="b"/>
              <a:pathLst>
                <a:path w="765175" h="951864">
                  <a:moveTo>
                    <a:pt x="99265" y="0"/>
                  </a:moveTo>
                  <a:lnTo>
                    <a:pt x="49707" y="505"/>
                  </a:lnTo>
                  <a:lnTo>
                    <a:pt x="0" y="3446"/>
                  </a:lnTo>
                  <a:lnTo>
                    <a:pt x="84963" y="951628"/>
                  </a:lnTo>
                  <a:lnTo>
                    <a:pt x="765175" y="264558"/>
                  </a:lnTo>
                  <a:lnTo>
                    <a:pt x="728355" y="232083"/>
                  </a:lnTo>
                  <a:lnTo>
                    <a:pt x="690074" y="201599"/>
                  </a:lnTo>
                  <a:lnTo>
                    <a:pt x="650421" y="173136"/>
                  </a:lnTo>
                  <a:lnTo>
                    <a:pt x="609482" y="146724"/>
                  </a:lnTo>
                  <a:lnTo>
                    <a:pt x="567344" y="122392"/>
                  </a:lnTo>
                  <a:lnTo>
                    <a:pt x="524096" y="100170"/>
                  </a:lnTo>
                  <a:lnTo>
                    <a:pt x="479823" y="80087"/>
                  </a:lnTo>
                  <a:lnTo>
                    <a:pt x="434614" y="62173"/>
                  </a:lnTo>
                  <a:lnTo>
                    <a:pt x="388556" y="46458"/>
                  </a:lnTo>
                  <a:lnTo>
                    <a:pt x="341736" y="32972"/>
                  </a:lnTo>
                  <a:lnTo>
                    <a:pt x="294242" y="21743"/>
                  </a:lnTo>
                  <a:lnTo>
                    <a:pt x="246160" y="12802"/>
                  </a:lnTo>
                  <a:lnTo>
                    <a:pt x="197578" y="6178"/>
                  </a:lnTo>
                  <a:lnTo>
                    <a:pt x="148584" y="1900"/>
                  </a:lnTo>
                  <a:lnTo>
                    <a:pt x="99265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469250" y="1597279"/>
            <a:ext cx="99783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666666"/>
                </a:solidFill>
                <a:latin typeface="Roboto"/>
                <a:cs typeface="Roboto"/>
              </a:rPr>
              <a:t>Insights/  </a:t>
            </a:r>
            <a:r>
              <a:rPr sz="1000" b="1" dirty="0">
                <a:solidFill>
                  <a:srgbClr val="666666"/>
                </a:solidFill>
                <a:latin typeface="Roboto"/>
                <a:cs typeface="Roboto"/>
              </a:rPr>
              <a:t>P</a:t>
            </a:r>
            <a:r>
              <a:rPr sz="1000" b="1" spc="-10" dirty="0">
                <a:solidFill>
                  <a:srgbClr val="666666"/>
                </a:solidFill>
                <a:latin typeface="Roboto"/>
                <a:cs typeface="Roboto"/>
              </a:rPr>
              <a:t>rogr</a:t>
            </a:r>
            <a:r>
              <a:rPr sz="1000" b="1" spc="-5" dirty="0">
                <a:solidFill>
                  <a:srgbClr val="666666"/>
                </a:solidFill>
                <a:latin typeface="Roboto"/>
                <a:cs typeface="Roboto"/>
              </a:rPr>
              <a:t>amming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95800" y="2471927"/>
            <a:ext cx="1353820" cy="800100"/>
          </a:xfrm>
          <a:custGeom>
            <a:avLst/>
            <a:gdLst/>
            <a:ahLst/>
            <a:cxnLst/>
            <a:rect l="l" t="t" r="r" b="b"/>
            <a:pathLst>
              <a:path w="1353820" h="800100">
                <a:moveTo>
                  <a:pt x="953262" y="0"/>
                </a:moveTo>
                <a:lnTo>
                  <a:pt x="953262" y="200025"/>
                </a:lnTo>
                <a:lnTo>
                  <a:pt x="0" y="200025"/>
                </a:lnTo>
                <a:lnTo>
                  <a:pt x="0" y="600075"/>
                </a:lnTo>
                <a:lnTo>
                  <a:pt x="953262" y="600075"/>
                </a:lnTo>
                <a:lnTo>
                  <a:pt x="953262" y="800100"/>
                </a:lnTo>
                <a:lnTo>
                  <a:pt x="1353312" y="400050"/>
                </a:lnTo>
                <a:lnTo>
                  <a:pt x="953262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628</Words>
  <Application>Microsoft Office PowerPoint</Application>
  <PresentationFormat>On-screen Show (16:9)</PresentationFormat>
  <Paragraphs>190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Algerian</vt:lpstr>
      <vt:lpstr>Arial</vt:lpstr>
      <vt:lpstr>Calibri</vt:lpstr>
      <vt:lpstr>Cambria</vt:lpstr>
      <vt:lpstr>Roboto</vt:lpstr>
      <vt:lpstr>RobotoRegular</vt:lpstr>
      <vt:lpstr>Segoe UI</vt:lpstr>
      <vt:lpstr>Times New Roman</vt:lpstr>
      <vt:lpstr>Trebuchet MS</vt:lpstr>
      <vt:lpstr>Wingdings</vt:lpstr>
      <vt:lpstr>Office Theme</vt:lpstr>
      <vt:lpstr>PowerPoint Presentation</vt:lpstr>
      <vt:lpstr>Certification Exam Learning Path</vt:lpstr>
      <vt:lpstr>Data is Everything. How well we use our data will determine the degree of our Success.</vt:lpstr>
      <vt:lpstr>3rd Gen Data Platforms Challenges</vt:lpstr>
      <vt:lpstr>“Google is living a few years  in the future and sending the  rest of us messages”</vt:lpstr>
      <vt:lpstr>Google Cloud – Professional Data Engineering – Big Picture View</vt:lpstr>
      <vt:lpstr>GCP Key Concepts Certification Perspective</vt:lpstr>
      <vt:lpstr>Google Cloud Data Platform Solutions </vt:lpstr>
      <vt:lpstr>Managed Data Services - Focus on Insight vs Infrastructure PB+ Scale, No-Ops, Batch &amp; Streaming of Data</vt:lpstr>
      <vt:lpstr>BigQuery Data Warehouse is the foundation of something bigger for analytics as well as ML with just SQL !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Generation Data Platform:</dc:title>
  <dc:creator>SANJAY T</dc:creator>
  <cp:lastModifiedBy>San Jay</cp:lastModifiedBy>
  <cp:revision>21</cp:revision>
  <dcterms:created xsi:type="dcterms:W3CDTF">2020-04-14T11:29:54Z</dcterms:created>
  <dcterms:modified xsi:type="dcterms:W3CDTF">2020-06-05T16:04:58Z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2020-04-14T00:00:00Z</vt:filetime>
  </property>
</Properties>
</file>