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www.linkedin.com/in/prithish-ghosh-097207163/" TargetMode="External"/><Relationship Id="rId4" Type="http://schemas.openxmlformats.org/officeDocument/2006/relationships/hyperlink" Target="https://twitter.com/PrithishGhosh5" TargetMode="External"/><Relationship Id="rId5" Type="http://schemas.openxmlformats.org/officeDocument/2006/relationships/image" Target="../media/image7.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loud.google.com/security-command-center/docs/how-to-enable-security-health-analytic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cloud.google.com/security-command-center/docs/how-to-configure-security-command-center" TargetMode="External"/><Relationship Id="rId4" Type="http://schemas.openxmlformats.org/officeDocument/2006/relationships/image" Target="../media/image1.png"/><Relationship Id="rId5" Type="http://schemas.openxmlformats.org/officeDocument/2006/relationships/hyperlink" Target="https://cloud.google.com/security-command-center/docs/concepts-web-security-scann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15500" y="100100"/>
            <a:ext cx="8985600" cy="114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u="sng"/>
              <a:t>Mitigating Security vulnerabilities on Google Cloud Platform</a:t>
            </a:r>
            <a:endParaRPr sz="2600" u="sng"/>
          </a:p>
        </p:txBody>
      </p:sp>
      <p:sp>
        <p:nvSpPr>
          <p:cNvPr id="68" name="Google Shape;68;p13"/>
          <p:cNvSpPr txBox="1"/>
          <p:nvPr>
            <p:ph idx="1" type="subTitle"/>
          </p:nvPr>
        </p:nvSpPr>
        <p:spPr>
          <a:xfrm>
            <a:off x="198025" y="2348450"/>
            <a:ext cx="7932900" cy="2610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Welcome to Mitigating Security Vulnerabilities on Google Cloud Platform!</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 In this session we will expect to learn more about security tools available to you when using Google Cloud, and how to use them to lower the risk of malicious attacks against your systems, software and data &amp; vulnerability scanning.</a:t>
            </a:r>
            <a:endParaRPr sz="1900"/>
          </a:p>
        </p:txBody>
      </p:sp>
      <p:pic>
        <p:nvPicPr>
          <p:cNvPr id="69" name="Google Shape;69;p13"/>
          <p:cNvPicPr preferRelativeResize="0"/>
          <p:nvPr/>
        </p:nvPicPr>
        <p:blipFill>
          <a:blip r:embed="rId3">
            <a:alphaModFix/>
          </a:blip>
          <a:stretch>
            <a:fillRect/>
          </a:stretch>
        </p:blipFill>
        <p:spPr>
          <a:xfrm>
            <a:off x="7671725" y="3990402"/>
            <a:ext cx="1472275" cy="1040200"/>
          </a:xfrm>
          <a:prstGeom prst="rect">
            <a:avLst/>
          </a:prstGeom>
          <a:noFill/>
          <a:ln>
            <a:noFill/>
          </a:ln>
        </p:spPr>
      </p:pic>
      <p:sp>
        <p:nvSpPr>
          <p:cNvPr id="70" name="Google Shape;70;p13"/>
          <p:cNvSpPr txBox="1"/>
          <p:nvPr/>
        </p:nvSpPr>
        <p:spPr>
          <a:xfrm>
            <a:off x="6637275" y="1347475"/>
            <a:ext cx="22407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By-      Prithish Ghosh</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177653" y="40622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t>Thanks!</a:t>
            </a:r>
            <a:endParaRPr sz="4700"/>
          </a:p>
        </p:txBody>
      </p:sp>
      <p:sp>
        <p:nvSpPr>
          <p:cNvPr id="146" name="Google Shape;146;p22"/>
          <p:cNvSpPr txBox="1"/>
          <p:nvPr>
            <p:ph idx="1" type="body"/>
          </p:nvPr>
        </p:nvSpPr>
        <p:spPr>
          <a:xfrm>
            <a:off x="226075" y="1465800"/>
            <a:ext cx="34272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Contact me : </a:t>
            </a:r>
            <a:endParaRPr sz="1400"/>
          </a:p>
          <a:p>
            <a:pPr indent="0" lvl="0" marL="0" rtl="0" algn="l">
              <a:spcBef>
                <a:spcPts val="1600"/>
              </a:spcBef>
              <a:spcAft>
                <a:spcPts val="0"/>
              </a:spcAft>
              <a:buNone/>
            </a:pPr>
            <a:r>
              <a:rPr lang="en" sz="1400"/>
              <a:t>Linkedin :  </a:t>
            </a:r>
            <a:r>
              <a:rPr lang="en" sz="1400" u="sng">
                <a:solidFill>
                  <a:schemeClr val="hlink"/>
                </a:solidFill>
                <a:hlinkClick r:id="rId3"/>
              </a:rPr>
              <a:t>https://www.linkedin.com/in/prithish-ghosh-097207163/</a:t>
            </a:r>
            <a:endParaRPr sz="1400"/>
          </a:p>
          <a:p>
            <a:pPr indent="0" lvl="0" marL="0" rtl="0" algn="l">
              <a:spcBef>
                <a:spcPts val="1600"/>
              </a:spcBef>
              <a:spcAft>
                <a:spcPts val="0"/>
              </a:spcAft>
              <a:buNone/>
            </a:pPr>
            <a:r>
              <a:rPr lang="en" sz="1400"/>
              <a:t>Twitter : </a:t>
            </a:r>
            <a:r>
              <a:rPr lang="en" sz="1400" u="sng">
                <a:solidFill>
                  <a:schemeClr val="hlink"/>
                </a:solidFill>
                <a:hlinkClick r:id="rId4"/>
              </a:rPr>
              <a:t>https://twitter.com/PrithishGhosh5</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descr="Black and white upward shot of Golden Gate Bridge" id="147" name="Google Shape;147;p22"/>
          <p:cNvPicPr preferRelativeResize="0"/>
          <p:nvPr/>
        </p:nvPicPr>
        <p:blipFill rotWithShape="1">
          <a:blip r:embed="rId5">
            <a:alphaModFix/>
          </a:blip>
          <a:srcRect b="0" l="19071" r="4853" t="9"/>
          <a:stretch/>
        </p:blipFill>
        <p:spPr>
          <a:xfrm>
            <a:off x="3274676" y="0"/>
            <a:ext cx="5869325" cy="5143504"/>
          </a:xfrm>
          <a:prstGeom prst="rect">
            <a:avLst/>
          </a:prstGeom>
          <a:noFill/>
          <a:ln>
            <a:noFill/>
          </a:ln>
        </p:spPr>
      </p:pic>
      <p:pic>
        <p:nvPicPr>
          <p:cNvPr id="148" name="Google Shape;148;p22"/>
          <p:cNvPicPr preferRelativeResize="0"/>
          <p:nvPr/>
        </p:nvPicPr>
        <p:blipFill>
          <a:blip r:embed="rId6">
            <a:alphaModFix/>
          </a:blip>
          <a:stretch>
            <a:fillRect/>
          </a:stretch>
        </p:blipFill>
        <p:spPr>
          <a:xfrm>
            <a:off x="7671725" y="3990402"/>
            <a:ext cx="1472275" cy="104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422450" y="779475"/>
            <a:ext cx="8222100" cy="5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u="sng"/>
              <a:t>What is Cloud security ??</a:t>
            </a:r>
            <a:endParaRPr sz="4100" u="sng"/>
          </a:p>
        </p:txBody>
      </p:sp>
      <p:pic>
        <p:nvPicPr>
          <p:cNvPr id="76" name="Google Shape;76;p14"/>
          <p:cNvPicPr preferRelativeResize="0"/>
          <p:nvPr/>
        </p:nvPicPr>
        <p:blipFill>
          <a:blip r:embed="rId3">
            <a:alphaModFix/>
          </a:blip>
          <a:stretch>
            <a:fillRect/>
          </a:stretch>
        </p:blipFill>
        <p:spPr>
          <a:xfrm>
            <a:off x="7671725" y="3990402"/>
            <a:ext cx="1472275" cy="1040200"/>
          </a:xfrm>
          <a:prstGeom prst="rect">
            <a:avLst/>
          </a:prstGeom>
          <a:noFill/>
          <a:ln>
            <a:noFill/>
          </a:ln>
        </p:spPr>
      </p:pic>
      <p:sp>
        <p:nvSpPr>
          <p:cNvPr id="77" name="Google Shape;77;p14"/>
          <p:cNvSpPr txBox="1"/>
          <p:nvPr/>
        </p:nvSpPr>
        <p:spPr>
          <a:xfrm>
            <a:off x="238700" y="1963450"/>
            <a:ext cx="8823900" cy="300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Cloud security, also known as cloud computing security, consists of a set of policies, controls, procedures and technologies that work together to protect cloud-based systems, data, and infrastructure.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These security measures are configured to protect cloud data, support regulatory compliance and protect customers' privacy as well as setting authentication rules for individual users and devices.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cloud security can be configured to the exact needs of the business. And because these rules can be configured and managed in one place, administration overheads are reduced and IT teams empowered to focus on other areas of the business.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156200" y="123200"/>
            <a:ext cx="8222100" cy="42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300" u="sng">
                <a:solidFill>
                  <a:srgbClr val="FFFFFF"/>
                </a:solidFill>
                <a:latin typeface="Arial"/>
                <a:ea typeface="Arial"/>
                <a:cs typeface="Arial"/>
                <a:sym typeface="Arial"/>
              </a:rPr>
              <a:t>Security sources for vulnerabilities  threats ::</a:t>
            </a:r>
            <a:endParaRPr u="sng"/>
          </a:p>
        </p:txBody>
      </p:sp>
      <p:sp>
        <p:nvSpPr>
          <p:cNvPr id="83" name="Google Shape;83;p15"/>
          <p:cNvSpPr txBox="1"/>
          <p:nvPr>
            <p:ph idx="1" type="body"/>
          </p:nvPr>
        </p:nvSpPr>
        <p:spPr>
          <a:xfrm>
            <a:off x="163500" y="1817200"/>
            <a:ext cx="8891400" cy="32136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000000"/>
                </a:solidFill>
                <a:latin typeface="Arial"/>
                <a:ea typeface="Arial"/>
                <a:cs typeface="Arial"/>
                <a:sym typeface="Arial"/>
              </a:rPr>
              <a:t>Vulnerabilities : </a:t>
            </a:r>
            <a:r>
              <a:rPr b="1" lang="en" sz="1200">
                <a:solidFill>
                  <a:srgbClr val="000000"/>
                </a:solidFill>
                <a:latin typeface="Arial"/>
                <a:ea typeface="Arial"/>
                <a:cs typeface="Arial"/>
                <a:sym typeface="Arial"/>
              </a:rPr>
              <a:t>Vulnerability detectors can help you find potential weaknesses.</a:t>
            </a:r>
            <a:endParaRPr b="1" sz="12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Security Health Analytics vulnerability types : </a:t>
            </a:r>
            <a:r>
              <a:rPr lang="en" sz="1100">
                <a:solidFill>
                  <a:srgbClr val="000000"/>
                </a:solidFill>
                <a:highlight>
                  <a:srgbClr val="FFFFFF"/>
                </a:highlight>
                <a:uFill>
                  <a:noFill/>
                </a:uFill>
                <a:latin typeface="Arial"/>
                <a:ea typeface="Arial"/>
                <a:cs typeface="Arial"/>
                <a:sym typeface="Arial"/>
                <a:hlinkClick r:id="rId3"/>
              </a:rPr>
              <a:t>Security Health Analytics</a:t>
            </a:r>
            <a:r>
              <a:rPr lang="en" sz="1100">
                <a:solidFill>
                  <a:srgbClr val="000000"/>
                </a:solidFill>
                <a:highlight>
                  <a:srgbClr val="FFFFFF"/>
                </a:highlight>
                <a:latin typeface="Arial"/>
                <a:ea typeface="Arial"/>
                <a:cs typeface="Arial"/>
                <a:sym typeface="Arial"/>
              </a:rPr>
              <a:t> </a:t>
            </a:r>
            <a:r>
              <a:rPr lang="en" sz="1100">
                <a:solidFill>
                  <a:srgbClr val="000000"/>
                </a:solidFill>
                <a:latin typeface="Arial"/>
                <a:ea typeface="Arial"/>
                <a:cs typeface="Arial"/>
                <a:sym typeface="Arial"/>
              </a:rPr>
              <a:t>managed vulnerability assessment scanning for Google Cloud can automatically detect common vulnerabilities and misconfigurations across: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Cloud Monitoring and Cloud Logging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Compute Engine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Google Kubernetes Engine containers and networks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Cloud Storage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Cloud SQL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Cloud Identity and Access Management (Cloud IAM)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Cloud Key Management Service (Cloud KMS)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Cloud DNS</a:t>
            </a:r>
            <a:endParaRPr sz="1100">
              <a:solidFill>
                <a:srgbClr val="000000"/>
              </a:solidFill>
              <a:latin typeface="Arial"/>
              <a:ea typeface="Arial"/>
              <a:cs typeface="Arial"/>
              <a:sym typeface="Arial"/>
            </a:endParaRPr>
          </a:p>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1800"/>
              </a:spcBef>
              <a:spcAft>
                <a:spcPts val="0"/>
              </a:spcAft>
              <a:buNone/>
            </a:pPr>
            <a:r>
              <a:t/>
            </a:r>
            <a:endParaRPr b="1" sz="1200">
              <a:solidFill>
                <a:srgbClr val="000000"/>
              </a:solidFill>
              <a:latin typeface="Arial"/>
              <a:ea typeface="Arial"/>
              <a:cs typeface="Arial"/>
              <a:sym typeface="Arial"/>
            </a:endParaRPr>
          </a:p>
          <a:p>
            <a:pPr indent="0" lvl="0" marL="0" rtl="0" algn="l">
              <a:spcBef>
                <a:spcPts val="400"/>
              </a:spcBef>
              <a:spcAft>
                <a:spcPts val="1600"/>
              </a:spcAft>
              <a:buNone/>
            </a:pPr>
            <a:r>
              <a:t/>
            </a:r>
            <a:endParaRPr/>
          </a:p>
        </p:txBody>
      </p:sp>
      <p:pic>
        <p:nvPicPr>
          <p:cNvPr id="84" name="Google Shape;84;p15"/>
          <p:cNvPicPr preferRelativeResize="0"/>
          <p:nvPr/>
        </p:nvPicPr>
        <p:blipFill>
          <a:blip r:embed="rId4">
            <a:alphaModFix/>
          </a:blip>
          <a:stretch>
            <a:fillRect/>
          </a:stretch>
        </p:blipFill>
        <p:spPr>
          <a:xfrm>
            <a:off x="7671725" y="3990402"/>
            <a:ext cx="1472275" cy="1040200"/>
          </a:xfrm>
          <a:prstGeom prst="rect">
            <a:avLst/>
          </a:prstGeom>
          <a:noFill/>
          <a:ln>
            <a:noFill/>
          </a:ln>
        </p:spPr>
      </p:pic>
      <p:sp>
        <p:nvSpPr>
          <p:cNvPr id="85" name="Google Shape;85;p15"/>
          <p:cNvSpPr txBox="1"/>
          <p:nvPr/>
        </p:nvSpPr>
        <p:spPr>
          <a:xfrm>
            <a:off x="355100" y="315700"/>
            <a:ext cx="8530500" cy="15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t>A list of the Google Cloud </a:t>
            </a:r>
            <a:r>
              <a:rPr i="1" lang="en" sz="1100"/>
              <a:t>security sources</a:t>
            </a:r>
            <a:r>
              <a:rPr lang="en" sz="1100"/>
              <a:t> that are available in Security Command Center. When you enable a security source, it provides vulnerability and threat data in the Security Command Center dashboard.</a:t>
            </a:r>
            <a:endParaRPr sz="1100"/>
          </a:p>
          <a:p>
            <a:pPr indent="0" lvl="0" marL="0" rtl="0" algn="l">
              <a:spcBef>
                <a:spcPts val="1200"/>
              </a:spcBef>
              <a:spcAft>
                <a:spcPts val="0"/>
              </a:spcAft>
              <a:buNone/>
            </a:pPr>
            <a:r>
              <a:rPr lang="en" sz="1100"/>
              <a:t>Security Command Center enables you to filter and view vulnerability and threat findings in many different ways, like filtering on a specific finding type, resource type, or for a specific asset. Each security source might provide more filters to help you organize your organization's findings.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471900" y="61600"/>
            <a:ext cx="8222100" cy="45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u="sng"/>
              <a:t>Web Security scanning for vulnerability mitigation in Cloud</a:t>
            </a:r>
            <a:endParaRPr sz="2400" u="sng"/>
          </a:p>
        </p:txBody>
      </p:sp>
      <p:sp>
        <p:nvSpPr>
          <p:cNvPr id="91" name="Google Shape;91;p16"/>
          <p:cNvSpPr txBox="1"/>
          <p:nvPr>
            <p:ph idx="1" type="body"/>
          </p:nvPr>
        </p:nvSpPr>
        <p:spPr>
          <a:xfrm>
            <a:off x="61600" y="1919075"/>
            <a:ext cx="4410300" cy="31935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b="1" lang="en" sz="1500">
                <a:solidFill>
                  <a:srgbClr val="000000"/>
                </a:solidFill>
                <a:latin typeface="Arial"/>
                <a:ea typeface="Arial"/>
                <a:cs typeface="Arial"/>
                <a:sym typeface="Arial"/>
              </a:rPr>
              <a:t>Managed scans</a:t>
            </a:r>
            <a:endParaRPr b="1" sz="15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Web Security Scanner managed scans are configured and managed by Security Command Center.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Managed scans run separately from custom scans that you define at the project level. You can use managed scans to centrally manage basic web application vulnerability detection for projects in your organization.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When you enable Web Security Scanner as a service, managed scan findings are automatically available in the Security Command Center vulnerabilities tab and related reports. For information about how to enable Web Security Scanner managed scans, see</a:t>
            </a:r>
            <a:r>
              <a:rPr lang="en" sz="1100">
                <a:solidFill>
                  <a:srgbClr val="000000"/>
                </a:solidFill>
                <a:uFill>
                  <a:noFill/>
                </a:uFill>
                <a:latin typeface="Arial"/>
                <a:ea typeface="Arial"/>
                <a:cs typeface="Arial"/>
                <a:sym typeface="Arial"/>
                <a:hlinkClick r:id="rId3"/>
              </a:rPr>
              <a:t> configuring Security Command Center</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200"/>
              </a:spcBef>
              <a:spcAft>
                <a:spcPts val="1600"/>
              </a:spcAft>
              <a:buNone/>
            </a:pPr>
            <a:r>
              <a:t/>
            </a:r>
            <a:endParaRPr/>
          </a:p>
        </p:txBody>
      </p:sp>
      <p:sp>
        <p:nvSpPr>
          <p:cNvPr id="92" name="Google Shape;92;p16"/>
          <p:cNvSpPr txBox="1"/>
          <p:nvPr>
            <p:ph idx="2" type="body"/>
          </p:nvPr>
        </p:nvSpPr>
        <p:spPr>
          <a:xfrm>
            <a:off x="4694250" y="1919075"/>
            <a:ext cx="3999900" cy="22158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b="1" lang="en">
                <a:solidFill>
                  <a:srgbClr val="000000"/>
                </a:solidFill>
                <a:latin typeface="Arial"/>
                <a:ea typeface="Arial"/>
                <a:cs typeface="Arial"/>
                <a:sym typeface="Arial"/>
              </a:rPr>
              <a:t>Custom scans</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Web Security Scanner custom scans provide granular information about application vulnerability findings, like outdated libraries, cross-site scripting, or use of mixed content. Custom scan findings are available in Security Command Center after you complete the guide to set up web security scanner custom scans.</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pic>
        <p:nvPicPr>
          <p:cNvPr id="93" name="Google Shape;93;p16"/>
          <p:cNvPicPr preferRelativeResize="0"/>
          <p:nvPr/>
        </p:nvPicPr>
        <p:blipFill>
          <a:blip r:embed="rId4">
            <a:alphaModFix/>
          </a:blip>
          <a:stretch>
            <a:fillRect/>
          </a:stretch>
        </p:blipFill>
        <p:spPr>
          <a:xfrm>
            <a:off x="7671725" y="3990402"/>
            <a:ext cx="1472275" cy="1040200"/>
          </a:xfrm>
          <a:prstGeom prst="rect">
            <a:avLst/>
          </a:prstGeom>
          <a:noFill/>
          <a:ln>
            <a:noFill/>
          </a:ln>
        </p:spPr>
      </p:pic>
      <p:sp>
        <p:nvSpPr>
          <p:cNvPr id="94" name="Google Shape;94;p16"/>
          <p:cNvSpPr txBox="1"/>
          <p:nvPr/>
        </p:nvSpPr>
        <p:spPr>
          <a:xfrm>
            <a:off x="346500" y="492800"/>
            <a:ext cx="8523600" cy="11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uFill>
                  <a:noFill/>
                </a:uFill>
                <a:hlinkClick r:id="rId5"/>
              </a:rPr>
              <a:t>Web Security Scanner</a:t>
            </a:r>
            <a:r>
              <a:rPr lang="en" sz="1100"/>
              <a:t> provides managed and custom web vulnerability scanning for public App Engine, GKE, and Compute Engine serviced web applications.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Types of scanning : 1. </a:t>
            </a:r>
            <a:r>
              <a:rPr b="1" lang="en" sz="1100"/>
              <a:t>Managed scans  2. Custom scans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226075" y="107800"/>
            <a:ext cx="2808000" cy="6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u="sng"/>
              <a:t>Best Practices to run a scan for vulnerabilities :</a:t>
            </a:r>
            <a:endParaRPr sz="1900" u="sng"/>
          </a:p>
        </p:txBody>
      </p:sp>
      <p:sp>
        <p:nvSpPr>
          <p:cNvPr id="100" name="Google Shape;100;p17"/>
          <p:cNvSpPr txBox="1"/>
          <p:nvPr>
            <p:ph idx="1" type="body"/>
          </p:nvPr>
        </p:nvSpPr>
        <p:spPr>
          <a:xfrm>
            <a:off x="156775" y="834400"/>
            <a:ext cx="2808000" cy="129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Run scans in a test environment.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Use a test account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Block individual UI elements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Use backup data</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Excluded URLs</a:t>
            </a:r>
            <a:endParaRPr b="1" sz="1100">
              <a:solidFill>
                <a:srgbClr val="000000"/>
              </a:solidFill>
              <a:latin typeface="Arial"/>
              <a:ea typeface="Arial"/>
              <a:cs typeface="Arial"/>
              <a:sym typeface="Arial"/>
            </a:endParaRPr>
          </a:p>
        </p:txBody>
      </p:sp>
      <p:pic>
        <p:nvPicPr>
          <p:cNvPr id="101" name="Google Shape;101;p17"/>
          <p:cNvPicPr preferRelativeResize="0"/>
          <p:nvPr/>
        </p:nvPicPr>
        <p:blipFill>
          <a:blip r:embed="rId3">
            <a:alphaModFix/>
          </a:blip>
          <a:stretch>
            <a:fillRect/>
          </a:stretch>
        </p:blipFill>
        <p:spPr>
          <a:xfrm>
            <a:off x="7671725" y="3990402"/>
            <a:ext cx="1472275" cy="1040200"/>
          </a:xfrm>
          <a:prstGeom prst="rect">
            <a:avLst/>
          </a:prstGeom>
          <a:noFill/>
          <a:ln>
            <a:noFill/>
          </a:ln>
        </p:spPr>
      </p:pic>
      <p:sp>
        <p:nvSpPr>
          <p:cNvPr id="102" name="Google Shape;102;p17"/>
          <p:cNvSpPr txBox="1"/>
          <p:nvPr/>
        </p:nvSpPr>
        <p:spPr>
          <a:xfrm>
            <a:off x="3434125" y="161700"/>
            <a:ext cx="5497800" cy="4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Roboto"/>
                <a:ea typeface="Roboto"/>
                <a:cs typeface="Roboto"/>
                <a:sym typeface="Roboto"/>
              </a:rPr>
              <a:t>Security Health Analytics :</a:t>
            </a:r>
            <a:endParaRPr b="1" sz="1900">
              <a:latin typeface="Roboto"/>
              <a:ea typeface="Roboto"/>
              <a:cs typeface="Roboto"/>
              <a:sym typeface="Roboto"/>
            </a:endParaRPr>
          </a:p>
        </p:txBody>
      </p:sp>
      <p:sp>
        <p:nvSpPr>
          <p:cNvPr id="103" name="Google Shape;103;p17"/>
          <p:cNvSpPr txBox="1"/>
          <p:nvPr/>
        </p:nvSpPr>
        <p:spPr>
          <a:xfrm>
            <a:off x="3395625" y="523600"/>
            <a:ext cx="5605500" cy="4550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400"/>
              </a:spcBef>
              <a:spcAft>
                <a:spcPts val="0"/>
              </a:spcAft>
              <a:buSzPts val="1300"/>
              <a:buAutoNum type="arabicPeriod"/>
            </a:pPr>
            <a:r>
              <a:rPr b="1" lang="en" sz="1300"/>
              <a:t>2-Step verification findings : </a:t>
            </a:r>
            <a:r>
              <a:rPr lang="en" sz="1300"/>
              <a:t>The 2SV_SCANNER detector identifies vulnerabilities related to 2-step verification for users.</a:t>
            </a:r>
            <a:endParaRPr sz="1300"/>
          </a:p>
          <a:p>
            <a:pPr indent="0" lvl="0" marL="0" rtl="0" algn="l">
              <a:lnSpc>
                <a:spcPct val="115000"/>
              </a:lnSpc>
              <a:spcBef>
                <a:spcPts val="1400"/>
              </a:spcBef>
              <a:spcAft>
                <a:spcPts val="0"/>
              </a:spcAft>
              <a:buNone/>
            </a:pPr>
            <a:r>
              <a:t/>
            </a:r>
            <a:endParaRPr sz="1300"/>
          </a:p>
          <a:p>
            <a:pPr indent="0" lvl="0" marL="0" rtl="0" algn="l">
              <a:spcBef>
                <a:spcPts val="40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lnSpc>
                <a:spcPct val="115000"/>
              </a:lnSpc>
              <a:spcBef>
                <a:spcPts val="1400"/>
              </a:spcBef>
              <a:spcAft>
                <a:spcPts val="0"/>
              </a:spcAft>
              <a:buSzPts val="1400"/>
              <a:buFont typeface="Roboto"/>
              <a:buAutoNum type="arabicPeriod"/>
            </a:pPr>
            <a:r>
              <a:rPr b="1" lang="en" sz="1300"/>
              <a:t>API key vulnerability findings : </a:t>
            </a:r>
            <a:endParaRPr b="1" sz="1300"/>
          </a:p>
          <a:p>
            <a:pPr indent="0" lvl="0" marL="457200" rtl="0" algn="l">
              <a:lnSpc>
                <a:spcPct val="115000"/>
              </a:lnSpc>
              <a:spcBef>
                <a:spcPts val="1400"/>
              </a:spcBef>
              <a:spcAft>
                <a:spcPts val="0"/>
              </a:spcAft>
              <a:buNone/>
            </a:pPr>
            <a:r>
              <a:t/>
            </a:r>
            <a:endParaRPr b="1" sz="1300"/>
          </a:p>
          <a:p>
            <a:pPr indent="0" lvl="0" marL="457200" rtl="0" algn="l">
              <a:lnSpc>
                <a:spcPct val="115000"/>
              </a:lnSpc>
              <a:spcBef>
                <a:spcPts val="1400"/>
              </a:spcBef>
              <a:spcAft>
                <a:spcPts val="400"/>
              </a:spcAft>
              <a:buNone/>
            </a:pPr>
            <a:r>
              <a:t/>
            </a:r>
            <a:endParaRPr b="1" sz="1300"/>
          </a:p>
        </p:txBody>
      </p:sp>
      <p:pic>
        <p:nvPicPr>
          <p:cNvPr id="104" name="Google Shape;104;p17"/>
          <p:cNvPicPr preferRelativeResize="0"/>
          <p:nvPr/>
        </p:nvPicPr>
        <p:blipFill>
          <a:blip r:embed="rId4">
            <a:alphaModFix/>
          </a:blip>
          <a:stretch>
            <a:fillRect/>
          </a:stretch>
        </p:blipFill>
        <p:spPr>
          <a:xfrm>
            <a:off x="3503425" y="1354000"/>
            <a:ext cx="5547651" cy="732050"/>
          </a:xfrm>
          <a:prstGeom prst="rect">
            <a:avLst/>
          </a:prstGeom>
          <a:noFill/>
          <a:ln>
            <a:noFill/>
          </a:ln>
        </p:spPr>
      </p:pic>
      <p:pic>
        <p:nvPicPr>
          <p:cNvPr id="105" name="Google Shape;105;p17"/>
          <p:cNvPicPr preferRelativeResize="0"/>
          <p:nvPr/>
        </p:nvPicPr>
        <p:blipFill>
          <a:blip r:embed="rId5">
            <a:alphaModFix/>
          </a:blip>
          <a:stretch>
            <a:fillRect/>
          </a:stretch>
        </p:blipFill>
        <p:spPr>
          <a:xfrm>
            <a:off x="3299425" y="2685650"/>
            <a:ext cx="5767199" cy="882050"/>
          </a:xfrm>
          <a:prstGeom prst="rect">
            <a:avLst/>
          </a:prstGeom>
          <a:noFill/>
          <a:ln>
            <a:noFill/>
          </a:ln>
        </p:spPr>
      </p:pic>
      <p:sp>
        <p:nvSpPr>
          <p:cNvPr id="106" name="Google Shape;106;p17"/>
          <p:cNvSpPr txBox="1"/>
          <p:nvPr/>
        </p:nvSpPr>
        <p:spPr>
          <a:xfrm>
            <a:off x="3434125" y="3637250"/>
            <a:ext cx="3386700" cy="5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t>3. Compute image vulnerability findings  :</a:t>
            </a:r>
            <a:endParaRPr b="1" sz="1300"/>
          </a:p>
          <a:p>
            <a:pPr indent="0" lvl="0" marL="0" rtl="0" algn="l">
              <a:lnSpc>
                <a:spcPct val="115000"/>
              </a:lnSpc>
              <a:spcBef>
                <a:spcPts val="1400"/>
              </a:spcBef>
              <a:spcAft>
                <a:spcPts val="0"/>
              </a:spcAft>
              <a:buNone/>
            </a:pPr>
            <a:r>
              <a:t/>
            </a:r>
            <a:endParaRPr b="1" sz="1300"/>
          </a:p>
          <a:p>
            <a:pPr indent="0" lvl="0" marL="0" rtl="0" algn="l">
              <a:spcBef>
                <a:spcPts val="400"/>
              </a:spcBef>
              <a:spcAft>
                <a:spcPts val="0"/>
              </a:spcAft>
              <a:buNone/>
            </a:pPr>
            <a:r>
              <a:t/>
            </a:r>
            <a:endParaRPr>
              <a:latin typeface="Roboto"/>
              <a:ea typeface="Roboto"/>
              <a:cs typeface="Roboto"/>
              <a:sym typeface="Roboto"/>
            </a:endParaRPr>
          </a:p>
        </p:txBody>
      </p:sp>
      <p:pic>
        <p:nvPicPr>
          <p:cNvPr id="107" name="Google Shape;107;p17"/>
          <p:cNvPicPr preferRelativeResize="0"/>
          <p:nvPr/>
        </p:nvPicPr>
        <p:blipFill>
          <a:blip r:embed="rId6">
            <a:alphaModFix/>
          </a:blip>
          <a:stretch>
            <a:fillRect/>
          </a:stretch>
        </p:blipFill>
        <p:spPr>
          <a:xfrm>
            <a:off x="3344125" y="4227300"/>
            <a:ext cx="4987824" cy="84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05025" y="1525625"/>
            <a:ext cx="8330400" cy="47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200"/>
          </a:p>
        </p:txBody>
      </p:sp>
      <p:sp>
        <p:nvSpPr>
          <p:cNvPr id="113" name="Google Shape;113;p18"/>
          <p:cNvSpPr txBox="1"/>
          <p:nvPr>
            <p:ph idx="1" type="body"/>
          </p:nvPr>
        </p:nvSpPr>
        <p:spPr>
          <a:xfrm>
            <a:off x="59725" y="2581875"/>
            <a:ext cx="9008400" cy="24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Other vulnerabilities: </a:t>
            </a:r>
            <a:endParaRPr b="1" u="sng"/>
          </a:p>
          <a:p>
            <a:pPr indent="-311150" lvl="0" marL="457200" rtl="0" algn="l">
              <a:spcBef>
                <a:spcPts val="160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Dataset vulnerability findings </a:t>
            </a:r>
            <a:endParaRPr b="1"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DNS vulnerability findings </a:t>
            </a:r>
            <a:endParaRPr b="1"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Firewall vulnerability findings</a:t>
            </a:r>
            <a:endParaRPr b="1"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IAM vulnerability findings</a:t>
            </a:r>
            <a:endParaRPr b="1"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Logging vulnerability findings</a:t>
            </a:r>
            <a:endParaRPr b="1"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Monitoring vulnerability findings</a:t>
            </a:r>
            <a:endParaRPr b="1"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Network vulnerability findings</a:t>
            </a:r>
            <a:endParaRPr b="1"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SQL vulnerability findings </a:t>
            </a:r>
            <a:endParaRPr b="1" sz="1300">
              <a:solidFill>
                <a:srgbClr val="000000"/>
              </a:solidFill>
              <a:latin typeface="Arial"/>
              <a:ea typeface="Arial"/>
              <a:cs typeface="Arial"/>
              <a:sym typeface="Arial"/>
            </a:endParaRPr>
          </a:p>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1400"/>
              </a:spcBef>
              <a:spcAft>
                <a:spcPts val="0"/>
              </a:spcAft>
              <a:buNone/>
            </a:pPr>
            <a:r>
              <a:t/>
            </a:r>
            <a:endParaRPr b="1" sz="1300">
              <a:solidFill>
                <a:srgbClr val="000000"/>
              </a:solidFill>
              <a:latin typeface="Arial"/>
              <a:ea typeface="Arial"/>
              <a:cs typeface="Arial"/>
              <a:sym typeface="Arial"/>
            </a:endParaRPr>
          </a:p>
          <a:p>
            <a:pPr indent="0" lvl="0" marL="0" rtl="0" algn="ctr">
              <a:spcBef>
                <a:spcPts val="400"/>
              </a:spcBef>
              <a:spcAft>
                <a:spcPts val="0"/>
              </a:spcAft>
              <a:buNone/>
            </a:pPr>
            <a:r>
              <a:t/>
            </a:r>
            <a:endParaRPr/>
          </a:p>
          <a:p>
            <a:pPr indent="0" lvl="0" marL="0" rtl="0" algn="l">
              <a:spcBef>
                <a:spcPts val="1600"/>
              </a:spcBef>
              <a:spcAft>
                <a:spcPts val="1600"/>
              </a:spcAft>
              <a:buNone/>
            </a:pPr>
            <a:r>
              <a:t/>
            </a:r>
            <a:endParaRPr/>
          </a:p>
        </p:txBody>
      </p:sp>
      <p:pic>
        <p:nvPicPr>
          <p:cNvPr id="114" name="Google Shape;114;p18"/>
          <p:cNvPicPr preferRelativeResize="0"/>
          <p:nvPr/>
        </p:nvPicPr>
        <p:blipFill>
          <a:blip r:embed="rId3">
            <a:alphaModFix/>
          </a:blip>
          <a:stretch>
            <a:fillRect/>
          </a:stretch>
        </p:blipFill>
        <p:spPr>
          <a:xfrm>
            <a:off x="7671725" y="3990402"/>
            <a:ext cx="1472275" cy="1040200"/>
          </a:xfrm>
          <a:prstGeom prst="rect">
            <a:avLst/>
          </a:prstGeom>
          <a:noFill/>
          <a:ln>
            <a:noFill/>
          </a:ln>
        </p:spPr>
      </p:pic>
      <p:sp>
        <p:nvSpPr>
          <p:cNvPr id="115" name="Google Shape;115;p18"/>
          <p:cNvSpPr txBox="1"/>
          <p:nvPr/>
        </p:nvSpPr>
        <p:spPr>
          <a:xfrm>
            <a:off x="475500" y="111375"/>
            <a:ext cx="6257400" cy="89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t>Container vulnerability findings :</a:t>
            </a:r>
            <a:endParaRPr b="1" sz="1300"/>
          </a:p>
          <a:p>
            <a:pPr indent="0" lvl="0" marL="0" rtl="0" algn="l">
              <a:spcBef>
                <a:spcPts val="400"/>
              </a:spcBef>
              <a:spcAft>
                <a:spcPts val="0"/>
              </a:spcAft>
              <a:buNone/>
            </a:pPr>
            <a:r>
              <a:rPr lang="en" sz="1100"/>
              <a:t>These finding types all relate to GKE container configurations, and belong to the CONTAINER_SCANNER detector type</a:t>
            </a:r>
            <a:endParaRPr>
              <a:latin typeface="Roboto"/>
              <a:ea typeface="Roboto"/>
              <a:cs typeface="Roboto"/>
              <a:sym typeface="Roboto"/>
            </a:endParaRPr>
          </a:p>
        </p:txBody>
      </p:sp>
      <p:pic>
        <p:nvPicPr>
          <p:cNvPr id="116" name="Google Shape;116;p18"/>
          <p:cNvPicPr preferRelativeResize="0"/>
          <p:nvPr/>
        </p:nvPicPr>
        <p:blipFill>
          <a:blip r:embed="rId4">
            <a:alphaModFix/>
          </a:blip>
          <a:stretch>
            <a:fillRect/>
          </a:stretch>
        </p:blipFill>
        <p:spPr>
          <a:xfrm>
            <a:off x="14550" y="1012801"/>
            <a:ext cx="9144000" cy="15589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65500" y="411675"/>
            <a:ext cx="4045200" cy="7185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sz="1700" u="sng">
                <a:solidFill>
                  <a:srgbClr val="000000"/>
                </a:solidFill>
                <a:latin typeface="Arial"/>
                <a:ea typeface="Arial"/>
                <a:cs typeface="Arial"/>
                <a:sym typeface="Arial"/>
              </a:rPr>
              <a:t>Web Security Scanner findings :</a:t>
            </a:r>
            <a:endParaRPr b="1" sz="1700" u="sng">
              <a:solidFill>
                <a:srgbClr val="000000"/>
              </a:solidFill>
              <a:latin typeface="Arial"/>
              <a:ea typeface="Arial"/>
              <a:cs typeface="Arial"/>
              <a:sym typeface="Arial"/>
            </a:endParaRPr>
          </a:p>
          <a:p>
            <a:pPr indent="0" lvl="0" marL="0" rtl="0" algn="ctr">
              <a:spcBef>
                <a:spcPts val="400"/>
              </a:spcBef>
              <a:spcAft>
                <a:spcPts val="0"/>
              </a:spcAft>
              <a:buNone/>
            </a:pPr>
            <a:r>
              <a:t/>
            </a:r>
            <a:endParaRPr/>
          </a:p>
        </p:txBody>
      </p:sp>
      <p:sp>
        <p:nvSpPr>
          <p:cNvPr id="122" name="Google Shape;122;p1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one-line description of it</a:t>
            </a:r>
            <a:endParaRPr/>
          </a:p>
        </p:txBody>
      </p:sp>
      <p:pic>
        <p:nvPicPr>
          <p:cNvPr id="123" name="Google Shape;123;p19"/>
          <p:cNvPicPr preferRelativeResize="0"/>
          <p:nvPr/>
        </p:nvPicPr>
        <p:blipFill>
          <a:blip r:embed="rId3">
            <a:alphaModFix/>
          </a:blip>
          <a:stretch>
            <a:fillRect/>
          </a:stretch>
        </p:blipFill>
        <p:spPr>
          <a:xfrm>
            <a:off x="7671725" y="3990402"/>
            <a:ext cx="1472275" cy="1040200"/>
          </a:xfrm>
          <a:prstGeom prst="rect">
            <a:avLst/>
          </a:prstGeom>
          <a:noFill/>
          <a:ln>
            <a:noFill/>
          </a:ln>
        </p:spPr>
      </p:pic>
      <p:pic>
        <p:nvPicPr>
          <p:cNvPr id="124" name="Google Shape;124;p19"/>
          <p:cNvPicPr preferRelativeResize="0"/>
          <p:nvPr/>
        </p:nvPicPr>
        <p:blipFill>
          <a:blip r:embed="rId4">
            <a:alphaModFix/>
          </a:blip>
          <a:stretch>
            <a:fillRect/>
          </a:stretch>
        </p:blipFill>
        <p:spPr>
          <a:xfrm>
            <a:off x="191400" y="1004800"/>
            <a:ext cx="8380051" cy="330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idx="4294967295" type="title"/>
          </p:nvPr>
        </p:nvSpPr>
        <p:spPr>
          <a:xfrm>
            <a:off x="395950" y="162050"/>
            <a:ext cx="7596600" cy="5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u="sng">
                <a:solidFill>
                  <a:srgbClr val="000000"/>
                </a:solidFill>
                <a:latin typeface="Arial"/>
                <a:ea typeface="Arial"/>
                <a:cs typeface="Arial"/>
                <a:sym typeface="Arial"/>
              </a:rPr>
              <a:t>.</a:t>
            </a:r>
            <a:endParaRPr sz="1100" u="sng">
              <a:solidFill>
                <a:srgbClr val="000000"/>
              </a:solidFill>
              <a:latin typeface="Arial"/>
              <a:ea typeface="Arial"/>
              <a:cs typeface="Arial"/>
              <a:sym typeface="Arial"/>
            </a:endParaRPr>
          </a:p>
          <a:p>
            <a:pPr indent="0" lvl="0" marL="0" rtl="0" algn="ctr">
              <a:lnSpc>
                <a:spcPct val="115000"/>
              </a:lnSpc>
              <a:spcBef>
                <a:spcPts val="1400"/>
              </a:spcBef>
              <a:spcAft>
                <a:spcPts val="0"/>
              </a:spcAft>
              <a:buNone/>
            </a:pPr>
            <a:r>
              <a:rPr b="1" lang="en" sz="2300" u="sng">
                <a:solidFill>
                  <a:srgbClr val="000000"/>
                </a:solidFill>
                <a:latin typeface="Arial"/>
                <a:ea typeface="Arial"/>
                <a:cs typeface="Arial"/>
                <a:sym typeface="Arial"/>
              </a:rPr>
              <a:t>Cloud Data Loss Prevention</a:t>
            </a:r>
            <a:endParaRPr b="1" sz="2300" u="sng">
              <a:solidFill>
                <a:srgbClr val="000000"/>
              </a:solidFill>
              <a:latin typeface="Arial"/>
              <a:ea typeface="Arial"/>
              <a:cs typeface="Arial"/>
              <a:sym typeface="Arial"/>
            </a:endParaRPr>
          </a:p>
          <a:p>
            <a:pPr indent="0" lvl="0" marL="0" rtl="0" algn="ctr">
              <a:spcBef>
                <a:spcPts val="400"/>
              </a:spcBef>
              <a:spcAft>
                <a:spcPts val="0"/>
              </a:spcAft>
              <a:buNone/>
            </a:pPr>
            <a:r>
              <a:t/>
            </a:r>
            <a:endParaRPr u="sng">
              <a:solidFill>
                <a:schemeClr val="lt2"/>
              </a:solidFill>
            </a:endParaRPr>
          </a:p>
        </p:txBody>
      </p:sp>
      <p:sp>
        <p:nvSpPr>
          <p:cNvPr id="130" name="Google Shape;130;p20"/>
          <p:cNvSpPr txBox="1"/>
          <p:nvPr>
            <p:ph idx="4294967295" type="body"/>
          </p:nvPr>
        </p:nvSpPr>
        <p:spPr>
          <a:xfrm>
            <a:off x="395950" y="605400"/>
            <a:ext cx="7596600" cy="2116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Cloud DLP Data Discovery</a:t>
            </a:r>
            <a:r>
              <a:rPr lang="en" sz="1100">
                <a:solidFill>
                  <a:srgbClr val="000000"/>
                </a:solidFill>
                <a:latin typeface="Arial"/>
                <a:ea typeface="Arial"/>
                <a:cs typeface="Arial"/>
                <a:sym typeface="Arial"/>
              </a:rPr>
              <a:t> enables you to surface the results of Cloud Data Loss Prevention (Cloud DLP) scans directly in the Security Command Center dashboard and Findings inventory. Cloud DLP can help you to better understand and manage sensitive data and Personally Identifiable Information (PII) like the following:</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Credit card numbers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Names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Social security numbers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US and selected international identifying numbers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Phone numbers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Google Cloud credentials</a:t>
            </a:r>
            <a:endParaRPr sz="1100">
              <a:solidFill>
                <a:srgbClr val="000000"/>
              </a:solidFill>
              <a:latin typeface="Arial"/>
              <a:ea typeface="Arial"/>
              <a:cs typeface="Arial"/>
              <a:sym typeface="Arial"/>
            </a:endParaRPr>
          </a:p>
          <a:p>
            <a:pPr indent="0" lvl="0" marL="0" rtl="0" algn="ctr">
              <a:spcBef>
                <a:spcPts val="1400"/>
              </a:spcBef>
              <a:spcAft>
                <a:spcPts val="0"/>
              </a:spcAft>
              <a:buNone/>
            </a:pPr>
            <a:r>
              <a:rPr b="1" lang="en" sz="2300" u="sng">
                <a:solidFill>
                  <a:srgbClr val="000000"/>
                </a:solidFill>
                <a:latin typeface="Arial"/>
                <a:ea typeface="Arial"/>
                <a:cs typeface="Arial"/>
                <a:sym typeface="Arial"/>
              </a:rPr>
              <a:t>Monitoring &amp; Logging ::</a:t>
            </a:r>
            <a:endParaRPr b="1" sz="2300" u="sng">
              <a:solidFill>
                <a:srgbClr val="000000"/>
              </a:solidFill>
              <a:latin typeface="Arial"/>
              <a:ea typeface="Arial"/>
              <a:cs typeface="Arial"/>
              <a:sym typeface="Arial"/>
            </a:endParaRPr>
          </a:p>
          <a:p>
            <a:pPr indent="0" lvl="0" marL="0" rtl="0" algn="ctr">
              <a:lnSpc>
                <a:spcPct val="100000"/>
              </a:lnSpc>
              <a:spcBef>
                <a:spcPts val="400"/>
              </a:spcBef>
              <a:spcAft>
                <a:spcPts val="0"/>
              </a:spcAft>
              <a:buNone/>
            </a:pPr>
            <a:r>
              <a:t/>
            </a:r>
            <a:endParaRPr/>
          </a:p>
        </p:txBody>
      </p:sp>
      <p:pic>
        <p:nvPicPr>
          <p:cNvPr id="131" name="Google Shape;131;p20"/>
          <p:cNvPicPr preferRelativeResize="0"/>
          <p:nvPr/>
        </p:nvPicPr>
        <p:blipFill>
          <a:blip r:embed="rId3">
            <a:alphaModFix/>
          </a:blip>
          <a:stretch>
            <a:fillRect/>
          </a:stretch>
        </p:blipFill>
        <p:spPr>
          <a:xfrm>
            <a:off x="7671725" y="3990402"/>
            <a:ext cx="1472275" cy="1040200"/>
          </a:xfrm>
          <a:prstGeom prst="rect">
            <a:avLst/>
          </a:prstGeom>
          <a:noFill/>
          <a:ln>
            <a:noFill/>
          </a:ln>
        </p:spPr>
      </p:pic>
      <p:sp>
        <p:nvSpPr>
          <p:cNvPr id="132" name="Google Shape;132;p20"/>
          <p:cNvSpPr txBox="1"/>
          <p:nvPr/>
        </p:nvSpPr>
        <p:spPr>
          <a:xfrm>
            <a:off x="485925" y="3235275"/>
            <a:ext cx="7596600" cy="17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Brute force SSH  Attack :: </a:t>
            </a:r>
            <a:r>
              <a:rPr lang="en">
                <a:latin typeface="Roboto"/>
                <a:ea typeface="Roboto"/>
                <a:cs typeface="Roboto"/>
                <a:sym typeface="Roboto"/>
              </a:rPr>
              <a:t>Event Threat Detection detects brute force of SSH by examining SSH logs for repeated failures followed by success.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Cryptomining</a:t>
            </a:r>
            <a:r>
              <a:rPr lang="en">
                <a:latin typeface="Roboto"/>
                <a:ea typeface="Roboto"/>
                <a:cs typeface="Roboto"/>
                <a:sym typeface="Roboto"/>
              </a:rPr>
              <a:t>: Event Threat Detection detects coin mining malware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Phishing: </a:t>
            </a:r>
            <a:r>
              <a:rPr lang="en">
                <a:latin typeface="Roboto"/>
                <a:ea typeface="Roboto"/>
                <a:cs typeface="Roboto"/>
                <a:sym typeface="Roboto"/>
              </a:rPr>
              <a:t>Event Threat Detection detects Phishing by examining VPC logs for connections and other log data.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177975" y="130750"/>
            <a:ext cx="6227100" cy="67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u="sng"/>
              <a:t>Hands-on session :</a:t>
            </a:r>
            <a:endParaRPr sz="4800" u="sng"/>
          </a:p>
        </p:txBody>
      </p:sp>
      <p:pic>
        <p:nvPicPr>
          <p:cNvPr id="138" name="Google Shape;138;p21"/>
          <p:cNvPicPr preferRelativeResize="0"/>
          <p:nvPr/>
        </p:nvPicPr>
        <p:blipFill>
          <a:blip r:embed="rId3">
            <a:alphaModFix/>
          </a:blip>
          <a:stretch>
            <a:fillRect/>
          </a:stretch>
        </p:blipFill>
        <p:spPr>
          <a:xfrm>
            <a:off x="7671725" y="3990402"/>
            <a:ext cx="1472275" cy="1040200"/>
          </a:xfrm>
          <a:prstGeom prst="rect">
            <a:avLst/>
          </a:prstGeom>
          <a:noFill/>
          <a:ln>
            <a:noFill/>
          </a:ln>
        </p:spPr>
      </p:pic>
      <p:sp>
        <p:nvSpPr>
          <p:cNvPr id="139" name="Google Shape;139;p21"/>
          <p:cNvSpPr txBox="1"/>
          <p:nvPr/>
        </p:nvSpPr>
        <p:spPr>
          <a:xfrm>
            <a:off x="6026575" y="886275"/>
            <a:ext cx="24411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BY- Prithish Ghosh </a:t>
            </a:r>
            <a:endParaRPr>
              <a:latin typeface="Roboto"/>
              <a:ea typeface="Roboto"/>
              <a:cs typeface="Roboto"/>
              <a:sym typeface="Roboto"/>
            </a:endParaRPr>
          </a:p>
        </p:txBody>
      </p:sp>
      <p:sp>
        <p:nvSpPr>
          <p:cNvPr id="140" name="Google Shape;140;p21"/>
          <p:cNvSpPr txBox="1"/>
          <p:nvPr/>
        </p:nvSpPr>
        <p:spPr>
          <a:xfrm>
            <a:off x="184050" y="1235000"/>
            <a:ext cx="8775900" cy="3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Qwiklabs quest for vulnerability scanning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a:t>
            </a:r>
            <a:r>
              <a:rPr b="1" lang="en" sz="2300"/>
              <a:t>Cloud Security Scanner: Qwik Start”</a:t>
            </a:r>
            <a:endParaRPr b="1" sz="2300"/>
          </a:p>
          <a:p>
            <a:pPr indent="0" lvl="0" marL="0" rtl="0" algn="l">
              <a:spcBef>
                <a:spcPts val="0"/>
              </a:spcBef>
              <a:spcAft>
                <a:spcPts val="0"/>
              </a:spcAft>
              <a:buNone/>
            </a:pPr>
            <a:r>
              <a:rPr b="1" lang="en" sz="2100"/>
              <a:t>Link :https://www.qwiklabs.com/focuses/1715?parent=catalog</a:t>
            </a:r>
            <a:endParaRPr b="1" sz="2100"/>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My blog : </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https://medium.com/@prithishghosh/how-to-start-cloud-security-scanner-google-cloud-platform-e51c81ab12cb?source=friends_link&amp;sk=1fabe701a86e6033727ce2f25d47b9a5</a:t>
            </a:r>
            <a:endParaRPr b="1" sz="19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