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1F5-622C-4CFB-A5F7-5C2511400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C55DFB-8D61-41F2-9EE3-974B447F6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974933-FA99-4BDF-A82C-3A09459BAEED}"/>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BC4BCDB6-C50E-452B-BEFD-91613A8E8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0DF18-D93B-4C90-A828-6583E1239CFB}"/>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74020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5303-88AB-44CD-8E03-193F79A1D4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61D7A4-2D9C-404C-8214-25EE3C8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B76E1-A377-4C8D-A05E-4DB188537300}"/>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94D9282D-1DAE-4E85-865E-1ADC8F3DB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72F7DB-A7F1-4831-9BD2-0B5A4434A480}"/>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138400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E5F31-3C6E-4BBA-AC68-E22243CAE2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536E5-B112-4913-A15A-50D90CDBC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4D1BB-7630-40CF-9415-0D7F48A3B7AB}"/>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CD6BF156-FCBE-47E7-9300-56D420503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E0B52-4D8A-4AF8-92E7-E843086CBFAA}"/>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81402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D0ED-11F4-42FA-9DDB-DD7F4FC647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F856F-C8DF-41C1-9A3B-676A415C5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9ED0C-299E-40EC-9AF7-FB3D1E391431}"/>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F01CD28A-0811-4BFE-B34E-9F40CA0B9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690C1-0664-4E27-B5CE-0C3E94B2AA96}"/>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93924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00E8-9B86-426A-9E59-4C8633DF7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D26A49-5E70-4AA8-96B6-A73931B3A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97A4C-7A0F-422E-8B47-2BB30EAFDE15}"/>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18390817-E6A0-413D-BFB1-4FB08AEC9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4E828-FE87-4A90-8895-4D569752FC1E}"/>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8846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D886-1E56-4F0B-B0F4-625DFBA03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D9C75E-7E8B-4D86-A511-279A10B4B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36A3C5-33CB-4C12-B768-AD922C6DD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0CDE9D-CC68-4FA1-9FAF-268929EFF874}"/>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6" name="Footer Placeholder 5">
            <a:extLst>
              <a:ext uri="{FF2B5EF4-FFF2-40B4-BE49-F238E27FC236}">
                <a16:creationId xmlns:a16="http://schemas.microsoft.com/office/drawing/2014/main" id="{C531DE7A-4444-4791-808E-E6DF03304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FD3875-2BBC-4347-BCEA-DE83620AA299}"/>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49642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4034-DAFE-41B1-866F-A5C1CF80A4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C7D5B2-D417-44B6-814F-4F7D3B925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845A1C-40A4-479B-B14F-18B49953C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6FE32A-D0F2-487D-95F1-FCA1F75A0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8797D-4ACC-4B23-8D29-DF7D6C091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E51586-EFE7-4EDB-BB0A-3F828A7F45CF}"/>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8" name="Footer Placeholder 7">
            <a:extLst>
              <a:ext uri="{FF2B5EF4-FFF2-40B4-BE49-F238E27FC236}">
                <a16:creationId xmlns:a16="http://schemas.microsoft.com/office/drawing/2014/main" id="{D97865F0-1604-4C6F-8F6C-3985B4E38D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918415-135D-4CC5-AE3D-90B2538281A3}"/>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69710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1C39-3368-4C8A-AE82-D9EB6B2898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2CBB65-1DCA-462B-AEF3-0732ADBD3572}"/>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4" name="Footer Placeholder 3">
            <a:extLst>
              <a:ext uri="{FF2B5EF4-FFF2-40B4-BE49-F238E27FC236}">
                <a16:creationId xmlns:a16="http://schemas.microsoft.com/office/drawing/2014/main" id="{57AE4768-710D-4E1F-AC70-367385D19B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02BBB-4E11-45C6-96F2-2C06D4BC772E}"/>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147759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E7E0F5-B4B7-488F-938C-1766EB9B530F}"/>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3" name="Footer Placeholder 2">
            <a:extLst>
              <a:ext uri="{FF2B5EF4-FFF2-40B4-BE49-F238E27FC236}">
                <a16:creationId xmlns:a16="http://schemas.microsoft.com/office/drawing/2014/main" id="{6E308C6A-65D1-4A82-91D0-CCF707610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6EF6A5-65B1-4F13-87DD-160BD40D7C94}"/>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343378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17A3-0DEF-47F7-8538-A02A609D8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B68775-E76A-476A-91D8-B4704FC8B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495E63-25A3-415E-8633-1757C025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5DC9E-A287-48F4-B09D-C414F240FAC8}"/>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6" name="Footer Placeholder 5">
            <a:extLst>
              <a:ext uri="{FF2B5EF4-FFF2-40B4-BE49-F238E27FC236}">
                <a16:creationId xmlns:a16="http://schemas.microsoft.com/office/drawing/2014/main" id="{5B6C061C-D0A0-47FF-A557-86832D160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23425-3C4F-40DE-887E-62D067E80596}"/>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18105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CE8D-15AE-4D14-9767-2409C9DD6A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4E744C-198B-4F88-87BF-5769A7625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E87098-BF5D-4E6C-83C7-25B44A0F5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8A1C0-479C-4C32-8848-44065CD38348}"/>
              </a:ext>
            </a:extLst>
          </p:cNvPr>
          <p:cNvSpPr>
            <a:spLocks noGrp="1"/>
          </p:cNvSpPr>
          <p:nvPr>
            <p:ph type="dt" sz="half" idx="10"/>
          </p:nvPr>
        </p:nvSpPr>
        <p:spPr/>
        <p:txBody>
          <a:bodyPr/>
          <a:lstStyle/>
          <a:p>
            <a:fld id="{D8AF1003-96F9-46EF-9A5E-787A6F836C13}" type="datetimeFigureOut">
              <a:rPr lang="en-IN" smtClean="0"/>
              <a:t>30-10-2020</a:t>
            </a:fld>
            <a:endParaRPr lang="en-IN"/>
          </a:p>
        </p:txBody>
      </p:sp>
      <p:sp>
        <p:nvSpPr>
          <p:cNvPr id="6" name="Footer Placeholder 5">
            <a:extLst>
              <a:ext uri="{FF2B5EF4-FFF2-40B4-BE49-F238E27FC236}">
                <a16:creationId xmlns:a16="http://schemas.microsoft.com/office/drawing/2014/main" id="{17358DA7-410E-4566-A8E4-B01D0AEB3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761BF5-C2EC-4785-88B5-E4162D144A26}"/>
              </a:ext>
            </a:extLst>
          </p:cNvPr>
          <p:cNvSpPr>
            <a:spLocks noGrp="1"/>
          </p:cNvSpPr>
          <p:nvPr>
            <p:ph type="sldNum" sz="quarter" idx="12"/>
          </p:nvPr>
        </p:nvSpPr>
        <p:spPr/>
        <p:txBody>
          <a:bodyPr/>
          <a:lstStyle/>
          <a:p>
            <a:fld id="{EC5F2213-759D-484C-8657-D6F80940A163}" type="slidenum">
              <a:rPr lang="en-IN" smtClean="0"/>
              <a:t>‹#›</a:t>
            </a:fld>
            <a:endParaRPr lang="en-IN"/>
          </a:p>
        </p:txBody>
      </p:sp>
    </p:spTree>
    <p:extLst>
      <p:ext uri="{BB962C8B-B14F-4D97-AF65-F5344CB8AC3E}">
        <p14:creationId xmlns:p14="http://schemas.microsoft.com/office/powerpoint/2010/main" val="118654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A826E-8CF6-472E-A207-96586A255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3488B-F75E-4854-9A79-D1C03AF5D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34B62-B38A-4866-B03C-A9F0CE92B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F1003-96F9-46EF-9A5E-787A6F836C13}" type="datetimeFigureOut">
              <a:rPr lang="en-IN" smtClean="0"/>
              <a:t>30-10-2020</a:t>
            </a:fld>
            <a:endParaRPr lang="en-IN"/>
          </a:p>
        </p:txBody>
      </p:sp>
      <p:sp>
        <p:nvSpPr>
          <p:cNvPr id="5" name="Footer Placeholder 4">
            <a:extLst>
              <a:ext uri="{FF2B5EF4-FFF2-40B4-BE49-F238E27FC236}">
                <a16:creationId xmlns:a16="http://schemas.microsoft.com/office/drawing/2014/main" id="{E02111AB-8A61-4FCE-920F-BDAFB9A05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28BD7A-92B7-4D99-BC64-F745FB3B8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2213-759D-484C-8657-D6F80940A163}" type="slidenum">
              <a:rPr lang="en-IN" smtClean="0"/>
              <a:t>‹#›</a:t>
            </a:fld>
            <a:endParaRPr lang="en-IN"/>
          </a:p>
        </p:txBody>
      </p:sp>
    </p:spTree>
    <p:extLst>
      <p:ext uri="{BB962C8B-B14F-4D97-AF65-F5344CB8AC3E}">
        <p14:creationId xmlns:p14="http://schemas.microsoft.com/office/powerpoint/2010/main" val="188555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E6BA-D69A-494D-B2E9-5200F76C5CEF}"/>
              </a:ext>
            </a:extLst>
          </p:cNvPr>
          <p:cNvSpPr>
            <a:spLocks noGrp="1"/>
          </p:cNvSpPr>
          <p:nvPr>
            <p:ph type="ctrTitle"/>
          </p:nvPr>
        </p:nvSpPr>
        <p:spPr/>
        <p:txBody>
          <a:bodyPr>
            <a:normAutofit fontScale="90000"/>
          </a:bodyPr>
          <a:lstStyle/>
          <a:p>
            <a:r>
              <a:rPr lang="en-US" dirty="0"/>
              <a:t>Clustering of Indian States for Providing Medical Supplies</a:t>
            </a:r>
            <a:endParaRPr lang="en-IN" dirty="0"/>
          </a:p>
        </p:txBody>
      </p:sp>
      <p:sp>
        <p:nvSpPr>
          <p:cNvPr id="3" name="Subtitle 2">
            <a:extLst>
              <a:ext uri="{FF2B5EF4-FFF2-40B4-BE49-F238E27FC236}">
                <a16:creationId xmlns:a16="http://schemas.microsoft.com/office/drawing/2014/main" id="{57EE8171-B85F-4B0C-A178-31AB77CEF1D8}"/>
              </a:ext>
            </a:extLst>
          </p:cNvPr>
          <p:cNvSpPr>
            <a:spLocks noGrp="1"/>
          </p:cNvSpPr>
          <p:nvPr>
            <p:ph type="subTitle" idx="1"/>
          </p:nvPr>
        </p:nvSpPr>
        <p:spPr/>
        <p:txBody>
          <a:bodyPr/>
          <a:lstStyle/>
          <a:p>
            <a:r>
              <a:rPr lang="en-US" dirty="0"/>
              <a:t>A presentation by:</a:t>
            </a:r>
          </a:p>
          <a:p>
            <a:r>
              <a:rPr lang="en-US" dirty="0" err="1"/>
              <a:t>Abhiroop</a:t>
            </a:r>
            <a:r>
              <a:rPr lang="en-US" dirty="0"/>
              <a:t> Bhattacharya</a:t>
            </a:r>
            <a:endParaRPr lang="en-IN" dirty="0"/>
          </a:p>
        </p:txBody>
      </p:sp>
    </p:spTree>
    <p:extLst>
      <p:ext uri="{BB962C8B-B14F-4D97-AF65-F5344CB8AC3E}">
        <p14:creationId xmlns:p14="http://schemas.microsoft.com/office/powerpoint/2010/main" val="182756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2B9A-C39E-4A1B-A46A-D0FF29FD4629}"/>
              </a:ext>
            </a:extLst>
          </p:cNvPr>
          <p:cNvSpPr>
            <a:spLocks noGrp="1"/>
          </p:cNvSpPr>
          <p:nvPr>
            <p:ph type="title"/>
          </p:nvPr>
        </p:nvSpPr>
        <p:spPr/>
        <p:txBody>
          <a:bodyPr/>
          <a:lstStyle/>
          <a:p>
            <a:r>
              <a:rPr lang="en-US" dirty="0"/>
              <a:t>Results: Cluster Names and Attributes</a:t>
            </a:r>
            <a:endParaRPr lang="en-IN" dirty="0"/>
          </a:p>
        </p:txBody>
      </p:sp>
      <p:sp>
        <p:nvSpPr>
          <p:cNvPr id="3" name="Content Placeholder 2">
            <a:extLst>
              <a:ext uri="{FF2B5EF4-FFF2-40B4-BE49-F238E27FC236}">
                <a16:creationId xmlns:a16="http://schemas.microsoft.com/office/drawing/2014/main" id="{03B2EC97-0110-46B7-B6E8-519762EE3740}"/>
              </a:ext>
            </a:extLst>
          </p:cNvPr>
          <p:cNvSpPr>
            <a:spLocks noGrp="1"/>
          </p:cNvSpPr>
          <p:nvPr>
            <p:ph idx="1"/>
          </p:nvPr>
        </p:nvSpPr>
        <p:spPr>
          <a:xfrm>
            <a:off x="838200" y="1754604"/>
            <a:ext cx="10515600" cy="4351338"/>
          </a:xfrm>
        </p:spPr>
        <p:txBody>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Severely affected developed states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Color: 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Attributes: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Highest population.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 urban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high case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Fairly large in area.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Highest hospital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31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2B9A-C39E-4A1B-A46A-D0FF29FD4629}"/>
              </a:ext>
            </a:extLst>
          </p:cNvPr>
          <p:cNvSpPr>
            <a:spLocks noGrp="1"/>
          </p:cNvSpPr>
          <p:nvPr>
            <p:ph type="title"/>
          </p:nvPr>
        </p:nvSpPr>
        <p:spPr/>
        <p:txBody>
          <a:bodyPr/>
          <a:lstStyle/>
          <a:p>
            <a:r>
              <a:rPr lang="en-US" dirty="0"/>
              <a:t>Results: Cluster Names and Attributes</a:t>
            </a:r>
            <a:endParaRPr lang="en-IN" dirty="0"/>
          </a:p>
        </p:txBody>
      </p:sp>
      <p:sp>
        <p:nvSpPr>
          <p:cNvPr id="3" name="Content Placeholder 2">
            <a:extLst>
              <a:ext uri="{FF2B5EF4-FFF2-40B4-BE49-F238E27FC236}">
                <a16:creationId xmlns:a16="http://schemas.microsoft.com/office/drawing/2014/main" id="{03B2EC97-0110-46B7-B6E8-519762EE3740}"/>
              </a:ext>
            </a:extLst>
          </p:cNvPr>
          <p:cNvSpPr>
            <a:spLocks noGrp="1"/>
          </p:cNvSpPr>
          <p:nvPr>
            <p:ph idx="1"/>
          </p:nvPr>
        </p:nvSpPr>
        <p:spPr>
          <a:xfrm>
            <a:off x="838200" y="1754604"/>
            <a:ext cx="10515600" cy="4351338"/>
          </a:xfrm>
        </p:spPr>
        <p:txBody>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Relatively unaffected tier-3 states.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Color: Orange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Attributes: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Lowest population.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Extremely low urban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Lowest case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Largest area on average.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Extremely low hospital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053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2B9A-C39E-4A1B-A46A-D0FF29FD4629}"/>
              </a:ext>
            </a:extLst>
          </p:cNvPr>
          <p:cNvSpPr>
            <a:spLocks noGrp="1"/>
          </p:cNvSpPr>
          <p:nvPr>
            <p:ph type="title"/>
          </p:nvPr>
        </p:nvSpPr>
        <p:spPr/>
        <p:txBody>
          <a:bodyPr/>
          <a:lstStyle/>
          <a:p>
            <a:r>
              <a:rPr lang="en-US" dirty="0"/>
              <a:t>Results: Cluster Names and Attributes</a:t>
            </a:r>
            <a:endParaRPr lang="en-IN" dirty="0"/>
          </a:p>
        </p:txBody>
      </p:sp>
      <p:sp>
        <p:nvSpPr>
          <p:cNvPr id="3" name="Content Placeholder 2">
            <a:extLst>
              <a:ext uri="{FF2B5EF4-FFF2-40B4-BE49-F238E27FC236}">
                <a16:creationId xmlns:a16="http://schemas.microsoft.com/office/drawing/2014/main" id="{03B2EC97-0110-46B7-B6E8-519762EE3740}"/>
              </a:ext>
            </a:extLst>
          </p:cNvPr>
          <p:cNvSpPr>
            <a:spLocks noGrp="1"/>
          </p:cNvSpPr>
          <p:nvPr>
            <p:ph idx="1"/>
          </p:nvPr>
        </p:nvSpPr>
        <p:spPr>
          <a:xfrm>
            <a:off x="838200" y="1754604"/>
            <a:ext cx="10515600" cy="4351338"/>
          </a:xfrm>
        </p:spPr>
        <p:txBody>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Small urban states.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Color: Blue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Attributes: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Relatively low population.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Overwhelmingly urban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 highest case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Smallest area on average.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High hospital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26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92EB-F4AE-482D-BAB4-DCA22769DAE2}"/>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6FD540AC-FA70-4D1C-B8A0-8B1FF746B1ED}"/>
              </a:ext>
            </a:extLst>
          </p:cNvPr>
          <p:cNvSpPr>
            <a:spLocks noGrp="1"/>
          </p:cNvSpPr>
          <p:nvPr>
            <p:ph idx="1"/>
          </p:nvPr>
        </p:nvSpPr>
        <p:spPr/>
        <p:txBody>
          <a:bodyPr>
            <a:norm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terms of drawing up a distribution plan for any medical supplies or, eventually, a vaccine, it is imperative that the highest priority be given to clusters 1 and 2. These are the mildly affected tier-2 states and the severely affected developed states for the following reasons: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developed states are hubs of population and commerce. It is imperative to get these states up and running as soon as possible so as to minimize the economic impact of the pandemic on India.</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Tier-2 states appear to have a very low level of medical infrastructure development and will require the most effort not only in terms of providing the required healthcare but also in reaching them as they are underdeveloped and are difficult to reach via established supply lines.</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Delhi can be used as a hub to reach out to many of the states mentioned above and, since it is the smallest cluster, using it in this fashion would allow for a very swift response to a confirmed vaccine.</a:t>
            </a:r>
          </a:p>
        </p:txBody>
      </p:sp>
    </p:spTree>
    <p:extLst>
      <p:ext uri="{BB962C8B-B14F-4D97-AF65-F5344CB8AC3E}">
        <p14:creationId xmlns:p14="http://schemas.microsoft.com/office/powerpoint/2010/main" val="379021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FF69-C14A-4250-AED2-75985A33766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122F401-63DD-460D-93F7-D9AAC37B321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Establishing supply lines in India is incredibly difficult given the variance in infrastructure and levels of urbanization.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However, if prioritized correctly by looking at each state individually, these challenges can be overcome to a large extent.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044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3CFD-725B-4E1D-B179-CB45EEE44A63}"/>
              </a:ext>
            </a:extLst>
          </p:cNvPr>
          <p:cNvSpPr>
            <a:spLocks noGrp="1"/>
          </p:cNvSpPr>
          <p:nvPr>
            <p:ph type="title"/>
          </p:nvPr>
        </p:nvSpPr>
        <p:spPr>
          <a:xfrm>
            <a:off x="838200" y="2877505"/>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2864095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775E-4357-48E0-BCAC-4B53D9373D1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6A1BD0F-C68E-4423-8620-0FBF2FE1BA3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COVID-19 pandemic has been wreaking havoc globally for the larger part of 2020. My home country of India is one of the most severely affected countries in the world and, while many countermeasures are currently underway, the virus still seems to be on the winning side.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problematic issue that India faces is the enormous percentage of rural population that, most often, do not have access to proper medical facilities. This creates significant problems for anyone attempting to reach out to the rural population and these sections of the country almost always require special planning in terms of distribution due to the lack of passable roadways. I believe that it would be immensely helpful for anyone planning a rollout of supplies and eventually, a vaccine, to be able to understand not only the break-up of urban/rural population across states but also the number of hospitals in each state. I believe that this information can be an immensely beneficial input to any strategic rollout of any resources/medication/vaccines.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985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3BD9-AAD7-43B3-94D1-9D2D0F41A26C}"/>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823CDD51-6C3B-4F99-B4ED-FCA18B84AAD1}"/>
              </a:ext>
            </a:extLst>
          </p:cNvPr>
          <p:cNvSpPr>
            <a:spLocks noGrp="1"/>
          </p:cNvSpPr>
          <p:nvPr>
            <p:ph idx="1"/>
          </p:nvPr>
        </p:nvSpPr>
        <p:spPr/>
        <p:txBody>
          <a:bodyPr>
            <a:normAutofit fontScale="70000" lnSpcReduction="2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State (str): The name of the state/Union Territory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Population (num): The population of the state as per the 2011 Census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Capital (str): The capital city of the state/Union Territory in question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 to R (num): The ratio of Urban to Rural population in the state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Latitude (num): The latitude value of the state capital (captured using geolocator)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Longitude (num): The latitude value of the state capital (captured using geolocator)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Area (num): The area of the state in square kilometers.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Active Cases (num): The number of currently active COVID cases in each state.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geographical coordinates will be used to discover hospitals within a given radius of the capital city of each state. All of these locations will be represented on a map of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final outcome of this project will be a map containing all of the states (using the capital city as reference). Each capital will be color-coded based on the cluster of which it is a part.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571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ECB0-0FF7-45FC-974F-7808A49D86A5}"/>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A1F29CA-76D9-434C-9BF7-015ED2C9AAC4}"/>
              </a:ext>
            </a:extLst>
          </p:cNvPr>
          <p:cNvSpPr>
            <a:spLocks noGrp="1"/>
          </p:cNvSpPr>
          <p:nvPr>
            <p:ph idx="1"/>
          </p:nvPr>
        </p:nvSpPr>
        <p:spPr>
          <a:xfrm>
            <a:off x="838200" y="1825625"/>
            <a:ext cx="3778188" cy="4351338"/>
          </a:xfrm>
        </p:spPr>
        <p:txBody>
          <a:bodyPr/>
          <a:lstStyle/>
          <a:p>
            <a:r>
              <a:rPr lang="en-US" sz="1800" dirty="0">
                <a:latin typeface="Times New Roman" panose="02020603050405020304" pitchFamily="18" charset="0"/>
                <a:ea typeface="Calibri" panose="020F0502020204030204" pitchFamily="34" charset="0"/>
              </a:rPr>
              <a:t>W</a:t>
            </a:r>
            <a:r>
              <a:rPr lang="en-US" sz="1800" dirty="0">
                <a:effectLst/>
                <a:latin typeface="Times New Roman" panose="02020603050405020304" pitchFamily="18" charset="0"/>
                <a:ea typeface="Calibri" panose="020F0502020204030204" pitchFamily="34" charset="0"/>
              </a:rPr>
              <a:t>e will make use of the K-means clustering algorithm in the scikit-learn package</a:t>
            </a:r>
          </a:p>
          <a:p>
            <a:r>
              <a:rPr lang="en-US" sz="1800" dirty="0">
                <a:latin typeface="Times New Roman" panose="02020603050405020304" pitchFamily="18" charset="0"/>
              </a:rPr>
              <a:t>The final dataset to be used is shown on the right</a:t>
            </a:r>
            <a:endParaRPr lang="en-IN" dirty="0"/>
          </a:p>
        </p:txBody>
      </p:sp>
      <p:pic>
        <p:nvPicPr>
          <p:cNvPr id="5" name="Picture 4">
            <a:extLst>
              <a:ext uri="{FF2B5EF4-FFF2-40B4-BE49-F238E27FC236}">
                <a16:creationId xmlns:a16="http://schemas.microsoft.com/office/drawing/2014/main" id="{990D260F-818B-4A52-B4CA-1FE4D1215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856" y="1825625"/>
            <a:ext cx="5750248" cy="3793940"/>
          </a:xfrm>
          <a:prstGeom prst="rect">
            <a:avLst/>
          </a:prstGeom>
        </p:spPr>
      </p:pic>
    </p:spTree>
    <p:extLst>
      <p:ext uri="{BB962C8B-B14F-4D97-AF65-F5344CB8AC3E}">
        <p14:creationId xmlns:p14="http://schemas.microsoft.com/office/powerpoint/2010/main" val="217655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1E04-B64A-4011-B3D1-A721152C5F47}"/>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60C3F85-0112-4B8F-84D2-F9982F8B733A}"/>
              </a:ext>
            </a:extLst>
          </p:cNvPr>
          <p:cNvSpPr>
            <a:spLocks noGrp="1"/>
          </p:cNvSpPr>
          <p:nvPr>
            <p:ph idx="1"/>
          </p:nvPr>
        </p:nvSpPr>
        <p:spPr>
          <a:xfrm>
            <a:off x="838200" y="1825625"/>
            <a:ext cx="4230950" cy="4351338"/>
          </a:xfrm>
        </p:spPr>
        <p:txBody>
          <a:bodyPr/>
          <a:lstStyle/>
          <a:p>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majority of the data is continuous and, therefore, we remove the State and Capital columns so that we can go ahead with our clustering.</a:t>
            </a:r>
            <a:endParaRPr lang="en-IN" dirty="0"/>
          </a:p>
        </p:txBody>
      </p:sp>
      <p:pic>
        <p:nvPicPr>
          <p:cNvPr id="4" name="Picture 3">
            <a:extLst>
              <a:ext uri="{FF2B5EF4-FFF2-40B4-BE49-F238E27FC236}">
                <a16:creationId xmlns:a16="http://schemas.microsoft.com/office/drawing/2014/main" id="{0A8E2F2E-FDF6-4B59-962E-589F9C186C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0732" y="1825625"/>
            <a:ext cx="5509924" cy="4015882"/>
          </a:xfrm>
          <a:prstGeom prst="rect">
            <a:avLst/>
          </a:prstGeom>
          <a:noFill/>
          <a:ln>
            <a:noFill/>
          </a:ln>
        </p:spPr>
      </p:pic>
    </p:spTree>
    <p:extLst>
      <p:ext uri="{BB962C8B-B14F-4D97-AF65-F5344CB8AC3E}">
        <p14:creationId xmlns:p14="http://schemas.microsoft.com/office/powerpoint/2010/main" val="76338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C3-4E9F-41AC-86FB-CE1F8D729312}"/>
              </a:ext>
            </a:extLst>
          </p:cNvPr>
          <p:cNvSpPr>
            <a:spLocks noGrp="1"/>
          </p:cNvSpPr>
          <p:nvPr>
            <p:ph type="title"/>
          </p:nvPr>
        </p:nvSpPr>
        <p:spPr/>
        <p:txBody>
          <a:bodyPr/>
          <a:lstStyle/>
          <a:p>
            <a:r>
              <a:rPr lang="en-US" dirty="0"/>
              <a:t>Methodology: Optimal Clusters</a:t>
            </a:r>
            <a:endParaRPr lang="en-IN" dirty="0"/>
          </a:p>
        </p:txBody>
      </p:sp>
      <p:sp>
        <p:nvSpPr>
          <p:cNvPr id="3" name="Content Placeholder 2">
            <a:extLst>
              <a:ext uri="{FF2B5EF4-FFF2-40B4-BE49-F238E27FC236}">
                <a16:creationId xmlns:a16="http://schemas.microsoft.com/office/drawing/2014/main" id="{6238FC4F-6B74-4F1B-9C19-68045F54A8CE}"/>
              </a:ext>
            </a:extLst>
          </p:cNvPr>
          <p:cNvSpPr>
            <a:spLocks noGrp="1"/>
          </p:cNvSpPr>
          <p:nvPr>
            <p:ph idx="1"/>
          </p:nvPr>
        </p:nvSpPr>
        <p:spPr>
          <a:xfrm>
            <a:off x="838200" y="1825625"/>
            <a:ext cx="4772487" cy="4351338"/>
          </a:xfrm>
        </p:spPr>
        <p:txBody>
          <a:bodyPr/>
          <a:lstStyle/>
          <a:p>
            <a:r>
              <a:rPr lang="en-US" sz="1800" dirty="0">
                <a:latin typeface="Times New Roman" panose="02020603050405020304" pitchFamily="18" charset="0"/>
                <a:ea typeface="Calibri" panose="020F0502020204030204" pitchFamily="34" charset="0"/>
              </a:rPr>
              <a:t>We d</a:t>
            </a:r>
            <a:r>
              <a:rPr lang="en-US" sz="1800" dirty="0">
                <a:effectLst/>
                <a:latin typeface="Times New Roman" panose="02020603050405020304" pitchFamily="18" charset="0"/>
                <a:ea typeface="Calibri" panose="020F0502020204030204" pitchFamily="34" charset="0"/>
              </a:rPr>
              <a:t>etermine the optimal number of clusters using the elbow method which requires us to plot the WSS values against the number of clusters</a:t>
            </a:r>
          </a:p>
          <a:p>
            <a:r>
              <a:rPr lang="en-US" sz="1800" dirty="0">
                <a:latin typeface="Times New Roman" panose="02020603050405020304" pitchFamily="18" charset="0"/>
              </a:rPr>
              <a:t>The optimal number of clusters is 4, based on the position of the elbow on the graph</a:t>
            </a:r>
            <a:endParaRPr lang="en-IN" dirty="0"/>
          </a:p>
        </p:txBody>
      </p:sp>
      <p:pic>
        <p:nvPicPr>
          <p:cNvPr id="4" name="Picture 3">
            <a:extLst>
              <a:ext uri="{FF2B5EF4-FFF2-40B4-BE49-F238E27FC236}">
                <a16:creationId xmlns:a16="http://schemas.microsoft.com/office/drawing/2014/main" id="{9A1D6362-7D87-4C70-84C6-824E39EFC0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10686" y="1825624"/>
            <a:ext cx="5743113" cy="4486275"/>
          </a:xfrm>
          <a:prstGeom prst="rect">
            <a:avLst/>
          </a:prstGeom>
          <a:noFill/>
          <a:ln>
            <a:noFill/>
          </a:ln>
        </p:spPr>
      </p:pic>
    </p:spTree>
    <p:extLst>
      <p:ext uri="{BB962C8B-B14F-4D97-AF65-F5344CB8AC3E}">
        <p14:creationId xmlns:p14="http://schemas.microsoft.com/office/powerpoint/2010/main" val="21723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7579-6230-4BF3-81E9-1FB574D2E6DD}"/>
              </a:ext>
            </a:extLst>
          </p:cNvPr>
          <p:cNvSpPr>
            <a:spLocks noGrp="1"/>
          </p:cNvSpPr>
          <p:nvPr>
            <p:ph type="title"/>
          </p:nvPr>
        </p:nvSpPr>
        <p:spPr/>
        <p:txBody>
          <a:bodyPr/>
          <a:lstStyle/>
          <a:p>
            <a:r>
              <a:rPr lang="en-US" dirty="0"/>
              <a:t>Mapping Clusters</a:t>
            </a:r>
            <a:endParaRPr lang="en-IN" dirty="0"/>
          </a:p>
        </p:txBody>
      </p:sp>
      <p:pic>
        <p:nvPicPr>
          <p:cNvPr id="5" name="Content Placeholder 4">
            <a:extLst>
              <a:ext uri="{FF2B5EF4-FFF2-40B4-BE49-F238E27FC236}">
                <a16:creationId xmlns:a16="http://schemas.microsoft.com/office/drawing/2014/main" id="{6C80E52A-2ADA-4DE5-86F1-1541EA88A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7049"/>
            <a:ext cx="10720526" cy="4915825"/>
          </a:xfrm>
        </p:spPr>
      </p:pic>
    </p:spTree>
    <p:extLst>
      <p:ext uri="{BB962C8B-B14F-4D97-AF65-F5344CB8AC3E}">
        <p14:creationId xmlns:p14="http://schemas.microsoft.com/office/powerpoint/2010/main" val="31248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3729-7B07-4724-A9CF-A4B892278C52}"/>
              </a:ext>
            </a:extLst>
          </p:cNvPr>
          <p:cNvSpPr>
            <a:spLocks noGrp="1"/>
          </p:cNvSpPr>
          <p:nvPr>
            <p:ph type="title"/>
          </p:nvPr>
        </p:nvSpPr>
        <p:spPr/>
        <p:txBody>
          <a:bodyPr/>
          <a:lstStyle/>
          <a:p>
            <a:r>
              <a:rPr lang="en-US" dirty="0"/>
              <a:t>Results: Clusters</a:t>
            </a:r>
            <a:endParaRPr lang="en-IN" dirty="0"/>
          </a:p>
        </p:txBody>
      </p:sp>
      <p:sp>
        <p:nvSpPr>
          <p:cNvPr id="3" name="Content Placeholder 2">
            <a:extLst>
              <a:ext uri="{FF2B5EF4-FFF2-40B4-BE49-F238E27FC236}">
                <a16:creationId xmlns:a16="http://schemas.microsoft.com/office/drawing/2014/main" id="{8E0CE36C-FB5B-42C8-8B23-760370D7EB95}"/>
              </a:ext>
            </a:extLst>
          </p:cNvPr>
          <p:cNvSpPr>
            <a:spLocks noGrp="1"/>
          </p:cNvSpPr>
          <p:nvPr>
            <p:ph idx="1"/>
          </p:nvPr>
        </p:nvSpPr>
        <p:spPr>
          <a:xfrm>
            <a:off x="838200" y="5699463"/>
            <a:ext cx="10515600" cy="477499"/>
          </a:xfrm>
        </p:spPr>
        <p:txBody>
          <a:bodyPr/>
          <a:lstStyle/>
          <a:p>
            <a:pPr marL="0" indent="0">
              <a:buNone/>
            </a:pPr>
            <a:r>
              <a:rPr lang="en-US" dirty="0"/>
              <a:t>	Mean Values				Median Values</a:t>
            </a:r>
            <a:endParaRPr lang="en-IN" dirty="0"/>
          </a:p>
        </p:txBody>
      </p:sp>
      <p:pic>
        <p:nvPicPr>
          <p:cNvPr id="4" name="Picture 3">
            <a:extLst>
              <a:ext uri="{FF2B5EF4-FFF2-40B4-BE49-F238E27FC236}">
                <a16:creationId xmlns:a16="http://schemas.microsoft.com/office/drawing/2014/main" id="{1F898FC2-D837-43BE-BC66-A626562D81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4136" y="1808233"/>
            <a:ext cx="4461142" cy="3891230"/>
          </a:xfrm>
          <a:prstGeom prst="rect">
            <a:avLst/>
          </a:prstGeom>
          <a:noFill/>
          <a:ln>
            <a:noFill/>
          </a:ln>
        </p:spPr>
      </p:pic>
      <p:pic>
        <p:nvPicPr>
          <p:cNvPr id="5" name="Picture 4">
            <a:extLst>
              <a:ext uri="{FF2B5EF4-FFF2-40B4-BE49-F238E27FC236}">
                <a16:creationId xmlns:a16="http://schemas.microsoft.com/office/drawing/2014/main" id="{6C17BA0B-E158-4AE6-AACE-F96E9F206C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70120" y="1857077"/>
            <a:ext cx="4461142" cy="3675996"/>
          </a:xfrm>
          <a:prstGeom prst="rect">
            <a:avLst/>
          </a:prstGeom>
          <a:noFill/>
          <a:ln>
            <a:noFill/>
          </a:ln>
        </p:spPr>
      </p:pic>
    </p:spTree>
    <p:extLst>
      <p:ext uri="{BB962C8B-B14F-4D97-AF65-F5344CB8AC3E}">
        <p14:creationId xmlns:p14="http://schemas.microsoft.com/office/powerpoint/2010/main" val="9667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2B9A-C39E-4A1B-A46A-D0FF29FD4629}"/>
              </a:ext>
            </a:extLst>
          </p:cNvPr>
          <p:cNvSpPr>
            <a:spLocks noGrp="1"/>
          </p:cNvSpPr>
          <p:nvPr>
            <p:ph type="title"/>
          </p:nvPr>
        </p:nvSpPr>
        <p:spPr/>
        <p:txBody>
          <a:bodyPr/>
          <a:lstStyle/>
          <a:p>
            <a:r>
              <a:rPr lang="en-US" dirty="0"/>
              <a:t>Results: Cluster Names and Attributes</a:t>
            </a:r>
            <a:endParaRPr lang="en-IN" dirty="0"/>
          </a:p>
        </p:txBody>
      </p:sp>
      <p:sp>
        <p:nvSpPr>
          <p:cNvPr id="3" name="Content Placeholder 2">
            <a:extLst>
              <a:ext uri="{FF2B5EF4-FFF2-40B4-BE49-F238E27FC236}">
                <a16:creationId xmlns:a16="http://schemas.microsoft.com/office/drawing/2014/main" id="{03B2EC97-0110-46B7-B6E8-519762EE3740}"/>
              </a:ext>
            </a:extLst>
          </p:cNvPr>
          <p:cNvSpPr>
            <a:spLocks noGrp="1"/>
          </p:cNvSpPr>
          <p:nvPr>
            <p:ph idx="1"/>
          </p:nvPr>
        </p:nvSpPr>
        <p:spPr/>
        <p:txBody>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Cluster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 Mildly affected tier-2 states.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Color: Green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Attributes: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 highest population.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Almost equal urban and rural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Relatively low case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Smallest area on average.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Low hospital 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6262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903</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Clustering of Indian States for Providing Medical Supplies</vt:lpstr>
      <vt:lpstr>Introduction</vt:lpstr>
      <vt:lpstr>Data</vt:lpstr>
      <vt:lpstr>Methodology</vt:lpstr>
      <vt:lpstr>Methodology</vt:lpstr>
      <vt:lpstr>Methodology: Optimal Clusters</vt:lpstr>
      <vt:lpstr>Mapping Clusters</vt:lpstr>
      <vt:lpstr>Results: Clusters</vt:lpstr>
      <vt:lpstr>Results: Cluster Names and Attributes</vt:lpstr>
      <vt:lpstr>Results: Cluster Names and Attributes</vt:lpstr>
      <vt:lpstr>Results: Cluster Names and Attributes</vt:lpstr>
      <vt:lpstr>Results: Cluster Names and Attributes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Indian States for Providing Medical Supplies</dc:title>
  <dc:creator>Obi</dc:creator>
  <cp:lastModifiedBy>Obi</cp:lastModifiedBy>
  <cp:revision>7</cp:revision>
  <dcterms:created xsi:type="dcterms:W3CDTF">2020-10-30T12:11:02Z</dcterms:created>
  <dcterms:modified xsi:type="dcterms:W3CDTF">2020-10-30T12:25:15Z</dcterms:modified>
</cp:coreProperties>
</file>