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ibre Baskerville" charset="1" panose="02000000000000000000"/>
      <p:regular r:id="rId18"/>
    </p:embeddedFont>
    <p:embeddedFont>
      <p:font typeface="Open Sans" charset="1" panose="00000000000000000000"/>
      <p:regular r:id="rId19"/>
    </p:embeddedFont>
    <p:embeddedFont>
      <p:font typeface="Open Sans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notesSlides/notesSlide3.xml" Type="http://schemas.openxmlformats.org/officeDocument/2006/relationships/notesSlide"/><Relationship Id="rId22" Target="fonts/font22.fntdata" Type="http://schemas.openxmlformats.org/officeDocument/2006/relationships/font"/><Relationship Id="rId23" Target="notesSlides/notesSlide4.xml" Type="http://schemas.openxmlformats.org/officeDocument/2006/relationships/notesSlide"/><Relationship Id="rId24" Target="notesSlides/notesSlide5.xml" Type="http://schemas.openxmlformats.org/officeDocument/2006/relationships/notesSlide"/><Relationship Id="rId25" Target="notesSlides/notesSlide6.xml" Type="http://schemas.openxmlformats.org/officeDocument/2006/relationships/notesSlide"/><Relationship Id="rId26" Target="notesSlides/notesSlide7.xml" Type="http://schemas.openxmlformats.org/officeDocument/2006/relationships/notesSlide"/><Relationship Id="rId27" Target="notesSlides/notesSlide8.xml" Type="http://schemas.openxmlformats.org/officeDocument/2006/relationships/notesSlide"/><Relationship Id="rId28" Target="notesSlides/notesSlide9.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Freeform 6" id="6"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7" id="7"/>
          <p:cNvSpPr txBox="true"/>
          <p:nvPr/>
        </p:nvSpPr>
        <p:spPr>
          <a:xfrm rot="0">
            <a:off x="992238" y="2247900"/>
            <a:ext cx="9445526" cy="1800522"/>
          </a:xfrm>
          <a:prstGeom prst="rect">
            <a:avLst/>
          </a:prstGeom>
        </p:spPr>
        <p:txBody>
          <a:bodyPr anchor="t" rtlCol="false" tIns="0" lIns="0" bIns="0" rIns="0">
            <a:spAutoFit/>
          </a:bodyPr>
          <a:lstStyle/>
          <a:p>
            <a:pPr algn="l">
              <a:lnSpc>
                <a:spcPts val="6937"/>
              </a:lnSpc>
            </a:pPr>
            <a:r>
              <a:rPr lang="en-US" sz="5562">
                <a:solidFill>
                  <a:srgbClr val="403CCF"/>
                </a:solidFill>
                <a:latin typeface="Libre Baskerville"/>
                <a:ea typeface="Libre Baskerville"/>
                <a:cs typeface="Libre Baskerville"/>
                <a:sym typeface="Libre Baskerville"/>
              </a:rPr>
              <a:t>Data Wrangling on Ride Rental Datasets</a:t>
            </a:r>
          </a:p>
        </p:txBody>
      </p:sp>
      <p:sp>
        <p:nvSpPr>
          <p:cNvPr name="TextBox 8" id="8"/>
          <p:cNvSpPr txBox="true"/>
          <p:nvPr/>
        </p:nvSpPr>
        <p:spPr>
          <a:xfrm rot="0">
            <a:off x="992238" y="4387900"/>
            <a:ext cx="9445526" cy="2205037"/>
          </a:xfrm>
          <a:prstGeom prst="rect">
            <a:avLst/>
          </a:prstGeom>
        </p:spPr>
        <p:txBody>
          <a:bodyPr anchor="t" rtlCol="false" tIns="0" lIns="0" bIns="0" rIns="0">
            <a:spAutoFit/>
          </a:bodyPr>
          <a:lstStyle/>
          <a:p>
            <a:pPr algn="l">
              <a:lnSpc>
                <a:spcPts val="3562"/>
              </a:lnSpc>
            </a:pPr>
            <a:r>
              <a:rPr lang="en-US" sz="2187">
                <a:solidFill>
                  <a:srgbClr val="49495A"/>
                </a:solidFill>
                <a:latin typeface="Open Sans"/>
                <a:ea typeface="Open Sans"/>
                <a:cs typeface="Open Sans"/>
                <a:sym typeface="Open Sans"/>
              </a:rPr>
              <a:t>This presentation outlines in preparing clean and reliable datasets for further analysis. The primary objective is to identify ambiguities within raw ride rental data and apply robust data wrangling techniques to ensure data quality and consistency. This foundational work is crucial for enabling accurate insights and subsequent advanced analytics.</a:t>
            </a:r>
          </a:p>
        </p:txBody>
      </p:sp>
      <p:grpSp>
        <p:nvGrpSpPr>
          <p:cNvPr name="Group 9" id="9"/>
          <p:cNvGrpSpPr/>
          <p:nvPr/>
        </p:nvGrpSpPr>
        <p:grpSpPr>
          <a:xfrm rot="0">
            <a:off x="987475" y="7530704"/>
            <a:ext cx="463154" cy="463154"/>
            <a:chOff x="0" y="0"/>
            <a:chExt cx="617538" cy="617538"/>
          </a:xfrm>
        </p:grpSpPr>
        <p:sp>
          <p:nvSpPr>
            <p:cNvPr name="Freeform 10" id="10"/>
            <p:cNvSpPr/>
            <p:nvPr/>
          </p:nvSpPr>
          <p:spPr>
            <a:xfrm flipH="false" flipV="false" rot="0">
              <a:off x="0" y="0"/>
              <a:ext cx="617601" cy="617601"/>
            </a:xfrm>
            <a:custGeom>
              <a:avLst/>
              <a:gdLst/>
              <a:ahLst/>
              <a:cxnLst/>
              <a:rect r="r" b="b" t="t" l="l"/>
              <a:pathLst>
                <a:path h="617601" w="617601">
                  <a:moveTo>
                    <a:pt x="0" y="308737"/>
                  </a:moveTo>
                  <a:cubicBezTo>
                    <a:pt x="0" y="138303"/>
                    <a:pt x="138303" y="0"/>
                    <a:pt x="308737" y="0"/>
                  </a:cubicBezTo>
                  <a:cubicBezTo>
                    <a:pt x="310642" y="0"/>
                    <a:pt x="312547" y="889"/>
                    <a:pt x="313690" y="2413"/>
                  </a:cubicBezTo>
                  <a:lnTo>
                    <a:pt x="308737" y="6350"/>
                  </a:lnTo>
                  <a:lnTo>
                    <a:pt x="308737" y="0"/>
                  </a:lnTo>
                  <a:lnTo>
                    <a:pt x="308737" y="6350"/>
                  </a:lnTo>
                  <a:lnTo>
                    <a:pt x="308737" y="0"/>
                  </a:lnTo>
                  <a:cubicBezTo>
                    <a:pt x="479298" y="0"/>
                    <a:pt x="617601" y="138303"/>
                    <a:pt x="617601" y="308737"/>
                  </a:cubicBezTo>
                  <a:cubicBezTo>
                    <a:pt x="617601" y="311150"/>
                    <a:pt x="616204" y="313309"/>
                    <a:pt x="614045" y="314452"/>
                  </a:cubicBezTo>
                  <a:lnTo>
                    <a:pt x="611251" y="308737"/>
                  </a:lnTo>
                  <a:lnTo>
                    <a:pt x="617601" y="308737"/>
                  </a:lnTo>
                  <a:cubicBezTo>
                    <a:pt x="617601" y="479298"/>
                    <a:pt x="479298" y="617474"/>
                    <a:pt x="308864" y="617474"/>
                  </a:cubicBezTo>
                  <a:lnTo>
                    <a:pt x="308864" y="611124"/>
                  </a:lnTo>
                  <a:lnTo>
                    <a:pt x="308864" y="604774"/>
                  </a:lnTo>
                  <a:lnTo>
                    <a:pt x="308864" y="611124"/>
                  </a:lnTo>
                  <a:lnTo>
                    <a:pt x="308864" y="617474"/>
                  </a:lnTo>
                  <a:cubicBezTo>
                    <a:pt x="138303" y="617601"/>
                    <a:pt x="0" y="479298"/>
                    <a:pt x="0" y="308737"/>
                  </a:cubicBezTo>
                  <a:lnTo>
                    <a:pt x="6350" y="308737"/>
                  </a:lnTo>
                  <a:lnTo>
                    <a:pt x="0" y="308737"/>
                  </a:lnTo>
                  <a:moveTo>
                    <a:pt x="12700" y="308737"/>
                  </a:moveTo>
                  <a:lnTo>
                    <a:pt x="6350" y="308737"/>
                  </a:lnTo>
                  <a:lnTo>
                    <a:pt x="12700" y="308737"/>
                  </a:lnTo>
                  <a:cubicBezTo>
                    <a:pt x="12700" y="472313"/>
                    <a:pt x="145288" y="604901"/>
                    <a:pt x="308737" y="604901"/>
                  </a:cubicBezTo>
                  <a:cubicBezTo>
                    <a:pt x="312293" y="604901"/>
                    <a:pt x="315087" y="607695"/>
                    <a:pt x="315087" y="611251"/>
                  </a:cubicBezTo>
                  <a:cubicBezTo>
                    <a:pt x="315087" y="614807"/>
                    <a:pt x="312293" y="617601"/>
                    <a:pt x="308737" y="617601"/>
                  </a:cubicBezTo>
                  <a:cubicBezTo>
                    <a:pt x="305181" y="617601"/>
                    <a:pt x="302387" y="614807"/>
                    <a:pt x="302387" y="611251"/>
                  </a:cubicBezTo>
                  <a:cubicBezTo>
                    <a:pt x="302387" y="607695"/>
                    <a:pt x="305181" y="604901"/>
                    <a:pt x="308737" y="604901"/>
                  </a:cubicBezTo>
                  <a:cubicBezTo>
                    <a:pt x="472313" y="604901"/>
                    <a:pt x="604774" y="472313"/>
                    <a:pt x="604774" y="308864"/>
                  </a:cubicBezTo>
                  <a:cubicBezTo>
                    <a:pt x="604774" y="306451"/>
                    <a:pt x="606171" y="304292"/>
                    <a:pt x="608330" y="303149"/>
                  </a:cubicBezTo>
                  <a:lnTo>
                    <a:pt x="611124" y="308864"/>
                  </a:lnTo>
                  <a:lnTo>
                    <a:pt x="604774" y="308864"/>
                  </a:lnTo>
                  <a:cubicBezTo>
                    <a:pt x="604901" y="145288"/>
                    <a:pt x="472313" y="12700"/>
                    <a:pt x="308737" y="12700"/>
                  </a:cubicBezTo>
                  <a:cubicBezTo>
                    <a:pt x="306832" y="12700"/>
                    <a:pt x="304927" y="11811"/>
                    <a:pt x="303784" y="10287"/>
                  </a:cubicBezTo>
                  <a:lnTo>
                    <a:pt x="308737" y="6350"/>
                  </a:lnTo>
                  <a:lnTo>
                    <a:pt x="308737" y="12700"/>
                  </a:lnTo>
                  <a:cubicBezTo>
                    <a:pt x="145288" y="12700"/>
                    <a:pt x="12700" y="145288"/>
                    <a:pt x="12700" y="308737"/>
                  </a:cubicBezTo>
                  <a:close/>
                </a:path>
              </a:pathLst>
            </a:custGeom>
            <a:solidFill>
              <a:srgbClr val="FFFFFF"/>
            </a:solidFill>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TextBox 6" id="6"/>
          <p:cNvSpPr txBox="true"/>
          <p:nvPr/>
        </p:nvSpPr>
        <p:spPr>
          <a:xfrm rot="0">
            <a:off x="992238" y="1714797"/>
            <a:ext cx="9890969" cy="914549"/>
          </a:xfrm>
          <a:prstGeom prst="rect">
            <a:avLst/>
          </a:prstGeom>
        </p:spPr>
        <p:txBody>
          <a:bodyPr anchor="t" rtlCol="false" tIns="0" lIns="0" bIns="0" rIns="0">
            <a:spAutoFit/>
          </a:bodyPr>
          <a:lstStyle/>
          <a:p>
            <a:pPr algn="l">
              <a:lnSpc>
                <a:spcPts val="6937"/>
              </a:lnSpc>
            </a:pPr>
            <a:r>
              <a:rPr lang="en-US" sz="5562">
                <a:solidFill>
                  <a:srgbClr val="403CCF"/>
                </a:solidFill>
                <a:latin typeface="Libre Baskerville"/>
                <a:ea typeface="Libre Baskerville"/>
                <a:cs typeface="Libre Baskerville"/>
                <a:sym typeface="Libre Baskerville"/>
              </a:rPr>
              <a:t>Datasets and Key Attributes</a:t>
            </a:r>
          </a:p>
        </p:txBody>
      </p:sp>
      <p:sp>
        <p:nvSpPr>
          <p:cNvPr name="TextBox 7" id="7"/>
          <p:cNvSpPr txBox="true"/>
          <p:nvPr/>
        </p:nvSpPr>
        <p:spPr>
          <a:xfrm rot="0">
            <a:off x="992238" y="3319016"/>
            <a:ext cx="3544044" cy="461962"/>
          </a:xfrm>
          <a:prstGeom prst="rect">
            <a:avLst/>
          </a:prstGeom>
        </p:spPr>
        <p:txBody>
          <a:bodyPr anchor="t" rtlCol="false" tIns="0" lIns="0" bIns="0" rIns="0">
            <a:spAutoFit/>
          </a:bodyPr>
          <a:lstStyle/>
          <a:p>
            <a:pPr algn="l">
              <a:lnSpc>
                <a:spcPts val="3437"/>
              </a:lnSpc>
            </a:pPr>
            <a:r>
              <a:rPr lang="en-US" sz="2750">
                <a:solidFill>
                  <a:srgbClr val="403CCF"/>
                </a:solidFill>
                <a:latin typeface="Libre Baskerville"/>
                <a:ea typeface="Libre Baskerville"/>
                <a:cs typeface="Libre Baskerville"/>
                <a:sym typeface="Libre Baskerville"/>
              </a:rPr>
              <a:t>Datasets Utilized</a:t>
            </a:r>
          </a:p>
        </p:txBody>
      </p:sp>
      <p:sp>
        <p:nvSpPr>
          <p:cNvPr name="TextBox 8" id="8"/>
          <p:cNvSpPr txBox="true"/>
          <p:nvPr/>
        </p:nvSpPr>
        <p:spPr>
          <a:xfrm rot="0">
            <a:off x="992238" y="3978771"/>
            <a:ext cx="7805886" cy="539354"/>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9495A"/>
                </a:solidFill>
                <a:latin typeface="Open Sans"/>
                <a:ea typeface="Open Sans"/>
                <a:cs typeface="Open Sans"/>
                <a:sym typeface="Open Sans"/>
              </a:rPr>
              <a:t>Dataset_1: Contains historical ride rental information.</a:t>
            </a:r>
          </a:p>
        </p:txBody>
      </p:sp>
      <p:sp>
        <p:nvSpPr>
          <p:cNvPr name="TextBox 9" id="9"/>
          <p:cNvSpPr txBox="true"/>
          <p:nvPr/>
        </p:nvSpPr>
        <p:spPr>
          <a:xfrm rot="0">
            <a:off x="992238" y="4531519"/>
            <a:ext cx="7805886" cy="992981"/>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9495A"/>
                </a:solidFill>
                <a:latin typeface="Open Sans"/>
                <a:ea typeface="Open Sans"/>
                <a:cs typeface="Open Sans"/>
                <a:sym typeface="Open Sans"/>
              </a:rPr>
              <a:t>Dataset_2: Provides additional environmental and usage metrics.</a:t>
            </a:r>
          </a:p>
        </p:txBody>
      </p:sp>
      <p:sp>
        <p:nvSpPr>
          <p:cNvPr name="TextBox 10" id="10"/>
          <p:cNvSpPr txBox="true"/>
          <p:nvPr/>
        </p:nvSpPr>
        <p:spPr>
          <a:xfrm rot="0">
            <a:off x="992238" y="5537895"/>
            <a:ext cx="7805886" cy="992981"/>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9495A"/>
                </a:solidFill>
                <a:latin typeface="Open Sans"/>
                <a:ea typeface="Open Sans"/>
                <a:cs typeface="Open Sans"/>
                <a:sym typeface="Open Sans"/>
              </a:rPr>
              <a:t>Dataset_3: Introduced later for comprehensive analysis, requiring integration.</a:t>
            </a:r>
          </a:p>
        </p:txBody>
      </p:sp>
      <p:sp>
        <p:nvSpPr>
          <p:cNvPr name="TextBox 11" id="11"/>
          <p:cNvSpPr txBox="true"/>
          <p:nvPr/>
        </p:nvSpPr>
        <p:spPr>
          <a:xfrm rot="0">
            <a:off x="9499401" y="3319016"/>
            <a:ext cx="4498479" cy="461962"/>
          </a:xfrm>
          <a:prstGeom prst="rect">
            <a:avLst/>
          </a:prstGeom>
        </p:spPr>
        <p:txBody>
          <a:bodyPr anchor="t" rtlCol="false" tIns="0" lIns="0" bIns="0" rIns="0">
            <a:spAutoFit/>
          </a:bodyPr>
          <a:lstStyle/>
          <a:p>
            <a:pPr algn="l">
              <a:lnSpc>
                <a:spcPts val="3437"/>
              </a:lnSpc>
            </a:pPr>
            <a:r>
              <a:rPr lang="en-US" sz="2750">
                <a:solidFill>
                  <a:srgbClr val="403CCF"/>
                </a:solidFill>
                <a:latin typeface="Libre Baskerville"/>
                <a:ea typeface="Libre Baskerville"/>
                <a:cs typeface="Libre Baskerville"/>
                <a:sym typeface="Libre Baskerville"/>
              </a:rPr>
              <a:t>Key Attributes Explained</a:t>
            </a:r>
          </a:p>
        </p:txBody>
      </p:sp>
      <p:sp>
        <p:nvSpPr>
          <p:cNvPr name="TextBox 12" id="12"/>
          <p:cNvSpPr txBox="true"/>
          <p:nvPr/>
        </p:nvSpPr>
        <p:spPr>
          <a:xfrm rot="0">
            <a:off x="9499401" y="3978771"/>
            <a:ext cx="7805886" cy="992981"/>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9495A"/>
                </a:solidFill>
                <a:latin typeface="Open Sans"/>
                <a:ea typeface="Open Sans"/>
                <a:cs typeface="Open Sans"/>
                <a:sym typeface="Open Sans"/>
              </a:rPr>
              <a:t>date, season, holiday, working day: Temporal and contextual features.</a:t>
            </a:r>
          </a:p>
        </p:txBody>
      </p:sp>
      <p:sp>
        <p:nvSpPr>
          <p:cNvPr name="TextBox 13" id="13"/>
          <p:cNvSpPr txBox="true"/>
          <p:nvPr/>
        </p:nvSpPr>
        <p:spPr>
          <a:xfrm rot="0">
            <a:off x="9499401" y="4985147"/>
            <a:ext cx="7805886" cy="1446610"/>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9495A"/>
                </a:solidFill>
                <a:latin typeface="Open Sans"/>
                <a:ea typeface="Open Sans"/>
                <a:cs typeface="Open Sans"/>
                <a:sym typeface="Open Sans"/>
              </a:rPr>
              <a:t>weather: Categorical encoding for atmospheric conditions (1: Clear, 2: Mist, 3: Light Snow/Rain, 4: Heavy Rain/Snow/Fog).</a:t>
            </a:r>
          </a:p>
        </p:txBody>
      </p:sp>
      <p:sp>
        <p:nvSpPr>
          <p:cNvPr name="TextBox 14" id="14"/>
          <p:cNvSpPr txBox="true"/>
          <p:nvPr/>
        </p:nvSpPr>
        <p:spPr>
          <a:xfrm rot="0">
            <a:off x="9499401" y="6445151"/>
            <a:ext cx="7805886" cy="992981"/>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9495A"/>
                </a:solidFill>
                <a:latin typeface="Open Sans"/>
                <a:ea typeface="Open Sans"/>
                <a:cs typeface="Open Sans"/>
                <a:sym typeface="Open Sans"/>
              </a:rPr>
              <a:t>temp, humidity, windspeed: Continuous numerical environmental factors in °C.</a:t>
            </a:r>
          </a:p>
        </p:txBody>
      </p:sp>
      <p:sp>
        <p:nvSpPr>
          <p:cNvPr name="TextBox 15" id="15"/>
          <p:cNvSpPr txBox="true"/>
          <p:nvPr/>
        </p:nvSpPr>
        <p:spPr>
          <a:xfrm rot="0">
            <a:off x="9499401" y="7451526"/>
            <a:ext cx="7805886" cy="992981"/>
          </a:xfrm>
          <a:prstGeom prst="rect">
            <a:avLst/>
          </a:prstGeom>
        </p:spPr>
        <p:txBody>
          <a:bodyPr anchor="t" rtlCol="false" tIns="0" lIns="0" bIns="0" rIns="0">
            <a:spAutoFit/>
          </a:bodyPr>
          <a:lstStyle/>
          <a:p>
            <a:pPr algn="l" marL="329902" indent="-164951" lvl="1">
              <a:lnSpc>
                <a:spcPts val="3562"/>
              </a:lnSpc>
              <a:buFont typeface="Arial"/>
              <a:buChar char="•"/>
            </a:pPr>
            <a:r>
              <a:rPr lang="en-US" sz="2187">
                <a:solidFill>
                  <a:srgbClr val="49495A"/>
                </a:solidFill>
                <a:latin typeface="Open Sans"/>
                <a:ea typeface="Open Sans"/>
                <a:cs typeface="Open Sans"/>
                <a:sym typeface="Open Sans"/>
              </a:rPr>
              <a:t>casual, registered, count: Rental metrics, with 'count' being the total of casual and registered rentals.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TextBox 6" id="6"/>
          <p:cNvSpPr txBox="true"/>
          <p:nvPr/>
        </p:nvSpPr>
        <p:spPr>
          <a:xfrm rot="0">
            <a:off x="992238" y="1081980"/>
            <a:ext cx="12175182" cy="914549"/>
          </a:xfrm>
          <a:prstGeom prst="rect">
            <a:avLst/>
          </a:prstGeom>
        </p:spPr>
        <p:txBody>
          <a:bodyPr anchor="t" rtlCol="false" tIns="0" lIns="0" bIns="0" rIns="0">
            <a:spAutoFit/>
          </a:bodyPr>
          <a:lstStyle/>
          <a:p>
            <a:pPr algn="l">
              <a:lnSpc>
                <a:spcPts val="6937"/>
              </a:lnSpc>
            </a:pPr>
            <a:r>
              <a:rPr lang="en-US" sz="5562">
                <a:solidFill>
                  <a:srgbClr val="403CCF"/>
                </a:solidFill>
                <a:latin typeface="Libre Baskerville"/>
                <a:ea typeface="Libre Baskerville"/>
                <a:cs typeface="Libre Baskerville"/>
                <a:sym typeface="Libre Baskerville"/>
              </a:rPr>
              <a:t>Data Acquisition and Initial Setup</a:t>
            </a:r>
          </a:p>
        </p:txBody>
      </p:sp>
      <p:grpSp>
        <p:nvGrpSpPr>
          <p:cNvPr name="Group 7" id="7"/>
          <p:cNvGrpSpPr/>
          <p:nvPr/>
        </p:nvGrpSpPr>
        <p:grpSpPr>
          <a:xfrm rot="0">
            <a:off x="992238" y="2563565"/>
            <a:ext cx="5245447" cy="6612880"/>
            <a:chOff x="0" y="0"/>
            <a:chExt cx="6993930" cy="8817173"/>
          </a:xfrm>
        </p:grpSpPr>
        <p:sp>
          <p:nvSpPr>
            <p:cNvPr name="Freeform 8" id="8"/>
            <p:cNvSpPr/>
            <p:nvPr/>
          </p:nvSpPr>
          <p:spPr>
            <a:xfrm flipH="false" flipV="false" rot="0">
              <a:off x="0" y="0"/>
              <a:ext cx="6994017" cy="8817228"/>
            </a:xfrm>
            <a:custGeom>
              <a:avLst/>
              <a:gdLst/>
              <a:ahLst/>
              <a:cxnLst/>
              <a:rect r="r" b="b" t="t" l="l"/>
              <a:pathLst>
                <a:path h="8817228" w="6994017">
                  <a:moveTo>
                    <a:pt x="0" y="56769"/>
                  </a:moveTo>
                  <a:cubicBezTo>
                    <a:pt x="0" y="25400"/>
                    <a:pt x="25400" y="0"/>
                    <a:pt x="56769" y="0"/>
                  </a:cubicBezTo>
                  <a:lnTo>
                    <a:pt x="6937248" y="0"/>
                  </a:lnTo>
                  <a:cubicBezTo>
                    <a:pt x="6968617" y="0"/>
                    <a:pt x="6994017" y="25400"/>
                    <a:pt x="6994017" y="56769"/>
                  </a:cubicBezTo>
                  <a:lnTo>
                    <a:pt x="6994017" y="8760460"/>
                  </a:lnTo>
                  <a:cubicBezTo>
                    <a:pt x="6994017" y="8791828"/>
                    <a:pt x="6968617" y="8817228"/>
                    <a:pt x="6937248" y="8817228"/>
                  </a:cubicBezTo>
                  <a:lnTo>
                    <a:pt x="56769" y="8817228"/>
                  </a:lnTo>
                  <a:cubicBezTo>
                    <a:pt x="25400" y="8817228"/>
                    <a:pt x="0" y="8791828"/>
                    <a:pt x="0" y="8760460"/>
                  </a:cubicBezTo>
                  <a:close/>
                </a:path>
              </a:pathLst>
            </a:custGeom>
            <a:solidFill>
              <a:srgbClr val="EAE8F3"/>
            </a:solidFill>
          </p:spPr>
        </p:sp>
      </p:grpSp>
      <p:sp>
        <p:nvSpPr>
          <p:cNvPr name="TextBox 9" id="9"/>
          <p:cNvSpPr txBox="true"/>
          <p:nvPr/>
        </p:nvSpPr>
        <p:spPr>
          <a:xfrm rot="0">
            <a:off x="1275755" y="2828032"/>
            <a:ext cx="4435823" cy="461962"/>
          </a:xfrm>
          <a:prstGeom prst="rect">
            <a:avLst/>
          </a:prstGeom>
        </p:spPr>
        <p:txBody>
          <a:bodyPr anchor="t" rtlCol="false" tIns="0" lIns="0" bIns="0" rIns="0">
            <a:spAutoFit/>
          </a:bodyPr>
          <a:lstStyle/>
          <a:p>
            <a:pPr algn="l">
              <a:lnSpc>
                <a:spcPts val="3437"/>
              </a:lnSpc>
            </a:pPr>
            <a:r>
              <a:rPr lang="en-US" sz="2750">
                <a:solidFill>
                  <a:srgbClr val="49495A"/>
                </a:solidFill>
                <a:latin typeface="Libre Baskerville"/>
                <a:ea typeface="Libre Baskerville"/>
                <a:cs typeface="Libre Baskerville"/>
                <a:sym typeface="Libre Baskerville"/>
              </a:rPr>
              <a:t>Data Acquisition Process</a:t>
            </a:r>
          </a:p>
        </p:txBody>
      </p:sp>
      <p:sp>
        <p:nvSpPr>
          <p:cNvPr name="TextBox 10" id="10"/>
          <p:cNvSpPr txBox="true"/>
          <p:nvPr/>
        </p:nvSpPr>
        <p:spPr>
          <a:xfrm rot="0">
            <a:off x="1275755" y="3374380"/>
            <a:ext cx="4678412" cy="4622006"/>
          </a:xfrm>
          <a:prstGeom prst="rect">
            <a:avLst/>
          </a:prstGeom>
        </p:spPr>
        <p:txBody>
          <a:bodyPr anchor="t" rtlCol="false" tIns="0" lIns="0" bIns="0" rIns="0">
            <a:spAutoFit/>
          </a:bodyPr>
          <a:lstStyle/>
          <a:p>
            <a:pPr algn="l">
              <a:lnSpc>
                <a:spcPts val="3562"/>
              </a:lnSpc>
            </a:pPr>
            <a:r>
              <a:rPr lang="en-US" sz="2187">
                <a:solidFill>
                  <a:srgbClr val="49495A"/>
                </a:solidFill>
                <a:latin typeface="Open Sans"/>
                <a:ea typeface="Open Sans"/>
                <a:cs typeface="Open Sans"/>
                <a:sym typeface="Open Sans"/>
              </a:rPr>
              <a:t>The initial datasets were efficiently downloaded directly from Google Sheets, ensuring access to the most recent data versions. Following acquisition, these datasets were uploaded into our analytical environment, typically a Jupyter Notebook, preparing them for immediate processing and exploration.</a:t>
            </a:r>
          </a:p>
        </p:txBody>
      </p:sp>
      <p:grpSp>
        <p:nvGrpSpPr>
          <p:cNvPr name="Group 11" id="11"/>
          <p:cNvGrpSpPr/>
          <p:nvPr/>
        </p:nvGrpSpPr>
        <p:grpSpPr>
          <a:xfrm rot="0">
            <a:off x="6521202" y="2563565"/>
            <a:ext cx="5245447" cy="6612880"/>
            <a:chOff x="0" y="0"/>
            <a:chExt cx="6993930" cy="8817173"/>
          </a:xfrm>
        </p:grpSpPr>
        <p:sp>
          <p:nvSpPr>
            <p:cNvPr name="Freeform 12" id="12"/>
            <p:cNvSpPr/>
            <p:nvPr/>
          </p:nvSpPr>
          <p:spPr>
            <a:xfrm flipH="false" flipV="false" rot="0">
              <a:off x="0" y="0"/>
              <a:ext cx="6994017" cy="8817228"/>
            </a:xfrm>
            <a:custGeom>
              <a:avLst/>
              <a:gdLst/>
              <a:ahLst/>
              <a:cxnLst/>
              <a:rect r="r" b="b" t="t" l="l"/>
              <a:pathLst>
                <a:path h="8817228" w="6994017">
                  <a:moveTo>
                    <a:pt x="0" y="56769"/>
                  </a:moveTo>
                  <a:cubicBezTo>
                    <a:pt x="0" y="25400"/>
                    <a:pt x="25400" y="0"/>
                    <a:pt x="56769" y="0"/>
                  </a:cubicBezTo>
                  <a:lnTo>
                    <a:pt x="6937248" y="0"/>
                  </a:lnTo>
                  <a:cubicBezTo>
                    <a:pt x="6968617" y="0"/>
                    <a:pt x="6994017" y="25400"/>
                    <a:pt x="6994017" y="56769"/>
                  </a:cubicBezTo>
                  <a:lnTo>
                    <a:pt x="6994017" y="8760460"/>
                  </a:lnTo>
                  <a:cubicBezTo>
                    <a:pt x="6994017" y="8791828"/>
                    <a:pt x="6968617" y="8817228"/>
                    <a:pt x="6937248" y="8817228"/>
                  </a:cubicBezTo>
                  <a:lnTo>
                    <a:pt x="56769" y="8817228"/>
                  </a:lnTo>
                  <a:cubicBezTo>
                    <a:pt x="25400" y="8817228"/>
                    <a:pt x="0" y="8791828"/>
                    <a:pt x="0" y="8760460"/>
                  </a:cubicBezTo>
                  <a:close/>
                </a:path>
              </a:pathLst>
            </a:custGeom>
            <a:solidFill>
              <a:srgbClr val="EAE8F3"/>
            </a:solidFill>
          </p:spPr>
        </p:sp>
      </p:grpSp>
      <p:sp>
        <p:nvSpPr>
          <p:cNvPr name="TextBox 13" id="13"/>
          <p:cNvSpPr txBox="true"/>
          <p:nvPr/>
        </p:nvSpPr>
        <p:spPr>
          <a:xfrm rot="0">
            <a:off x="6804720" y="2828032"/>
            <a:ext cx="4678412" cy="904875"/>
          </a:xfrm>
          <a:prstGeom prst="rect">
            <a:avLst/>
          </a:prstGeom>
        </p:spPr>
        <p:txBody>
          <a:bodyPr anchor="t" rtlCol="false" tIns="0" lIns="0" bIns="0" rIns="0">
            <a:spAutoFit/>
          </a:bodyPr>
          <a:lstStyle/>
          <a:p>
            <a:pPr algn="l">
              <a:lnSpc>
                <a:spcPts val="3437"/>
              </a:lnSpc>
            </a:pPr>
            <a:r>
              <a:rPr lang="en-US" sz="2750">
                <a:solidFill>
                  <a:srgbClr val="49495A"/>
                </a:solidFill>
                <a:latin typeface="Libre Baskerville"/>
                <a:ea typeface="Libre Baskerville"/>
                <a:cs typeface="Libre Baskerville"/>
                <a:sym typeface="Libre Baskerville"/>
              </a:rPr>
              <a:t>Essential Libraries Employed</a:t>
            </a:r>
          </a:p>
        </p:txBody>
      </p:sp>
      <p:sp>
        <p:nvSpPr>
          <p:cNvPr name="TextBox 14" id="14"/>
          <p:cNvSpPr txBox="true"/>
          <p:nvPr/>
        </p:nvSpPr>
        <p:spPr>
          <a:xfrm rot="0">
            <a:off x="6804720" y="3817292"/>
            <a:ext cx="4678412" cy="5075635"/>
          </a:xfrm>
          <a:prstGeom prst="rect">
            <a:avLst/>
          </a:prstGeom>
        </p:spPr>
        <p:txBody>
          <a:bodyPr anchor="t" rtlCol="false" tIns="0" lIns="0" bIns="0" rIns="0">
            <a:spAutoFit/>
          </a:bodyPr>
          <a:lstStyle/>
          <a:p>
            <a:pPr algn="l">
              <a:lnSpc>
                <a:spcPts val="3562"/>
              </a:lnSpc>
            </a:pPr>
            <a:r>
              <a:rPr lang="en-US" sz="2187">
                <a:solidFill>
                  <a:srgbClr val="49495A"/>
                </a:solidFill>
                <a:latin typeface="Open Sans"/>
                <a:ea typeface="Open Sans"/>
                <a:cs typeface="Open Sans"/>
                <a:sym typeface="Open Sans"/>
              </a:rPr>
              <a:t>For robust data manipulation and numerical operations, we leveraged key Python libraries. </a:t>
            </a:r>
            <a:r>
              <a:rPr lang="en-US" sz="2187" b="true">
                <a:solidFill>
                  <a:srgbClr val="49495A"/>
                </a:solidFill>
                <a:latin typeface="Open Sans Bold"/>
                <a:ea typeface="Open Sans Bold"/>
                <a:cs typeface="Open Sans Bold"/>
                <a:sym typeface="Open Sans Bold"/>
              </a:rPr>
              <a:t>Pandas</a:t>
            </a:r>
            <a:r>
              <a:rPr lang="en-US" sz="2187">
                <a:solidFill>
                  <a:srgbClr val="49495A"/>
                </a:solidFill>
                <a:latin typeface="Open Sans"/>
                <a:ea typeface="Open Sans"/>
                <a:cs typeface="Open Sans"/>
                <a:sym typeface="Open Sans"/>
              </a:rPr>
              <a:t> was indispensable for its powerful data structures and analysis tools, enabling efficient handling of tabular data. </a:t>
            </a:r>
            <a:r>
              <a:rPr lang="en-US" sz="2187" b="true">
                <a:solidFill>
                  <a:srgbClr val="49495A"/>
                </a:solidFill>
                <a:latin typeface="Open Sans Bold"/>
                <a:ea typeface="Open Sans Bold"/>
                <a:cs typeface="Open Sans Bold"/>
                <a:sym typeface="Open Sans Bold"/>
              </a:rPr>
              <a:t>NumPy</a:t>
            </a:r>
            <a:r>
              <a:rPr lang="en-US" sz="2187">
                <a:solidFill>
                  <a:srgbClr val="49495A"/>
                </a:solidFill>
                <a:latin typeface="Open Sans"/>
                <a:ea typeface="Open Sans"/>
                <a:cs typeface="Open Sans"/>
                <a:sym typeface="Open Sans"/>
              </a:rPr>
              <a:t> provided essential capabilities for high-performance numerical computations, crucial for array-based operations.</a:t>
            </a:r>
          </a:p>
        </p:txBody>
      </p:sp>
      <p:grpSp>
        <p:nvGrpSpPr>
          <p:cNvPr name="Group 15" id="15"/>
          <p:cNvGrpSpPr/>
          <p:nvPr/>
        </p:nvGrpSpPr>
        <p:grpSpPr>
          <a:xfrm rot="0">
            <a:off x="12050166" y="2563565"/>
            <a:ext cx="5245447" cy="6612880"/>
            <a:chOff x="0" y="0"/>
            <a:chExt cx="6993930" cy="8817173"/>
          </a:xfrm>
        </p:grpSpPr>
        <p:sp>
          <p:nvSpPr>
            <p:cNvPr name="Freeform 16" id="16"/>
            <p:cNvSpPr/>
            <p:nvPr/>
          </p:nvSpPr>
          <p:spPr>
            <a:xfrm flipH="false" flipV="false" rot="0">
              <a:off x="0" y="0"/>
              <a:ext cx="6994017" cy="8817228"/>
            </a:xfrm>
            <a:custGeom>
              <a:avLst/>
              <a:gdLst/>
              <a:ahLst/>
              <a:cxnLst/>
              <a:rect r="r" b="b" t="t" l="l"/>
              <a:pathLst>
                <a:path h="8817228" w="6994017">
                  <a:moveTo>
                    <a:pt x="0" y="56769"/>
                  </a:moveTo>
                  <a:cubicBezTo>
                    <a:pt x="0" y="25400"/>
                    <a:pt x="25400" y="0"/>
                    <a:pt x="56769" y="0"/>
                  </a:cubicBezTo>
                  <a:lnTo>
                    <a:pt x="6937248" y="0"/>
                  </a:lnTo>
                  <a:cubicBezTo>
                    <a:pt x="6968617" y="0"/>
                    <a:pt x="6994017" y="25400"/>
                    <a:pt x="6994017" y="56769"/>
                  </a:cubicBezTo>
                  <a:lnTo>
                    <a:pt x="6994017" y="8760460"/>
                  </a:lnTo>
                  <a:cubicBezTo>
                    <a:pt x="6994017" y="8791828"/>
                    <a:pt x="6968617" y="8817228"/>
                    <a:pt x="6937248" y="8817228"/>
                  </a:cubicBezTo>
                  <a:lnTo>
                    <a:pt x="56769" y="8817228"/>
                  </a:lnTo>
                  <a:cubicBezTo>
                    <a:pt x="25400" y="8817228"/>
                    <a:pt x="0" y="8791828"/>
                    <a:pt x="0" y="8760460"/>
                  </a:cubicBezTo>
                  <a:close/>
                </a:path>
              </a:pathLst>
            </a:custGeom>
            <a:solidFill>
              <a:srgbClr val="EAE8F3"/>
            </a:solidFill>
          </p:spPr>
        </p:sp>
      </p:grpSp>
      <p:sp>
        <p:nvSpPr>
          <p:cNvPr name="TextBox 17" id="17"/>
          <p:cNvSpPr txBox="true"/>
          <p:nvPr/>
        </p:nvSpPr>
        <p:spPr>
          <a:xfrm rot="0">
            <a:off x="12333685" y="2828032"/>
            <a:ext cx="3544044" cy="461962"/>
          </a:xfrm>
          <a:prstGeom prst="rect">
            <a:avLst/>
          </a:prstGeom>
        </p:spPr>
        <p:txBody>
          <a:bodyPr anchor="t" rtlCol="false" tIns="0" lIns="0" bIns="0" rIns="0">
            <a:spAutoFit/>
          </a:bodyPr>
          <a:lstStyle/>
          <a:p>
            <a:pPr algn="l">
              <a:lnSpc>
                <a:spcPts val="3437"/>
              </a:lnSpc>
            </a:pPr>
            <a:r>
              <a:rPr lang="en-US" sz="2750">
                <a:solidFill>
                  <a:srgbClr val="49495A"/>
                </a:solidFill>
                <a:latin typeface="Libre Baskerville"/>
                <a:ea typeface="Libre Baskerville"/>
                <a:cs typeface="Libre Baskerville"/>
                <a:sym typeface="Libre Baskerville"/>
              </a:rPr>
              <a:t>Initial Data Checks</a:t>
            </a:r>
          </a:p>
        </p:txBody>
      </p:sp>
      <p:sp>
        <p:nvSpPr>
          <p:cNvPr name="TextBox 18" id="18"/>
          <p:cNvSpPr txBox="true"/>
          <p:nvPr/>
        </p:nvSpPr>
        <p:spPr>
          <a:xfrm rot="0">
            <a:off x="12333685" y="3374380"/>
            <a:ext cx="4678413" cy="5075635"/>
          </a:xfrm>
          <a:prstGeom prst="rect">
            <a:avLst/>
          </a:prstGeom>
        </p:spPr>
        <p:txBody>
          <a:bodyPr anchor="t" rtlCol="false" tIns="0" lIns="0" bIns="0" rIns="0">
            <a:spAutoFit/>
          </a:bodyPr>
          <a:lstStyle/>
          <a:p>
            <a:pPr algn="l">
              <a:lnSpc>
                <a:spcPts val="3562"/>
              </a:lnSpc>
            </a:pPr>
            <a:r>
              <a:rPr lang="en-US" sz="2187">
                <a:solidFill>
                  <a:srgbClr val="49495A"/>
                </a:solidFill>
                <a:latin typeface="Open Sans"/>
                <a:ea typeface="Open Sans"/>
                <a:cs typeface="Open Sans"/>
                <a:sym typeface="Open Sans"/>
              </a:rPr>
              <a:t>Upon loading, immediate checks were performed to understand the fundamental structure of the datasets. This included verifying dataset dimensions (rows and columns) to confirm completeness, and inspecting data types to ensure they aligned with expected formats, preempting potential compatibility issues during analysis.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TextBox 6" id="6"/>
          <p:cNvSpPr txBox="true"/>
          <p:nvPr/>
        </p:nvSpPr>
        <p:spPr>
          <a:xfrm rot="0">
            <a:off x="656928" y="626864"/>
            <a:ext cx="7925098" cy="605581"/>
          </a:xfrm>
          <a:prstGeom prst="rect">
            <a:avLst/>
          </a:prstGeom>
        </p:spPr>
        <p:txBody>
          <a:bodyPr anchor="t" rtlCol="false" tIns="0" lIns="0" bIns="0" rIns="0">
            <a:spAutoFit/>
          </a:bodyPr>
          <a:lstStyle/>
          <a:p>
            <a:pPr algn="l">
              <a:lnSpc>
                <a:spcPts val="4562"/>
              </a:lnSpc>
            </a:pPr>
            <a:r>
              <a:rPr lang="en-US" sz="3687">
                <a:solidFill>
                  <a:srgbClr val="403CCF"/>
                </a:solidFill>
                <a:latin typeface="Libre Baskerville"/>
                <a:ea typeface="Libre Baskerville"/>
                <a:cs typeface="Libre Baskerville"/>
                <a:sym typeface="Libre Baskerville"/>
              </a:rPr>
              <a:t>Core Data Wrangling Techniques</a:t>
            </a:r>
          </a:p>
        </p:txBody>
      </p:sp>
      <p:sp>
        <p:nvSpPr>
          <p:cNvPr name="Freeform 7" id="7" descr="preencoded.png"/>
          <p:cNvSpPr/>
          <p:nvPr/>
        </p:nvSpPr>
        <p:spPr>
          <a:xfrm flipH="false" flipV="false" rot="0">
            <a:off x="656928" y="1607790"/>
            <a:ext cx="938361" cy="1381422"/>
          </a:xfrm>
          <a:custGeom>
            <a:avLst/>
            <a:gdLst/>
            <a:ahLst/>
            <a:cxnLst/>
            <a:rect r="r" b="b" t="t" l="l"/>
            <a:pathLst>
              <a:path h="1381422" w="938361">
                <a:moveTo>
                  <a:pt x="0" y="0"/>
                </a:moveTo>
                <a:lnTo>
                  <a:pt x="938361" y="0"/>
                </a:lnTo>
                <a:lnTo>
                  <a:pt x="938361" y="1381422"/>
                </a:lnTo>
                <a:lnTo>
                  <a:pt x="0" y="1381422"/>
                </a:lnTo>
                <a:lnTo>
                  <a:pt x="0" y="0"/>
                </a:lnTo>
                <a:close/>
              </a:path>
            </a:pathLst>
          </a:custGeom>
          <a:blipFill>
            <a:blip r:embed="rId3"/>
            <a:stretch>
              <a:fillRect l="-256" t="0" r="-256" b="0"/>
            </a:stretch>
          </a:blipFill>
        </p:spPr>
      </p:sp>
      <p:sp>
        <p:nvSpPr>
          <p:cNvPr name="TextBox 8" id="8"/>
          <p:cNvSpPr txBox="true"/>
          <p:nvPr/>
        </p:nvSpPr>
        <p:spPr>
          <a:xfrm rot="0">
            <a:off x="1876722" y="1785937"/>
            <a:ext cx="2346126" cy="302716"/>
          </a:xfrm>
          <a:prstGeom prst="rect">
            <a:avLst/>
          </a:prstGeom>
        </p:spPr>
        <p:txBody>
          <a:bodyPr anchor="t" rtlCol="false" tIns="0" lIns="0" bIns="0" rIns="0">
            <a:spAutoFit/>
          </a:bodyPr>
          <a:lstStyle/>
          <a:p>
            <a:pPr algn="l">
              <a:lnSpc>
                <a:spcPts val="2249"/>
              </a:lnSpc>
            </a:pPr>
            <a:r>
              <a:rPr lang="en-US" sz="1812">
                <a:solidFill>
                  <a:srgbClr val="49495A"/>
                </a:solidFill>
                <a:latin typeface="Libre Baskerville"/>
                <a:ea typeface="Libre Baskerville"/>
                <a:cs typeface="Libre Baskerville"/>
                <a:sym typeface="Libre Baskerville"/>
              </a:rPr>
              <a:t>Merge Datasets</a:t>
            </a:r>
          </a:p>
        </p:txBody>
      </p:sp>
      <p:sp>
        <p:nvSpPr>
          <p:cNvPr name="TextBox 9" id="9"/>
          <p:cNvSpPr txBox="true"/>
          <p:nvPr/>
        </p:nvSpPr>
        <p:spPr>
          <a:xfrm rot="0">
            <a:off x="1876722" y="2144017"/>
            <a:ext cx="15754350" cy="657522"/>
          </a:xfrm>
          <a:prstGeom prst="rect">
            <a:avLst/>
          </a:prstGeom>
        </p:spPr>
        <p:txBody>
          <a:bodyPr anchor="t" rtlCol="false" tIns="0" lIns="0" bIns="0" rIns="0">
            <a:spAutoFit/>
          </a:bodyPr>
          <a:lstStyle/>
          <a:p>
            <a:pPr algn="l">
              <a:lnSpc>
                <a:spcPts val="2312"/>
              </a:lnSpc>
            </a:pPr>
            <a:r>
              <a:rPr lang="en-US" sz="1437">
                <a:solidFill>
                  <a:srgbClr val="49495A"/>
                </a:solidFill>
                <a:latin typeface="Open Sans"/>
                <a:ea typeface="Open Sans"/>
                <a:cs typeface="Open Sans"/>
                <a:sym typeface="Open Sans"/>
              </a:rPr>
              <a:t>Combined Dataset_1 and Dataset_2 based on common keys like 'date' to create a unified view of ride rental information. This step is critical for integrating diverse data sources into a single analytical framework.</a:t>
            </a:r>
          </a:p>
        </p:txBody>
      </p:sp>
      <p:sp>
        <p:nvSpPr>
          <p:cNvPr name="Freeform 10" id="10" descr="preencoded.png"/>
          <p:cNvSpPr/>
          <p:nvPr/>
        </p:nvSpPr>
        <p:spPr>
          <a:xfrm flipH="false" flipV="false" rot="0">
            <a:off x="656928" y="2989212"/>
            <a:ext cx="938361" cy="1381422"/>
          </a:xfrm>
          <a:custGeom>
            <a:avLst/>
            <a:gdLst/>
            <a:ahLst/>
            <a:cxnLst/>
            <a:rect r="r" b="b" t="t" l="l"/>
            <a:pathLst>
              <a:path h="1381422" w="938361">
                <a:moveTo>
                  <a:pt x="0" y="0"/>
                </a:moveTo>
                <a:lnTo>
                  <a:pt x="938361" y="0"/>
                </a:lnTo>
                <a:lnTo>
                  <a:pt x="938361" y="1381423"/>
                </a:lnTo>
                <a:lnTo>
                  <a:pt x="0" y="1381423"/>
                </a:lnTo>
                <a:lnTo>
                  <a:pt x="0" y="0"/>
                </a:lnTo>
                <a:close/>
              </a:path>
            </a:pathLst>
          </a:custGeom>
          <a:blipFill>
            <a:blip r:embed="rId4"/>
            <a:stretch>
              <a:fillRect l="-256" t="0" r="-256" b="0"/>
            </a:stretch>
          </a:blipFill>
        </p:spPr>
      </p:sp>
      <p:sp>
        <p:nvSpPr>
          <p:cNvPr name="TextBox 11" id="11"/>
          <p:cNvSpPr txBox="true"/>
          <p:nvPr/>
        </p:nvSpPr>
        <p:spPr>
          <a:xfrm rot="0">
            <a:off x="1876722" y="3167360"/>
            <a:ext cx="2725639" cy="302716"/>
          </a:xfrm>
          <a:prstGeom prst="rect">
            <a:avLst/>
          </a:prstGeom>
        </p:spPr>
        <p:txBody>
          <a:bodyPr anchor="t" rtlCol="false" tIns="0" lIns="0" bIns="0" rIns="0">
            <a:spAutoFit/>
          </a:bodyPr>
          <a:lstStyle/>
          <a:p>
            <a:pPr algn="l">
              <a:lnSpc>
                <a:spcPts val="2249"/>
              </a:lnSpc>
            </a:pPr>
            <a:r>
              <a:rPr lang="en-US" sz="1812">
                <a:solidFill>
                  <a:srgbClr val="49495A"/>
                </a:solidFill>
                <a:latin typeface="Libre Baskerville"/>
                <a:ea typeface="Libre Baskerville"/>
                <a:cs typeface="Libre Baskerville"/>
                <a:sym typeface="Libre Baskerville"/>
              </a:rPr>
              <a:t>Identify Unique Values</a:t>
            </a:r>
          </a:p>
        </p:txBody>
      </p:sp>
      <p:sp>
        <p:nvSpPr>
          <p:cNvPr name="TextBox 12" id="12"/>
          <p:cNvSpPr txBox="true"/>
          <p:nvPr/>
        </p:nvSpPr>
        <p:spPr>
          <a:xfrm rot="0">
            <a:off x="1876722" y="3525441"/>
            <a:ext cx="15754350" cy="657522"/>
          </a:xfrm>
          <a:prstGeom prst="rect">
            <a:avLst/>
          </a:prstGeom>
        </p:spPr>
        <p:txBody>
          <a:bodyPr anchor="t" rtlCol="false" tIns="0" lIns="0" bIns="0" rIns="0">
            <a:spAutoFit/>
          </a:bodyPr>
          <a:lstStyle/>
          <a:p>
            <a:pPr algn="l">
              <a:lnSpc>
                <a:spcPts val="2312"/>
              </a:lnSpc>
            </a:pPr>
            <a:r>
              <a:rPr lang="en-US" sz="1437">
                <a:solidFill>
                  <a:srgbClr val="49495A"/>
                </a:solidFill>
                <a:latin typeface="Open Sans"/>
                <a:ea typeface="Open Sans"/>
                <a:cs typeface="Open Sans"/>
                <a:sym typeface="Open Sans"/>
              </a:rPr>
              <a:t>Performed checks for unique values within categorical columns (e.g., 'weather', 'season') to identify inconsistencies or unexpected entries, ensuring data consistency and readiness for encoding.</a:t>
            </a:r>
          </a:p>
        </p:txBody>
      </p:sp>
      <p:sp>
        <p:nvSpPr>
          <p:cNvPr name="Freeform 13" id="13" descr="preencoded.png"/>
          <p:cNvSpPr/>
          <p:nvPr/>
        </p:nvSpPr>
        <p:spPr>
          <a:xfrm flipH="false" flipV="false" rot="0">
            <a:off x="656928" y="4370635"/>
            <a:ext cx="938361" cy="1381422"/>
          </a:xfrm>
          <a:custGeom>
            <a:avLst/>
            <a:gdLst/>
            <a:ahLst/>
            <a:cxnLst/>
            <a:rect r="r" b="b" t="t" l="l"/>
            <a:pathLst>
              <a:path h="1381422" w="938361">
                <a:moveTo>
                  <a:pt x="0" y="0"/>
                </a:moveTo>
                <a:lnTo>
                  <a:pt x="938361" y="0"/>
                </a:lnTo>
                <a:lnTo>
                  <a:pt x="938361" y="1381423"/>
                </a:lnTo>
                <a:lnTo>
                  <a:pt x="0" y="1381423"/>
                </a:lnTo>
                <a:lnTo>
                  <a:pt x="0" y="0"/>
                </a:lnTo>
                <a:close/>
              </a:path>
            </a:pathLst>
          </a:custGeom>
          <a:blipFill>
            <a:blip r:embed="rId5"/>
            <a:stretch>
              <a:fillRect l="-256" t="0" r="-256" b="0"/>
            </a:stretch>
          </a:blipFill>
        </p:spPr>
      </p:sp>
      <p:sp>
        <p:nvSpPr>
          <p:cNvPr name="TextBox 14" id="14"/>
          <p:cNvSpPr txBox="true"/>
          <p:nvPr/>
        </p:nvSpPr>
        <p:spPr>
          <a:xfrm rot="0">
            <a:off x="1876722" y="4548783"/>
            <a:ext cx="3368428" cy="302716"/>
          </a:xfrm>
          <a:prstGeom prst="rect">
            <a:avLst/>
          </a:prstGeom>
        </p:spPr>
        <p:txBody>
          <a:bodyPr anchor="t" rtlCol="false" tIns="0" lIns="0" bIns="0" rIns="0">
            <a:spAutoFit/>
          </a:bodyPr>
          <a:lstStyle/>
          <a:p>
            <a:pPr algn="l">
              <a:lnSpc>
                <a:spcPts val="2249"/>
              </a:lnSpc>
            </a:pPr>
            <a:r>
              <a:rPr lang="en-US" sz="1812">
                <a:solidFill>
                  <a:srgbClr val="49495A"/>
                </a:solidFill>
                <a:latin typeface="Libre Baskerville"/>
                <a:ea typeface="Libre Baskerville"/>
                <a:cs typeface="Libre Baskerville"/>
                <a:sym typeface="Libre Baskerville"/>
              </a:rPr>
              <a:t>Drop Unnecessary Columns</a:t>
            </a:r>
          </a:p>
        </p:txBody>
      </p:sp>
      <p:sp>
        <p:nvSpPr>
          <p:cNvPr name="TextBox 15" id="15"/>
          <p:cNvSpPr txBox="true"/>
          <p:nvPr/>
        </p:nvSpPr>
        <p:spPr>
          <a:xfrm rot="0">
            <a:off x="1876722" y="4906864"/>
            <a:ext cx="15754350" cy="657522"/>
          </a:xfrm>
          <a:prstGeom prst="rect">
            <a:avLst/>
          </a:prstGeom>
        </p:spPr>
        <p:txBody>
          <a:bodyPr anchor="t" rtlCol="false" tIns="0" lIns="0" bIns="0" rIns="0">
            <a:spAutoFit/>
          </a:bodyPr>
          <a:lstStyle/>
          <a:p>
            <a:pPr algn="l">
              <a:lnSpc>
                <a:spcPts val="2312"/>
              </a:lnSpc>
            </a:pPr>
            <a:r>
              <a:rPr lang="en-US" sz="1437">
                <a:solidFill>
                  <a:srgbClr val="49495A"/>
                </a:solidFill>
                <a:latin typeface="Open Sans"/>
                <a:ea typeface="Open Sans"/>
                <a:cs typeface="Open Sans"/>
                <a:sym typeface="Open Sans"/>
              </a:rPr>
              <a:t>Removed columns that were deemed irrelevant for the analysis (e.g., redundant identifiers or features with no analytical value) to streamline the dataset and improve processing efficiency.</a:t>
            </a:r>
          </a:p>
        </p:txBody>
      </p:sp>
      <p:sp>
        <p:nvSpPr>
          <p:cNvPr name="Freeform 16" id="16" descr="preencoded.png"/>
          <p:cNvSpPr/>
          <p:nvPr/>
        </p:nvSpPr>
        <p:spPr>
          <a:xfrm flipH="false" flipV="false" rot="0">
            <a:off x="656928" y="5752059"/>
            <a:ext cx="938361" cy="1126183"/>
          </a:xfrm>
          <a:custGeom>
            <a:avLst/>
            <a:gdLst/>
            <a:ahLst/>
            <a:cxnLst/>
            <a:rect r="r" b="b" t="t" l="l"/>
            <a:pathLst>
              <a:path h="1126183" w="938361">
                <a:moveTo>
                  <a:pt x="0" y="0"/>
                </a:moveTo>
                <a:lnTo>
                  <a:pt x="938361" y="0"/>
                </a:lnTo>
                <a:lnTo>
                  <a:pt x="938361" y="1126182"/>
                </a:lnTo>
                <a:lnTo>
                  <a:pt x="0" y="1126182"/>
                </a:lnTo>
                <a:lnTo>
                  <a:pt x="0" y="0"/>
                </a:lnTo>
                <a:close/>
              </a:path>
            </a:pathLst>
          </a:custGeom>
          <a:blipFill>
            <a:blip r:embed="rId6"/>
            <a:stretch>
              <a:fillRect l="-345" t="0" r="-345" b="0"/>
            </a:stretch>
          </a:blipFill>
        </p:spPr>
      </p:sp>
      <p:sp>
        <p:nvSpPr>
          <p:cNvPr name="TextBox 17" id="17"/>
          <p:cNvSpPr txBox="true"/>
          <p:nvPr/>
        </p:nvSpPr>
        <p:spPr>
          <a:xfrm rot="0">
            <a:off x="1876722" y="5930205"/>
            <a:ext cx="4179540" cy="302716"/>
          </a:xfrm>
          <a:prstGeom prst="rect">
            <a:avLst/>
          </a:prstGeom>
        </p:spPr>
        <p:txBody>
          <a:bodyPr anchor="t" rtlCol="false" tIns="0" lIns="0" bIns="0" rIns="0">
            <a:spAutoFit/>
          </a:bodyPr>
          <a:lstStyle/>
          <a:p>
            <a:pPr algn="l">
              <a:lnSpc>
                <a:spcPts val="2249"/>
              </a:lnSpc>
            </a:pPr>
            <a:r>
              <a:rPr lang="en-US" sz="1812">
                <a:solidFill>
                  <a:srgbClr val="49495A"/>
                </a:solidFill>
                <a:latin typeface="Libre Baskerville"/>
                <a:ea typeface="Libre Baskerville"/>
                <a:cs typeface="Libre Baskerville"/>
                <a:sym typeface="Libre Baskerville"/>
              </a:rPr>
              <a:t>Check Dimensions and Data Types</a:t>
            </a:r>
          </a:p>
        </p:txBody>
      </p:sp>
      <p:sp>
        <p:nvSpPr>
          <p:cNvPr name="TextBox 18" id="18"/>
          <p:cNvSpPr txBox="true"/>
          <p:nvPr/>
        </p:nvSpPr>
        <p:spPr>
          <a:xfrm rot="0">
            <a:off x="1876722" y="6288286"/>
            <a:ext cx="15754350" cy="357336"/>
          </a:xfrm>
          <a:prstGeom prst="rect">
            <a:avLst/>
          </a:prstGeom>
        </p:spPr>
        <p:txBody>
          <a:bodyPr anchor="t" rtlCol="false" tIns="0" lIns="0" bIns="0" rIns="0">
            <a:spAutoFit/>
          </a:bodyPr>
          <a:lstStyle/>
          <a:p>
            <a:pPr algn="l">
              <a:lnSpc>
                <a:spcPts val="2312"/>
              </a:lnSpc>
            </a:pPr>
            <a:r>
              <a:rPr lang="en-US" sz="1437">
                <a:solidFill>
                  <a:srgbClr val="49495A"/>
                </a:solidFill>
                <a:latin typeface="Open Sans"/>
                <a:ea typeface="Open Sans"/>
                <a:cs typeface="Open Sans"/>
                <a:sym typeface="Open Sans"/>
              </a:rPr>
              <a:t>Re-validated the dataset's dimensions and data types after each major wrangling step to ensure the structural integrity and correct format of the transformed data.</a:t>
            </a:r>
          </a:p>
        </p:txBody>
      </p:sp>
      <p:sp>
        <p:nvSpPr>
          <p:cNvPr name="Freeform 19" id="19" descr="preencoded.png"/>
          <p:cNvSpPr/>
          <p:nvPr/>
        </p:nvSpPr>
        <p:spPr>
          <a:xfrm flipH="false" flipV="false" rot="0">
            <a:off x="656928" y="6878241"/>
            <a:ext cx="938361" cy="1381422"/>
          </a:xfrm>
          <a:custGeom>
            <a:avLst/>
            <a:gdLst/>
            <a:ahLst/>
            <a:cxnLst/>
            <a:rect r="r" b="b" t="t" l="l"/>
            <a:pathLst>
              <a:path h="1381422" w="938361">
                <a:moveTo>
                  <a:pt x="0" y="0"/>
                </a:moveTo>
                <a:lnTo>
                  <a:pt x="938361" y="0"/>
                </a:lnTo>
                <a:lnTo>
                  <a:pt x="938361" y="1381423"/>
                </a:lnTo>
                <a:lnTo>
                  <a:pt x="0" y="1381423"/>
                </a:lnTo>
                <a:lnTo>
                  <a:pt x="0" y="0"/>
                </a:lnTo>
                <a:close/>
              </a:path>
            </a:pathLst>
          </a:custGeom>
          <a:blipFill>
            <a:blip r:embed="rId7"/>
            <a:stretch>
              <a:fillRect l="-256" t="0" r="-256" b="0"/>
            </a:stretch>
          </a:blipFill>
        </p:spPr>
      </p:sp>
      <p:sp>
        <p:nvSpPr>
          <p:cNvPr name="TextBox 20" id="20"/>
          <p:cNvSpPr txBox="true"/>
          <p:nvPr/>
        </p:nvSpPr>
        <p:spPr>
          <a:xfrm rot="0">
            <a:off x="1876722" y="7056387"/>
            <a:ext cx="2452836" cy="302716"/>
          </a:xfrm>
          <a:prstGeom prst="rect">
            <a:avLst/>
          </a:prstGeom>
        </p:spPr>
        <p:txBody>
          <a:bodyPr anchor="t" rtlCol="false" tIns="0" lIns="0" bIns="0" rIns="0">
            <a:spAutoFit/>
          </a:bodyPr>
          <a:lstStyle/>
          <a:p>
            <a:pPr algn="l">
              <a:lnSpc>
                <a:spcPts val="2249"/>
              </a:lnSpc>
            </a:pPr>
            <a:r>
              <a:rPr lang="en-US" sz="1812">
                <a:solidFill>
                  <a:srgbClr val="49495A"/>
                </a:solidFill>
                <a:latin typeface="Libre Baskerville"/>
                <a:ea typeface="Libre Baskerville"/>
                <a:cs typeface="Libre Baskerville"/>
                <a:sym typeface="Libre Baskerville"/>
              </a:rPr>
              <a:t>Treat Missing Values</a:t>
            </a:r>
          </a:p>
        </p:txBody>
      </p:sp>
      <p:sp>
        <p:nvSpPr>
          <p:cNvPr name="TextBox 21" id="21"/>
          <p:cNvSpPr txBox="true"/>
          <p:nvPr/>
        </p:nvSpPr>
        <p:spPr>
          <a:xfrm rot="0">
            <a:off x="1876722" y="7414469"/>
            <a:ext cx="15754350" cy="657522"/>
          </a:xfrm>
          <a:prstGeom prst="rect">
            <a:avLst/>
          </a:prstGeom>
        </p:spPr>
        <p:txBody>
          <a:bodyPr anchor="t" rtlCol="false" tIns="0" lIns="0" bIns="0" rIns="0">
            <a:spAutoFit/>
          </a:bodyPr>
          <a:lstStyle/>
          <a:p>
            <a:pPr algn="l">
              <a:lnSpc>
                <a:spcPts val="2312"/>
              </a:lnSpc>
            </a:pPr>
            <a:r>
              <a:rPr lang="en-US" sz="1437">
                <a:solidFill>
                  <a:srgbClr val="49495A"/>
                </a:solidFill>
                <a:latin typeface="Open Sans"/>
                <a:ea typeface="Open Sans"/>
                <a:cs typeface="Open Sans"/>
                <a:sym typeface="Open Sans"/>
              </a:rPr>
              <a:t>Addressed null values using appropriate imputation strategies, such as mean or median, depending on the data distribution and impact on subsequent analysis. This ensures data completeness for modeling.</a:t>
            </a:r>
          </a:p>
        </p:txBody>
      </p:sp>
      <p:sp>
        <p:nvSpPr>
          <p:cNvPr name="Freeform 22" id="22" descr="preencoded.png"/>
          <p:cNvSpPr/>
          <p:nvPr/>
        </p:nvSpPr>
        <p:spPr>
          <a:xfrm flipH="false" flipV="false" rot="0">
            <a:off x="656928" y="8259664"/>
            <a:ext cx="938361" cy="1381422"/>
          </a:xfrm>
          <a:custGeom>
            <a:avLst/>
            <a:gdLst/>
            <a:ahLst/>
            <a:cxnLst/>
            <a:rect r="r" b="b" t="t" l="l"/>
            <a:pathLst>
              <a:path h="1381422" w="938361">
                <a:moveTo>
                  <a:pt x="0" y="0"/>
                </a:moveTo>
                <a:lnTo>
                  <a:pt x="938361" y="0"/>
                </a:lnTo>
                <a:lnTo>
                  <a:pt x="938361" y="1381422"/>
                </a:lnTo>
                <a:lnTo>
                  <a:pt x="0" y="1381422"/>
                </a:lnTo>
                <a:lnTo>
                  <a:pt x="0" y="0"/>
                </a:lnTo>
                <a:close/>
              </a:path>
            </a:pathLst>
          </a:custGeom>
          <a:blipFill>
            <a:blip r:embed="rId8"/>
            <a:stretch>
              <a:fillRect l="-256" t="0" r="-256" b="0"/>
            </a:stretch>
          </a:blipFill>
        </p:spPr>
      </p:sp>
      <p:sp>
        <p:nvSpPr>
          <p:cNvPr name="TextBox 23" id="23"/>
          <p:cNvSpPr txBox="true"/>
          <p:nvPr/>
        </p:nvSpPr>
        <p:spPr>
          <a:xfrm rot="0">
            <a:off x="1876722" y="8437810"/>
            <a:ext cx="2446884" cy="302716"/>
          </a:xfrm>
          <a:prstGeom prst="rect">
            <a:avLst/>
          </a:prstGeom>
        </p:spPr>
        <p:txBody>
          <a:bodyPr anchor="t" rtlCol="false" tIns="0" lIns="0" bIns="0" rIns="0">
            <a:spAutoFit/>
          </a:bodyPr>
          <a:lstStyle/>
          <a:p>
            <a:pPr algn="l">
              <a:lnSpc>
                <a:spcPts val="2249"/>
              </a:lnSpc>
            </a:pPr>
            <a:r>
              <a:rPr lang="en-US" sz="1812">
                <a:solidFill>
                  <a:srgbClr val="49495A"/>
                </a:solidFill>
                <a:latin typeface="Libre Baskerville"/>
                <a:ea typeface="Libre Baskerville"/>
                <a:cs typeface="Libre Baskerville"/>
                <a:sym typeface="Libre Baskerville"/>
              </a:rPr>
              <a:t>Validate Correctness</a:t>
            </a:r>
          </a:p>
        </p:txBody>
      </p:sp>
      <p:sp>
        <p:nvSpPr>
          <p:cNvPr name="TextBox 24" id="24"/>
          <p:cNvSpPr txBox="true"/>
          <p:nvPr/>
        </p:nvSpPr>
        <p:spPr>
          <a:xfrm rot="0">
            <a:off x="1876722" y="8795891"/>
            <a:ext cx="15754350" cy="657522"/>
          </a:xfrm>
          <a:prstGeom prst="rect">
            <a:avLst/>
          </a:prstGeom>
        </p:spPr>
        <p:txBody>
          <a:bodyPr anchor="t" rtlCol="false" tIns="0" lIns="0" bIns="0" rIns="0">
            <a:spAutoFit/>
          </a:bodyPr>
          <a:lstStyle/>
          <a:p>
            <a:pPr algn="l">
              <a:lnSpc>
                <a:spcPts val="2312"/>
              </a:lnSpc>
            </a:pPr>
            <a:r>
              <a:rPr lang="en-US" sz="1437">
                <a:solidFill>
                  <a:srgbClr val="49495A"/>
                </a:solidFill>
                <a:latin typeface="Open Sans"/>
                <a:ea typeface="Open Sans"/>
                <a:cs typeface="Open Sans"/>
                <a:sym typeface="Open Sans"/>
              </a:rPr>
              <a:t>Conducted spot-checks on the data integrity post-transformation to confirm that wrangling operations were applied accurately and did not introduce new errors or corrupt existing data.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TextBox 6" id="6"/>
          <p:cNvSpPr txBox="true"/>
          <p:nvPr/>
        </p:nvSpPr>
        <p:spPr>
          <a:xfrm rot="0">
            <a:off x="899815" y="678359"/>
            <a:ext cx="13959482" cy="831949"/>
          </a:xfrm>
          <a:prstGeom prst="rect">
            <a:avLst/>
          </a:prstGeom>
        </p:spPr>
        <p:txBody>
          <a:bodyPr anchor="t" rtlCol="false" tIns="0" lIns="0" bIns="0" rIns="0">
            <a:spAutoFit/>
          </a:bodyPr>
          <a:lstStyle/>
          <a:p>
            <a:pPr algn="l">
              <a:lnSpc>
                <a:spcPts val="6312"/>
              </a:lnSpc>
            </a:pPr>
            <a:r>
              <a:rPr lang="en-US" sz="4999">
                <a:solidFill>
                  <a:srgbClr val="403CCF"/>
                </a:solidFill>
                <a:latin typeface="Libre Baskerville"/>
                <a:ea typeface="Libre Baskerville"/>
                <a:cs typeface="Libre Baskerville"/>
                <a:sym typeface="Libre Baskerville"/>
              </a:rPr>
              <a:t>Central Tendency and Initial Data Analysis</a:t>
            </a:r>
          </a:p>
        </p:txBody>
      </p:sp>
      <p:sp>
        <p:nvSpPr>
          <p:cNvPr name="Freeform 7" id="7" descr="preencoded.png"/>
          <p:cNvSpPr/>
          <p:nvPr/>
        </p:nvSpPr>
        <p:spPr>
          <a:xfrm flipH="false" flipV="false" rot="0">
            <a:off x="899815" y="2069455"/>
            <a:ext cx="642640" cy="642640"/>
          </a:xfrm>
          <a:custGeom>
            <a:avLst/>
            <a:gdLst/>
            <a:ahLst/>
            <a:cxnLst/>
            <a:rect r="r" b="b" t="t" l="l"/>
            <a:pathLst>
              <a:path h="642640" w="642640">
                <a:moveTo>
                  <a:pt x="0" y="0"/>
                </a:moveTo>
                <a:lnTo>
                  <a:pt x="642640" y="0"/>
                </a:lnTo>
                <a:lnTo>
                  <a:pt x="642640" y="642640"/>
                </a:lnTo>
                <a:lnTo>
                  <a:pt x="0" y="642640"/>
                </a:lnTo>
                <a:lnTo>
                  <a:pt x="0" y="0"/>
                </a:lnTo>
                <a:close/>
              </a:path>
            </a:pathLst>
          </a:custGeom>
          <a:blipFill>
            <a:blip r:embed="rId3"/>
            <a:stretch>
              <a:fillRect l="0" t="0" r="0" b="0"/>
            </a:stretch>
          </a:blipFill>
        </p:spPr>
      </p:sp>
      <p:sp>
        <p:nvSpPr>
          <p:cNvPr name="TextBox 8" id="8"/>
          <p:cNvSpPr txBox="true"/>
          <p:nvPr/>
        </p:nvSpPr>
        <p:spPr>
          <a:xfrm rot="0">
            <a:off x="1799481" y="2158008"/>
            <a:ext cx="3213795" cy="420589"/>
          </a:xfrm>
          <a:prstGeom prst="rect">
            <a:avLst/>
          </a:prstGeom>
        </p:spPr>
        <p:txBody>
          <a:bodyPr anchor="t" rtlCol="false" tIns="0" lIns="0" bIns="0" rIns="0">
            <a:spAutoFit/>
          </a:bodyPr>
          <a:lstStyle/>
          <a:p>
            <a:pPr algn="l">
              <a:lnSpc>
                <a:spcPts val="3124"/>
              </a:lnSpc>
            </a:pPr>
            <a:r>
              <a:rPr lang="en-US" sz="2499">
                <a:solidFill>
                  <a:srgbClr val="49495A"/>
                </a:solidFill>
                <a:latin typeface="Libre Baskerville"/>
                <a:ea typeface="Libre Baskerville"/>
                <a:cs typeface="Libre Baskerville"/>
                <a:sym typeface="Libre Baskerville"/>
              </a:rPr>
              <a:t>Mean</a:t>
            </a:r>
          </a:p>
        </p:txBody>
      </p:sp>
      <p:sp>
        <p:nvSpPr>
          <p:cNvPr name="TextBox 9" id="9"/>
          <p:cNvSpPr txBox="true"/>
          <p:nvPr/>
        </p:nvSpPr>
        <p:spPr>
          <a:xfrm rot="0">
            <a:off x="1799481" y="2656582"/>
            <a:ext cx="15588704" cy="898922"/>
          </a:xfrm>
          <a:prstGeom prst="rect">
            <a:avLst/>
          </a:prstGeom>
        </p:spPr>
        <p:txBody>
          <a:bodyPr anchor="t" rtlCol="false" tIns="0" lIns="0" bIns="0" rIns="0">
            <a:spAutoFit/>
          </a:bodyPr>
          <a:lstStyle/>
          <a:p>
            <a:pPr algn="l">
              <a:lnSpc>
                <a:spcPts val="3187"/>
              </a:lnSpc>
            </a:pPr>
            <a:r>
              <a:rPr lang="en-US" sz="2000">
                <a:solidFill>
                  <a:srgbClr val="49495A"/>
                </a:solidFill>
                <a:latin typeface="Open Sans"/>
                <a:ea typeface="Open Sans"/>
                <a:cs typeface="Open Sans"/>
                <a:sym typeface="Open Sans"/>
              </a:rPr>
              <a:t>Calculated the average for continuous variables like 'temp', 'humidity', 'windspeed', and 'count' to understand the typical value and overall central point of the data distribution.</a:t>
            </a:r>
          </a:p>
        </p:txBody>
      </p:sp>
      <p:sp>
        <p:nvSpPr>
          <p:cNvPr name="Freeform 10" id="10" descr="preencoded.png"/>
          <p:cNvSpPr/>
          <p:nvPr/>
        </p:nvSpPr>
        <p:spPr>
          <a:xfrm flipH="false" flipV="false" rot="0">
            <a:off x="899815" y="4114651"/>
            <a:ext cx="642640" cy="642640"/>
          </a:xfrm>
          <a:custGeom>
            <a:avLst/>
            <a:gdLst/>
            <a:ahLst/>
            <a:cxnLst/>
            <a:rect r="r" b="b" t="t" l="l"/>
            <a:pathLst>
              <a:path h="642640" w="642640">
                <a:moveTo>
                  <a:pt x="0" y="0"/>
                </a:moveTo>
                <a:lnTo>
                  <a:pt x="642640" y="0"/>
                </a:lnTo>
                <a:lnTo>
                  <a:pt x="642640" y="642640"/>
                </a:lnTo>
                <a:lnTo>
                  <a:pt x="0" y="642640"/>
                </a:lnTo>
                <a:lnTo>
                  <a:pt x="0" y="0"/>
                </a:lnTo>
                <a:close/>
              </a:path>
            </a:pathLst>
          </a:custGeom>
          <a:blipFill>
            <a:blip r:embed="rId4"/>
            <a:stretch>
              <a:fillRect l="0" t="0" r="0" b="0"/>
            </a:stretch>
          </a:blipFill>
        </p:spPr>
      </p:sp>
      <p:sp>
        <p:nvSpPr>
          <p:cNvPr name="TextBox 11" id="11"/>
          <p:cNvSpPr txBox="true"/>
          <p:nvPr/>
        </p:nvSpPr>
        <p:spPr>
          <a:xfrm rot="0">
            <a:off x="1799481" y="4203204"/>
            <a:ext cx="3213795" cy="420589"/>
          </a:xfrm>
          <a:prstGeom prst="rect">
            <a:avLst/>
          </a:prstGeom>
        </p:spPr>
        <p:txBody>
          <a:bodyPr anchor="t" rtlCol="false" tIns="0" lIns="0" bIns="0" rIns="0">
            <a:spAutoFit/>
          </a:bodyPr>
          <a:lstStyle/>
          <a:p>
            <a:pPr algn="l">
              <a:lnSpc>
                <a:spcPts val="3124"/>
              </a:lnSpc>
            </a:pPr>
            <a:r>
              <a:rPr lang="en-US" sz="2499">
                <a:solidFill>
                  <a:srgbClr val="49495A"/>
                </a:solidFill>
                <a:latin typeface="Libre Baskerville"/>
                <a:ea typeface="Libre Baskerville"/>
                <a:cs typeface="Libre Baskerville"/>
                <a:sym typeface="Libre Baskerville"/>
              </a:rPr>
              <a:t>Median</a:t>
            </a:r>
          </a:p>
        </p:txBody>
      </p:sp>
      <p:sp>
        <p:nvSpPr>
          <p:cNvPr name="TextBox 12" id="12"/>
          <p:cNvSpPr txBox="true"/>
          <p:nvPr/>
        </p:nvSpPr>
        <p:spPr>
          <a:xfrm rot="0">
            <a:off x="1799481" y="4701779"/>
            <a:ext cx="15588704" cy="898923"/>
          </a:xfrm>
          <a:prstGeom prst="rect">
            <a:avLst/>
          </a:prstGeom>
        </p:spPr>
        <p:txBody>
          <a:bodyPr anchor="t" rtlCol="false" tIns="0" lIns="0" bIns="0" rIns="0">
            <a:spAutoFit/>
          </a:bodyPr>
          <a:lstStyle/>
          <a:p>
            <a:pPr algn="l">
              <a:lnSpc>
                <a:spcPts val="3187"/>
              </a:lnSpc>
            </a:pPr>
            <a:r>
              <a:rPr lang="en-US" sz="2000">
                <a:solidFill>
                  <a:srgbClr val="49495A"/>
                </a:solidFill>
                <a:latin typeface="Open Sans"/>
                <a:ea typeface="Open Sans"/>
                <a:cs typeface="Open Sans"/>
                <a:sym typeface="Open Sans"/>
              </a:rPr>
              <a:t>Determined the middle value for ordered datasets, particularly useful for skewed distributions to provide a more robust measure of central tendency less affected by outliers.</a:t>
            </a:r>
          </a:p>
        </p:txBody>
      </p:sp>
      <p:sp>
        <p:nvSpPr>
          <p:cNvPr name="Freeform 13" id="13" descr="preencoded.png"/>
          <p:cNvSpPr/>
          <p:nvPr/>
        </p:nvSpPr>
        <p:spPr>
          <a:xfrm flipH="false" flipV="false" rot="0">
            <a:off x="899815" y="6159847"/>
            <a:ext cx="642640" cy="642640"/>
          </a:xfrm>
          <a:custGeom>
            <a:avLst/>
            <a:gdLst/>
            <a:ahLst/>
            <a:cxnLst/>
            <a:rect r="r" b="b" t="t" l="l"/>
            <a:pathLst>
              <a:path h="642640" w="642640">
                <a:moveTo>
                  <a:pt x="0" y="0"/>
                </a:moveTo>
                <a:lnTo>
                  <a:pt x="642640" y="0"/>
                </a:lnTo>
                <a:lnTo>
                  <a:pt x="642640" y="642640"/>
                </a:lnTo>
                <a:lnTo>
                  <a:pt x="0" y="642640"/>
                </a:lnTo>
                <a:lnTo>
                  <a:pt x="0" y="0"/>
                </a:lnTo>
                <a:close/>
              </a:path>
            </a:pathLst>
          </a:custGeom>
          <a:blipFill>
            <a:blip r:embed="rId5"/>
            <a:stretch>
              <a:fillRect l="0" t="0" r="0" b="0"/>
            </a:stretch>
          </a:blipFill>
        </p:spPr>
      </p:sp>
      <p:sp>
        <p:nvSpPr>
          <p:cNvPr name="TextBox 14" id="14"/>
          <p:cNvSpPr txBox="true"/>
          <p:nvPr/>
        </p:nvSpPr>
        <p:spPr>
          <a:xfrm rot="0">
            <a:off x="1799481" y="6248400"/>
            <a:ext cx="3213795" cy="420589"/>
          </a:xfrm>
          <a:prstGeom prst="rect">
            <a:avLst/>
          </a:prstGeom>
        </p:spPr>
        <p:txBody>
          <a:bodyPr anchor="t" rtlCol="false" tIns="0" lIns="0" bIns="0" rIns="0">
            <a:spAutoFit/>
          </a:bodyPr>
          <a:lstStyle/>
          <a:p>
            <a:pPr algn="l">
              <a:lnSpc>
                <a:spcPts val="3124"/>
              </a:lnSpc>
            </a:pPr>
            <a:r>
              <a:rPr lang="en-US" sz="2499">
                <a:solidFill>
                  <a:srgbClr val="49495A"/>
                </a:solidFill>
                <a:latin typeface="Libre Baskerville"/>
                <a:ea typeface="Libre Baskerville"/>
                <a:cs typeface="Libre Baskerville"/>
                <a:sym typeface="Libre Baskerville"/>
              </a:rPr>
              <a:t>Mode</a:t>
            </a:r>
          </a:p>
        </p:txBody>
      </p:sp>
      <p:sp>
        <p:nvSpPr>
          <p:cNvPr name="TextBox 15" id="15"/>
          <p:cNvSpPr txBox="true"/>
          <p:nvPr/>
        </p:nvSpPr>
        <p:spPr>
          <a:xfrm rot="0">
            <a:off x="1799481" y="6746974"/>
            <a:ext cx="15588704" cy="898922"/>
          </a:xfrm>
          <a:prstGeom prst="rect">
            <a:avLst/>
          </a:prstGeom>
        </p:spPr>
        <p:txBody>
          <a:bodyPr anchor="t" rtlCol="false" tIns="0" lIns="0" bIns="0" rIns="0">
            <a:spAutoFit/>
          </a:bodyPr>
          <a:lstStyle/>
          <a:p>
            <a:pPr algn="l">
              <a:lnSpc>
                <a:spcPts val="3187"/>
              </a:lnSpc>
            </a:pPr>
            <a:r>
              <a:rPr lang="en-US" sz="2000">
                <a:solidFill>
                  <a:srgbClr val="49495A"/>
                </a:solidFill>
                <a:latin typeface="Open Sans"/>
                <a:ea typeface="Open Sans"/>
                <a:cs typeface="Open Sans"/>
                <a:sym typeface="Open Sans"/>
              </a:rPr>
              <a:t>Identified the most frequently occurring value in both numerical and categorical attributes to highlight common occurrences or patterns within the data.</a:t>
            </a:r>
          </a:p>
        </p:txBody>
      </p:sp>
      <p:sp>
        <p:nvSpPr>
          <p:cNvPr name="TextBox 16" id="16"/>
          <p:cNvSpPr txBox="true"/>
          <p:nvPr/>
        </p:nvSpPr>
        <p:spPr>
          <a:xfrm rot="0">
            <a:off x="899815" y="7858869"/>
            <a:ext cx="16488370" cy="1721644"/>
          </a:xfrm>
          <a:prstGeom prst="rect">
            <a:avLst/>
          </a:prstGeom>
        </p:spPr>
        <p:txBody>
          <a:bodyPr anchor="t" rtlCol="false" tIns="0" lIns="0" bIns="0" rIns="0">
            <a:spAutoFit/>
          </a:bodyPr>
          <a:lstStyle/>
          <a:p>
            <a:pPr algn="l">
              <a:lnSpc>
                <a:spcPts val="3187"/>
              </a:lnSpc>
            </a:pPr>
            <a:r>
              <a:rPr lang="en-US" sz="2000">
                <a:solidFill>
                  <a:srgbClr val="49495A"/>
                </a:solidFill>
                <a:latin typeface="Open Sans"/>
                <a:ea typeface="Open Sans"/>
                <a:cs typeface="Open Sans"/>
                <a:sym typeface="Open Sans"/>
              </a:rPr>
              <a:t>Applying measures of central tendency serves a dual purpose: it helps in understanding the typical values and overall distribution of key metrics such as temperature, humidity, windspeed, and rental counts. Furthermore, by observing deviations from these central points, we can effectively identify potential anomalies or outliers that may warrant further investigation, ensuring a more accurate representation of the underlying data trends.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TextBox 6" id="6"/>
          <p:cNvSpPr txBox="true"/>
          <p:nvPr/>
        </p:nvSpPr>
        <p:spPr>
          <a:xfrm rot="0">
            <a:off x="879425" y="720179"/>
            <a:ext cx="12056864" cy="804267"/>
          </a:xfrm>
          <a:prstGeom prst="rect">
            <a:avLst/>
          </a:prstGeom>
        </p:spPr>
        <p:txBody>
          <a:bodyPr anchor="t" rtlCol="false" tIns="0" lIns="0" bIns="0" rIns="0">
            <a:spAutoFit/>
          </a:bodyPr>
          <a:lstStyle/>
          <a:p>
            <a:pPr algn="l">
              <a:lnSpc>
                <a:spcPts val="6125"/>
              </a:lnSpc>
            </a:pPr>
            <a:r>
              <a:rPr lang="en-US" sz="4937">
                <a:solidFill>
                  <a:srgbClr val="403CCF"/>
                </a:solidFill>
                <a:latin typeface="Libre Baskerville"/>
                <a:ea typeface="Libre Baskerville"/>
                <a:cs typeface="Libre Baskerville"/>
                <a:sym typeface="Libre Baskerville"/>
              </a:rPr>
              <a:t>Handling Missing Values and Outliers</a:t>
            </a:r>
          </a:p>
        </p:txBody>
      </p:sp>
      <p:grpSp>
        <p:nvGrpSpPr>
          <p:cNvPr name="Group 7" id="7"/>
          <p:cNvGrpSpPr/>
          <p:nvPr/>
        </p:nvGrpSpPr>
        <p:grpSpPr>
          <a:xfrm rot="0">
            <a:off x="879425" y="5586264"/>
            <a:ext cx="16529149" cy="28575"/>
            <a:chOff x="0" y="0"/>
            <a:chExt cx="22038865" cy="38100"/>
          </a:xfrm>
        </p:grpSpPr>
        <p:sp>
          <p:nvSpPr>
            <p:cNvPr name="Freeform 8" id="8"/>
            <p:cNvSpPr/>
            <p:nvPr/>
          </p:nvSpPr>
          <p:spPr>
            <a:xfrm flipH="false" flipV="false" rot="0">
              <a:off x="0" y="0"/>
              <a:ext cx="22038818" cy="38100"/>
            </a:xfrm>
            <a:custGeom>
              <a:avLst/>
              <a:gdLst/>
              <a:ahLst/>
              <a:cxnLst/>
              <a:rect r="r" b="b" t="t" l="l"/>
              <a:pathLst>
                <a:path h="38100" w="22038818">
                  <a:moveTo>
                    <a:pt x="0" y="19050"/>
                  </a:moveTo>
                  <a:cubicBezTo>
                    <a:pt x="0" y="8509"/>
                    <a:pt x="8509" y="0"/>
                    <a:pt x="19050" y="0"/>
                  </a:cubicBezTo>
                  <a:lnTo>
                    <a:pt x="22019768" y="0"/>
                  </a:lnTo>
                  <a:cubicBezTo>
                    <a:pt x="22030308" y="0"/>
                    <a:pt x="22038818" y="8509"/>
                    <a:pt x="22038818" y="19050"/>
                  </a:cubicBezTo>
                  <a:cubicBezTo>
                    <a:pt x="22038818" y="29591"/>
                    <a:pt x="22030308" y="38100"/>
                    <a:pt x="22019768" y="38100"/>
                  </a:cubicBezTo>
                  <a:lnTo>
                    <a:pt x="19050" y="38100"/>
                  </a:lnTo>
                  <a:cubicBezTo>
                    <a:pt x="8509" y="38100"/>
                    <a:pt x="0" y="29591"/>
                    <a:pt x="0" y="19050"/>
                  </a:cubicBezTo>
                  <a:close/>
                </a:path>
              </a:pathLst>
            </a:custGeom>
            <a:solidFill>
              <a:srgbClr val="D0CED9"/>
            </a:solidFill>
          </p:spPr>
        </p:sp>
      </p:grpSp>
      <p:grpSp>
        <p:nvGrpSpPr>
          <p:cNvPr name="Group 9" id="9"/>
          <p:cNvGrpSpPr/>
          <p:nvPr/>
        </p:nvGrpSpPr>
        <p:grpSpPr>
          <a:xfrm rot="0">
            <a:off x="4076551" y="4832524"/>
            <a:ext cx="28575" cy="753815"/>
            <a:chOff x="0" y="0"/>
            <a:chExt cx="38100" cy="1005087"/>
          </a:xfrm>
        </p:grpSpPr>
        <p:sp>
          <p:nvSpPr>
            <p:cNvPr name="Freeform 10" id="10"/>
            <p:cNvSpPr/>
            <p:nvPr/>
          </p:nvSpPr>
          <p:spPr>
            <a:xfrm flipH="false" flipV="false" rot="0">
              <a:off x="0" y="0"/>
              <a:ext cx="38100" cy="1005078"/>
            </a:xfrm>
            <a:custGeom>
              <a:avLst/>
              <a:gdLst/>
              <a:ahLst/>
              <a:cxnLst/>
              <a:rect r="r" b="b" t="t" l="l"/>
              <a:pathLst>
                <a:path h="1005078" w="38100">
                  <a:moveTo>
                    <a:pt x="0" y="19050"/>
                  </a:moveTo>
                  <a:cubicBezTo>
                    <a:pt x="0" y="8509"/>
                    <a:pt x="8509" y="0"/>
                    <a:pt x="19050" y="0"/>
                  </a:cubicBezTo>
                  <a:cubicBezTo>
                    <a:pt x="29591" y="0"/>
                    <a:pt x="38100" y="8509"/>
                    <a:pt x="38100" y="19050"/>
                  </a:cubicBezTo>
                  <a:lnTo>
                    <a:pt x="38100" y="986028"/>
                  </a:lnTo>
                  <a:cubicBezTo>
                    <a:pt x="38100" y="996569"/>
                    <a:pt x="29591" y="1005078"/>
                    <a:pt x="19050" y="1005078"/>
                  </a:cubicBezTo>
                  <a:cubicBezTo>
                    <a:pt x="8509" y="1005078"/>
                    <a:pt x="0" y="996569"/>
                    <a:pt x="0" y="986028"/>
                  </a:cubicBezTo>
                  <a:close/>
                </a:path>
              </a:pathLst>
            </a:custGeom>
            <a:solidFill>
              <a:srgbClr val="D0CED9"/>
            </a:solidFill>
          </p:spPr>
        </p:sp>
      </p:grpSp>
      <p:grpSp>
        <p:nvGrpSpPr>
          <p:cNvPr name="Group 11" id="11"/>
          <p:cNvGrpSpPr/>
          <p:nvPr/>
        </p:nvGrpSpPr>
        <p:grpSpPr>
          <a:xfrm rot="0">
            <a:off x="3808214" y="5303565"/>
            <a:ext cx="565397" cy="565397"/>
            <a:chOff x="0" y="0"/>
            <a:chExt cx="753863" cy="753863"/>
          </a:xfrm>
        </p:grpSpPr>
        <p:sp>
          <p:nvSpPr>
            <p:cNvPr name="Freeform 12" id="12"/>
            <p:cNvSpPr/>
            <p:nvPr/>
          </p:nvSpPr>
          <p:spPr>
            <a:xfrm flipH="false" flipV="false" rot="0">
              <a:off x="0" y="0"/>
              <a:ext cx="753872" cy="753872"/>
            </a:xfrm>
            <a:custGeom>
              <a:avLst/>
              <a:gdLst/>
              <a:ahLst/>
              <a:cxnLst/>
              <a:rect r="r" b="b" t="t" l="l"/>
              <a:pathLst>
                <a:path h="753872" w="753872">
                  <a:moveTo>
                    <a:pt x="0" y="50292"/>
                  </a:moveTo>
                  <a:cubicBezTo>
                    <a:pt x="0" y="22479"/>
                    <a:pt x="22479" y="0"/>
                    <a:pt x="50292" y="0"/>
                  </a:cubicBezTo>
                  <a:lnTo>
                    <a:pt x="703580" y="0"/>
                  </a:lnTo>
                  <a:cubicBezTo>
                    <a:pt x="731393" y="0"/>
                    <a:pt x="753872" y="22479"/>
                    <a:pt x="753872" y="50292"/>
                  </a:cubicBezTo>
                  <a:lnTo>
                    <a:pt x="753872" y="703580"/>
                  </a:lnTo>
                  <a:cubicBezTo>
                    <a:pt x="753872" y="731393"/>
                    <a:pt x="731393" y="753872"/>
                    <a:pt x="703580" y="753872"/>
                  </a:cubicBezTo>
                  <a:lnTo>
                    <a:pt x="50292" y="753872"/>
                  </a:lnTo>
                  <a:cubicBezTo>
                    <a:pt x="22479" y="753872"/>
                    <a:pt x="0" y="731393"/>
                    <a:pt x="0" y="703580"/>
                  </a:cubicBezTo>
                  <a:close/>
                </a:path>
              </a:pathLst>
            </a:custGeom>
            <a:solidFill>
              <a:srgbClr val="EAE8F3"/>
            </a:solidFill>
          </p:spPr>
        </p:sp>
      </p:grpSp>
      <p:sp>
        <p:nvSpPr>
          <p:cNvPr name="TextBox 13" id="13"/>
          <p:cNvSpPr txBox="true"/>
          <p:nvPr/>
        </p:nvSpPr>
        <p:spPr>
          <a:xfrm rot="0">
            <a:off x="3902422" y="5398219"/>
            <a:ext cx="376833" cy="423565"/>
          </a:xfrm>
          <a:prstGeom prst="rect">
            <a:avLst/>
          </a:prstGeom>
        </p:spPr>
        <p:txBody>
          <a:bodyPr anchor="t" rtlCol="false" tIns="0" lIns="0" bIns="0" rIns="0">
            <a:spAutoFit/>
          </a:bodyPr>
          <a:lstStyle/>
          <a:p>
            <a:pPr algn="ctr">
              <a:lnSpc>
                <a:spcPts val="2937"/>
              </a:lnSpc>
            </a:pPr>
            <a:r>
              <a:rPr lang="en-US" sz="2937">
                <a:solidFill>
                  <a:srgbClr val="49495A"/>
                </a:solidFill>
                <a:latin typeface="Libre Baskerville"/>
                <a:ea typeface="Libre Baskerville"/>
                <a:cs typeface="Libre Baskerville"/>
                <a:sym typeface="Libre Baskerville"/>
              </a:rPr>
              <a:t>1</a:t>
            </a:r>
          </a:p>
        </p:txBody>
      </p:sp>
      <p:sp>
        <p:nvSpPr>
          <p:cNvPr name="TextBox 14" id="14"/>
          <p:cNvSpPr txBox="true"/>
          <p:nvPr/>
        </p:nvSpPr>
        <p:spPr>
          <a:xfrm rot="0">
            <a:off x="2341810" y="2017514"/>
            <a:ext cx="3498354" cy="402134"/>
          </a:xfrm>
          <a:prstGeom prst="rect">
            <a:avLst/>
          </a:prstGeom>
        </p:spPr>
        <p:txBody>
          <a:bodyPr anchor="t" rtlCol="false" tIns="0" lIns="0" bIns="0" rIns="0">
            <a:spAutoFit/>
          </a:bodyPr>
          <a:lstStyle/>
          <a:p>
            <a:pPr algn="ctr">
              <a:lnSpc>
                <a:spcPts val="3062"/>
              </a:lnSpc>
            </a:pPr>
            <a:r>
              <a:rPr lang="en-US" sz="2437">
                <a:solidFill>
                  <a:srgbClr val="49495A"/>
                </a:solidFill>
                <a:latin typeface="Libre Baskerville"/>
                <a:ea typeface="Libre Baskerville"/>
                <a:cs typeface="Libre Baskerville"/>
                <a:sym typeface="Libre Baskerville"/>
              </a:rPr>
              <a:t>Dataset_3 Integration</a:t>
            </a:r>
          </a:p>
        </p:txBody>
      </p:sp>
      <p:sp>
        <p:nvSpPr>
          <p:cNvPr name="TextBox 15" id="15"/>
          <p:cNvSpPr txBox="true"/>
          <p:nvPr/>
        </p:nvSpPr>
        <p:spPr>
          <a:xfrm rot="0">
            <a:off x="1130647" y="2484685"/>
            <a:ext cx="5920680" cy="2096392"/>
          </a:xfrm>
          <a:prstGeom prst="rect">
            <a:avLst/>
          </a:prstGeom>
        </p:spPr>
        <p:txBody>
          <a:bodyPr anchor="t" rtlCol="false" tIns="0" lIns="0" bIns="0" rIns="0">
            <a:spAutoFit/>
          </a:bodyPr>
          <a:lstStyle/>
          <a:p>
            <a:pPr algn="ctr">
              <a:lnSpc>
                <a:spcPts val="3125"/>
              </a:lnSpc>
            </a:pPr>
            <a:r>
              <a:rPr lang="en-US" sz="1937">
                <a:solidFill>
                  <a:srgbClr val="49495A"/>
                </a:solidFill>
                <a:latin typeface="Open Sans"/>
                <a:ea typeface="Open Sans"/>
                <a:cs typeface="Open Sans"/>
                <a:sym typeface="Open Sans"/>
              </a:rPr>
              <a:t>The previously cleaned and merged data was concatenated with Dataset_3. This step ensures all relevant data is unified before proceeding with advanced cleaning, providing a comprehensive dataset for analysis.</a:t>
            </a:r>
          </a:p>
        </p:txBody>
      </p:sp>
      <p:grpSp>
        <p:nvGrpSpPr>
          <p:cNvPr name="Group 16" id="16"/>
          <p:cNvGrpSpPr/>
          <p:nvPr/>
        </p:nvGrpSpPr>
        <p:grpSpPr>
          <a:xfrm rot="0">
            <a:off x="7445127" y="5586189"/>
            <a:ext cx="28575" cy="753815"/>
            <a:chOff x="0" y="0"/>
            <a:chExt cx="38100" cy="1005087"/>
          </a:xfrm>
        </p:grpSpPr>
        <p:sp>
          <p:nvSpPr>
            <p:cNvPr name="Freeform 17" id="17"/>
            <p:cNvSpPr/>
            <p:nvPr/>
          </p:nvSpPr>
          <p:spPr>
            <a:xfrm flipH="false" flipV="false" rot="0">
              <a:off x="0" y="0"/>
              <a:ext cx="38100" cy="1005078"/>
            </a:xfrm>
            <a:custGeom>
              <a:avLst/>
              <a:gdLst/>
              <a:ahLst/>
              <a:cxnLst/>
              <a:rect r="r" b="b" t="t" l="l"/>
              <a:pathLst>
                <a:path h="1005078" w="38100">
                  <a:moveTo>
                    <a:pt x="0" y="19050"/>
                  </a:moveTo>
                  <a:cubicBezTo>
                    <a:pt x="0" y="8509"/>
                    <a:pt x="8509" y="0"/>
                    <a:pt x="19050" y="0"/>
                  </a:cubicBezTo>
                  <a:cubicBezTo>
                    <a:pt x="29591" y="0"/>
                    <a:pt x="38100" y="8509"/>
                    <a:pt x="38100" y="19050"/>
                  </a:cubicBezTo>
                  <a:lnTo>
                    <a:pt x="38100" y="986028"/>
                  </a:lnTo>
                  <a:cubicBezTo>
                    <a:pt x="38100" y="996569"/>
                    <a:pt x="29591" y="1005078"/>
                    <a:pt x="19050" y="1005078"/>
                  </a:cubicBezTo>
                  <a:cubicBezTo>
                    <a:pt x="8509" y="1005078"/>
                    <a:pt x="0" y="996569"/>
                    <a:pt x="0" y="986028"/>
                  </a:cubicBezTo>
                  <a:close/>
                </a:path>
              </a:pathLst>
            </a:custGeom>
            <a:solidFill>
              <a:srgbClr val="D0CED9"/>
            </a:solidFill>
          </p:spPr>
        </p:sp>
      </p:grpSp>
      <p:grpSp>
        <p:nvGrpSpPr>
          <p:cNvPr name="Group 18" id="18"/>
          <p:cNvGrpSpPr/>
          <p:nvPr/>
        </p:nvGrpSpPr>
        <p:grpSpPr>
          <a:xfrm rot="0">
            <a:off x="7176790" y="5303565"/>
            <a:ext cx="565397" cy="565397"/>
            <a:chOff x="0" y="0"/>
            <a:chExt cx="753863" cy="753863"/>
          </a:xfrm>
        </p:grpSpPr>
        <p:sp>
          <p:nvSpPr>
            <p:cNvPr name="Freeform 19" id="19"/>
            <p:cNvSpPr/>
            <p:nvPr/>
          </p:nvSpPr>
          <p:spPr>
            <a:xfrm flipH="false" flipV="false" rot="0">
              <a:off x="0" y="0"/>
              <a:ext cx="753872" cy="753872"/>
            </a:xfrm>
            <a:custGeom>
              <a:avLst/>
              <a:gdLst/>
              <a:ahLst/>
              <a:cxnLst/>
              <a:rect r="r" b="b" t="t" l="l"/>
              <a:pathLst>
                <a:path h="753872" w="753872">
                  <a:moveTo>
                    <a:pt x="0" y="50292"/>
                  </a:moveTo>
                  <a:cubicBezTo>
                    <a:pt x="0" y="22479"/>
                    <a:pt x="22479" y="0"/>
                    <a:pt x="50292" y="0"/>
                  </a:cubicBezTo>
                  <a:lnTo>
                    <a:pt x="703580" y="0"/>
                  </a:lnTo>
                  <a:cubicBezTo>
                    <a:pt x="731393" y="0"/>
                    <a:pt x="753872" y="22479"/>
                    <a:pt x="753872" y="50292"/>
                  </a:cubicBezTo>
                  <a:lnTo>
                    <a:pt x="753872" y="703580"/>
                  </a:lnTo>
                  <a:cubicBezTo>
                    <a:pt x="753872" y="731393"/>
                    <a:pt x="731393" y="753872"/>
                    <a:pt x="703580" y="753872"/>
                  </a:cubicBezTo>
                  <a:lnTo>
                    <a:pt x="50292" y="753872"/>
                  </a:lnTo>
                  <a:cubicBezTo>
                    <a:pt x="22479" y="753872"/>
                    <a:pt x="0" y="731393"/>
                    <a:pt x="0" y="703580"/>
                  </a:cubicBezTo>
                  <a:close/>
                </a:path>
              </a:pathLst>
            </a:custGeom>
            <a:solidFill>
              <a:srgbClr val="EAE8F3"/>
            </a:solidFill>
          </p:spPr>
        </p:sp>
      </p:grpSp>
      <p:sp>
        <p:nvSpPr>
          <p:cNvPr name="TextBox 20" id="20"/>
          <p:cNvSpPr txBox="true"/>
          <p:nvPr/>
        </p:nvSpPr>
        <p:spPr>
          <a:xfrm rot="0">
            <a:off x="7270997" y="5398219"/>
            <a:ext cx="376833" cy="423565"/>
          </a:xfrm>
          <a:prstGeom prst="rect">
            <a:avLst/>
          </a:prstGeom>
        </p:spPr>
        <p:txBody>
          <a:bodyPr anchor="t" rtlCol="false" tIns="0" lIns="0" bIns="0" rIns="0">
            <a:spAutoFit/>
          </a:bodyPr>
          <a:lstStyle/>
          <a:p>
            <a:pPr algn="ctr">
              <a:lnSpc>
                <a:spcPts val="2937"/>
              </a:lnSpc>
            </a:pPr>
            <a:r>
              <a:rPr lang="en-US" sz="2937">
                <a:solidFill>
                  <a:srgbClr val="49495A"/>
                </a:solidFill>
                <a:latin typeface="Libre Baskerville"/>
                <a:ea typeface="Libre Baskerville"/>
                <a:cs typeface="Libre Baskerville"/>
                <a:sym typeface="Libre Baskerville"/>
              </a:rPr>
              <a:t>2</a:t>
            </a:r>
          </a:p>
        </p:txBody>
      </p:sp>
      <p:sp>
        <p:nvSpPr>
          <p:cNvPr name="TextBox 21" id="21"/>
          <p:cNvSpPr txBox="true"/>
          <p:nvPr/>
        </p:nvSpPr>
        <p:spPr>
          <a:xfrm rot="0">
            <a:off x="5326410" y="6581924"/>
            <a:ext cx="4266456" cy="402134"/>
          </a:xfrm>
          <a:prstGeom prst="rect">
            <a:avLst/>
          </a:prstGeom>
        </p:spPr>
        <p:txBody>
          <a:bodyPr anchor="t" rtlCol="false" tIns="0" lIns="0" bIns="0" rIns="0">
            <a:spAutoFit/>
          </a:bodyPr>
          <a:lstStyle/>
          <a:p>
            <a:pPr algn="ctr">
              <a:lnSpc>
                <a:spcPts val="3062"/>
              </a:lnSpc>
            </a:pPr>
            <a:r>
              <a:rPr lang="en-US" sz="2437">
                <a:solidFill>
                  <a:srgbClr val="49495A"/>
                </a:solidFill>
                <a:latin typeface="Libre Baskerville"/>
                <a:ea typeface="Libre Baskerville"/>
                <a:cs typeface="Libre Baskerville"/>
                <a:sym typeface="Libre Baskerville"/>
              </a:rPr>
              <a:t>Missing Values Imputation</a:t>
            </a:r>
          </a:p>
        </p:txBody>
      </p:sp>
      <p:sp>
        <p:nvSpPr>
          <p:cNvPr name="TextBox 22" id="22"/>
          <p:cNvSpPr txBox="true"/>
          <p:nvPr/>
        </p:nvSpPr>
        <p:spPr>
          <a:xfrm rot="0">
            <a:off x="4499222" y="7049095"/>
            <a:ext cx="5920829" cy="2498526"/>
          </a:xfrm>
          <a:prstGeom prst="rect">
            <a:avLst/>
          </a:prstGeom>
        </p:spPr>
        <p:txBody>
          <a:bodyPr anchor="t" rtlCol="false" tIns="0" lIns="0" bIns="0" rIns="0">
            <a:spAutoFit/>
          </a:bodyPr>
          <a:lstStyle/>
          <a:p>
            <a:pPr algn="ctr">
              <a:lnSpc>
                <a:spcPts val="3125"/>
              </a:lnSpc>
            </a:pPr>
            <a:r>
              <a:rPr lang="en-US" sz="1937">
                <a:solidFill>
                  <a:srgbClr val="49495A"/>
                </a:solidFill>
                <a:latin typeface="Open Sans"/>
                <a:ea typeface="Open Sans"/>
                <a:cs typeface="Open Sans"/>
                <a:sym typeface="Open Sans"/>
              </a:rPr>
              <a:t>Missing values were addressed using strategic imputation. For numerical features, the mean or median was applied based on the distribution, while the mode was used for categorical data, ensuring data completeness without distorting patterns.</a:t>
            </a:r>
          </a:p>
        </p:txBody>
      </p:sp>
      <p:grpSp>
        <p:nvGrpSpPr>
          <p:cNvPr name="Group 23" id="23"/>
          <p:cNvGrpSpPr/>
          <p:nvPr/>
        </p:nvGrpSpPr>
        <p:grpSpPr>
          <a:xfrm rot="0">
            <a:off x="10813702" y="4832524"/>
            <a:ext cx="28575" cy="753815"/>
            <a:chOff x="0" y="0"/>
            <a:chExt cx="38100" cy="1005087"/>
          </a:xfrm>
        </p:grpSpPr>
        <p:sp>
          <p:nvSpPr>
            <p:cNvPr name="Freeform 24" id="24"/>
            <p:cNvSpPr/>
            <p:nvPr/>
          </p:nvSpPr>
          <p:spPr>
            <a:xfrm flipH="false" flipV="false" rot="0">
              <a:off x="0" y="0"/>
              <a:ext cx="38100" cy="1005078"/>
            </a:xfrm>
            <a:custGeom>
              <a:avLst/>
              <a:gdLst/>
              <a:ahLst/>
              <a:cxnLst/>
              <a:rect r="r" b="b" t="t" l="l"/>
              <a:pathLst>
                <a:path h="1005078" w="38100">
                  <a:moveTo>
                    <a:pt x="0" y="19050"/>
                  </a:moveTo>
                  <a:cubicBezTo>
                    <a:pt x="0" y="8509"/>
                    <a:pt x="8509" y="0"/>
                    <a:pt x="19050" y="0"/>
                  </a:cubicBezTo>
                  <a:cubicBezTo>
                    <a:pt x="29591" y="0"/>
                    <a:pt x="38100" y="8509"/>
                    <a:pt x="38100" y="19050"/>
                  </a:cubicBezTo>
                  <a:lnTo>
                    <a:pt x="38100" y="986028"/>
                  </a:lnTo>
                  <a:cubicBezTo>
                    <a:pt x="38100" y="996569"/>
                    <a:pt x="29591" y="1005078"/>
                    <a:pt x="19050" y="1005078"/>
                  </a:cubicBezTo>
                  <a:cubicBezTo>
                    <a:pt x="8509" y="1005078"/>
                    <a:pt x="0" y="996569"/>
                    <a:pt x="0" y="986028"/>
                  </a:cubicBezTo>
                  <a:close/>
                </a:path>
              </a:pathLst>
            </a:custGeom>
            <a:solidFill>
              <a:srgbClr val="D0CED9"/>
            </a:solidFill>
          </p:spPr>
        </p:sp>
      </p:grpSp>
      <p:grpSp>
        <p:nvGrpSpPr>
          <p:cNvPr name="Group 25" id="25"/>
          <p:cNvGrpSpPr/>
          <p:nvPr/>
        </p:nvGrpSpPr>
        <p:grpSpPr>
          <a:xfrm rot="0">
            <a:off x="10545366" y="5303565"/>
            <a:ext cx="565397" cy="565397"/>
            <a:chOff x="0" y="0"/>
            <a:chExt cx="753863" cy="753863"/>
          </a:xfrm>
        </p:grpSpPr>
        <p:sp>
          <p:nvSpPr>
            <p:cNvPr name="Freeform 26" id="26"/>
            <p:cNvSpPr/>
            <p:nvPr/>
          </p:nvSpPr>
          <p:spPr>
            <a:xfrm flipH="false" flipV="false" rot="0">
              <a:off x="0" y="0"/>
              <a:ext cx="753872" cy="753872"/>
            </a:xfrm>
            <a:custGeom>
              <a:avLst/>
              <a:gdLst/>
              <a:ahLst/>
              <a:cxnLst/>
              <a:rect r="r" b="b" t="t" l="l"/>
              <a:pathLst>
                <a:path h="753872" w="753872">
                  <a:moveTo>
                    <a:pt x="0" y="50292"/>
                  </a:moveTo>
                  <a:cubicBezTo>
                    <a:pt x="0" y="22479"/>
                    <a:pt x="22479" y="0"/>
                    <a:pt x="50292" y="0"/>
                  </a:cubicBezTo>
                  <a:lnTo>
                    <a:pt x="703580" y="0"/>
                  </a:lnTo>
                  <a:cubicBezTo>
                    <a:pt x="731393" y="0"/>
                    <a:pt x="753872" y="22479"/>
                    <a:pt x="753872" y="50292"/>
                  </a:cubicBezTo>
                  <a:lnTo>
                    <a:pt x="753872" y="703580"/>
                  </a:lnTo>
                  <a:cubicBezTo>
                    <a:pt x="753872" y="731393"/>
                    <a:pt x="731393" y="753872"/>
                    <a:pt x="703580" y="753872"/>
                  </a:cubicBezTo>
                  <a:lnTo>
                    <a:pt x="50292" y="753872"/>
                  </a:lnTo>
                  <a:cubicBezTo>
                    <a:pt x="22479" y="753872"/>
                    <a:pt x="0" y="731393"/>
                    <a:pt x="0" y="703580"/>
                  </a:cubicBezTo>
                  <a:close/>
                </a:path>
              </a:pathLst>
            </a:custGeom>
            <a:solidFill>
              <a:srgbClr val="EAE8F3"/>
            </a:solidFill>
          </p:spPr>
        </p:sp>
      </p:grpSp>
      <p:sp>
        <p:nvSpPr>
          <p:cNvPr name="TextBox 27" id="27"/>
          <p:cNvSpPr txBox="true"/>
          <p:nvPr/>
        </p:nvSpPr>
        <p:spPr>
          <a:xfrm rot="0">
            <a:off x="10639574" y="5398219"/>
            <a:ext cx="376832" cy="423565"/>
          </a:xfrm>
          <a:prstGeom prst="rect">
            <a:avLst/>
          </a:prstGeom>
        </p:spPr>
        <p:txBody>
          <a:bodyPr anchor="t" rtlCol="false" tIns="0" lIns="0" bIns="0" rIns="0">
            <a:spAutoFit/>
          </a:bodyPr>
          <a:lstStyle/>
          <a:p>
            <a:pPr algn="ctr">
              <a:lnSpc>
                <a:spcPts val="2937"/>
              </a:lnSpc>
            </a:pPr>
            <a:r>
              <a:rPr lang="en-US" sz="2937">
                <a:solidFill>
                  <a:srgbClr val="49495A"/>
                </a:solidFill>
                <a:latin typeface="Libre Baskerville"/>
                <a:ea typeface="Libre Baskerville"/>
                <a:cs typeface="Libre Baskerville"/>
                <a:sym typeface="Libre Baskerville"/>
              </a:rPr>
              <a:t>3</a:t>
            </a:r>
          </a:p>
        </p:txBody>
      </p:sp>
      <p:sp>
        <p:nvSpPr>
          <p:cNvPr name="TextBox 28" id="28"/>
          <p:cNvSpPr txBox="true"/>
          <p:nvPr/>
        </p:nvSpPr>
        <p:spPr>
          <a:xfrm rot="0">
            <a:off x="9257556" y="2017514"/>
            <a:ext cx="3141166" cy="402134"/>
          </a:xfrm>
          <a:prstGeom prst="rect">
            <a:avLst/>
          </a:prstGeom>
        </p:spPr>
        <p:txBody>
          <a:bodyPr anchor="t" rtlCol="false" tIns="0" lIns="0" bIns="0" rIns="0">
            <a:spAutoFit/>
          </a:bodyPr>
          <a:lstStyle/>
          <a:p>
            <a:pPr algn="ctr">
              <a:lnSpc>
                <a:spcPts val="3062"/>
              </a:lnSpc>
            </a:pPr>
            <a:r>
              <a:rPr lang="en-US" sz="2437">
                <a:solidFill>
                  <a:srgbClr val="49495A"/>
                </a:solidFill>
                <a:latin typeface="Libre Baskerville"/>
                <a:ea typeface="Libre Baskerville"/>
                <a:cs typeface="Libre Baskerville"/>
                <a:sym typeface="Libre Baskerville"/>
              </a:rPr>
              <a:t>Outlier Detection</a:t>
            </a:r>
          </a:p>
        </p:txBody>
      </p:sp>
      <p:sp>
        <p:nvSpPr>
          <p:cNvPr name="TextBox 29" id="29"/>
          <p:cNvSpPr txBox="true"/>
          <p:nvPr/>
        </p:nvSpPr>
        <p:spPr>
          <a:xfrm rot="0">
            <a:off x="7867799" y="2484685"/>
            <a:ext cx="5920829" cy="2096392"/>
          </a:xfrm>
          <a:prstGeom prst="rect">
            <a:avLst/>
          </a:prstGeom>
        </p:spPr>
        <p:txBody>
          <a:bodyPr anchor="t" rtlCol="false" tIns="0" lIns="0" bIns="0" rIns="0">
            <a:spAutoFit/>
          </a:bodyPr>
          <a:lstStyle/>
          <a:p>
            <a:pPr algn="ctr">
              <a:lnSpc>
                <a:spcPts val="3125"/>
              </a:lnSpc>
            </a:pPr>
            <a:r>
              <a:rPr lang="en-US" sz="1937">
                <a:solidFill>
                  <a:srgbClr val="49495A"/>
                </a:solidFill>
                <a:latin typeface="Open Sans"/>
                <a:ea typeface="Open Sans"/>
                <a:cs typeface="Open Sans"/>
                <a:sym typeface="Open Sans"/>
              </a:rPr>
              <a:t>Outliers were identified through visual inspection using boxplots for numerical distributions and statistical methods like the Interquartile Range (IQR). This helps in flagging extreme values that could skew analytical results.</a:t>
            </a:r>
          </a:p>
        </p:txBody>
      </p:sp>
      <p:grpSp>
        <p:nvGrpSpPr>
          <p:cNvPr name="Group 30" id="30"/>
          <p:cNvGrpSpPr/>
          <p:nvPr/>
        </p:nvGrpSpPr>
        <p:grpSpPr>
          <a:xfrm rot="0">
            <a:off x="14182428" y="5586189"/>
            <a:ext cx="28575" cy="753815"/>
            <a:chOff x="0" y="0"/>
            <a:chExt cx="38100" cy="1005087"/>
          </a:xfrm>
        </p:grpSpPr>
        <p:sp>
          <p:nvSpPr>
            <p:cNvPr name="Freeform 31" id="31"/>
            <p:cNvSpPr/>
            <p:nvPr/>
          </p:nvSpPr>
          <p:spPr>
            <a:xfrm flipH="false" flipV="false" rot="0">
              <a:off x="0" y="0"/>
              <a:ext cx="38100" cy="1005078"/>
            </a:xfrm>
            <a:custGeom>
              <a:avLst/>
              <a:gdLst/>
              <a:ahLst/>
              <a:cxnLst/>
              <a:rect r="r" b="b" t="t" l="l"/>
              <a:pathLst>
                <a:path h="1005078" w="38100">
                  <a:moveTo>
                    <a:pt x="0" y="19050"/>
                  </a:moveTo>
                  <a:cubicBezTo>
                    <a:pt x="0" y="8509"/>
                    <a:pt x="8509" y="0"/>
                    <a:pt x="19050" y="0"/>
                  </a:cubicBezTo>
                  <a:cubicBezTo>
                    <a:pt x="29591" y="0"/>
                    <a:pt x="38100" y="8509"/>
                    <a:pt x="38100" y="19050"/>
                  </a:cubicBezTo>
                  <a:lnTo>
                    <a:pt x="38100" y="986028"/>
                  </a:lnTo>
                  <a:cubicBezTo>
                    <a:pt x="38100" y="996569"/>
                    <a:pt x="29591" y="1005078"/>
                    <a:pt x="19050" y="1005078"/>
                  </a:cubicBezTo>
                  <a:cubicBezTo>
                    <a:pt x="8509" y="1005078"/>
                    <a:pt x="0" y="996569"/>
                    <a:pt x="0" y="986028"/>
                  </a:cubicBezTo>
                  <a:close/>
                </a:path>
              </a:pathLst>
            </a:custGeom>
            <a:solidFill>
              <a:srgbClr val="D0CED9"/>
            </a:solidFill>
          </p:spPr>
        </p:sp>
      </p:grpSp>
      <p:grpSp>
        <p:nvGrpSpPr>
          <p:cNvPr name="Group 32" id="32"/>
          <p:cNvGrpSpPr/>
          <p:nvPr/>
        </p:nvGrpSpPr>
        <p:grpSpPr>
          <a:xfrm rot="0">
            <a:off x="13914090" y="5303565"/>
            <a:ext cx="565397" cy="565397"/>
            <a:chOff x="0" y="0"/>
            <a:chExt cx="753863" cy="753863"/>
          </a:xfrm>
        </p:grpSpPr>
        <p:sp>
          <p:nvSpPr>
            <p:cNvPr name="Freeform 33" id="33"/>
            <p:cNvSpPr/>
            <p:nvPr/>
          </p:nvSpPr>
          <p:spPr>
            <a:xfrm flipH="false" flipV="false" rot="0">
              <a:off x="0" y="0"/>
              <a:ext cx="753872" cy="753872"/>
            </a:xfrm>
            <a:custGeom>
              <a:avLst/>
              <a:gdLst/>
              <a:ahLst/>
              <a:cxnLst/>
              <a:rect r="r" b="b" t="t" l="l"/>
              <a:pathLst>
                <a:path h="753872" w="753872">
                  <a:moveTo>
                    <a:pt x="0" y="50292"/>
                  </a:moveTo>
                  <a:cubicBezTo>
                    <a:pt x="0" y="22479"/>
                    <a:pt x="22479" y="0"/>
                    <a:pt x="50292" y="0"/>
                  </a:cubicBezTo>
                  <a:lnTo>
                    <a:pt x="703580" y="0"/>
                  </a:lnTo>
                  <a:cubicBezTo>
                    <a:pt x="731393" y="0"/>
                    <a:pt x="753872" y="22479"/>
                    <a:pt x="753872" y="50292"/>
                  </a:cubicBezTo>
                  <a:lnTo>
                    <a:pt x="753872" y="703580"/>
                  </a:lnTo>
                  <a:cubicBezTo>
                    <a:pt x="753872" y="731393"/>
                    <a:pt x="731393" y="753872"/>
                    <a:pt x="703580" y="753872"/>
                  </a:cubicBezTo>
                  <a:lnTo>
                    <a:pt x="50292" y="753872"/>
                  </a:lnTo>
                  <a:cubicBezTo>
                    <a:pt x="22479" y="753872"/>
                    <a:pt x="0" y="731393"/>
                    <a:pt x="0" y="703580"/>
                  </a:cubicBezTo>
                  <a:close/>
                </a:path>
              </a:pathLst>
            </a:custGeom>
            <a:solidFill>
              <a:srgbClr val="EAE8F3"/>
            </a:solidFill>
          </p:spPr>
        </p:sp>
      </p:grpSp>
      <p:sp>
        <p:nvSpPr>
          <p:cNvPr name="TextBox 34" id="34"/>
          <p:cNvSpPr txBox="true"/>
          <p:nvPr/>
        </p:nvSpPr>
        <p:spPr>
          <a:xfrm rot="0">
            <a:off x="14008299" y="5398219"/>
            <a:ext cx="376832" cy="423565"/>
          </a:xfrm>
          <a:prstGeom prst="rect">
            <a:avLst/>
          </a:prstGeom>
        </p:spPr>
        <p:txBody>
          <a:bodyPr anchor="t" rtlCol="false" tIns="0" lIns="0" bIns="0" rIns="0">
            <a:spAutoFit/>
          </a:bodyPr>
          <a:lstStyle/>
          <a:p>
            <a:pPr algn="ctr">
              <a:lnSpc>
                <a:spcPts val="2937"/>
              </a:lnSpc>
            </a:pPr>
            <a:r>
              <a:rPr lang="en-US" sz="2937">
                <a:solidFill>
                  <a:srgbClr val="49495A"/>
                </a:solidFill>
                <a:latin typeface="Libre Baskerville"/>
                <a:ea typeface="Libre Baskerville"/>
                <a:cs typeface="Libre Baskerville"/>
                <a:sym typeface="Libre Baskerville"/>
              </a:rPr>
              <a:t>4</a:t>
            </a:r>
          </a:p>
        </p:txBody>
      </p:sp>
      <p:sp>
        <p:nvSpPr>
          <p:cNvPr name="TextBox 35" id="35"/>
          <p:cNvSpPr txBox="true"/>
          <p:nvPr/>
        </p:nvSpPr>
        <p:spPr>
          <a:xfrm rot="0">
            <a:off x="12626280" y="6581924"/>
            <a:ext cx="3141166" cy="402134"/>
          </a:xfrm>
          <a:prstGeom prst="rect">
            <a:avLst/>
          </a:prstGeom>
        </p:spPr>
        <p:txBody>
          <a:bodyPr anchor="t" rtlCol="false" tIns="0" lIns="0" bIns="0" rIns="0">
            <a:spAutoFit/>
          </a:bodyPr>
          <a:lstStyle/>
          <a:p>
            <a:pPr algn="ctr">
              <a:lnSpc>
                <a:spcPts val="3062"/>
              </a:lnSpc>
            </a:pPr>
            <a:r>
              <a:rPr lang="en-US" sz="2437">
                <a:solidFill>
                  <a:srgbClr val="49495A"/>
                </a:solidFill>
                <a:latin typeface="Libre Baskerville"/>
                <a:ea typeface="Libre Baskerville"/>
                <a:cs typeface="Libre Baskerville"/>
                <a:sym typeface="Libre Baskerville"/>
              </a:rPr>
              <a:t>Outlier Mitigation</a:t>
            </a:r>
          </a:p>
        </p:txBody>
      </p:sp>
      <p:sp>
        <p:nvSpPr>
          <p:cNvPr name="TextBox 36" id="36"/>
          <p:cNvSpPr txBox="true"/>
          <p:nvPr/>
        </p:nvSpPr>
        <p:spPr>
          <a:xfrm rot="0">
            <a:off x="11236524" y="7049095"/>
            <a:ext cx="5920829" cy="2096392"/>
          </a:xfrm>
          <a:prstGeom prst="rect">
            <a:avLst/>
          </a:prstGeom>
        </p:spPr>
        <p:txBody>
          <a:bodyPr anchor="t" rtlCol="false" tIns="0" lIns="0" bIns="0" rIns="0">
            <a:spAutoFit/>
          </a:bodyPr>
          <a:lstStyle/>
          <a:p>
            <a:pPr algn="ctr">
              <a:lnSpc>
                <a:spcPts val="3125"/>
              </a:lnSpc>
            </a:pPr>
            <a:r>
              <a:rPr lang="en-US" sz="1937">
                <a:solidFill>
                  <a:srgbClr val="49495A"/>
                </a:solidFill>
                <a:latin typeface="Open Sans"/>
                <a:ea typeface="Open Sans"/>
                <a:cs typeface="Open Sans"/>
                <a:sym typeface="Open Sans"/>
              </a:rPr>
              <a:t>Mitigation strategies included either the removal of severe outliers or capping them to a reasonable threshold. This process preserves the integrity of the dataset for more accurate statistical analysis and model training.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TextBox 6" id="6"/>
          <p:cNvSpPr txBox="true"/>
          <p:nvPr/>
        </p:nvSpPr>
        <p:spPr>
          <a:xfrm rot="0">
            <a:off x="929431" y="701725"/>
            <a:ext cx="11725572" cy="858441"/>
          </a:xfrm>
          <a:prstGeom prst="rect">
            <a:avLst/>
          </a:prstGeom>
        </p:spPr>
        <p:txBody>
          <a:bodyPr anchor="t" rtlCol="false" tIns="0" lIns="0" bIns="0" rIns="0">
            <a:spAutoFit/>
          </a:bodyPr>
          <a:lstStyle/>
          <a:p>
            <a:pPr algn="l">
              <a:lnSpc>
                <a:spcPts val="6500"/>
              </a:lnSpc>
            </a:pPr>
            <a:r>
              <a:rPr lang="en-US" sz="5187">
                <a:solidFill>
                  <a:srgbClr val="403CCF"/>
                </a:solidFill>
                <a:latin typeface="Libre Baskerville"/>
                <a:ea typeface="Libre Baskerville"/>
                <a:cs typeface="Libre Baskerville"/>
                <a:sym typeface="Libre Baskerville"/>
              </a:rPr>
              <a:t>Skewness and Correlation Analysis</a:t>
            </a:r>
          </a:p>
        </p:txBody>
      </p:sp>
      <p:sp>
        <p:nvSpPr>
          <p:cNvPr name="TextBox 7" id="7"/>
          <p:cNvSpPr txBox="true"/>
          <p:nvPr/>
        </p:nvSpPr>
        <p:spPr>
          <a:xfrm rot="0">
            <a:off x="929431" y="2195364"/>
            <a:ext cx="4036070" cy="443507"/>
          </a:xfrm>
          <a:prstGeom prst="rect">
            <a:avLst/>
          </a:prstGeom>
        </p:spPr>
        <p:txBody>
          <a:bodyPr anchor="t" rtlCol="false" tIns="0" lIns="0" bIns="0" rIns="0">
            <a:spAutoFit/>
          </a:bodyPr>
          <a:lstStyle/>
          <a:p>
            <a:pPr algn="l">
              <a:lnSpc>
                <a:spcPts val="3250"/>
              </a:lnSpc>
            </a:pPr>
            <a:r>
              <a:rPr lang="en-US" sz="2562">
                <a:solidFill>
                  <a:srgbClr val="403CCF"/>
                </a:solidFill>
                <a:latin typeface="Libre Baskerville"/>
                <a:ea typeface="Libre Baskerville"/>
                <a:cs typeface="Libre Baskerville"/>
                <a:sym typeface="Libre Baskerville"/>
              </a:rPr>
              <a:t>Skewness Measurement</a:t>
            </a:r>
          </a:p>
        </p:txBody>
      </p:sp>
      <p:sp>
        <p:nvSpPr>
          <p:cNvPr name="TextBox 8" id="8"/>
          <p:cNvSpPr txBox="true"/>
          <p:nvPr/>
        </p:nvSpPr>
        <p:spPr>
          <a:xfrm rot="0">
            <a:off x="929431" y="2828181"/>
            <a:ext cx="7890570" cy="2199978"/>
          </a:xfrm>
          <a:prstGeom prst="rect">
            <a:avLst/>
          </a:prstGeom>
        </p:spPr>
        <p:txBody>
          <a:bodyPr anchor="t" rtlCol="false" tIns="0" lIns="0" bIns="0" rIns="0">
            <a:spAutoFit/>
          </a:bodyPr>
          <a:lstStyle/>
          <a:p>
            <a:pPr algn="l">
              <a:lnSpc>
                <a:spcPts val="3312"/>
              </a:lnSpc>
            </a:pPr>
            <a:r>
              <a:rPr lang="en-US" sz="2062">
                <a:solidFill>
                  <a:srgbClr val="49495A"/>
                </a:solidFill>
                <a:latin typeface="Open Sans"/>
                <a:ea typeface="Open Sans"/>
                <a:cs typeface="Open Sans"/>
                <a:sym typeface="Open Sans"/>
              </a:rPr>
              <a:t>Skewness was measured for each numerical feature to assess the symmetry of its distribution. A positive skew indicates a longer tail to the right, while a negative skew indicates a longer tail to the left. Understanding skewness is crucial for selecting appropriate statistical models and transformations.</a:t>
            </a:r>
          </a:p>
        </p:txBody>
      </p:sp>
      <p:sp>
        <p:nvSpPr>
          <p:cNvPr name="Freeform 9" id="9" descr="preencoded.png"/>
          <p:cNvSpPr/>
          <p:nvPr/>
        </p:nvSpPr>
        <p:spPr>
          <a:xfrm flipH="false" flipV="false" rot="0">
            <a:off x="9477524" y="2257128"/>
            <a:ext cx="7890570" cy="5398740"/>
          </a:xfrm>
          <a:custGeom>
            <a:avLst/>
            <a:gdLst/>
            <a:ahLst/>
            <a:cxnLst/>
            <a:rect r="r" b="b" t="t" l="l"/>
            <a:pathLst>
              <a:path h="5398740" w="7890570">
                <a:moveTo>
                  <a:pt x="0" y="0"/>
                </a:moveTo>
                <a:lnTo>
                  <a:pt x="7890570" y="0"/>
                </a:lnTo>
                <a:lnTo>
                  <a:pt x="7890570" y="5398740"/>
                </a:lnTo>
                <a:lnTo>
                  <a:pt x="0" y="5398740"/>
                </a:lnTo>
                <a:lnTo>
                  <a:pt x="0" y="0"/>
                </a:lnTo>
                <a:close/>
              </a:path>
            </a:pathLst>
          </a:custGeom>
          <a:blipFill>
            <a:blip r:embed="rId3"/>
            <a:stretch>
              <a:fillRect l="0" t="-42" r="0" b="-42"/>
            </a:stretch>
          </a:blipFill>
        </p:spPr>
      </p:sp>
      <p:sp>
        <p:nvSpPr>
          <p:cNvPr name="TextBox 10" id="10"/>
          <p:cNvSpPr txBox="true"/>
          <p:nvPr/>
        </p:nvSpPr>
        <p:spPr>
          <a:xfrm rot="0">
            <a:off x="929431" y="8177064"/>
            <a:ext cx="16429136" cy="1775222"/>
          </a:xfrm>
          <a:prstGeom prst="rect">
            <a:avLst/>
          </a:prstGeom>
        </p:spPr>
        <p:txBody>
          <a:bodyPr anchor="t" rtlCol="false" tIns="0" lIns="0" bIns="0" rIns="0">
            <a:spAutoFit/>
          </a:bodyPr>
          <a:lstStyle/>
          <a:p>
            <a:pPr algn="l">
              <a:lnSpc>
                <a:spcPts val="3312"/>
              </a:lnSpc>
            </a:pPr>
            <a:r>
              <a:rPr lang="en-US" sz="2062">
                <a:solidFill>
                  <a:srgbClr val="49495A"/>
                </a:solidFill>
                <a:latin typeface="Open Sans"/>
                <a:ea typeface="Open Sans"/>
                <a:cs typeface="Open Sans"/>
                <a:sym typeface="Open Sans"/>
              </a:rPr>
              <a:t>A correlation matrix was generated for all numerical variables, visually highlighting the strength and direction of relationships between them. This revealed strong relationships, such as the positive correlation between 'temp' and 'count' (ride rentals), indicating that warmer weather tends to increase rental activity. Identifying these correlations helps in feature selection and understanding underlying drivers in the dataset.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Freeform 6" id="6"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7" id="7"/>
          <p:cNvSpPr txBox="true"/>
          <p:nvPr/>
        </p:nvSpPr>
        <p:spPr>
          <a:xfrm rot="0">
            <a:off x="7694711" y="1065907"/>
            <a:ext cx="9756576" cy="1513285"/>
          </a:xfrm>
          <a:prstGeom prst="rect">
            <a:avLst/>
          </a:prstGeom>
        </p:spPr>
        <p:txBody>
          <a:bodyPr anchor="t" rtlCol="false" tIns="0" lIns="0" bIns="0" rIns="0">
            <a:spAutoFit/>
          </a:bodyPr>
          <a:lstStyle/>
          <a:p>
            <a:pPr algn="l">
              <a:lnSpc>
                <a:spcPts val="5874"/>
              </a:lnSpc>
            </a:pPr>
            <a:r>
              <a:rPr lang="en-US" sz="4687">
                <a:solidFill>
                  <a:srgbClr val="403CCF"/>
                </a:solidFill>
                <a:latin typeface="Libre Baskerville"/>
                <a:ea typeface="Libre Baskerville"/>
                <a:cs typeface="Libre Baskerville"/>
                <a:sym typeface="Libre Baskerville"/>
              </a:rPr>
              <a:t>Learning Outcomes and Deliverables</a:t>
            </a:r>
          </a:p>
        </p:txBody>
      </p:sp>
      <p:grpSp>
        <p:nvGrpSpPr>
          <p:cNvPr name="Group 8" id="8"/>
          <p:cNvGrpSpPr/>
          <p:nvPr/>
        </p:nvGrpSpPr>
        <p:grpSpPr>
          <a:xfrm rot="0">
            <a:off x="7694711" y="2937719"/>
            <a:ext cx="537865" cy="537865"/>
            <a:chOff x="0" y="0"/>
            <a:chExt cx="717153" cy="717153"/>
          </a:xfrm>
        </p:grpSpPr>
        <p:sp>
          <p:nvSpPr>
            <p:cNvPr name="Freeform 9" id="9"/>
            <p:cNvSpPr/>
            <p:nvPr/>
          </p:nvSpPr>
          <p:spPr>
            <a:xfrm flipH="false" flipV="false" rot="0">
              <a:off x="0" y="0"/>
              <a:ext cx="717169" cy="717169"/>
            </a:xfrm>
            <a:custGeom>
              <a:avLst/>
              <a:gdLst/>
              <a:ahLst/>
              <a:cxnLst/>
              <a:rect r="r" b="b" t="t" l="l"/>
              <a:pathLst>
                <a:path h="717169" w="717169">
                  <a:moveTo>
                    <a:pt x="0" y="47879"/>
                  </a:moveTo>
                  <a:cubicBezTo>
                    <a:pt x="0" y="21463"/>
                    <a:pt x="21463" y="0"/>
                    <a:pt x="47879" y="0"/>
                  </a:cubicBezTo>
                  <a:lnTo>
                    <a:pt x="669290" y="0"/>
                  </a:lnTo>
                  <a:cubicBezTo>
                    <a:pt x="695706" y="0"/>
                    <a:pt x="717169" y="21463"/>
                    <a:pt x="717169" y="47879"/>
                  </a:cubicBezTo>
                  <a:lnTo>
                    <a:pt x="717169" y="669290"/>
                  </a:lnTo>
                  <a:cubicBezTo>
                    <a:pt x="717169" y="695706"/>
                    <a:pt x="695706" y="717169"/>
                    <a:pt x="669290" y="717169"/>
                  </a:cubicBezTo>
                  <a:lnTo>
                    <a:pt x="47879" y="717169"/>
                  </a:lnTo>
                  <a:cubicBezTo>
                    <a:pt x="21463" y="717169"/>
                    <a:pt x="0" y="695706"/>
                    <a:pt x="0" y="669290"/>
                  </a:cubicBezTo>
                  <a:close/>
                </a:path>
              </a:pathLst>
            </a:custGeom>
            <a:solidFill>
              <a:srgbClr val="EAE8F3"/>
            </a:solidFill>
          </p:spPr>
        </p:sp>
      </p:grpSp>
      <p:sp>
        <p:nvSpPr>
          <p:cNvPr name="Freeform 10" id="10" descr="preencoded.png"/>
          <p:cNvSpPr/>
          <p:nvPr/>
        </p:nvSpPr>
        <p:spPr>
          <a:xfrm flipH="false" flipV="false" rot="0">
            <a:off x="7784381" y="2982516"/>
            <a:ext cx="358527" cy="448270"/>
          </a:xfrm>
          <a:custGeom>
            <a:avLst/>
            <a:gdLst/>
            <a:ahLst/>
            <a:cxnLst/>
            <a:rect r="r" b="b" t="t" l="l"/>
            <a:pathLst>
              <a:path h="448270" w="358527">
                <a:moveTo>
                  <a:pt x="0" y="0"/>
                </a:moveTo>
                <a:lnTo>
                  <a:pt x="358528" y="0"/>
                </a:lnTo>
                <a:lnTo>
                  <a:pt x="358528" y="448270"/>
                </a:lnTo>
                <a:lnTo>
                  <a:pt x="0" y="448270"/>
                </a:lnTo>
                <a:lnTo>
                  <a:pt x="0" y="0"/>
                </a:lnTo>
                <a:close/>
              </a:path>
            </a:pathLst>
          </a:custGeom>
          <a:blipFill>
            <a:blip r:embed="rId4"/>
            <a:stretch>
              <a:fillRect l="-544" t="0" r="-544" b="0"/>
            </a:stretch>
          </a:blipFill>
        </p:spPr>
      </p:sp>
      <p:sp>
        <p:nvSpPr>
          <p:cNvPr name="TextBox 11" id="11"/>
          <p:cNvSpPr txBox="true"/>
          <p:nvPr/>
        </p:nvSpPr>
        <p:spPr>
          <a:xfrm rot="0">
            <a:off x="8471595" y="3010346"/>
            <a:ext cx="3951983" cy="756642"/>
          </a:xfrm>
          <a:prstGeom prst="rect">
            <a:avLst/>
          </a:prstGeom>
        </p:spPr>
        <p:txBody>
          <a:bodyPr anchor="t" rtlCol="false" tIns="0" lIns="0" bIns="0" rIns="0">
            <a:spAutoFit/>
          </a:bodyPr>
          <a:lstStyle/>
          <a:p>
            <a:pPr algn="l">
              <a:lnSpc>
                <a:spcPts val="2937"/>
              </a:lnSpc>
            </a:pPr>
            <a:r>
              <a:rPr lang="en-US" sz="2312">
                <a:solidFill>
                  <a:srgbClr val="49495A"/>
                </a:solidFill>
                <a:latin typeface="Libre Baskerville"/>
                <a:ea typeface="Libre Baskerville"/>
                <a:cs typeface="Libre Baskerville"/>
                <a:sym typeface="Libre Baskerville"/>
              </a:rPr>
              <a:t>Enhanced Technical Skills</a:t>
            </a:r>
          </a:p>
        </p:txBody>
      </p:sp>
      <p:sp>
        <p:nvSpPr>
          <p:cNvPr name="TextBox 12" id="12"/>
          <p:cNvSpPr txBox="true"/>
          <p:nvPr/>
        </p:nvSpPr>
        <p:spPr>
          <a:xfrm rot="0">
            <a:off x="8471595" y="3834110"/>
            <a:ext cx="3951983" cy="2752576"/>
          </a:xfrm>
          <a:prstGeom prst="rect">
            <a:avLst/>
          </a:prstGeom>
        </p:spPr>
        <p:txBody>
          <a:bodyPr anchor="t" rtlCol="false" tIns="0" lIns="0" bIns="0" rIns="0">
            <a:spAutoFit/>
          </a:bodyPr>
          <a:lstStyle/>
          <a:p>
            <a:pPr algn="l">
              <a:lnSpc>
                <a:spcPts val="3000"/>
              </a:lnSpc>
            </a:pPr>
            <a:r>
              <a:rPr lang="en-US" sz="1874">
                <a:solidFill>
                  <a:srgbClr val="49495A"/>
                </a:solidFill>
                <a:latin typeface="Open Sans"/>
                <a:ea typeface="Open Sans"/>
                <a:cs typeface="Open Sans"/>
                <a:sym typeface="Open Sans"/>
              </a:rPr>
              <a:t>This project significantly strengthened my proficiency in data acquisition, comprehensive data wrangling techniques, and initial exploratory data analysis. These skills are foundational for any data science endeavor.</a:t>
            </a:r>
          </a:p>
        </p:txBody>
      </p:sp>
      <p:grpSp>
        <p:nvGrpSpPr>
          <p:cNvPr name="Group 13" id="13"/>
          <p:cNvGrpSpPr/>
          <p:nvPr/>
        </p:nvGrpSpPr>
        <p:grpSpPr>
          <a:xfrm rot="0">
            <a:off x="12722424" y="2937719"/>
            <a:ext cx="537865" cy="537865"/>
            <a:chOff x="0" y="0"/>
            <a:chExt cx="717153" cy="717153"/>
          </a:xfrm>
        </p:grpSpPr>
        <p:sp>
          <p:nvSpPr>
            <p:cNvPr name="Freeform 14" id="14"/>
            <p:cNvSpPr/>
            <p:nvPr/>
          </p:nvSpPr>
          <p:spPr>
            <a:xfrm flipH="false" flipV="false" rot="0">
              <a:off x="0" y="0"/>
              <a:ext cx="717169" cy="717169"/>
            </a:xfrm>
            <a:custGeom>
              <a:avLst/>
              <a:gdLst/>
              <a:ahLst/>
              <a:cxnLst/>
              <a:rect r="r" b="b" t="t" l="l"/>
              <a:pathLst>
                <a:path h="717169" w="717169">
                  <a:moveTo>
                    <a:pt x="0" y="47879"/>
                  </a:moveTo>
                  <a:cubicBezTo>
                    <a:pt x="0" y="21463"/>
                    <a:pt x="21463" y="0"/>
                    <a:pt x="47879" y="0"/>
                  </a:cubicBezTo>
                  <a:lnTo>
                    <a:pt x="669290" y="0"/>
                  </a:lnTo>
                  <a:cubicBezTo>
                    <a:pt x="695706" y="0"/>
                    <a:pt x="717169" y="21463"/>
                    <a:pt x="717169" y="47879"/>
                  </a:cubicBezTo>
                  <a:lnTo>
                    <a:pt x="717169" y="669290"/>
                  </a:lnTo>
                  <a:cubicBezTo>
                    <a:pt x="717169" y="695706"/>
                    <a:pt x="695706" y="717169"/>
                    <a:pt x="669290" y="717169"/>
                  </a:cubicBezTo>
                  <a:lnTo>
                    <a:pt x="47879" y="717169"/>
                  </a:lnTo>
                  <a:cubicBezTo>
                    <a:pt x="21463" y="717169"/>
                    <a:pt x="0" y="695706"/>
                    <a:pt x="0" y="669290"/>
                  </a:cubicBezTo>
                  <a:close/>
                </a:path>
              </a:pathLst>
            </a:custGeom>
            <a:solidFill>
              <a:srgbClr val="EAE8F3"/>
            </a:solidFill>
          </p:spPr>
        </p:sp>
      </p:grpSp>
      <p:sp>
        <p:nvSpPr>
          <p:cNvPr name="Freeform 15" id="15" descr="preencoded.png"/>
          <p:cNvSpPr/>
          <p:nvPr/>
        </p:nvSpPr>
        <p:spPr>
          <a:xfrm flipH="false" flipV="false" rot="0">
            <a:off x="12812092" y="2982516"/>
            <a:ext cx="358528" cy="448270"/>
          </a:xfrm>
          <a:custGeom>
            <a:avLst/>
            <a:gdLst/>
            <a:ahLst/>
            <a:cxnLst/>
            <a:rect r="r" b="b" t="t" l="l"/>
            <a:pathLst>
              <a:path h="448270" w="358528">
                <a:moveTo>
                  <a:pt x="0" y="0"/>
                </a:moveTo>
                <a:lnTo>
                  <a:pt x="358528" y="0"/>
                </a:lnTo>
                <a:lnTo>
                  <a:pt x="358528" y="448270"/>
                </a:lnTo>
                <a:lnTo>
                  <a:pt x="0" y="448270"/>
                </a:lnTo>
                <a:lnTo>
                  <a:pt x="0" y="0"/>
                </a:lnTo>
                <a:close/>
              </a:path>
            </a:pathLst>
          </a:custGeom>
          <a:blipFill>
            <a:blip r:embed="rId5"/>
            <a:stretch>
              <a:fillRect l="-544" t="0" r="-544" b="0"/>
            </a:stretch>
          </a:blipFill>
        </p:spPr>
      </p:sp>
      <p:sp>
        <p:nvSpPr>
          <p:cNvPr name="TextBox 16" id="16"/>
          <p:cNvSpPr txBox="true"/>
          <p:nvPr/>
        </p:nvSpPr>
        <p:spPr>
          <a:xfrm rot="0">
            <a:off x="13499306" y="3010346"/>
            <a:ext cx="3708053" cy="383084"/>
          </a:xfrm>
          <a:prstGeom prst="rect">
            <a:avLst/>
          </a:prstGeom>
        </p:spPr>
        <p:txBody>
          <a:bodyPr anchor="t" rtlCol="false" tIns="0" lIns="0" bIns="0" rIns="0">
            <a:spAutoFit/>
          </a:bodyPr>
          <a:lstStyle/>
          <a:p>
            <a:pPr algn="l">
              <a:lnSpc>
                <a:spcPts val="2937"/>
              </a:lnSpc>
            </a:pPr>
            <a:r>
              <a:rPr lang="en-US" sz="2312">
                <a:solidFill>
                  <a:srgbClr val="49495A"/>
                </a:solidFill>
                <a:latin typeface="Libre Baskerville"/>
                <a:ea typeface="Libre Baskerville"/>
                <a:cs typeface="Libre Baskerville"/>
                <a:sym typeface="Libre Baskerville"/>
              </a:rPr>
              <a:t>Key Project Deliverables</a:t>
            </a:r>
          </a:p>
        </p:txBody>
      </p:sp>
      <p:sp>
        <p:nvSpPr>
          <p:cNvPr name="TextBox 17" id="17"/>
          <p:cNvSpPr txBox="true"/>
          <p:nvPr/>
        </p:nvSpPr>
        <p:spPr>
          <a:xfrm rot="0">
            <a:off x="13499306" y="3460551"/>
            <a:ext cx="3951983" cy="3134916"/>
          </a:xfrm>
          <a:prstGeom prst="rect">
            <a:avLst/>
          </a:prstGeom>
        </p:spPr>
        <p:txBody>
          <a:bodyPr anchor="t" rtlCol="false" tIns="0" lIns="0" bIns="0" rIns="0">
            <a:spAutoFit/>
          </a:bodyPr>
          <a:lstStyle/>
          <a:p>
            <a:pPr algn="l">
              <a:lnSpc>
                <a:spcPts val="3000"/>
              </a:lnSpc>
            </a:pPr>
            <a:r>
              <a:rPr lang="en-US" sz="1874">
                <a:solidFill>
                  <a:srgbClr val="49495A"/>
                </a:solidFill>
                <a:latin typeface="Open Sans"/>
                <a:ea typeface="Open Sans"/>
                <a:cs typeface="Open Sans"/>
                <a:sym typeface="Open Sans"/>
              </a:rPr>
              <a:t>The primary output includes a meticulously cleaned and merged dataset, ready for advanced analytics. Additionally, a complete Jupyter Notebook documenting all steps and a GitHub repository for version control ensure reproducibility and transparency.</a:t>
            </a:r>
          </a:p>
        </p:txBody>
      </p:sp>
      <p:grpSp>
        <p:nvGrpSpPr>
          <p:cNvPr name="Group 18" id="18"/>
          <p:cNvGrpSpPr/>
          <p:nvPr/>
        </p:nvGrpSpPr>
        <p:grpSpPr>
          <a:xfrm rot="0">
            <a:off x="7694711" y="7073504"/>
            <a:ext cx="537865" cy="537865"/>
            <a:chOff x="0" y="0"/>
            <a:chExt cx="717153" cy="717153"/>
          </a:xfrm>
        </p:grpSpPr>
        <p:sp>
          <p:nvSpPr>
            <p:cNvPr name="Freeform 19" id="19"/>
            <p:cNvSpPr/>
            <p:nvPr/>
          </p:nvSpPr>
          <p:spPr>
            <a:xfrm flipH="false" flipV="false" rot="0">
              <a:off x="0" y="0"/>
              <a:ext cx="717169" cy="717169"/>
            </a:xfrm>
            <a:custGeom>
              <a:avLst/>
              <a:gdLst/>
              <a:ahLst/>
              <a:cxnLst/>
              <a:rect r="r" b="b" t="t" l="l"/>
              <a:pathLst>
                <a:path h="717169" w="717169">
                  <a:moveTo>
                    <a:pt x="0" y="47879"/>
                  </a:moveTo>
                  <a:cubicBezTo>
                    <a:pt x="0" y="21463"/>
                    <a:pt x="21463" y="0"/>
                    <a:pt x="47879" y="0"/>
                  </a:cubicBezTo>
                  <a:lnTo>
                    <a:pt x="669290" y="0"/>
                  </a:lnTo>
                  <a:cubicBezTo>
                    <a:pt x="695706" y="0"/>
                    <a:pt x="717169" y="21463"/>
                    <a:pt x="717169" y="47879"/>
                  </a:cubicBezTo>
                  <a:lnTo>
                    <a:pt x="717169" y="669290"/>
                  </a:lnTo>
                  <a:cubicBezTo>
                    <a:pt x="717169" y="695706"/>
                    <a:pt x="695706" y="717169"/>
                    <a:pt x="669290" y="717169"/>
                  </a:cubicBezTo>
                  <a:lnTo>
                    <a:pt x="47879" y="717169"/>
                  </a:lnTo>
                  <a:cubicBezTo>
                    <a:pt x="21463" y="717169"/>
                    <a:pt x="0" y="695706"/>
                    <a:pt x="0" y="669290"/>
                  </a:cubicBezTo>
                  <a:close/>
                </a:path>
              </a:pathLst>
            </a:custGeom>
            <a:solidFill>
              <a:srgbClr val="EAE8F3"/>
            </a:solidFill>
          </p:spPr>
        </p:sp>
      </p:grpSp>
      <p:sp>
        <p:nvSpPr>
          <p:cNvPr name="Freeform 20" id="20" descr="preencoded.png"/>
          <p:cNvSpPr/>
          <p:nvPr/>
        </p:nvSpPr>
        <p:spPr>
          <a:xfrm flipH="false" flipV="false" rot="0">
            <a:off x="7784381" y="7118300"/>
            <a:ext cx="358527" cy="448270"/>
          </a:xfrm>
          <a:custGeom>
            <a:avLst/>
            <a:gdLst/>
            <a:ahLst/>
            <a:cxnLst/>
            <a:rect r="r" b="b" t="t" l="l"/>
            <a:pathLst>
              <a:path h="448270" w="358527">
                <a:moveTo>
                  <a:pt x="0" y="0"/>
                </a:moveTo>
                <a:lnTo>
                  <a:pt x="358528" y="0"/>
                </a:lnTo>
                <a:lnTo>
                  <a:pt x="358528" y="448270"/>
                </a:lnTo>
                <a:lnTo>
                  <a:pt x="0" y="448270"/>
                </a:lnTo>
                <a:lnTo>
                  <a:pt x="0" y="0"/>
                </a:lnTo>
                <a:close/>
              </a:path>
            </a:pathLst>
          </a:custGeom>
          <a:blipFill>
            <a:blip r:embed="rId6"/>
            <a:stretch>
              <a:fillRect l="-544" t="0" r="-544" b="0"/>
            </a:stretch>
          </a:blipFill>
        </p:spPr>
      </p:sp>
      <p:sp>
        <p:nvSpPr>
          <p:cNvPr name="TextBox 21" id="21"/>
          <p:cNvSpPr txBox="true"/>
          <p:nvPr/>
        </p:nvSpPr>
        <p:spPr>
          <a:xfrm rot="0">
            <a:off x="8471595" y="7146131"/>
            <a:ext cx="2988618" cy="383084"/>
          </a:xfrm>
          <a:prstGeom prst="rect">
            <a:avLst/>
          </a:prstGeom>
        </p:spPr>
        <p:txBody>
          <a:bodyPr anchor="t" rtlCol="false" tIns="0" lIns="0" bIns="0" rIns="0">
            <a:spAutoFit/>
          </a:bodyPr>
          <a:lstStyle/>
          <a:p>
            <a:pPr algn="l">
              <a:lnSpc>
                <a:spcPts val="2937"/>
              </a:lnSpc>
            </a:pPr>
            <a:r>
              <a:rPr lang="en-US" sz="2312">
                <a:solidFill>
                  <a:srgbClr val="49495A"/>
                </a:solidFill>
                <a:latin typeface="Libre Baskerville"/>
                <a:ea typeface="Libre Baskerville"/>
                <a:cs typeface="Libre Baskerville"/>
                <a:sym typeface="Libre Baskerville"/>
              </a:rPr>
              <a:t>Future Direction</a:t>
            </a:r>
          </a:p>
        </p:txBody>
      </p:sp>
      <p:sp>
        <p:nvSpPr>
          <p:cNvPr name="TextBox 22" id="22"/>
          <p:cNvSpPr txBox="true"/>
          <p:nvPr/>
        </p:nvSpPr>
        <p:spPr>
          <a:xfrm rot="0">
            <a:off x="8471595" y="7596336"/>
            <a:ext cx="8979694" cy="1605558"/>
          </a:xfrm>
          <a:prstGeom prst="rect">
            <a:avLst/>
          </a:prstGeom>
        </p:spPr>
        <p:txBody>
          <a:bodyPr anchor="t" rtlCol="false" tIns="0" lIns="0" bIns="0" rIns="0">
            <a:spAutoFit/>
          </a:bodyPr>
          <a:lstStyle/>
          <a:p>
            <a:pPr algn="l">
              <a:lnSpc>
                <a:spcPts val="3000"/>
              </a:lnSpc>
            </a:pPr>
            <a:r>
              <a:rPr lang="en-US" sz="1874">
                <a:solidFill>
                  <a:srgbClr val="49495A"/>
                </a:solidFill>
                <a:latin typeface="Open Sans"/>
                <a:ea typeface="Open Sans"/>
                <a:cs typeface="Open Sans"/>
                <a:sym typeface="Open Sans"/>
              </a:rPr>
              <a:t>The next logical step involves transitioning this clean dataset into advanced analytics or predictive modeling. This could include forecasting ride rental demand or developing machine learning models to identify key influential factors.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4F0FF"/>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BFAFF"/>
            </a:solidFill>
          </p:spPr>
        </p:sp>
      </p:grpSp>
      <p:sp>
        <p:nvSpPr>
          <p:cNvPr name="Freeform 6" id="6"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sp>
        <p:nvSpPr>
          <p:cNvPr name="TextBox 7" id="7"/>
          <p:cNvSpPr txBox="true"/>
          <p:nvPr/>
        </p:nvSpPr>
        <p:spPr>
          <a:xfrm rot="0">
            <a:off x="992238" y="3098452"/>
            <a:ext cx="7088237" cy="914549"/>
          </a:xfrm>
          <a:prstGeom prst="rect">
            <a:avLst/>
          </a:prstGeom>
        </p:spPr>
        <p:txBody>
          <a:bodyPr anchor="t" rtlCol="false" tIns="0" lIns="0" bIns="0" rIns="0">
            <a:spAutoFit/>
          </a:bodyPr>
          <a:lstStyle/>
          <a:p>
            <a:pPr algn="l">
              <a:lnSpc>
                <a:spcPts val="6937"/>
              </a:lnSpc>
            </a:pPr>
            <a:r>
              <a:rPr lang="en-US" sz="5562">
                <a:solidFill>
                  <a:srgbClr val="403CCF"/>
                </a:solidFill>
                <a:latin typeface="Libre Baskerville"/>
                <a:ea typeface="Libre Baskerville"/>
                <a:cs typeface="Libre Baskerville"/>
                <a:sym typeface="Libre Baskerville"/>
              </a:rPr>
              <a:t>Thank You</a:t>
            </a:r>
          </a:p>
        </p:txBody>
      </p:sp>
      <p:sp>
        <p:nvSpPr>
          <p:cNvPr name="TextBox 8" id="8"/>
          <p:cNvSpPr txBox="true"/>
          <p:nvPr/>
        </p:nvSpPr>
        <p:spPr>
          <a:xfrm rot="0">
            <a:off x="992238" y="4352479"/>
            <a:ext cx="9445526" cy="2807494"/>
          </a:xfrm>
          <a:prstGeom prst="rect">
            <a:avLst/>
          </a:prstGeom>
        </p:spPr>
        <p:txBody>
          <a:bodyPr anchor="t" rtlCol="false" tIns="0" lIns="0" bIns="0" rIns="0">
            <a:spAutoFit/>
          </a:bodyPr>
          <a:lstStyle/>
          <a:p>
            <a:pPr algn="l">
              <a:lnSpc>
                <a:spcPts val="3562"/>
              </a:lnSpc>
            </a:pPr>
            <a:r>
              <a:rPr lang="en-US" sz="2187">
                <a:solidFill>
                  <a:srgbClr val="49495A"/>
                </a:solidFill>
                <a:latin typeface="Open Sans"/>
                <a:ea typeface="Open Sans"/>
                <a:cs typeface="Open Sans"/>
                <a:sym typeface="Open Sans"/>
              </a:rPr>
              <a:t>I appreciate your attention to this detailed overview of the data wrangling process. The robust techniques applied ensure the dataset's reliability, paving the way for insightful analysis and informed decision-making. I'm eager to apply these cleaned datasets to advanced analytical models to uncover deeper patterns and predictive capabilities.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DAGp-q4nSRo</dc:identifier>
  <dcterms:modified xsi:type="dcterms:W3CDTF">2011-08-01T06:04:30Z</dcterms:modified>
  <cp:revision>1</cp:revision>
  <dc:title>Project_2.pptx</dc:title>
</cp:coreProperties>
</file>