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0"/>
  </p:notesMasterIdLst>
  <p:handoutMasterIdLst>
    <p:handoutMasterId r:id="rId151"/>
  </p:handoutMasterIdLst>
  <p:sldIdLst>
    <p:sldId id="274" r:id="rId2"/>
    <p:sldId id="290" r:id="rId3"/>
    <p:sldId id="425" r:id="rId4"/>
    <p:sldId id="275" r:id="rId5"/>
    <p:sldId id="426" r:id="rId6"/>
    <p:sldId id="427" r:id="rId7"/>
    <p:sldId id="276" r:id="rId8"/>
    <p:sldId id="388" r:id="rId9"/>
    <p:sldId id="428" r:id="rId10"/>
    <p:sldId id="293" r:id="rId11"/>
    <p:sldId id="282" r:id="rId12"/>
    <p:sldId id="337" r:id="rId13"/>
    <p:sldId id="454" r:id="rId14"/>
    <p:sldId id="341" r:id="rId15"/>
    <p:sldId id="391" r:id="rId16"/>
    <p:sldId id="277" r:id="rId17"/>
    <p:sldId id="407" r:id="rId18"/>
    <p:sldId id="335" r:id="rId19"/>
    <p:sldId id="283" r:id="rId20"/>
    <p:sldId id="336" r:id="rId21"/>
    <p:sldId id="429" r:id="rId22"/>
    <p:sldId id="279" r:id="rId23"/>
    <p:sldId id="285" r:id="rId24"/>
    <p:sldId id="286" r:id="rId25"/>
    <p:sldId id="287" r:id="rId26"/>
    <p:sldId id="288" r:id="rId27"/>
    <p:sldId id="280" r:id="rId28"/>
    <p:sldId id="289" r:id="rId29"/>
    <p:sldId id="392" r:id="rId30"/>
    <p:sldId id="294" r:id="rId31"/>
    <p:sldId id="298" r:id="rId32"/>
    <p:sldId id="295" r:id="rId33"/>
    <p:sldId id="390" r:id="rId34"/>
    <p:sldId id="296" r:id="rId35"/>
    <p:sldId id="292" r:id="rId36"/>
    <p:sldId id="261" r:id="rId37"/>
    <p:sldId id="408" r:id="rId38"/>
    <p:sldId id="258" r:id="rId39"/>
    <p:sldId id="322" r:id="rId40"/>
    <p:sldId id="300" r:id="rId41"/>
    <p:sldId id="394" r:id="rId42"/>
    <p:sldId id="342" r:id="rId43"/>
    <p:sldId id="409" r:id="rId44"/>
    <p:sldId id="420" r:id="rId45"/>
    <p:sldId id="340" r:id="rId46"/>
    <p:sldId id="264" r:id="rId47"/>
    <p:sldId id="265" r:id="rId48"/>
    <p:sldId id="418" r:id="rId49"/>
    <p:sldId id="345" r:id="rId50"/>
    <p:sldId id="343" r:id="rId51"/>
    <p:sldId id="346" r:id="rId52"/>
    <p:sldId id="355" r:id="rId53"/>
    <p:sldId id="419" r:id="rId54"/>
    <p:sldId id="417" r:id="rId55"/>
    <p:sldId id="410" r:id="rId56"/>
    <p:sldId id="455" r:id="rId57"/>
    <p:sldId id="467" r:id="rId58"/>
    <p:sldId id="466" r:id="rId59"/>
    <p:sldId id="468" r:id="rId60"/>
    <p:sldId id="456" r:id="rId61"/>
    <p:sldId id="457" r:id="rId62"/>
    <p:sldId id="458" r:id="rId63"/>
    <p:sldId id="459" r:id="rId64"/>
    <p:sldId id="463" r:id="rId65"/>
    <p:sldId id="461" r:id="rId66"/>
    <p:sldId id="460" r:id="rId67"/>
    <p:sldId id="462" r:id="rId68"/>
    <p:sldId id="464" r:id="rId69"/>
    <p:sldId id="465" r:id="rId70"/>
    <p:sldId id="352" r:id="rId71"/>
    <p:sldId id="353" r:id="rId72"/>
    <p:sldId id="267" r:id="rId73"/>
    <p:sldId id="268" r:id="rId74"/>
    <p:sldId id="469" r:id="rId75"/>
    <p:sldId id="399" r:id="rId76"/>
    <p:sldId id="421" r:id="rId77"/>
    <p:sldId id="348" r:id="rId78"/>
    <p:sldId id="350" r:id="rId79"/>
    <p:sldId id="433" r:id="rId80"/>
    <p:sldId id="349" r:id="rId81"/>
    <p:sldId id="422" r:id="rId82"/>
    <p:sldId id="354" r:id="rId83"/>
    <p:sldId id="270" r:id="rId84"/>
    <p:sldId id="271" r:id="rId85"/>
    <p:sldId id="358" r:id="rId86"/>
    <p:sldId id="360" r:id="rId87"/>
    <p:sldId id="363" r:id="rId88"/>
    <p:sldId id="440" r:id="rId89"/>
    <p:sldId id="364" r:id="rId90"/>
    <p:sldId id="362" r:id="rId91"/>
    <p:sldId id="361" r:id="rId92"/>
    <p:sldId id="332" r:id="rId93"/>
    <p:sldId id="303" r:id="rId94"/>
    <p:sldId id="470" r:id="rId95"/>
    <p:sldId id="423" r:id="rId96"/>
    <p:sldId id="441" r:id="rId97"/>
    <p:sldId id="442" r:id="rId98"/>
    <p:sldId id="443" r:id="rId99"/>
    <p:sldId id="444" r:id="rId100"/>
    <p:sldId id="445" r:id="rId101"/>
    <p:sldId id="446" r:id="rId102"/>
    <p:sldId id="447" r:id="rId103"/>
    <p:sldId id="448" r:id="rId104"/>
    <p:sldId id="439" r:id="rId105"/>
    <p:sldId id="309" r:id="rId106"/>
    <p:sldId id="321" r:id="rId107"/>
    <p:sldId id="310" r:id="rId108"/>
    <p:sldId id="333" r:id="rId109"/>
    <p:sldId id="305" r:id="rId110"/>
    <p:sldId id="325" r:id="rId111"/>
    <p:sldId id="369" r:id="rId112"/>
    <p:sldId id="366" r:id="rId113"/>
    <p:sldId id="402" r:id="rId114"/>
    <p:sldId id="365" r:id="rId115"/>
    <p:sldId id="367" r:id="rId116"/>
    <p:sldId id="368" r:id="rId117"/>
    <p:sldId id="334" r:id="rId118"/>
    <p:sldId id="384" r:id="rId119"/>
    <p:sldId id="471" r:id="rId120"/>
    <p:sldId id="472" r:id="rId121"/>
    <p:sldId id="400" r:id="rId122"/>
    <p:sldId id="406" r:id="rId123"/>
    <p:sldId id="401" r:id="rId124"/>
    <p:sldId id="314" r:id="rId125"/>
    <p:sldId id="326" r:id="rId126"/>
    <p:sldId id="373" r:id="rId127"/>
    <p:sldId id="387" r:id="rId128"/>
    <p:sldId id="371" r:id="rId129"/>
    <p:sldId id="372" r:id="rId130"/>
    <p:sldId id="450" r:id="rId131"/>
    <p:sldId id="449" r:id="rId132"/>
    <p:sldId id="315" r:id="rId133"/>
    <p:sldId id="327" r:id="rId134"/>
    <p:sldId id="376" r:id="rId135"/>
    <p:sldId id="411" r:id="rId136"/>
    <p:sldId id="453" r:id="rId137"/>
    <p:sldId id="316" r:id="rId138"/>
    <p:sldId id="328" r:id="rId139"/>
    <p:sldId id="414" r:id="rId140"/>
    <p:sldId id="379" r:id="rId141"/>
    <p:sldId id="412" r:id="rId142"/>
    <p:sldId id="415" r:id="rId143"/>
    <p:sldId id="451" r:id="rId144"/>
    <p:sldId id="318" r:id="rId145"/>
    <p:sldId id="329" r:id="rId146"/>
    <p:sldId id="381" r:id="rId147"/>
    <p:sldId id="416" r:id="rId148"/>
    <p:sldId id="452" r:id="rId14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24" autoAdjust="0"/>
    <p:restoredTop sz="94660"/>
  </p:normalViewPr>
  <p:slideViewPr>
    <p:cSldViewPr>
      <p:cViewPr varScale="1">
        <p:scale>
          <a:sx n="151" d="100"/>
          <a:sy n="151" d="100"/>
        </p:scale>
        <p:origin x="942" y="132"/>
      </p:cViewPr>
      <p:guideLst>
        <p:guide orient="horz" pos="162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2019/9/7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5215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2019/9/7</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26367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794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62765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8750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94588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2104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55330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21077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04775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110935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9702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9484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56576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719063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76244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zh-CN" altLang="en-US"/>
              <a:t>单击此处编辑母版标题样式</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475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2019/9/7</a:t>
            </a:fld>
            <a:endParaRPr lang="zh-CN" altLang="en-US"/>
          </a:p>
        </p:txBody>
      </p:sp>
    </p:spTree>
    <p:extLst>
      <p:ext uri="{BB962C8B-B14F-4D97-AF65-F5344CB8AC3E}">
        <p14:creationId xmlns:p14="http://schemas.microsoft.com/office/powerpoint/2010/main" val="148913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530820CF-B880-4189-942D-D702A7CBA730}" type="datetimeFigureOut">
              <a:rPr lang="zh-CN" altLang="en-US" smtClean="0"/>
              <a:pPr/>
              <a:t>2019/9/7</a:t>
            </a:fld>
            <a:endParaRPr lang="zh-CN" alt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9105840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07704" y="1859509"/>
            <a:ext cx="3600400" cy="461665"/>
          </a:xfrm>
          <a:prstGeom prst="rect">
            <a:avLst/>
          </a:prstGeom>
          <a:noFill/>
        </p:spPr>
        <p:txBody>
          <a:bodyPr wrap="square" rtlCol="0">
            <a:spAutoFit/>
          </a:bodyPr>
          <a:lstStyle/>
          <a:p>
            <a:r>
              <a:rPr lang="en-US" altLang="zh-CN" sz="2400" b="1" dirty="0"/>
              <a:t>1.  </a:t>
            </a:r>
            <a:r>
              <a:rPr lang="zh-CN" altLang="en-US" sz="2400" b="1" dirty="0"/>
              <a:t>项目概述</a:t>
            </a:r>
          </a:p>
        </p:txBody>
      </p:sp>
      <p:sp>
        <p:nvSpPr>
          <p:cNvPr id="5" name="文本框 4"/>
          <p:cNvSpPr txBox="1"/>
          <p:nvPr/>
        </p:nvSpPr>
        <p:spPr>
          <a:xfrm>
            <a:off x="1907704" y="2459020"/>
            <a:ext cx="3600400" cy="461665"/>
          </a:xfrm>
          <a:prstGeom prst="rect">
            <a:avLst/>
          </a:prstGeom>
          <a:noFill/>
        </p:spPr>
        <p:txBody>
          <a:bodyPr wrap="square" rtlCol="0">
            <a:spAutoFit/>
          </a:bodyPr>
          <a:lstStyle/>
          <a:p>
            <a:r>
              <a:rPr lang="en-US" altLang="zh-CN" sz="2400" b="1" dirty="0"/>
              <a:t>2.  </a:t>
            </a:r>
            <a:r>
              <a:rPr lang="zh-CN" altLang="en-US" sz="2400" b="1" dirty="0"/>
              <a:t>程序架构解析</a:t>
            </a:r>
          </a:p>
        </p:txBody>
      </p:sp>
      <p:sp>
        <p:nvSpPr>
          <p:cNvPr id="6" name="文本框 5"/>
          <p:cNvSpPr txBox="1"/>
          <p:nvPr/>
        </p:nvSpPr>
        <p:spPr>
          <a:xfrm>
            <a:off x="3923928" y="995413"/>
            <a:ext cx="1080120" cy="584775"/>
          </a:xfrm>
          <a:prstGeom prst="rect">
            <a:avLst/>
          </a:prstGeom>
          <a:noFill/>
        </p:spPr>
        <p:txBody>
          <a:bodyPr wrap="square" rtlCol="0">
            <a:spAutoFit/>
          </a:bodyPr>
          <a:lstStyle/>
          <a:p>
            <a:r>
              <a:rPr lang="zh-CN" altLang="en-US" sz="3200" b="1" dirty="0"/>
              <a:t>大纲</a:t>
            </a:r>
          </a:p>
        </p:txBody>
      </p:sp>
      <p:sp>
        <p:nvSpPr>
          <p:cNvPr id="7" name="文本框 6"/>
          <p:cNvSpPr txBox="1"/>
          <p:nvPr/>
        </p:nvSpPr>
        <p:spPr>
          <a:xfrm>
            <a:off x="1916410" y="3658042"/>
            <a:ext cx="3600400" cy="461665"/>
          </a:xfrm>
          <a:prstGeom prst="rect">
            <a:avLst/>
          </a:prstGeom>
          <a:noFill/>
        </p:spPr>
        <p:txBody>
          <a:bodyPr wrap="square" rtlCol="0">
            <a:spAutoFit/>
          </a:bodyPr>
          <a:lstStyle/>
          <a:p>
            <a:r>
              <a:rPr lang="en-US" altLang="zh-CN" sz="2400" b="1" dirty="0"/>
              <a:t>4.  </a:t>
            </a:r>
            <a:r>
              <a:rPr lang="zh-CN" altLang="en-US" sz="2400" b="1" dirty="0"/>
              <a:t>总结</a:t>
            </a:r>
          </a:p>
        </p:txBody>
      </p:sp>
      <p:sp>
        <p:nvSpPr>
          <p:cNvPr id="8" name="文本框 7"/>
          <p:cNvSpPr txBox="1"/>
          <p:nvPr/>
        </p:nvSpPr>
        <p:spPr>
          <a:xfrm>
            <a:off x="1907704" y="3057242"/>
            <a:ext cx="3600400" cy="461665"/>
          </a:xfrm>
          <a:prstGeom prst="rect">
            <a:avLst/>
          </a:prstGeom>
          <a:noFill/>
        </p:spPr>
        <p:txBody>
          <a:bodyPr wrap="square" rtlCol="0">
            <a:spAutoFit/>
          </a:bodyPr>
          <a:lstStyle/>
          <a:p>
            <a:r>
              <a:rPr lang="en-US" altLang="zh-CN" sz="2400" b="1" dirty="0"/>
              <a:t>3.  </a:t>
            </a:r>
            <a:r>
              <a:rPr lang="zh-CN" altLang="en-US" sz="2400" b="1" dirty="0"/>
              <a:t>需求解析</a:t>
            </a:r>
          </a:p>
        </p:txBody>
      </p:sp>
    </p:spTree>
    <p:extLst>
      <p:ext uri="{BB962C8B-B14F-4D97-AF65-F5344CB8AC3E}">
        <p14:creationId xmlns:p14="http://schemas.microsoft.com/office/powerpoint/2010/main" val="342111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03848" y="2211710"/>
            <a:ext cx="2304256" cy="707886"/>
          </a:xfrm>
          <a:prstGeom prst="rect">
            <a:avLst/>
          </a:prstGeom>
          <a:noFill/>
        </p:spPr>
        <p:txBody>
          <a:bodyPr wrap="square" rtlCol="0">
            <a:spAutoFit/>
          </a:bodyPr>
          <a:lstStyle/>
          <a:p>
            <a:r>
              <a:rPr lang="zh-CN" altLang="en-US" sz="4000" b="1" dirty="0">
                <a:latin typeface="+mn-ea"/>
              </a:rPr>
              <a:t>需求概述</a:t>
            </a:r>
          </a:p>
        </p:txBody>
      </p:sp>
    </p:spTree>
    <p:extLst>
      <p:ext uri="{BB962C8B-B14F-4D97-AF65-F5344CB8AC3E}">
        <p14:creationId xmlns:p14="http://schemas.microsoft.com/office/powerpoint/2010/main" val="125195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165102886"/>
              </p:ext>
            </p:extLst>
          </p:nvPr>
        </p:nvGraphicFramePr>
        <p:xfrm>
          <a:off x="1943708" y="1338302"/>
          <a:ext cx="1044116" cy="2893060"/>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tblGrid>
              <a:tr h="216024">
                <a:tc>
                  <a:txBody>
                    <a:bodyPr/>
                    <a:lstStyle/>
                    <a:p>
                      <a:pPr algn="ctr"/>
                      <a:r>
                        <a:rPr lang="en-US" altLang="zh-CN" b="0" dirty="0"/>
                        <a:t>action6</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action2</a:t>
                      </a:r>
                      <a:endParaRPr lang="zh-CN" altLang="en-US" b="0"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action3</a:t>
                      </a:r>
                      <a:endParaRPr lang="zh-CN" altLang="en-US" b="0"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action1</a:t>
                      </a:r>
                      <a:endParaRPr lang="zh-CN" altLang="en-US" b="0"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action8</a:t>
                      </a:r>
                      <a:endParaRPr lang="zh-CN" altLang="en-US" b="0"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action4</a:t>
                      </a:r>
                      <a:endParaRPr lang="zh-CN" altLang="en-US" b="0"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action7</a:t>
                      </a:r>
                      <a:endParaRPr lang="zh-CN" altLang="en-US" b="0"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action5</a:t>
                      </a:r>
                      <a:endParaRPr lang="zh-CN" altLang="en-US" b="0" dirty="0"/>
                    </a:p>
                  </a:txBody>
                  <a:tcPr/>
                </a:tc>
                <a:extLst>
                  <a:ext uri="{0D108BD9-81ED-4DB2-BD59-A6C34878D82A}">
                    <a16:rowId xmlns:a16="http://schemas.microsoft.com/office/drawing/2014/main" val="2664632867"/>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66281922"/>
              </p:ext>
            </p:extLst>
          </p:nvPr>
        </p:nvGraphicFramePr>
        <p:xfrm>
          <a:off x="6192180" y="1338302"/>
          <a:ext cx="1044116" cy="2893060"/>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tblGrid>
              <a:tr h="216024">
                <a:tc>
                  <a:txBody>
                    <a:bodyPr/>
                    <a:lstStyle/>
                    <a:p>
                      <a:pPr algn="ctr"/>
                      <a:r>
                        <a:rPr lang="en-US" altLang="zh-CN" b="0" dirty="0"/>
                        <a:t>page6</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page2</a:t>
                      </a:r>
                      <a:endParaRPr lang="zh-CN" altLang="en-US" b="0"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page3</a:t>
                      </a:r>
                      <a:endParaRPr lang="zh-CN" altLang="en-US" b="0"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page1</a:t>
                      </a:r>
                      <a:endParaRPr lang="zh-CN" altLang="en-US" b="0"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page8</a:t>
                      </a:r>
                      <a:endParaRPr lang="zh-CN" altLang="en-US" b="0"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page4</a:t>
                      </a:r>
                      <a:endParaRPr lang="zh-CN" altLang="en-US" b="0"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page7</a:t>
                      </a:r>
                      <a:endParaRPr lang="zh-CN" altLang="en-US" b="0"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page5</a:t>
                      </a:r>
                      <a:endParaRPr lang="zh-CN" altLang="en-US" b="0" dirty="0"/>
                    </a:p>
                  </a:txBody>
                  <a:tcPr/>
                </a:tc>
                <a:extLst>
                  <a:ext uri="{0D108BD9-81ED-4DB2-BD59-A6C34878D82A}">
                    <a16:rowId xmlns:a16="http://schemas.microsoft.com/office/drawing/2014/main" val="2664632867"/>
                  </a:ext>
                </a:extLst>
              </a:tr>
            </a:tbl>
          </a:graphicData>
        </a:graphic>
      </p:graphicFrame>
      <p:sp>
        <p:nvSpPr>
          <p:cNvPr id="6" name="右箭头 5"/>
          <p:cNvSpPr/>
          <p:nvPr/>
        </p:nvSpPr>
        <p:spPr>
          <a:xfrm>
            <a:off x="4373978" y="2634446"/>
            <a:ext cx="432048" cy="4571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 name="矩形 6"/>
          <p:cNvSpPr/>
          <p:nvPr/>
        </p:nvSpPr>
        <p:spPr>
          <a:xfrm>
            <a:off x="4319972" y="2130390"/>
            <a:ext cx="601447" cy="369332"/>
          </a:xfrm>
          <a:prstGeom prst="rect">
            <a:avLst/>
          </a:prstGeom>
        </p:spPr>
        <p:txBody>
          <a:bodyPr wrap="none">
            <a:spAutoFit/>
          </a:bodyPr>
          <a:lstStyle/>
          <a:p>
            <a:r>
              <a:rPr lang="en-US" altLang="zh-CN" dirty="0"/>
              <a:t>map</a:t>
            </a:r>
            <a:endParaRPr lang="zh-CN" altLang="en-US" dirty="0"/>
          </a:p>
        </p:txBody>
      </p:sp>
    </p:spTree>
    <p:extLst>
      <p:ext uri="{BB962C8B-B14F-4D97-AF65-F5344CB8AC3E}">
        <p14:creationId xmlns:p14="http://schemas.microsoft.com/office/powerpoint/2010/main" val="2750117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86804352"/>
              </p:ext>
            </p:extLst>
          </p:nvPr>
        </p:nvGraphicFramePr>
        <p:xfrm>
          <a:off x="1480454" y="1347614"/>
          <a:ext cx="1044116" cy="2893060"/>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tblGrid>
              <a:tr h="216024">
                <a:tc>
                  <a:txBody>
                    <a:bodyPr/>
                    <a:lstStyle/>
                    <a:p>
                      <a:pPr algn="ctr"/>
                      <a:r>
                        <a:rPr lang="en-US" altLang="zh-CN" b="0" dirty="0"/>
                        <a:t>page6</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page2</a:t>
                      </a:r>
                      <a:endParaRPr lang="zh-CN" altLang="en-US" b="0"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page3</a:t>
                      </a:r>
                      <a:endParaRPr lang="zh-CN" altLang="en-US" b="0"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page1</a:t>
                      </a:r>
                      <a:endParaRPr lang="zh-CN" altLang="en-US" b="0"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page8</a:t>
                      </a:r>
                      <a:endParaRPr lang="zh-CN" altLang="en-US" b="0"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page4</a:t>
                      </a:r>
                      <a:endParaRPr lang="zh-CN" altLang="en-US" b="0"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page7</a:t>
                      </a:r>
                      <a:endParaRPr lang="zh-CN" altLang="en-US" b="0"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page5</a:t>
                      </a:r>
                      <a:endParaRPr lang="zh-CN" altLang="en-US" b="0" dirty="0"/>
                    </a:p>
                  </a:txBody>
                  <a:tcPr/>
                </a:tc>
                <a:extLst>
                  <a:ext uri="{0D108BD9-81ED-4DB2-BD59-A6C34878D82A}">
                    <a16:rowId xmlns:a16="http://schemas.microsoft.com/office/drawing/2014/main" val="2664632867"/>
                  </a:ext>
                </a:extLst>
              </a:tr>
            </a:tbl>
          </a:graphicData>
        </a:graphic>
      </p:graphicFrame>
      <p:sp>
        <p:nvSpPr>
          <p:cNvPr id="5" name="右箭头 4"/>
          <p:cNvSpPr/>
          <p:nvPr/>
        </p:nvSpPr>
        <p:spPr>
          <a:xfrm>
            <a:off x="3496678" y="2571750"/>
            <a:ext cx="432048" cy="4571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 name="矩形 5"/>
          <p:cNvSpPr/>
          <p:nvPr/>
        </p:nvSpPr>
        <p:spPr>
          <a:xfrm>
            <a:off x="4504790" y="2440944"/>
            <a:ext cx="3451586" cy="261610"/>
          </a:xfrm>
          <a:prstGeom prst="rect">
            <a:avLst/>
          </a:prstGeom>
        </p:spPr>
        <p:txBody>
          <a:bodyPr wrap="none">
            <a:spAutoFit/>
          </a:bodyPr>
          <a:lstStyle/>
          <a:p>
            <a:r>
              <a:rPr lang="en-US" altLang="zh-CN" sz="1100" dirty="0"/>
              <a:t>page6, page2, page3, page1, page8, page4, page7, page5</a:t>
            </a:r>
            <a:endParaRPr lang="zh-CN" altLang="en-US" sz="1100" dirty="0"/>
          </a:p>
        </p:txBody>
      </p:sp>
    </p:spTree>
    <p:extLst>
      <p:ext uri="{BB962C8B-B14F-4D97-AF65-F5344CB8AC3E}">
        <p14:creationId xmlns:p14="http://schemas.microsoft.com/office/powerpoint/2010/main" val="3174274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64764" y="1099215"/>
            <a:ext cx="3451586" cy="261610"/>
          </a:xfrm>
          <a:prstGeom prst="rect">
            <a:avLst/>
          </a:prstGeom>
        </p:spPr>
        <p:txBody>
          <a:bodyPr wrap="none">
            <a:spAutoFit/>
          </a:bodyPr>
          <a:lstStyle/>
          <a:p>
            <a:r>
              <a:rPr lang="en-US" altLang="zh-CN" sz="1100" dirty="0"/>
              <a:t>page6, page2, page3, page1, page8, page4, page7, page5</a:t>
            </a:r>
            <a:endParaRPr lang="zh-CN" altLang="en-US" sz="1100" dirty="0"/>
          </a:p>
        </p:txBody>
      </p:sp>
      <p:sp>
        <p:nvSpPr>
          <p:cNvPr id="7" name="矩形 6"/>
          <p:cNvSpPr/>
          <p:nvPr/>
        </p:nvSpPr>
        <p:spPr>
          <a:xfrm>
            <a:off x="1656652" y="2349773"/>
            <a:ext cx="5974713" cy="261610"/>
          </a:xfrm>
          <a:prstGeom prst="rect">
            <a:avLst/>
          </a:prstGeom>
        </p:spPr>
        <p:txBody>
          <a:bodyPr wrap="none">
            <a:spAutoFit/>
          </a:bodyPr>
          <a:lstStyle/>
          <a:p>
            <a:r>
              <a:rPr lang="en-US" altLang="zh-CN" sz="1100" dirty="0"/>
              <a:t>page6_page2, page2_page3, page3_page1, page1_page8, page8_page4, page4_page7, page7_page5</a:t>
            </a:r>
            <a:endParaRPr lang="zh-CN" altLang="en-US" sz="1100" dirty="0"/>
          </a:p>
        </p:txBody>
      </p:sp>
      <p:sp>
        <p:nvSpPr>
          <p:cNvPr id="2" name="下箭头 1"/>
          <p:cNvSpPr/>
          <p:nvPr/>
        </p:nvSpPr>
        <p:spPr>
          <a:xfrm>
            <a:off x="4320948" y="1603271"/>
            <a:ext cx="7200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7584" y="3795886"/>
            <a:ext cx="7632848" cy="261610"/>
          </a:xfrm>
          <a:prstGeom prst="rect">
            <a:avLst/>
          </a:prstGeom>
        </p:spPr>
        <p:txBody>
          <a:bodyPr wrap="square">
            <a:spAutoFit/>
          </a:bodyPr>
          <a:lstStyle/>
          <a:p>
            <a:r>
              <a:rPr lang="en-US" altLang="zh-CN" sz="1100" dirty="0"/>
              <a:t>(page6_page2, 1), (page2_page3, 1), (page3_page1,1) , (page1_page8, 1) , (page8_page4, 1) , (page4_page7, 1),  (page7_page5, 1)</a:t>
            </a:r>
            <a:endParaRPr lang="zh-CN" altLang="en-US" sz="1100" dirty="0"/>
          </a:p>
        </p:txBody>
      </p:sp>
      <p:sp>
        <p:nvSpPr>
          <p:cNvPr id="9" name="下箭头 8"/>
          <p:cNvSpPr/>
          <p:nvPr/>
        </p:nvSpPr>
        <p:spPr>
          <a:xfrm>
            <a:off x="4326775" y="3017009"/>
            <a:ext cx="7200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4913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5536" y="1563638"/>
            <a:ext cx="4608512" cy="261610"/>
          </a:xfrm>
          <a:prstGeom prst="rect">
            <a:avLst/>
          </a:prstGeom>
        </p:spPr>
        <p:txBody>
          <a:bodyPr wrap="square">
            <a:spAutoFit/>
          </a:bodyPr>
          <a:lstStyle/>
          <a:p>
            <a:r>
              <a:rPr lang="en-US" altLang="zh-CN" sz="1100" dirty="0"/>
              <a:t>(page6_page2, 1), (page2_page3, 1), … , (page4_page7, 1),  (page7_page5, 1)</a:t>
            </a:r>
            <a:endParaRPr lang="zh-CN" altLang="en-US" sz="1100" dirty="0"/>
          </a:p>
        </p:txBody>
      </p:sp>
      <p:sp>
        <p:nvSpPr>
          <p:cNvPr id="10" name="矩形 9"/>
          <p:cNvSpPr/>
          <p:nvPr/>
        </p:nvSpPr>
        <p:spPr>
          <a:xfrm>
            <a:off x="395536" y="2067694"/>
            <a:ext cx="4608512" cy="261610"/>
          </a:xfrm>
          <a:prstGeom prst="rect">
            <a:avLst/>
          </a:prstGeom>
        </p:spPr>
        <p:txBody>
          <a:bodyPr wrap="square">
            <a:spAutoFit/>
          </a:bodyPr>
          <a:lstStyle/>
          <a:p>
            <a:r>
              <a:rPr lang="en-US" altLang="zh-CN" sz="1100" dirty="0"/>
              <a:t>(page6_page2, 1), (page2_page3, 1), … , (page4_page7, 1),  (page7_page5, 1)</a:t>
            </a:r>
            <a:endParaRPr lang="zh-CN" altLang="en-US" sz="1100" dirty="0"/>
          </a:p>
        </p:txBody>
      </p:sp>
      <p:sp>
        <p:nvSpPr>
          <p:cNvPr id="11" name="矩形 10"/>
          <p:cNvSpPr/>
          <p:nvPr/>
        </p:nvSpPr>
        <p:spPr>
          <a:xfrm>
            <a:off x="395536" y="2571750"/>
            <a:ext cx="4608512" cy="261610"/>
          </a:xfrm>
          <a:prstGeom prst="rect">
            <a:avLst/>
          </a:prstGeom>
        </p:spPr>
        <p:txBody>
          <a:bodyPr wrap="square">
            <a:spAutoFit/>
          </a:bodyPr>
          <a:lstStyle/>
          <a:p>
            <a:r>
              <a:rPr lang="en-US" altLang="zh-CN" sz="1100" dirty="0"/>
              <a:t>(page6_page2, 1), (page2_page3, 1), … , (page4_page7, 1),  (page7_page5, 1)</a:t>
            </a:r>
            <a:endParaRPr lang="zh-CN" altLang="en-US" sz="1100" dirty="0"/>
          </a:p>
        </p:txBody>
      </p:sp>
      <p:sp>
        <p:nvSpPr>
          <p:cNvPr id="12" name="矩形 11"/>
          <p:cNvSpPr/>
          <p:nvPr/>
        </p:nvSpPr>
        <p:spPr>
          <a:xfrm>
            <a:off x="395536" y="3795886"/>
            <a:ext cx="4608512" cy="261610"/>
          </a:xfrm>
          <a:prstGeom prst="rect">
            <a:avLst/>
          </a:prstGeom>
        </p:spPr>
        <p:txBody>
          <a:bodyPr wrap="square">
            <a:spAutoFit/>
          </a:bodyPr>
          <a:lstStyle/>
          <a:p>
            <a:r>
              <a:rPr lang="en-US" altLang="zh-CN" sz="1100" dirty="0"/>
              <a:t>(page6_page2, 1), (page2_page3, 1), … , (page4_page7, 1),  (page7_page5, 1)</a:t>
            </a:r>
            <a:endParaRPr lang="zh-CN" altLang="en-US" sz="1100" dirty="0"/>
          </a:p>
        </p:txBody>
      </p:sp>
      <p:sp>
        <p:nvSpPr>
          <p:cNvPr id="3" name="矩形 2"/>
          <p:cNvSpPr/>
          <p:nvPr/>
        </p:nvSpPr>
        <p:spPr>
          <a:xfrm>
            <a:off x="2489638" y="3202512"/>
            <a:ext cx="420308" cy="261610"/>
          </a:xfrm>
          <a:prstGeom prst="rect">
            <a:avLst/>
          </a:prstGeom>
        </p:spPr>
        <p:txBody>
          <a:bodyPr wrap="none">
            <a:spAutoFit/>
          </a:bodyPr>
          <a:lstStyle/>
          <a:p>
            <a:r>
              <a:rPr lang="en-US" altLang="zh-CN" sz="1100" dirty="0"/>
              <a:t>… …</a:t>
            </a:r>
            <a:endParaRPr lang="zh-CN" altLang="en-US" sz="1100" dirty="0"/>
          </a:p>
        </p:txBody>
      </p:sp>
      <p:sp>
        <p:nvSpPr>
          <p:cNvPr id="4" name="右箭头 3"/>
          <p:cNvSpPr/>
          <p:nvPr/>
        </p:nvSpPr>
        <p:spPr>
          <a:xfrm>
            <a:off x="5220072" y="2833360"/>
            <a:ext cx="432048"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表格 13"/>
          <p:cNvGraphicFramePr>
            <a:graphicFrameLocks noGrp="1"/>
          </p:cNvGraphicFramePr>
          <p:nvPr>
            <p:extLst>
              <p:ext uri="{D42A27DB-BD31-4B8C-83A1-F6EECF244321}">
                <p14:modId xmlns:p14="http://schemas.microsoft.com/office/powerpoint/2010/main" val="2927849947"/>
              </p:ext>
            </p:extLst>
          </p:nvPr>
        </p:nvGraphicFramePr>
        <p:xfrm>
          <a:off x="5940152" y="2094220"/>
          <a:ext cx="2736304" cy="1478280"/>
        </p:xfrm>
        <a:graphic>
          <a:graphicData uri="http://schemas.openxmlformats.org/drawingml/2006/table">
            <a:tbl>
              <a:tblPr firstRow="1" bandRow="1">
                <a:tableStyleId>{BDBED569-4797-4DF1-A0F4-6AAB3CD982D8}</a:tableStyleId>
              </a:tblPr>
              <a:tblGrid>
                <a:gridCol w="1368152">
                  <a:extLst>
                    <a:ext uri="{9D8B030D-6E8A-4147-A177-3AD203B41FA5}">
                      <a16:colId xmlns:a16="http://schemas.microsoft.com/office/drawing/2014/main" val="3487802661"/>
                    </a:ext>
                  </a:extLst>
                </a:gridCol>
                <a:gridCol w="1368152">
                  <a:extLst>
                    <a:ext uri="{9D8B030D-6E8A-4147-A177-3AD203B41FA5}">
                      <a16:colId xmlns:a16="http://schemas.microsoft.com/office/drawing/2014/main" val="4233154893"/>
                    </a:ext>
                  </a:extLst>
                </a:gridCol>
              </a:tblGrid>
              <a:tr h="370840">
                <a:tc>
                  <a:txBody>
                    <a:bodyPr/>
                    <a:lstStyle/>
                    <a:p>
                      <a:pPr algn="ctr"/>
                      <a:r>
                        <a:rPr lang="en-US" altLang="zh-CN" sz="1800" b="1" dirty="0"/>
                        <a:t>page1_2</a:t>
                      </a:r>
                      <a:endParaRPr lang="zh-CN" altLang="en-US" b="1" dirty="0"/>
                    </a:p>
                  </a:txBody>
                  <a:tcPr/>
                </a:tc>
                <a:tc>
                  <a:txBody>
                    <a:bodyPr/>
                    <a:lstStyle/>
                    <a:p>
                      <a:pPr algn="ctr"/>
                      <a:r>
                        <a:rPr lang="en-US" altLang="zh-CN" b="1" dirty="0"/>
                        <a:t>count1</a:t>
                      </a:r>
                      <a:endParaRPr lang="zh-CN" altLang="en-US" b="1" dirty="0"/>
                    </a:p>
                  </a:txBody>
                  <a:tcPr/>
                </a:tc>
                <a:extLst>
                  <a:ext uri="{0D108BD9-81ED-4DB2-BD59-A6C34878D82A}">
                    <a16:rowId xmlns:a16="http://schemas.microsoft.com/office/drawing/2014/main" val="243095279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t>page2_3</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count2</a:t>
                      </a:r>
                      <a:endParaRPr lang="zh-CN" altLang="en-US" b="1" dirty="0"/>
                    </a:p>
                  </a:txBody>
                  <a:tcPr/>
                </a:tc>
                <a:extLst>
                  <a:ext uri="{0D108BD9-81ED-4DB2-BD59-A6C34878D82A}">
                    <a16:rowId xmlns:a16="http://schemas.microsoft.com/office/drawing/2014/main" val="2873072938"/>
                  </a:ext>
                </a:extLst>
              </a:tr>
              <a:tr h="370840">
                <a:tc>
                  <a:txBody>
                    <a:bodyPr/>
                    <a:lstStyle/>
                    <a:p>
                      <a:pPr algn="ctr"/>
                      <a:r>
                        <a:rPr lang="en-US" altLang="zh-CN" sz="1800" b="1" dirty="0"/>
                        <a:t>… …</a:t>
                      </a:r>
                      <a:endParaRPr lang="zh-CN" altLang="en-US" b="1" dirty="0"/>
                    </a:p>
                  </a:txBody>
                  <a:tcPr/>
                </a:tc>
                <a:tc>
                  <a:txBody>
                    <a:bodyPr/>
                    <a:lstStyle/>
                    <a:p>
                      <a:pPr algn="ctr"/>
                      <a:r>
                        <a:rPr lang="en-US" altLang="zh-CN" b="1" dirty="0"/>
                        <a:t>…</a:t>
                      </a:r>
                      <a:r>
                        <a:rPr lang="en-US" altLang="zh-CN" b="1" baseline="0" dirty="0"/>
                        <a:t> …</a:t>
                      </a:r>
                      <a:endParaRPr lang="zh-CN" altLang="en-US" b="1" dirty="0"/>
                    </a:p>
                  </a:txBody>
                  <a:tcPr/>
                </a:tc>
                <a:extLst>
                  <a:ext uri="{0D108BD9-81ED-4DB2-BD59-A6C34878D82A}">
                    <a16:rowId xmlns:a16="http://schemas.microsoft.com/office/drawing/2014/main" val="4145176460"/>
                  </a:ext>
                </a:extLst>
              </a:tr>
              <a:tr h="3624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t>pageM_N</a:t>
                      </a:r>
                      <a:endParaRPr lang="zh-CN" altLang="en-US" b="1" dirty="0"/>
                    </a:p>
                  </a:txBody>
                  <a:tcPr/>
                </a:tc>
                <a:tc>
                  <a:txBody>
                    <a:bodyPr/>
                    <a:lstStyle/>
                    <a:p>
                      <a:pPr algn="ctr"/>
                      <a:r>
                        <a:rPr lang="en-US" altLang="zh-CN" b="1" dirty="0"/>
                        <a:t>countM</a:t>
                      </a:r>
                      <a:endParaRPr lang="zh-CN" altLang="en-US" b="1" dirty="0"/>
                    </a:p>
                  </a:txBody>
                  <a:tcPr/>
                </a:tc>
                <a:extLst>
                  <a:ext uri="{0D108BD9-81ED-4DB2-BD59-A6C34878D82A}">
                    <a16:rowId xmlns:a16="http://schemas.microsoft.com/office/drawing/2014/main" val="3741195274"/>
                  </a:ext>
                </a:extLst>
              </a:tr>
            </a:tbl>
          </a:graphicData>
        </a:graphic>
      </p:graphicFrame>
    </p:spTree>
    <p:extLst>
      <p:ext uri="{BB962C8B-B14F-4D97-AF65-F5344CB8AC3E}">
        <p14:creationId xmlns:p14="http://schemas.microsoft.com/office/powerpoint/2010/main" val="40098704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39552" y="843558"/>
            <a:ext cx="3563888" cy="1631216"/>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task.params.json</a:t>
            </a:r>
            <a:r>
              <a:rPr kumimoji="0" lang="zh-CN" altLang="zh-CN" sz="10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a:ln>
                  <a:noFill/>
                </a:ln>
                <a:solidFill>
                  <a:srgbClr val="DC322F"/>
                </a:solidFill>
                <a:effectLst/>
                <a:latin typeface="宋体" panose="02010600030101010101" pitchFamily="2" charset="-122"/>
                <a:ea typeface="宋体" panose="02010600030101010101" pitchFamily="2" charset="-122"/>
              </a:rPr>
              <a:t>{startDate:"2018-06-01", </a:t>
            </a:r>
            <a: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DC322F"/>
                </a:solidFill>
                <a:effectLst/>
                <a:latin typeface="宋体" panose="02010600030101010101" pitchFamily="2" charset="-122"/>
                <a:ea typeface="宋体" panose="02010600030101010101" pitchFamily="2" charset="-122"/>
              </a:rPr>
              <a:t>  endDate:"2018-06-30", </a:t>
            </a:r>
            <a: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DC322F"/>
                </a:solidFill>
                <a:effectLst/>
                <a:latin typeface="宋体" panose="02010600030101010101" pitchFamily="2" charset="-122"/>
                <a:ea typeface="宋体" panose="02010600030101010101" pitchFamily="2" charset="-122"/>
              </a:rPr>
              <a:t>  startAge: 20, </a:t>
            </a:r>
            <a: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DC322F"/>
                </a:solidFill>
                <a:effectLst/>
                <a:latin typeface="宋体" panose="02010600030101010101" pitchFamily="2" charset="-122"/>
                <a:ea typeface="宋体" panose="02010600030101010101" pitchFamily="2" charset="-122"/>
              </a:rPr>
              <a:t>  endAge: 50, </a:t>
            </a:r>
            <a: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DC322F"/>
                </a:solidFill>
                <a:effectLst/>
                <a:latin typeface="宋体" panose="02010600030101010101" pitchFamily="2" charset="-122"/>
                <a:ea typeface="宋体" panose="02010600030101010101" pitchFamily="2" charset="-122"/>
              </a:rPr>
              <a:t>  professionals: "",  </a:t>
            </a:r>
            <a: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DC322F"/>
                </a:solidFill>
                <a:effectLst/>
                <a:latin typeface="宋体" panose="02010600030101010101" pitchFamily="2" charset="-122"/>
                <a:ea typeface="宋体" panose="02010600030101010101" pitchFamily="2" charset="-122"/>
              </a:rPr>
              <a:t>  cities: "", </a:t>
            </a:r>
            <a: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DC322F"/>
                </a:solidFill>
                <a:effectLst/>
                <a:latin typeface="宋体" panose="02010600030101010101" pitchFamily="2" charset="-122"/>
                <a:ea typeface="宋体" panose="02010600030101010101" pitchFamily="2" charset="-122"/>
              </a:rPr>
              <a:t>  sex:"", </a:t>
            </a:r>
            <a: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DC322F"/>
                </a:solidFill>
                <a:effectLst/>
                <a:latin typeface="宋体" panose="02010600030101010101" pitchFamily="2" charset="-122"/>
                <a:ea typeface="宋体" panose="02010600030101010101" pitchFamily="2" charset="-122"/>
              </a:rPr>
              <a:t>  keywords:"", </a:t>
            </a:r>
            <a: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DC322F"/>
                </a:solidFill>
                <a:effectLst/>
                <a:latin typeface="宋体" panose="02010600030101010101" pitchFamily="2" charset="-122"/>
                <a:ea typeface="宋体" panose="02010600030101010101" pitchFamily="2" charset="-122"/>
              </a:rPr>
              <a:t>  categoryIds:"", </a:t>
            </a:r>
            <a: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a:ln>
                  <a:noFill/>
                </a:ln>
                <a:solidFill>
                  <a:srgbClr val="DC322F"/>
                </a:solidFill>
                <a:effectLst/>
                <a:latin typeface="宋体" panose="02010600030101010101" pitchFamily="2" charset="-122"/>
                <a:ea typeface="宋体" panose="02010600030101010101" pitchFamily="2" charset="-122"/>
              </a:rPr>
              <a:t>  targetPageFlow:"1,2,3,4,5,6,7"}</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
        <p:nvSpPr>
          <p:cNvPr id="6" name="图文框 5"/>
          <p:cNvSpPr/>
          <p:nvPr/>
        </p:nvSpPr>
        <p:spPr>
          <a:xfrm>
            <a:off x="683568" y="2283718"/>
            <a:ext cx="2088232" cy="191056"/>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7" name="文本框 6"/>
          <p:cNvSpPr txBox="1"/>
          <p:nvPr/>
        </p:nvSpPr>
        <p:spPr>
          <a:xfrm>
            <a:off x="4336604" y="1577677"/>
            <a:ext cx="1171500" cy="276999"/>
          </a:xfrm>
          <a:prstGeom prst="rect">
            <a:avLst/>
          </a:prstGeom>
          <a:noFill/>
        </p:spPr>
        <p:txBody>
          <a:bodyPr wrap="square" rtlCol="0">
            <a:spAutoFit/>
          </a:bodyPr>
          <a:lstStyle/>
          <a:p>
            <a:r>
              <a:rPr lang="en-US" altLang="zh-CN" sz="1200" dirty="0"/>
              <a:t>1, 2, 3, 4, 5, 6, 7</a:t>
            </a:r>
            <a:endParaRPr lang="zh-CN" altLang="en-US" sz="1200" dirty="0"/>
          </a:p>
        </p:txBody>
      </p:sp>
      <p:sp>
        <p:nvSpPr>
          <p:cNvPr id="8" name="右箭头 7"/>
          <p:cNvSpPr/>
          <p:nvPr/>
        </p:nvSpPr>
        <p:spPr>
          <a:xfrm>
            <a:off x="5796136" y="1693318"/>
            <a:ext cx="720080" cy="457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文本框 8"/>
          <p:cNvSpPr txBox="1"/>
          <p:nvPr/>
        </p:nvSpPr>
        <p:spPr>
          <a:xfrm>
            <a:off x="6732240" y="1563638"/>
            <a:ext cx="2232248" cy="276999"/>
          </a:xfrm>
          <a:prstGeom prst="rect">
            <a:avLst/>
          </a:prstGeom>
          <a:noFill/>
        </p:spPr>
        <p:txBody>
          <a:bodyPr wrap="square" rtlCol="0">
            <a:spAutoFit/>
          </a:bodyPr>
          <a:lstStyle/>
          <a:p>
            <a:r>
              <a:rPr lang="en-US" altLang="zh-CN" sz="1200" dirty="0"/>
              <a:t>1, 1_2, 2_3, 3_4, 4_5, 5_6, 6_7</a:t>
            </a:r>
            <a:endParaRPr lang="zh-CN" altLang="en-US" sz="1200" dirty="0"/>
          </a:p>
        </p:txBody>
      </p:sp>
      <p:sp>
        <p:nvSpPr>
          <p:cNvPr id="10" name="文本框 9"/>
          <p:cNvSpPr txBox="1"/>
          <p:nvPr/>
        </p:nvSpPr>
        <p:spPr>
          <a:xfrm>
            <a:off x="2843808" y="2859782"/>
            <a:ext cx="2916324" cy="1754326"/>
          </a:xfrm>
          <a:prstGeom prst="rect">
            <a:avLst/>
          </a:prstGeom>
          <a:noFill/>
        </p:spPr>
        <p:txBody>
          <a:bodyPr wrap="square" rtlCol="0">
            <a:spAutoFit/>
          </a:bodyPr>
          <a:lstStyle/>
          <a:p>
            <a:r>
              <a:rPr lang="en-US" altLang="zh-CN" sz="1200" dirty="0"/>
              <a:t>Convert(1_2) = count(1_2) / count(1)</a:t>
            </a:r>
          </a:p>
          <a:p>
            <a:endParaRPr lang="en-US" altLang="zh-CN" sz="1200" dirty="0"/>
          </a:p>
          <a:p>
            <a:r>
              <a:rPr lang="en-US" altLang="zh-CN" sz="1200" dirty="0"/>
              <a:t>Convert(3_4) = count(2_3) / count(1_2)</a:t>
            </a:r>
          </a:p>
          <a:p>
            <a:endParaRPr lang="en-US" altLang="zh-CN" sz="1200" dirty="0"/>
          </a:p>
          <a:p>
            <a:r>
              <a:rPr lang="en-US" altLang="zh-CN" sz="1200" dirty="0"/>
              <a:t>Convert(4_5) = count(4_5) / count(2_3)</a:t>
            </a:r>
          </a:p>
          <a:p>
            <a:endParaRPr lang="en-US" altLang="zh-CN" sz="1200" dirty="0"/>
          </a:p>
          <a:p>
            <a:r>
              <a:rPr lang="en-US" altLang="zh-CN" sz="1200" dirty="0"/>
              <a:t>Convert(5_6) = count(5_6) / count(4_5)</a:t>
            </a:r>
          </a:p>
          <a:p>
            <a:endParaRPr lang="en-US" altLang="zh-CN" sz="1200" dirty="0"/>
          </a:p>
          <a:p>
            <a:r>
              <a:rPr lang="en-US" altLang="zh-CN" sz="1200" dirty="0"/>
              <a:t>Convert(6_7) = count(6_7) / count(5_6)</a:t>
            </a:r>
          </a:p>
        </p:txBody>
      </p:sp>
    </p:spTree>
    <p:extLst>
      <p:ext uri="{BB962C8B-B14F-4D97-AF65-F5344CB8AC3E}">
        <p14:creationId xmlns:p14="http://schemas.microsoft.com/office/powerpoint/2010/main" val="2760702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pic>
        <p:nvPicPr>
          <p:cNvPr id="5" name="图片 4"/>
          <p:cNvPicPr>
            <a:picLocks noChangeAspect="1"/>
          </p:cNvPicPr>
          <p:nvPr/>
        </p:nvPicPr>
        <p:blipFill>
          <a:blip r:embed="rId2"/>
          <a:stretch>
            <a:fillRect/>
          </a:stretch>
        </p:blipFill>
        <p:spPr>
          <a:xfrm>
            <a:off x="323528" y="1851670"/>
            <a:ext cx="8383019" cy="2160240"/>
          </a:xfrm>
          <a:prstGeom prst="rect">
            <a:avLst/>
          </a:prstGeom>
        </p:spPr>
      </p:pic>
    </p:spTree>
    <p:extLst>
      <p:ext uri="{BB962C8B-B14F-4D97-AF65-F5344CB8AC3E}">
        <p14:creationId xmlns:p14="http://schemas.microsoft.com/office/powerpoint/2010/main" val="225138081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19672" y="2139702"/>
            <a:ext cx="5938596" cy="721414"/>
          </a:xfrm>
          <a:prstGeom prst="rect">
            <a:avLst/>
          </a:prstGeom>
        </p:spPr>
      </p:pic>
      <p:sp>
        <p:nvSpPr>
          <p:cNvPr id="5" name="文本框 4"/>
          <p:cNvSpPr txBox="1"/>
          <p:nvPr/>
        </p:nvSpPr>
        <p:spPr>
          <a:xfrm>
            <a:off x="611560" y="987574"/>
            <a:ext cx="1512168" cy="369332"/>
          </a:xfrm>
          <a:prstGeom prst="rect">
            <a:avLst/>
          </a:prstGeom>
          <a:noFill/>
        </p:spPr>
        <p:txBody>
          <a:bodyPr wrap="square" rtlCol="0">
            <a:spAutoFit/>
          </a:bodyPr>
          <a:lstStyle/>
          <a:p>
            <a:r>
              <a:rPr lang="en-US" altLang="zh-CN" b="1" dirty="0"/>
              <a:t>2. </a:t>
            </a:r>
            <a:r>
              <a:rPr lang="zh-CN" altLang="en-US" b="1" dirty="0"/>
              <a:t>数据分析</a:t>
            </a:r>
          </a:p>
        </p:txBody>
      </p:sp>
      <p:sp>
        <p:nvSpPr>
          <p:cNvPr id="6" name="文本框 5"/>
          <p:cNvSpPr txBox="1"/>
          <p:nvPr/>
        </p:nvSpPr>
        <p:spPr>
          <a:xfrm>
            <a:off x="611560" y="1491630"/>
            <a:ext cx="2448272" cy="369332"/>
          </a:xfrm>
          <a:prstGeom prst="rect">
            <a:avLst/>
          </a:prstGeom>
          <a:noFill/>
        </p:spPr>
        <p:txBody>
          <a:bodyPr wrap="square" rtlCol="0">
            <a:spAutoFit/>
          </a:bodyPr>
          <a:lstStyle/>
          <a:p>
            <a:r>
              <a:rPr lang="en-US" altLang="zh-CN" b="1" dirty="0"/>
              <a:t>2.1 user_visit_action</a:t>
            </a:r>
            <a:r>
              <a:rPr lang="zh-CN" altLang="en-US" b="1" dirty="0"/>
              <a:t>表</a:t>
            </a:r>
          </a:p>
        </p:txBody>
      </p:sp>
    </p:spTree>
    <p:extLst>
      <p:ext uri="{BB962C8B-B14F-4D97-AF65-F5344CB8AC3E}">
        <p14:creationId xmlns:p14="http://schemas.microsoft.com/office/powerpoint/2010/main" val="327312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67744" y="1973627"/>
            <a:ext cx="4590256" cy="2677656"/>
          </a:xfrm>
          <a:prstGeom prst="rect">
            <a:avLst/>
          </a:prstGeom>
        </p:spPr>
        <p:txBody>
          <a:bodyPr wrap="square">
            <a:spAutoFit/>
          </a:bodyPr>
          <a:lstStyle/>
          <a:p>
            <a:r>
              <a:rPr lang="zh-CN" altLang="en-US" sz="1200" dirty="0"/>
              <a:t>case class </a:t>
            </a:r>
            <a:r>
              <a:rPr lang="zh-CN" altLang="en-US" sz="1200" dirty="0">
                <a:solidFill>
                  <a:srgbClr val="FF0000"/>
                </a:solidFill>
              </a:rPr>
              <a:t>UserVisitAction</a:t>
            </a:r>
            <a:r>
              <a:rPr lang="zh-CN" altLang="en-US" sz="1200" dirty="0"/>
              <a:t>(</a:t>
            </a:r>
            <a:r>
              <a:rPr lang="zh-CN" altLang="en-US" sz="1200" dirty="0">
                <a:solidFill>
                  <a:srgbClr val="7030A0"/>
                </a:solidFill>
              </a:rPr>
              <a:t>date</a:t>
            </a:r>
            <a:r>
              <a:rPr lang="zh-CN" altLang="en-US" sz="1200" dirty="0"/>
              <a:t>: String,</a:t>
            </a:r>
            <a:r>
              <a:rPr lang="en-US" altLang="zh-CN" sz="1200" dirty="0"/>
              <a:t>	</a:t>
            </a:r>
            <a:r>
              <a:rPr lang="zh-CN" altLang="en-US" sz="1200" dirty="0">
                <a:solidFill>
                  <a:srgbClr val="00B050"/>
                </a:solidFill>
              </a:rPr>
              <a:t>用户点击行为的日期</a:t>
            </a:r>
          </a:p>
          <a:p>
            <a:r>
              <a:rPr lang="zh-CN" altLang="en-US" sz="1200" dirty="0"/>
              <a:t>                           </a:t>
            </a:r>
            <a:r>
              <a:rPr lang="zh-CN" altLang="en-US" sz="1200" dirty="0">
                <a:solidFill>
                  <a:srgbClr val="7030A0"/>
                </a:solidFill>
              </a:rPr>
              <a:t>user_id</a:t>
            </a:r>
            <a:r>
              <a:rPr lang="zh-CN" altLang="en-US" sz="1200" dirty="0"/>
              <a:t>: Long,</a:t>
            </a:r>
            <a:r>
              <a:rPr lang="en-US" altLang="zh-CN" sz="1200" dirty="0"/>
              <a:t>		</a:t>
            </a:r>
            <a:r>
              <a:rPr lang="zh-CN" altLang="en-US" sz="1200" dirty="0">
                <a:solidFill>
                  <a:srgbClr val="00B050"/>
                </a:solidFill>
              </a:rPr>
              <a:t>用户</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session_id</a:t>
            </a:r>
            <a:r>
              <a:rPr lang="zh-CN" altLang="en-US" sz="1200" dirty="0"/>
              <a:t>: String,</a:t>
            </a:r>
            <a:r>
              <a:rPr lang="en-US" altLang="zh-CN" sz="1200" dirty="0"/>
              <a:t>	</a:t>
            </a:r>
            <a:r>
              <a:rPr lang="en-US" altLang="zh-CN" sz="1200" dirty="0">
                <a:solidFill>
                  <a:srgbClr val="00B050"/>
                </a:solidFill>
              </a:rPr>
              <a:t>SessionID</a:t>
            </a:r>
            <a:endParaRPr lang="zh-CN" altLang="en-US" sz="1200" dirty="0">
              <a:solidFill>
                <a:srgbClr val="00B050"/>
              </a:solidFill>
            </a:endParaRPr>
          </a:p>
          <a:p>
            <a:r>
              <a:rPr lang="zh-CN" altLang="en-US" sz="1200" dirty="0"/>
              <a:t>                           </a:t>
            </a:r>
            <a:r>
              <a:rPr lang="zh-CN" altLang="en-US" sz="1200" dirty="0">
                <a:solidFill>
                  <a:srgbClr val="7030A0"/>
                </a:solidFill>
              </a:rPr>
              <a:t>page_id</a:t>
            </a:r>
            <a:r>
              <a:rPr lang="zh-CN" altLang="en-US" sz="1200" dirty="0"/>
              <a:t>: Long,</a:t>
            </a:r>
            <a:r>
              <a:rPr lang="en-US" altLang="zh-CN" sz="1200" dirty="0"/>
              <a:t>	</a:t>
            </a:r>
            <a:r>
              <a:rPr lang="zh-CN" altLang="en-US" sz="1200" dirty="0">
                <a:solidFill>
                  <a:srgbClr val="00B050"/>
                </a:solidFill>
              </a:rPr>
              <a:t>页面</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action_time</a:t>
            </a:r>
            <a:r>
              <a:rPr lang="zh-CN" altLang="en-US" sz="1200" dirty="0"/>
              <a:t>: String,</a:t>
            </a:r>
            <a:r>
              <a:rPr lang="en-US" altLang="zh-CN" sz="1200" dirty="0"/>
              <a:t>	</a:t>
            </a:r>
            <a:r>
              <a:rPr lang="zh-CN" altLang="en-US" sz="1200" dirty="0">
                <a:solidFill>
                  <a:srgbClr val="00B050"/>
                </a:solidFill>
              </a:rPr>
              <a:t>点击行为时间点</a:t>
            </a:r>
          </a:p>
          <a:p>
            <a:r>
              <a:rPr lang="zh-CN" altLang="en-US" sz="1200" dirty="0"/>
              <a:t>                           </a:t>
            </a:r>
            <a:r>
              <a:rPr lang="zh-CN" altLang="en-US" sz="1200" dirty="0">
                <a:solidFill>
                  <a:srgbClr val="7030A0"/>
                </a:solidFill>
              </a:rPr>
              <a:t>search_keyword</a:t>
            </a:r>
            <a:r>
              <a:rPr lang="zh-CN" altLang="en-US" sz="1200" dirty="0"/>
              <a:t>: String,</a:t>
            </a:r>
            <a:r>
              <a:rPr lang="en-US" altLang="zh-CN" sz="1200" dirty="0"/>
              <a:t>	</a:t>
            </a:r>
            <a:r>
              <a:rPr lang="zh-CN" altLang="en-US" sz="1200" dirty="0">
                <a:solidFill>
                  <a:srgbClr val="00B050"/>
                </a:solidFill>
              </a:rPr>
              <a:t>用户搜索关键词</a:t>
            </a:r>
          </a:p>
          <a:p>
            <a:r>
              <a:rPr lang="zh-CN" altLang="en-US" sz="1200" dirty="0"/>
              <a:t>                           </a:t>
            </a:r>
            <a:r>
              <a:rPr lang="zh-CN" altLang="en-US" sz="1200" dirty="0">
                <a:solidFill>
                  <a:srgbClr val="7030A0"/>
                </a:solidFill>
              </a:rPr>
              <a:t>click_category_id</a:t>
            </a:r>
            <a:r>
              <a:rPr lang="zh-CN" altLang="en-US" sz="1200" dirty="0"/>
              <a:t>: Long,</a:t>
            </a:r>
            <a:r>
              <a:rPr lang="en-US" altLang="zh-CN" sz="1200" dirty="0"/>
              <a:t>	</a:t>
            </a:r>
            <a:r>
              <a:rPr lang="zh-CN" altLang="en-US" sz="1200" dirty="0">
                <a:solidFill>
                  <a:srgbClr val="00B050"/>
                </a:solidFill>
              </a:rPr>
              <a:t>点击品类</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click_product_id</a:t>
            </a:r>
            <a:r>
              <a:rPr lang="zh-CN" altLang="en-US" sz="1200" dirty="0"/>
              <a:t>: Long,</a:t>
            </a:r>
            <a:r>
              <a:rPr lang="en-US" altLang="zh-CN" sz="1200" dirty="0"/>
              <a:t>	</a:t>
            </a:r>
            <a:r>
              <a:rPr lang="zh-CN" altLang="en-US" sz="1200" dirty="0">
                <a:solidFill>
                  <a:srgbClr val="00B050"/>
                </a:solidFill>
              </a:rPr>
              <a:t>商品</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order_category_ids</a:t>
            </a:r>
            <a:r>
              <a:rPr lang="zh-CN" altLang="en-US" sz="1200" dirty="0"/>
              <a:t>: String,</a:t>
            </a:r>
            <a:r>
              <a:rPr lang="en-US" altLang="zh-CN" sz="1200" dirty="0"/>
              <a:t>	</a:t>
            </a:r>
            <a:r>
              <a:rPr lang="zh-CN" altLang="en-US" sz="1200" dirty="0">
                <a:solidFill>
                  <a:srgbClr val="00B050"/>
                </a:solidFill>
              </a:rPr>
              <a:t>下单品类</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order_product_ids</a:t>
            </a:r>
            <a:r>
              <a:rPr lang="zh-CN" altLang="en-US" sz="1200" dirty="0"/>
              <a:t>: String,</a:t>
            </a:r>
            <a:r>
              <a:rPr lang="en-US" altLang="zh-CN" sz="1200" dirty="0"/>
              <a:t>	</a:t>
            </a:r>
            <a:r>
              <a:rPr lang="zh-CN" altLang="en-US" sz="1200" dirty="0">
                <a:solidFill>
                  <a:srgbClr val="00B050"/>
                </a:solidFill>
              </a:rPr>
              <a:t>下单商品</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pay_category_ids</a:t>
            </a:r>
            <a:r>
              <a:rPr lang="zh-CN" altLang="en-US" sz="1200" dirty="0"/>
              <a:t>: String,</a:t>
            </a:r>
            <a:r>
              <a:rPr lang="en-US" altLang="zh-CN" sz="1200" dirty="0"/>
              <a:t>	</a:t>
            </a:r>
            <a:r>
              <a:rPr lang="zh-CN" altLang="en-US" sz="1200" dirty="0">
                <a:solidFill>
                  <a:srgbClr val="00B050"/>
                </a:solidFill>
              </a:rPr>
              <a:t>支付品类</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pay_product_ids</a:t>
            </a:r>
            <a:r>
              <a:rPr lang="zh-CN" altLang="en-US" sz="1200" dirty="0"/>
              <a:t>: String,</a:t>
            </a:r>
            <a:r>
              <a:rPr lang="en-US" altLang="zh-CN" sz="1200" dirty="0"/>
              <a:t>	</a:t>
            </a:r>
            <a:r>
              <a:rPr lang="zh-CN" altLang="en-US" sz="1200" dirty="0">
                <a:solidFill>
                  <a:srgbClr val="00B050"/>
                </a:solidFill>
              </a:rPr>
              <a:t>支付商品</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city_id</a:t>
            </a:r>
            <a:r>
              <a:rPr lang="zh-CN" altLang="en-US" sz="1200" dirty="0"/>
              <a:t>: Long</a:t>
            </a:r>
            <a:r>
              <a:rPr lang="en-US" altLang="zh-CN" sz="1200" dirty="0"/>
              <a:t>		</a:t>
            </a:r>
            <a:r>
              <a:rPr lang="zh-CN" altLang="en-US" sz="1200" dirty="0">
                <a:solidFill>
                  <a:srgbClr val="00B050"/>
                </a:solidFill>
              </a:rPr>
              <a:t>城市</a:t>
            </a:r>
            <a:r>
              <a:rPr lang="en-US" altLang="zh-CN" sz="1200" dirty="0">
                <a:solidFill>
                  <a:srgbClr val="00B050"/>
                </a:solidFill>
              </a:rPr>
              <a:t>ID</a:t>
            </a:r>
            <a:endParaRPr lang="zh-CN" altLang="en-US" sz="1200" dirty="0">
              <a:solidFill>
                <a:srgbClr val="00B050"/>
              </a:solidFill>
            </a:endParaRPr>
          </a:p>
          <a:p>
            <a:r>
              <a:rPr lang="zh-CN" altLang="en-US" sz="1200" dirty="0"/>
              <a:t>                          )</a:t>
            </a:r>
          </a:p>
        </p:txBody>
      </p:sp>
      <p:sp>
        <p:nvSpPr>
          <p:cNvPr id="5" name="文本框 4"/>
          <p:cNvSpPr txBox="1"/>
          <p:nvPr/>
        </p:nvSpPr>
        <p:spPr>
          <a:xfrm>
            <a:off x="611560" y="987574"/>
            <a:ext cx="1512168" cy="369332"/>
          </a:xfrm>
          <a:prstGeom prst="rect">
            <a:avLst/>
          </a:prstGeom>
          <a:noFill/>
        </p:spPr>
        <p:txBody>
          <a:bodyPr wrap="square" rtlCol="0">
            <a:spAutoFit/>
          </a:bodyPr>
          <a:lstStyle/>
          <a:p>
            <a:r>
              <a:rPr lang="en-US" altLang="zh-CN" b="1" dirty="0"/>
              <a:t>2. </a:t>
            </a:r>
            <a:r>
              <a:rPr lang="zh-CN" altLang="en-US" b="1" dirty="0"/>
              <a:t>数据分析</a:t>
            </a:r>
          </a:p>
        </p:txBody>
      </p:sp>
      <p:sp>
        <p:nvSpPr>
          <p:cNvPr id="6" name="文本框 5"/>
          <p:cNvSpPr txBox="1"/>
          <p:nvPr/>
        </p:nvSpPr>
        <p:spPr>
          <a:xfrm>
            <a:off x="611560" y="1491630"/>
            <a:ext cx="2448272" cy="369332"/>
          </a:xfrm>
          <a:prstGeom prst="rect">
            <a:avLst/>
          </a:prstGeom>
          <a:noFill/>
        </p:spPr>
        <p:txBody>
          <a:bodyPr wrap="square" rtlCol="0">
            <a:spAutoFit/>
          </a:bodyPr>
          <a:lstStyle/>
          <a:p>
            <a:r>
              <a:rPr lang="en-US" altLang="zh-CN" b="1" dirty="0"/>
              <a:t>2.1 user_visit_action</a:t>
            </a:r>
            <a:r>
              <a:rPr lang="zh-CN" altLang="en-US" b="1" dirty="0"/>
              <a:t>表</a:t>
            </a:r>
          </a:p>
        </p:txBody>
      </p:sp>
    </p:spTree>
    <p:extLst>
      <p:ext uri="{BB962C8B-B14F-4D97-AF65-F5344CB8AC3E}">
        <p14:creationId xmlns:p14="http://schemas.microsoft.com/office/powerpoint/2010/main" val="108048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11760" y="2211710"/>
            <a:ext cx="4680520" cy="646331"/>
          </a:xfrm>
          <a:prstGeom prst="rect">
            <a:avLst/>
          </a:prstGeom>
          <a:noFill/>
        </p:spPr>
        <p:txBody>
          <a:bodyPr wrap="square" rtlCol="0">
            <a:spAutoFit/>
          </a:bodyPr>
          <a:lstStyle/>
          <a:p>
            <a:r>
              <a:rPr lang="zh-CN" altLang="en-US" sz="3600" b="1" dirty="0">
                <a:latin typeface="+mn-ea"/>
              </a:rPr>
              <a:t>各区域</a:t>
            </a:r>
            <a:r>
              <a:rPr lang="en-US" altLang="zh-CN" sz="3600" b="1" dirty="0">
                <a:latin typeface="+mn-ea"/>
              </a:rPr>
              <a:t>Top3</a:t>
            </a:r>
            <a:r>
              <a:rPr lang="zh-CN" altLang="en-US" sz="3600" b="1" dirty="0">
                <a:latin typeface="+mn-ea"/>
              </a:rPr>
              <a:t>商品统计</a:t>
            </a:r>
          </a:p>
        </p:txBody>
      </p:sp>
    </p:spTree>
    <p:extLst>
      <p:ext uri="{BB962C8B-B14F-4D97-AF65-F5344CB8AC3E}">
        <p14:creationId xmlns:p14="http://schemas.microsoft.com/office/powerpoint/2010/main" val="14874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39752" y="2355726"/>
            <a:ext cx="4248472" cy="461665"/>
          </a:xfrm>
          <a:prstGeom prst="rect">
            <a:avLst/>
          </a:prstGeom>
          <a:noFill/>
        </p:spPr>
        <p:txBody>
          <a:bodyPr wrap="square" rtlCol="0">
            <a:spAutoFit/>
          </a:bodyPr>
          <a:lstStyle/>
          <a:p>
            <a:r>
              <a:rPr lang="zh-CN" altLang="en-US" sz="2400" b="1" dirty="0"/>
              <a:t>需求六：各区域</a:t>
            </a:r>
            <a:r>
              <a:rPr lang="en-US" altLang="zh-CN" sz="2400" b="1" dirty="0"/>
              <a:t>Top3</a:t>
            </a:r>
            <a:r>
              <a:rPr lang="zh-CN" altLang="en-US" sz="2400" b="1" dirty="0"/>
              <a:t>商品统计</a:t>
            </a:r>
          </a:p>
        </p:txBody>
      </p:sp>
    </p:spTree>
    <p:extLst>
      <p:ext uri="{BB962C8B-B14F-4D97-AF65-F5344CB8AC3E}">
        <p14:creationId xmlns:p14="http://schemas.microsoft.com/office/powerpoint/2010/main" val="399231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5536" y="843558"/>
            <a:ext cx="3600400" cy="461665"/>
          </a:xfrm>
          <a:prstGeom prst="rect">
            <a:avLst/>
          </a:prstGeom>
          <a:noFill/>
        </p:spPr>
        <p:txBody>
          <a:bodyPr wrap="square" rtlCol="0">
            <a:spAutoFit/>
          </a:bodyPr>
          <a:lstStyle/>
          <a:p>
            <a:r>
              <a:rPr lang="en-US" altLang="zh-CN" sz="2400" b="1" dirty="0"/>
              <a:t>2.  </a:t>
            </a:r>
            <a:r>
              <a:rPr lang="zh-CN" altLang="en-US" sz="2400" b="1" dirty="0"/>
              <a:t>需求概述</a:t>
            </a:r>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722369"/>
            <a:ext cx="2880320" cy="233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图文框 1"/>
          <p:cNvSpPr/>
          <p:nvPr/>
        </p:nvSpPr>
        <p:spPr>
          <a:xfrm>
            <a:off x="2771800" y="1722369"/>
            <a:ext cx="1152128" cy="1152128"/>
          </a:xfrm>
          <a:prstGeom prst="frame">
            <a:avLst>
              <a:gd name="adj1" fmla="val 349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6" name="图文框 5"/>
          <p:cNvSpPr/>
          <p:nvPr/>
        </p:nvSpPr>
        <p:spPr>
          <a:xfrm>
            <a:off x="4499992" y="1722369"/>
            <a:ext cx="1152128" cy="1152128"/>
          </a:xfrm>
          <a:prstGeom prst="frame">
            <a:avLst>
              <a:gd name="adj1" fmla="val 349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7" name="图文框 6"/>
          <p:cNvSpPr/>
          <p:nvPr/>
        </p:nvSpPr>
        <p:spPr>
          <a:xfrm>
            <a:off x="2771800" y="2922329"/>
            <a:ext cx="1152128" cy="1152128"/>
          </a:xfrm>
          <a:prstGeom prst="frame">
            <a:avLst>
              <a:gd name="adj1" fmla="val 349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8" name="图文框 7"/>
          <p:cNvSpPr/>
          <p:nvPr/>
        </p:nvSpPr>
        <p:spPr>
          <a:xfrm>
            <a:off x="4499992" y="2931790"/>
            <a:ext cx="1152128" cy="1152128"/>
          </a:xfrm>
          <a:prstGeom prst="frame">
            <a:avLst>
              <a:gd name="adj1" fmla="val 3494"/>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3" name="右箭头 2"/>
          <p:cNvSpPr/>
          <p:nvPr/>
        </p:nvSpPr>
        <p:spPr>
          <a:xfrm>
            <a:off x="1907704" y="2253326"/>
            <a:ext cx="720080" cy="7200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stretch>
            <a:fillRect/>
          </a:stretch>
        </p:blipFill>
        <p:spPr>
          <a:xfrm>
            <a:off x="899592" y="1916148"/>
            <a:ext cx="944783" cy="674356"/>
          </a:xfrm>
          <a:prstGeom prst="rect">
            <a:avLst/>
          </a:prstGeom>
        </p:spPr>
      </p:pic>
      <p:sp>
        <p:nvSpPr>
          <p:cNvPr id="10" name="左箭头 9"/>
          <p:cNvSpPr/>
          <p:nvPr/>
        </p:nvSpPr>
        <p:spPr>
          <a:xfrm>
            <a:off x="5796136" y="2253327"/>
            <a:ext cx="792088" cy="72008"/>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a:stretch>
            <a:fillRect/>
          </a:stretch>
        </p:blipFill>
        <p:spPr>
          <a:xfrm>
            <a:off x="6732240" y="1916148"/>
            <a:ext cx="944783" cy="674356"/>
          </a:xfrm>
          <a:prstGeom prst="rect">
            <a:avLst/>
          </a:prstGeom>
        </p:spPr>
      </p:pic>
      <p:sp>
        <p:nvSpPr>
          <p:cNvPr id="13" name="右箭头 12"/>
          <p:cNvSpPr/>
          <p:nvPr/>
        </p:nvSpPr>
        <p:spPr>
          <a:xfrm>
            <a:off x="1880831" y="3484992"/>
            <a:ext cx="720080" cy="7200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7" name="左箭头 16"/>
          <p:cNvSpPr/>
          <p:nvPr/>
        </p:nvSpPr>
        <p:spPr>
          <a:xfrm>
            <a:off x="5796136" y="3484993"/>
            <a:ext cx="792088" cy="72008"/>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4"/>
          <a:stretch>
            <a:fillRect/>
          </a:stretch>
        </p:blipFill>
        <p:spPr>
          <a:xfrm>
            <a:off x="875173" y="3314591"/>
            <a:ext cx="997025" cy="340801"/>
          </a:xfrm>
          <a:prstGeom prst="rect">
            <a:avLst/>
          </a:prstGeom>
        </p:spPr>
      </p:pic>
      <p:pic>
        <p:nvPicPr>
          <p:cNvPr id="19" name="图片 18"/>
          <p:cNvPicPr>
            <a:picLocks noChangeAspect="1"/>
          </p:cNvPicPr>
          <p:nvPr/>
        </p:nvPicPr>
        <p:blipFill>
          <a:blip r:embed="rId5"/>
          <a:stretch>
            <a:fillRect/>
          </a:stretch>
        </p:blipFill>
        <p:spPr>
          <a:xfrm>
            <a:off x="6732240" y="3179562"/>
            <a:ext cx="1368152" cy="676913"/>
          </a:xfrm>
          <a:prstGeom prst="rect">
            <a:avLst/>
          </a:prstGeom>
        </p:spPr>
      </p:pic>
    </p:spTree>
    <p:extLst>
      <p:ext uri="{BB962C8B-B14F-4D97-AF65-F5344CB8AC3E}">
        <p14:creationId xmlns:p14="http://schemas.microsoft.com/office/powerpoint/2010/main" val="87901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500"/>
                                  </p:stCondLst>
                                  <p:childTnLst>
                                    <p:set>
                                      <p:cBhvr>
                                        <p:cTn id="6" dur="1" fill="hold">
                                          <p:stCondLst>
                                            <p:cond delay="0"/>
                                          </p:stCondLst>
                                        </p:cTn>
                                        <p:tgtEl>
                                          <p:spTgt spid="4098"/>
                                        </p:tgtEl>
                                        <p:attrNameLst>
                                          <p:attrName>style.visibility</p:attrName>
                                        </p:attrNameLst>
                                      </p:cBhvr>
                                      <p:to>
                                        <p:strVal val="visible"/>
                                      </p:to>
                                    </p:set>
                                    <p:animEffect transition="in" filter="circle(in)">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plus(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par>
                                <p:cTn id="18" presetID="14"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3" presetClass="entr" presetSubtype="16"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plus(in)">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par>
                                <p:cTn id="31" presetID="14" presetClass="entr" presetSubtype="1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3" presetClass="entr" presetSubtype="16"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plus(in)">
                                      <p:cBhvr>
                                        <p:cTn id="38" dur="20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randombar(horizontal)">
                                      <p:cBhvr>
                                        <p:cTn id="43" dur="500"/>
                                        <p:tgtEl>
                                          <p:spTgt spid="13"/>
                                        </p:tgtEl>
                                      </p:cBhvr>
                                    </p:animEffect>
                                  </p:childTnLst>
                                </p:cTn>
                              </p:par>
                              <p:par>
                                <p:cTn id="44" presetID="14" presetClass="entr" presetSubtype="10"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randombar(horizont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3" presetClass="entr" presetSubtype="16"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plus(in)">
                                      <p:cBhvr>
                                        <p:cTn id="51" dur="20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randombar(horizontal)">
                                      <p:cBhvr>
                                        <p:cTn id="56" dur="500"/>
                                        <p:tgtEl>
                                          <p:spTgt spid="17"/>
                                        </p:tgtEl>
                                      </p:cBhvr>
                                    </p:animEffect>
                                  </p:childTnLst>
                                </p:cTn>
                              </p:par>
                              <p:par>
                                <p:cTn id="57" presetID="14" presetClass="entr" presetSubtype="1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randombar(horizontal)">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3" grpId="0" animBg="1"/>
      <p:bldP spid="10" grpId="0" animBg="1"/>
      <p:bldP spid="13" grpId="0" animBg="1"/>
      <p:bldP spid="1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2139702"/>
            <a:ext cx="7776864" cy="605294"/>
          </a:xfrm>
          <a:prstGeom prst="rect">
            <a:avLst/>
          </a:prstGeom>
        </p:spPr>
        <p:txBody>
          <a:bodyPr wrap="square">
            <a:spAutoFit/>
          </a:bodyPr>
          <a:lstStyle/>
          <a:p>
            <a:pPr indent="266700" algn="just">
              <a:lnSpc>
                <a:spcPts val="2000"/>
              </a:lnSpc>
              <a:spcBef>
                <a:spcPts val="100"/>
              </a:spcBef>
              <a:spcAft>
                <a:spcPts val="100"/>
              </a:spcAft>
            </a:pPr>
            <a:r>
              <a:rPr lang="zh-CN" altLang="en-US" sz="1600" kern="100" spc="50" dirty="0">
                <a:latin typeface="Times New Roman" panose="02020603050405020304" pitchFamily="18" charset="0"/>
              </a:rPr>
              <a:t>统计各个区域中</a:t>
            </a:r>
            <a:r>
              <a:rPr lang="en-US" altLang="zh-CN" sz="1600" kern="100" spc="50" dirty="0">
                <a:latin typeface="Times New Roman" panose="02020603050405020304" pitchFamily="18" charset="0"/>
              </a:rPr>
              <a:t>Top3</a:t>
            </a:r>
            <a:r>
              <a:rPr lang="zh-CN" altLang="en-US" sz="1600" kern="100" spc="50" dirty="0">
                <a:latin typeface="Times New Roman" panose="02020603050405020304" pitchFamily="18" charset="0"/>
              </a:rPr>
              <a:t>的热门商品，热门商品的评判指标是</a:t>
            </a:r>
            <a:r>
              <a:rPr lang="zh-CN" altLang="en-US" sz="1600" kern="100" spc="50" dirty="0">
                <a:solidFill>
                  <a:srgbClr val="FF0000"/>
                </a:solidFill>
                <a:latin typeface="Times New Roman" panose="02020603050405020304" pitchFamily="18" charset="0"/>
              </a:rPr>
              <a:t>商品被点击的次数</a:t>
            </a:r>
            <a:r>
              <a:rPr lang="zh-CN" altLang="en-US" sz="1600" kern="100" spc="50" dirty="0">
                <a:latin typeface="Times New Roman" panose="02020603050405020304" pitchFamily="18" charset="0"/>
              </a:rPr>
              <a:t>，对于</a:t>
            </a:r>
            <a:r>
              <a:rPr lang="en-US" altLang="zh-CN" sz="1600" kern="100" spc="50" dirty="0">
                <a:latin typeface="Times New Roman" panose="02020603050405020304" pitchFamily="18" charset="0"/>
              </a:rPr>
              <a:t>user_visit_action</a:t>
            </a:r>
            <a:r>
              <a:rPr lang="zh-CN" altLang="en-US" sz="1600" kern="100" spc="50" dirty="0">
                <a:latin typeface="Times New Roman" panose="02020603050405020304" pitchFamily="18" charset="0"/>
              </a:rPr>
              <a:t>表，</a:t>
            </a:r>
            <a:r>
              <a:rPr lang="en-US" altLang="zh-CN" sz="1600" kern="100" spc="50" dirty="0">
                <a:latin typeface="Times New Roman" panose="02020603050405020304" pitchFamily="18" charset="0"/>
              </a:rPr>
              <a:t>click_product_id</a:t>
            </a:r>
            <a:r>
              <a:rPr lang="zh-CN" altLang="en-US" sz="1600" kern="100" spc="50" dirty="0">
                <a:latin typeface="Times New Roman" panose="02020603050405020304" pitchFamily="18" charset="0"/>
              </a:rPr>
              <a:t>表示被点击的商品。</a:t>
            </a:r>
            <a:endParaRPr lang="zh-CN" altLang="zh-CN" sz="1600" kern="100" spc="50" dirty="0">
              <a:latin typeface="Times New Roman" panose="02020603050405020304" pitchFamily="18" charset="0"/>
            </a:endParaRPr>
          </a:p>
        </p:txBody>
      </p:sp>
      <p:sp>
        <p:nvSpPr>
          <p:cNvPr id="4" name="文本框 3"/>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Tree>
    <p:extLst>
      <p:ext uri="{BB962C8B-B14F-4D97-AF65-F5344CB8AC3E}">
        <p14:creationId xmlns:p14="http://schemas.microsoft.com/office/powerpoint/2010/main" val="207703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1560" y="807431"/>
            <a:ext cx="1296144" cy="369332"/>
          </a:xfrm>
          <a:prstGeom prst="rect">
            <a:avLst/>
          </a:prstGeom>
          <a:noFill/>
        </p:spPr>
        <p:txBody>
          <a:bodyPr wrap="square" rtlCol="0">
            <a:spAutoFit/>
          </a:bodyPr>
          <a:lstStyle/>
          <a:p>
            <a:r>
              <a:rPr lang="en-US" altLang="zh-CN" b="1" dirty="0"/>
              <a:t>1. </a:t>
            </a:r>
            <a:r>
              <a:rPr lang="zh-CN" altLang="en-US" b="1" dirty="0"/>
              <a:t>做什么？</a:t>
            </a:r>
          </a:p>
        </p:txBody>
      </p:sp>
      <p:sp>
        <p:nvSpPr>
          <p:cNvPr id="2" name="文本框 1"/>
          <p:cNvSpPr txBox="1"/>
          <p:nvPr/>
        </p:nvSpPr>
        <p:spPr>
          <a:xfrm>
            <a:off x="611560" y="1347614"/>
            <a:ext cx="1008112" cy="276999"/>
          </a:xfrm>
          <a:prstGeom prst="rect">
            <a:avLst/>
          </a:prstGeom>
          <a:noFill/>
        </p:spPr>
        <p:txBody>
          <a:bodyPr wrap="square" rtlCol="0">
            <a:spAutoFit/>
          </a:bodyPr>
          <a:lstStyle/>
          <a:p>
            <a:r>
              <a:rPr lang="zh-CN" altLang="en-US" sz="1200" b="1" dirty="0"/>
              <a:t>关于区域：</a:t>
            </a:r>
          </a:p>
        </p:txBody>
      </p:sp>
      <p:graphicFrame>
        <p:nvGraphicFramePr>
          <p:cNvPr id="5" name="表格 4"/>
          <p:cNvGraphicFramePr>
            <a:graphicFrameLocks noGrp="1"/>
          </p:cNvGraphicFramePr>
          <p:nvPr>
            <p:extLst>
              <p:ext uri="{D42A27DB-BD31-4B8C-83A1-F6EECF244321}">
                <p14:modId xmlns:p14="http://schemas.microsoft.com/office/powerpoint/2010/main" val="3113334886"/>
              </p:ext>
            </p:extLst>
          </p:nvPr>
        </p:nvGraphicFramePr>
        <p:xfrm>
          <a:off x="1835696" y="3571850"/>
          <a:ext cx="5411470" cy="800100"/>
        </p:xfrm>
        <a:graphic>
          <a:graphicData uri="http://schemas.openxmlformats.org/drawingml/2006/table">
            <a:tbl>
              <a:tblPr firstRow="1" firstCol="1" bandRow="1">
                <a:tableStyleId>{8799B23B-EC83-4686-B30A-512413B5E67A}</a:tableStyleId>
              </a:tblPr>
              <a:tblGrid>
                <a:gridCol w="2705735">
                  <a:extLst>
                    <a:ext uri="{9D8B030D-6E8A-4147-A177-3AD203B41FA5}">
                      <a16:colId xmlns:a16="http://schemas.microsoft.com/office/drawing/2014/main" val="878338233"/>
                    </a:ext>
                  </a:extLst>
                </a:gridCol>
                <a:gridCol w="2705735">
                  <a:extLst>
                    <a:ext uri="{9D8B030D-6E8A-4147-A177-3AD203B41FA5}">
                      <a16:colId xmlns:a16="http://schemas.microsoft.com/office/drawing/2014/main" val="1610354865"/>
                    </a:ext>
                  </a:extLst>
                </a:gridCol>
              </a:tblGrid>
              <a:tr h="0">
                <a:tc>
                  <a:txBody>
                    <a:bodyPr/>
                    <a:lstStyle/>
                    <a:p>
                      <a:pPr algn="ctr">
                        <a:spcAft>
                          <a:spcPts val="0"/>
                        </a:spcAft>
                        <a:tabLst>
                          <a:tab pos="2204720" algn="l"/>
                        </a:tabLst>
                      </a:pPr>
                      <a:r>
                        <a:rPr lang="zh-CN" sz="1050" kern="100">
                          <a:effectLst/>
                        </a:rPr>
                        <a:t>区域等级</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zh-CN" sz="1050" kern="100">
                          <a:effectLst/>
                        </a:rPr>
                        <a:t>地区名称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5801378"/>
                  </a:ext>
                </a:extLst>
              </a:tr>
              <a:tr h="0">
                <a:tc>
                  <a:txBody>
                    <a:bodyPr/>
                    <a:lstStyle/>
                    <a:p>
                      <a:pPr algn="ctr">
                        <a:spcAft>
                          <a:spcPts val="0"/>
                        </a:spcAft>
                        <a:tabLst>
                          <a:tab pos="2204720" algn="l"/>
                        </a:tabLst>
                      </a:pPr>
                      <a:r>
                        <a:rPr lang="en-US" sz="1050" kern="100" dirty="0">
                          <a:effectLst/>
                        </a:rPr>
                        <a:t>A</a:t>
                      </a:r>
                      <a:r>
                        <a:rPr lang="zh-CN" sz="1050" kern="100">
                          <a:effectLst/>
                        </a:rPr>
                        <a:t>级</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zh-CN" sz="1050" kern="100" dirty="0">
                          <a:effectLst/>
                        </a:rPr>
                        <a:t>华北、华东</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09812238"/>
                  </a:ext>
                </a:extLst>
              </a:tr>
              <a:tr h="0">
                <a:tc>
                  <a:txBody>
                    <a:bodyPr/>
                    <a:lstStyle/>
                    <a:p>
                      <a:pPr algn="ctr">
                        <a:spcAft>
                          <a:spcPts val="0"/>
                        </a:spcAft>
                        <a:tabLst>
                          <a:tab pos="2204720" algn="l"/>
                        </a:tabLst>
                      </a:pPr>
                      <a:r>
                        <a:rPr lang="en-US" sz="1050" kern="100" dirty="0">
                          <a:effectLst/>
                        </a:rPr>
                        <a:t>B</a:t>
                      </a:r>
                      <a:r>
                        <a:rPr lang="zh-CN" sz="1050" kern="100">
                          <a:effectLst/>
                        </a:rPr>
                        <a:t>级</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zh-CN" sz="1050" kern="100" dirty="0">
                          <a:effectLst/>
                        </a:rPr>
                        <a:t>华南、华中</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16715405"/>
                  </a:ext>
                </a:extLst>
              </a:tr>
              <a:tr h="0">
                <a:tc>
                  <a:txBody>
                    <a:bodyPr/>
                    <a:lstStyle/>
                    <a:p>
                      <a:pPr algn="ctr">
                        <a:spcAft>
                          <a:spcPts val="0"/>
                        </a:spcAft>
                        <a:tabLst>
                          <a:tab pos="2204720" algn="l"/>
                        </a:tabLst>
                      </a:pPr>
                      <a:r>
                        <a:rPr lang="en-US" sz="1050" kern="100" dirty="0">
                          <a:effectLst/>
                        </a:rPr>
                        <a:t>C</a:t>
                      </a:r>
                      <a:r>
                        <a:rPr lang="zh-CN" sz="1050" kern="100">
                          <a:effectLst/>
                        </a:rPr>
                        <a:t>级</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zh-CN" sz="1050" kern="100" dirty="0">
                          <a:effectLst/>
                        </a:rPr>
                        <a:t>西北、西南</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2823574"/>
                  </a:ext>
                </a:extLst>
              </a:tr>
              <a:tr h="0">
                <a:tc>
                  <a:txBody>
                    <a:bodyPr/>
                    <a:lstStyle/>
                    <a:p>
                      <a:pPr algn="ctr">
                        <a:spcAft>
                          <a:spcPts val="0"/>
                        </a:spcAft>
                        <a:tabLst>
                          <a:tab pos="2204720" algn="l"/>
                        </a:tabLst>
                      </a:pPr>
                      <a:r>
                        <a:rPr lang="en-US" sz="1050" kern="100" dirty="0">
                          <a:effectLst/>
                        </a:rPr>
                        <a:t>D</a:t>
                      </a:r>
                      <a:r>
                        <a:rPr lang="zh-CN" sz="1050" kern="100" dirty="0">
                          <a:effectLst/>
                        </a:rPr>
                        <a:t>级</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zh-CN" sz="1050" kern="100" dirty="0">
                          <a:effectLst/>
                        </a:rPr>
                        <a:t>东北、其他</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60370101"/>
                  </a:ext>
                </a:extLst>
              </a:tr>
            </a:tbl>
          </a:graphicData>
        </a:graphic>
      </p:graphicFrame>
      <p:sp>
        <p:nvSpPr>
          <p:cNvPr id="6" name="矩形 5"/>
          <p:cNvSpPr/>
          <p:nvPr/>
        </p:nvSpPr>
        <p:spPr>
          <a:xfrm>
            <a:off x="2339752" y="1752371"/>
            <a:ext cx="3724096" cy="276999"/>
          </a:xfrm>
          <a:prstGeom prst="rect">
            <a:avLst/>
          </a:prstGeom>
        </p:spPr>
        <p:txBody>
          <a:bodyPr wrap="none">
            <a:spAutoFit/>
          </a:bodyPr>
          <a:lstStyle/>
          <a:p>
            <a:r>
              <a:rPr lang="zh-CN" altLang="zh-CN" sz="1200" kern="100" dirty="0">
                <a:latin typeface="Times New Roman" panose="02020603050405020304" pitchFamily="18" charset="0"/>
                <a:cs typeface="Times New Roman" panose="02020603050405020304" pitchFamily="18" charset="0"/>
              </a:rPr>
              <a:t>华北、华东</a:t>
            </a:r>
            <a:r>
              <a:rPr lang="zh-CN" altLang="en-US" sz="1200" kern="100" dirty="0">
                <a:latin typeface="Times New Roman" panose="02020603050405020304" pitchFamily="18" charset="0"/>
                <a:cs typeface="Times New Roman" panose="02020603050405020304" pitchFamily="18" charset="0"/>
              </a:rPr>
              <a:t>、</a:t>
            </a:r>
            <a:r>
              <a:rPr lang="zh-CN" altLang="zh-CN" sz="1200" dirty="0"/>
              <a:t>华南、华中</a:t>
            </a:r>
            <a:r>
              <a:rPr lang="zh-CN" altLang="en-US" sz="1200" dirty="0"/>
              <a:t>、</a:t>
            </a:r>
            <a:r>
              <a:rPr lang="zh-CN" altLang="zh-CN" sz="1200" dirty="0"/>
              <a:t>西北、西南</a:t>
            </a:r>
            <a:r>
              <a:rPr lang="zh-CN" altLang="en-US" sz="1200" dirty="0"/>
              <a:t>、东北、</a:t>
            </a:r>
            <a:r>
              <a:rPr lang="zh-CN" altLang="zh-CN" sz="1200" dirty="0"/>
              <a:t>其他</a:t>
            </a:r>
            <a:endParaRPr lang="zh-CN" altLang="en-US" sz="1200" dirty="0"/>
          </a:p>
        </p:txBody>
      </p:sp>
      <p:sp>
        <p:nvSpPr>
          <p:cNvPr id="7" name="文本框 6"/>
          <p:cNvSpPr txBox="1"/>
          <p:nvPr/>
        </p:nvSpPr>
        <p:spPr>
          <a:xfrm>
            <a:off x="611560" y="3083596"/>
            <a:ext cx="1008112" cy="276999"/>
          </a:xfrm>
          <a:prstGeom prst="rect">
            <a:avLst/>
          </a:prstGeom>
          <a:noFill/>
        </p:spPr>
        <p:txBody>
          <a:bodyPr wrap="square" rtlCol="0">
            <a:spAutoFit/>
          </a:bodyPr>
          <a:lstStyle/>
          <a:p>
            <a:r>
              <a:rPr lang="zh-CN" altLang="en-US" sz="1200" b="1" dirty="0"/>
              <a:t>区域等级：</a:t>
            </a:r>
          </a:p>
        </p:txBody>
      </p:sp>
      <p:sp>
        <p:nvSpPr>
          <p:cNvPr id="8" name="矩形 7"/>
          <p:cNvSpPr/>
          <p:nvPr/>
        </p:nvSpPr>
        <p:spPr>
          <a:xfrm>
            <a:off x="2123728" y="2220738"/>
            <a:ext cx="5362532" cy="738664"/>
          </a:xfrm>
          <a:prstGeom prst="rect">
            <a:avLst/>
          </a:prstGeom>
        </p:spPr>
        <p:txBody>
          <a:bodyPr wrap="square">
            <a:spAutoFit/>
          </a:bodyPr>
          <a:lstStyle/>
          <a:p>
            <a:r>
              <a:rPr lang="zh-CN" altLang="en-US" sz="1050" dirty="0"/>
              <a:t>Array((0L, "北京", "华北"), (1L, "上海", "华东"), (2L, "南京", "华东"),</a:t>
            </a:r>
            <a:endParaRPr lang="en-US" altLang="zh-CN" sz="1050" dirty="0"/>
          </a:p>
          <a:p>
            <a:r>
              <a:rPr lang="zh-CN" altLang="en-US" sz="1050" dirty="0"/>
              <a:t>           (3L, "广州", "华南"), (4L, "三亚", "华南"), (5L, "武汉", "华中"), </a:t>
            </a:r>
            <a:endParaRPr lang="en-US" altLang="zh-CN" sz="1050" dirty="0"/>
          </a:p>
          <a:p>
            <a:r>
              <a:rPr lang="zh-CN" altLang="en-US" sz="1050" dirty="0"/>
              <a:t>           (6L, "长沙", "华中"), (7L, "西安", "西北"), (8L, "成都", "西南"),</a:t>
            </a:r>
            <a:endParaRPr lang="en-US" altLang="zh-CN" sz="1050" dirty="0"/>
          </a:p>
          <a:p>
            <a:r>
              <a:rPr lang="en-US" altLang="zh-CN" sz="1050" dirty="0"/>
              <a:t>          </a:t>
            </a:r>
            <a:r>
              <a:rPr lang="zh-CN" altLang="en-US" sz="1050" dirty="0"/>
              <a:t> (9L, "哈尔滨", "东北")) </a:t>
            </a:r>
          </a:p>
        </p:txBody>
      </p:sp>
    </p:spTree>
    <p:extLst>
      <p:ext uri="{BB962C8B-B14F-4D97-AF65-F5344CB8AC3E}">
        <p14:creationId xmlns:p14="http://schemas.microsoft.com/office/powerpoint/2010/main" val="139950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7544" y="915566"/>
            <a:ext cx="1296144" cy="369332"/>
          </a:xfrm>
          <a:prstGeom prst="rect">
            <a:avLst/>
          </a:prstGeom>
          <a:noFill/>
        </p:spPr>
        <p:txBody>
          <a:bodyPr wrap="square" rtlCol="0">
            <a:spAutoFit/>
          </a:bodyPr>
          <a:lstStyle/>
          <a:p>
            <a:r>
              <a:rPr lang="en-US" altLang="zh-CN" b="1" dirty="0"/>
              <a:t>1. </a:t>
            </a:r>
            <a:r>
              <a:rPr lang="zh-CN" altLang="en-US" b="1" dirty="0"/>
              <a:t>做什么？</a:t>
            </a:r>
          </a:p>
        </p:txBody>
      </p:sp>
      <p:pic>
        <p:nvPicPr>
          <p:cNvPr id="6" name="图片 5"/>
          <p:cNvPicPr>
            <a:picLocks noChangeAspect="1"/>
          </p:cNvPicPr>
          <p:nvPr/>
        </p:nvPicPr>
        <p:blipFill>
          <a:blip r:embed="rId2"/>
          <a:stretch>
            <a:fillRect/>
          </a:stretch>
        </p:blipFill>
        <p:spPr>
          <a:xfrm>
            <a:off x="1729748" y="1712276"/>
            <a:ext cx="5938596" cy="721414"/>
          </a:xfrm>
          <a:prstGeom prst="rect">
            <a:avLst/>
          </a:prstGeom>
        </p:spPr>
      </p:pic>
      <p:pic>
        <p:nvPicPr>
          <p:cNvPr id="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483" y="2839642"/>
            <a:ext cx="2651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305812" y="3938885"/>
            <a:ext cx="5362532" cy="738664"/>
          </a:xfrm>
          <a:prstGeom prst="rect">
            <a:avLst/>
          </a:prstGeom>
        </p:spPr>
        <p:txBody>
          <a:bodyPr wrap="square">
            <a:spAutoFit/>
          </a:bodyPr>
          <a:lstStyle/>
          <a:p>
            <a:r>
              <a:rPr lang="zh-CN" altLang="en-US" sz="1050" dirty="0"/>
              <a:t>Array((0L, "北京", "华北"), (1L, "上海", "华东"), (2L, "南京", "华东"),</a:t>
            </a:r>
            <a:endParaRPr lang="en-US" altLang="zh-CN" sz="1050" dirty="0"/>
          </a:p>
          <a:p>
            <a:r>
              <a:rPr lang="zh-CN" altLang="en-US" sz="1050" dirty="0"/>
              <a:t>           (3L, "广州", "华南"), (4L, "三亚", "华南"), (5L, "武汉", "华中"), </a:t>
            </a:r>
            <a:endParaRPr lang="en-US" altLang="zh-CN" sz="1050" dirty="0"/>
          </a:p>
          <a:p>
            <a:r>
              <a:rPr lang="zh-CN" altLang="en-US" sz="1050" dirty="0"/>
              <a:t>           (6L, "长沙", "华中"), (7L, "西安", "西北"), (8L, "成都", "西南"), </a:t>
            </a:r>
            <a:endParaRPr lang="en-US" altLang="zh-CN" sz="1050" dirty="0"/>
          </a:p>
          <a:p>
            <a:r>
              <a:rPr lang="en-US" altLang="zh-CN" sz="1050" dirty="0"/>
              <a:t>           </a:t>
            </a:r>
            <a:r>
              <a:rPr lang="zh-CN" altLang="en-US" sz="1050" dirty="0"/>
              <a:t>(9L, "哈尔滨", "东北")) </a:t>
            </a:r>
          </a:p>
        </p:txBody>
      </p:sp>
      <p:sp>
        <p:nvSpPr>
          <p:cNvPr id="2" name="文本框 1"/>
          <p:cNvSpPr txBox="1"/>
          <p:nvPr/>
        </p:nvSpPr>
        <p:spPr>
          <a:xfrm>
            <a:off x="568448" y="1483475"/>
            <a:ext cx="2160240" cy="261610"/>
          </a:xfrm>
          <a:prstGeom prst="rect">
            <a:avLst/>
          </a:prstGeom>
          <a:noFill/>
        </p:spPr>
        <p:txBody>
          <a:bodyPr wrap="square" rtlCol="0">
            <a:spAutoFit/>
          </a:bodyPr>
          <a:lstStyle/>
          <a:p>
            <a:r>
              <a:rPr lang="zh-CN" altLang="en-US" sz="1050" b="1" dirty="0"/>
              <a:t>用户访问行为表</a:t>
            </a:r>
          </a:p>
        </p:txBody>
      </p:sp>
      <p:sp>
        <p:nvSpPr>
          <p:cNvPr id="9" name="文本框 8"/>
          <p:cNvSpPr txBox="1"/>
          <p:nvPr/>
        </p:nvSpPr>
        <p:spPr>
          <a:xfrm>
            <a:off x="600379" y="2531686"/>
            <a:ext cx="2160240" cy="261610"/>
          </a:xfrm>
          <a:prstGeom prst="rect">
            <a:avLst/>
          </a:prstGeom>
          <a:noFill/>
        </p:spPr>
        <p:txBody>
          <a:bodyPr wrap="square" rtlCol="0">
            <a:spAutoFit/>
          </a:bodyPr>
          <a:lstStyle/>
          <a:p>
            <a:r>
              <a:rPr lang="zh-CN" altLang="en-US" sz="1050" b="1" dirty="0"/>
              <a:t>商品信息表</a:t>
            </a:r>
          </a:p>
        </p:txBody>
      </p:sp>
      <p:sp>
        <p:nvSpPr>
          <p:cNvPr id="10" name="文本框 9"/>
          <p:cNvSpPr txBox="1"/>
          <p:nvPr/>
        </p:nvSpPr>
        <p:spPr>
          <a:xfrm>
            <a:off x="649628" y="3571457"/>
            <a:ext cx="2842252" cy="253916"/>
          </a:xfrm>
          <a:prstGeom prst="rect">
            <a:avLst/>
          </a:prstGeom>
          <a:noFill/>
        </p:spPr>
        <p:txBody>
          <a:bodyPr wrap="square" rtlCol="0">
            <a:spAutoFit/>
          </a:bodyPr>
          <a:lstStyle/>
          <a:p>
            <a:r>
              <a:rPr lang="zh-CN" altLang="en-US" sz="1050" b="1" dirty="0"/>
              <a:t>城市信息（城市</a:t>
            </a:r>
            <a:r>
              <a:rPr lang="en-US" altLang="zh-CN" sz="1050" b="1" dirty="0"/>
              <a:t>ID</a:t>
            </a:r>
            <a:r>
              <a:rPr lang="zh-CN" altLang="en-US" sz="1050" b="1" dirty="0"/>
              <a:t>，城市名称，区域名称）</a:t>
            </a:r>
          </a:p>
        </p:txBody>
      </p:sp>
    </p:spTree>
    <p:extLst>
      <p:ext uri="{BB962C8B-B14F-4D97-AF65-F5344CB8AC3E}">
        <p14:creationId xmlns:p14="http://schemas.microsoft.com/office/powerpoint/2010/main" val="195106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par>
                                <p:cTn id="11" presetID="53" presetClass="entr" presetSubtype="16"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95736" y="1275606"/>
            <a:ext cx="4824536" cy="2831300"/>
          </a:xfrm>
          <a:prstGeom prst="rect">
            <a:avLst/>
          </a:prstGeom>
        </p:spPr>
      </p:pic>
    </p:spTree>
    <p:extLst>
      <p:ext uri="{BB962C8B-B14F-4D97-AF65-F5344CB8AC3E}">
        <p14:creationId xmlns:p14="http://schemas.microsoft.com/office/powerpoint/2010/main" val="20902465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7544" y="915566"/>
            <a:ext cx="1296144" cy="369332"/>
          </a:xfrm>
          <a:prstGeom prst="rect">
            <a:avLst/>
          </a:prstGeom>
          <a:noFill/>
        </p:spPr>
        <p:txBody>
          <a:bodyPr wrap="square" rtlCol="0">
            <a:spAutoFit/>
          </a:bodyPr>
          <a:lstStyle/>
          <a:p>
            <a:r>
              <a:rPr lang="en-US" altLang="zh-CN" b="1" dirty="0"/>
              <a:t>1. </a:t>
            </a:r>
            <a:r>
              <a:rPr lang="zh-CN" altLang="en-US" b="1" dirty="0"/>
              <a:t>做什么？</a:t>
            </a:r>
          </a:p>
        </p:txBody>
      </p:sp>
      <p:sp>
        <p:nvSpPr>
          <p:cNvPr id="5" name="矩形 4"/>
          <p:cNvSpPr/>
          <p:nvPr/>
        </p:nvSpPr>
        <p:spPr>
          <a:xfrm>
            <a:off x="971600" y="1923678"/>
            <a:ext cx="7920880" cy="1815882"/>
          </a:xfrm>
          <a:prstGeom prst="rect">
            <a:avLst/>
          </a:prstGeom>
        </p:spPr>
        <p:txBody>
          <a:bodyPr wrap="square">
            <a:spAutoFit/>
          </a:bodyPr>
          <a:lstStyle/>
          <a:p>
            <a:r>
              <a:rPr lang="zh-CN" altLang="en-US" sz="1400" dirty="0"/>
              <a:t>case class </a:t>
            </a:r>
            <a:r>
              <a:rPr lang="zh-CN" altLang="en-US" sz="1400" dirty="0">
                <a:solidFill>
                  <a:srgbClr val="FF0000"/>
                </a:solidFill>
              </a:rPr>
              <a:t>AreaTop3Product</a:t>
            </a:r>
            <a:r>
              <a:rPr lang="zh-CN" altLang="en-US" sz="1400" dirty="0"/>
              <a:t>(</a:t>
            </a:r>
            <a:r>
              <a:rPr lang="zh-CN" altLang="en-US" sz="1400" dirty="0">
                <a:solidFill>
                  <a:srgbClr val="00B0F0"/>
                </a:solidFill>
              </a:rPr>
              <a:t>taskid</a:t>
            </a:r>
            <a:r>
              <a:rPr lang="zh-CN" altLang="en-US" sz="1400" dirty="0"/>
              <a:t>:String,</a:t>
            </a:r>
            <a:r>
              <a:rPr lang="en-US" altLang="zh-CN" sz="1400" dirty="0"/>
              <a:t>	    </a:t>
            </a:r>
            <a:r>
              <a:rPr lang="zh-CN" altLang="en-US" sz="1400" dirty="0">
                <a:solidFill>
                  <a:srgbClr val="7030A0"/>
                </a:solidFill>
              </a:rPr>
              <a:t>主键</a:t>
            </a:r>
            <a:r>
              <a:rPr lang="en-US" altLang="zh-CN" sz="1400" dirty="0">
                <a:solidFill>
                  <a:srgbClr val="7030A0"/>
                </a:solidFill>
              </a:rPr>
              <a:t>ID</a:t>
            </a:r>
            <a:endParaRPr lang="zh-CN" altLang="en-US" sz="1400" dirty="0">
              <a:solidFill>
                <a:srgbClr val="7030A0"/>
              </a:solidFill>
            </a:endParaRPr>
          </a:p>
          <a:p>
            <a:r>
              <a:rPr lang="zh-CN" altLang="en-US" sz="1400" dirty="0"/>
              <a:t>                           </a:t>
            </a:r>
            <a:r>
              <a:rPr lang="en-US" altLang="zh-CN" sz="1400" dirty="0"/>
              <a:t>	      </a:t>
            </a:r>
            <a:r>
              <a:rPr lang="zh-CN" altLang="en-US" sz="1400" dirty="0">
                <a:solidFill>
                  <a:srgbClr val="00B0F0"/>
                </a:solidFill>
              </a:rPr>
              <a:t>area</a:t>
            </a:r>
            <a:r>
              <a:rPr lang="zh-CN" altLang="en-US" sz="1400" dirty="0"/>
              <a:t>:String,</a:t>
            </a:r>
            <a:r>
              <a:rPr lang="en-US" altLang="zh-CN" sz="1400" dirty="0"/>
              <a:t>	    </a:t>
            </a:r>
            <a:r>
              <a:rPr lang="zh-CN" altLang="en-US" sz="1400" dirty="0">
                <a:solidFill>
                  <a:srgbClr val="7030A0"/>
                </a:solidFill>
              </a:rPr>
              <a:t>区域</a:t>
            </a:r>
          </a:p>
          <a:p>
            <a:r>
              <a:rPr lang="zh-CN" altLang="en-US" sz="1400" dirty="0"/>
              <a:t>                           </a:t>
            </a:r>
            <a:r>
              <a:rPr lang="en-US" altLang="zh-CN" sz="1400" dirty="0"/>
              <a:t>	      </a:t>
            </a:r>
            <a:r>
              <a:rPr lang="zh-CN" altLang="en-US" sz="1400" dirty="0">
                <a:solidFill>
                  <a:srgbClr val="00B0F0"/>
                </a:solidFill>
              </a:rPr>
              <a:t>areaLevel</a:t>
            </a:r>
            <a:r>
              <a:rPr lang="zh-CN" altLang="en-US" sz="1400" dirty="0"/>
              <a:t>:String,</a:t>
            </a:r>
            <a:r>
              <a:rPr lang="en-US" altLang="zh-CN" sz="1400" dirty="0"/>
              <a:t>	    </a:t>
            </a:r>
            <a:r>
              <a:rPr lang="zh-CN" altLang="en-US" sz="1400" dirty="0">
                <a:solidFill>
                  <a:srgbClr val="7030A0"/>
                </a:solidFill>
              </a:rPr>
              <a:t>区域等级</a:t>
            </a:r>
          </a:p>
          <a:p>
            <a:r>
              <a:rPr lang="zh-CN" altLang="en-US" sz="1400" dirty="0"/>
              <a:t>                           </a:t>
            </a:r>
            <a:r>
              <a:rPr lang="en-US" altLang="zh-CN" sz="1400" dirty="0"/>
              <a:t>	      </a:t>
            </a:r>
            <a:r>
              <a:rPr lang="zh-CN" altLang="en-US" sz="1400" dirty="0">
                <a:solidFill>
                  <a:srgbClr val="00B0F0"/>
                </a:solidFill>
              </a:rPr>
              <a:t>productid</a:t>
            </a:r>
            <a:r>
              <a:rPr lang="zh-CN" altLang="en-US" sz="1400" dirty="0"/>
              <a:t>:Long,</a:t>
            </a:r>
            <a:r>
              <a:rPr lang="en-US" altLang="zh-CN" sz="1400" dirty="0"/>
              <a:t>	    </a:t>
            </a:r>
            <a:r>
              <a:rPr lang="zh-CN" altLang="en-US" sz="1400" dirty="0">
                <a:solidFill>
                  <a:srgbClr val="7030A0"/>
                </a:solidFill>
              </a:rPr>
              <a:t>商品</a:t>
            </a:r>
            <a:r>
              <a:rPr lang="en-US" altLang="zh-CN" sz="1400" dirty="0">
                <a:solidFill>
                  <a:srgbClr val="7030A0"/>
                </a:solidFill>
              </a:rPr>
              <a:t>ID</a:t>
            </a:r>
            <a:endParaRPr lang="zh-CN" altLang="en-US" sz="1400" dirty="0">
              <a:solidFill>
                <a:srgbClr val="7030A0"/>
              </a:solidFill>
            </a:endParaRPr>
          </a:p>
          <a:p>
            <a:r>
              <a:rPr lang="zh-CN" altLang="en-US" sz="1400" dirty="0"/>
              <a:t>                           </a:t>
            </a:r>
            <a:r>
              <a:rPr lang="en-US" altLang="zh-CN" sz="1400" dirty="0"/>
              <a:t>	      </a:t>
            </a:r>
            <a:r>
              <a:rPr lang="zh-CN" altLang="en-US" sz="1400" dirty="0">
                <a:solidFill>
                  <a:srgbClr val="00B0F0"/>
                </a:solidFill>
              </a:rPr>
              <a:t>cityInfos</a:t>
            </a:r>
            <a:r>
              <a:rPr lang="zh-CN" altLang="en-US" sz="1400" dirty="0"/>
              <a:t>:String,</a:t>
            </a:r>
            <a:r>
              <a:rPr lang="en-US" altLang="zh-CN" sz="1400" dirty="0"/>
              <a:t>	    </a:t>
            </a:r>
            <a:r>
              <a:rPr lang="zh-CN" altLang="en-US" sz="1400" dirty="0">
                <a:solidFill>
                  <a:srgbClr val="7030A0"/>
                </a:solidFill>
              </a:rPr>
              <a:t>城市信息 </a:t>
            </a:r>
            <a:r>
              <a:rPr lang="en-US" altLang="zh-CN" sz="1400" dirty="0">
                <a:solidFill>
                  <a:srgbClr val="7030A0"/>
                </a:solidFill>
              </a:rPr>
              <a:t>(cityId1:cityName1,…, cityIdN:cityNameN)</a:t>
            </a:r>
            <a:endParaRPr lang="zh-CN" altLang="en-US" sz="1400" dirty="0">
              <a:solidFill>
                <a:srgbClr val="7030A0"/>
              </a:solidFill>
            </a:endParaRPr>
          </a:p>
          <a:p>
            <a:r>
              <a:rPr lang="zh-CN" altLang="en-US" sz="1400" dirty="0"/>
              <a:t>                           </a:t>
            </a:r>
            <a:r>
              <a:rPr lang="en-US" altLang="zh-CN" sz="1400" dirty="0"/>
              <a:t>	      </a:t>
            </a:r>
            <a:r>
              <a:rPr lang="zh-CN" altLang="en-US" sz="1400" dirty="0">
                <a:solidFill>
                  <a:srgbClr val="00B0F0"/>
                </a:solidFill>
              </a:rPr>
              <a:t>clickCount</a:t>
            </a:r>
            <a:r>
              <a:rPr lang="zh-CN" altLang="en-US" sz="1400" dirty="0"/>
              <a:t>:Long,</a:t>
            </a:r>
            <a:r>
              <a:rPr lang="en-US" altLang="zh-CN" sz="1400" dirty="0"/>
              <a:t>	    </a:t>
            </a:r>
            <a:r>
              <a:rPr lang="zh-CN" altLang="en-US" sz="1400" dirty="0">
                <a:solidFill>
                  <a:srgbClr val="7030A0"/>
                </a:solidFill>
              </a:rPr>
              <a:t>点击次数</a:t>
            </a:r>
          </a:p>
          <a:p>
            <a:r>
              <a:rPr lang="zh-CN" altLang="en-US" sz="1400" dirty="0"/>
              <a:t>                           </a:t>
            </a:r>
            <a:r>
              <a:rPr lang="en-US" altLang="zh-CN" sz="1400" dirty="0"/>
              <a:t>	      </a:t>
            </a:r>
            <a:r>
              <a:rPr lang="zh-CN" altLang="en-US" sz="1400" dirty="0">
                <a:solidFill>
                  <a:srgbClr val="00B0F0"/>
                </a:solidFill>
              </a:rPr>
              <a:t>productName</a:t>
            </a:r>
            <a:r>
              <a:rPr lang="zh-CN" altLang="en-US" sz="1400" dirty="0"/>
              <a:t>:String,</a:t>
            </a:r>
            <a:r>
              <a:rPr lang="en-US" altLang="zh-CN" sz="1400" dirty="0"/>
              <a:t>	    </a:t>
            </a:r>
            <a:r>
              <a:rPr lang="zh-CN" altLang="en-US" sz="1400" dirty="0">
                <a:solidFill>
                  <a:srgbClr val="7030A0"/>
                </a:solidFill>
              </a:rPr>
              <a:t>商品名称</a:t>
            </a:r>
          </a:p>
          <a:p>
            <a:r>
              <a:rPr lang="zh-CN" altLang="en-US" sz="1400" dirty="0"/>
              <a:t>                           </a:t>
            </a:r>
            <a:r>
              <a:rPr lang="en-US" altLang="zh-CN" sz="1400" dirty="0"/>
              <a:t>	      </a:t>
            </a:r>
            <a:r>
              <a:rPr lang="zh-CN" altLang="en-US" sz="1400" dirty="0">
                <a:solidFill>
                  <a:srgbClr val="00B0F0"/>
                </a:solidFill>
              </a:rPr>
              <a:t>productStatus</a:t>
            </a:r>
            <a:r>
              <a:rPr lang="zh-CN" altLang="en-US" sz="1400" dirty="0"/>
              <a:t>:String)</a:t>
            </a:r>
            <a:r>
              <a:rPr lang="en-US" altLang="zh-CN" sz="1400" dirty="0"/>
              <a:t>	    </a:t>
            </a:r>
            <a:r>
              <a:rPr lang="zh-CN" altLang="en-US" sz="1400" dirty="0">
                <a:solidFill>
                  <a:srgbClr val="7030A0"/>
                </a:solidFill>
              </a:rPr>
              <a:t>商品类型</a:t>
            </a:r>
          </a:p>
        </p:txBody>
      </p:sp>
    </p:spTree>
    <p:extLst>
      <p:ext uri="{BB962C8B-B14F-4D97-AF65-F5344CB8AC3E}">
        <p14:creationId xmlns:p14="http://schemas.microsoft.com/office/powerpoint/2010/main" val="19050526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7544" y="915566"/>
            <a:ext cx="1296144" cy="369332"/>
          </a:xfrm>
          <a:prstGeom prst="rect">
            <a:avLst/>
          </a:prstGeom>
          <a:noFill/>
        </p:spPr>
        <p:txBody>
          <a:bodyPr wrap="square" rtlCol="0">
            <a:spAutoFit/>
          </a:bodyPr>
          <a:lstStyle/>
          <a:p>
            <a:r>
              <a:rPr lang="en-US" altLang="zh-CN" b="1" dirty="0"/>
              <a:t>1. </a:t>
            </a:r>
            <a:r>
              <a:rPr lang="zh-CN" altLang="en-US" b="1" dirty="0"/>
              <a:t>做什么？</a:t>
            </a:r>
          </a:p>
        </p:txBody>
      </p:sp>
      <p:sp>
        <p:nvSpPr>
          <p:cNvPr id="5" name="矩形 4"/>
          <p:cNvSpPr/>
          <p:nvPr/>
        </p:nvSpPr>
        <p:spPr>
          <a:xfrm>
            <a:off x="323528" y="2139702"/>
            <a:ext cx="4968552" cy="1815882"/>
          </a:xfrm>
          <a:prstGeom prst="rect">
            <a:avLst/>
          </a:prstGeom>
        </p:spPr>
        <p:txBody>
          <a:bodyPr wrap="square">
            <a:spAutoFit/>
          </a:bodyPr>
          <a:lstStyle/>
          <a:p>
            <a:r>
              <a:rPr lang="zh-CN" altLang="en-US" sz="1400" dirty="0"/>
              <a:t>case class </a:t>
            </a:r>
            <a:r>
              <a:rPr lang="zh-CN" altLang="en-US" sz="1400" dirty="0">
                <a:solidFill>
                  <a:srgbClr val="FF0000"/>
                </a:solidFill>
              </a:rPr>
              <a:t>AreaTop3Product</a:t>
            </a:r>
            <a:r>
              <a:rPr lang="zh-CN" altLang="en-US" sz="1400" dirty="0"/>
              <a:t>(</a:t>
            </a:r>
            <a:r>
              <a:rPr lang="zh-CN" altLang="en-US" sz="1400" dirty="0">
                <a:solidFill>
                  <a:srgbClr val="00B0F0"/>
                </a:solidFill>
              </a:rPr>
              <a:t>taskid</a:t>
            </a:r>
            <a:r>
              <a:rPr lang="zh-CN" altLang="en-US" sz="1400" dirty="0"/>
              <a:t>:String,</a:t>
            </a:r>
            <a:r>
              <a:rPr lang="en-US" altLang="zh-CN" sz="1400" dirty="0"/>
              <a:t>	    </a:t>
            </a:r>
            <a:r>
              <a:rPr lang="zh-CN" altLang="en-US" sz="1400" dirty="0">
                <a:solidFill>
                  <a:srgbClr val="7030A0"/>
                </a:solidFill>
              </a:rPr>
              <a:t>主键</a:t>
            </a:r>
            <a:r>
              <a:rPr lang="en-US" altLang="zh-CN" sz="1400" dirty="0">
                <a:solidFill>
                  <a:srgbClr val="7030A0"/>
                </a:solidFill>
              </a:rPr>
              <a:t>ID</a:t>
            </a:r>
            <a:endParaRPr lang="zh-CN" altLang="en-US" sz="1400" dirty="0">
              <a:solidFill>
                <a:srgbClr val="7030A0"/>
              </a:solidFill>
            </a:endParaRPr>
          </a:p>
          <a:p>
            <a:r>
              <a:rPr lang="zh-CN" altLang="en-US" sz="1400" dirty="0"/>
              <a:t>                           </a:t>
            </a:r>
            <a:r>
              <a:rPr lang="en-US" altLang="zh-CN" sz="1400" dirty="0"/>
              <a:t>	      </a:t>
            </a:r>
            <a:r>
              <a:rPr lang="zh-CN" altLang="en-US" sz="1400" dirty="0">
                <a:solidFill>
                  <a:srgbClr val="00B0F0"/>
                </a:solidFill>
              </a:rPr>
              <a:t>area</a:t>
            </a:r>
            <a:r>
              <a:rPr lang="zh-CN" altLang="en-US" sz="1400" dirty="0"/>
              <a:t>:String,</a:t>
            </a:r>
            <a:r>
              <a:rPr lang="en-US" altLang="zh-CN" sz="1400" dirty="0"/>
              <a:t>	    </a:t>
            </a:r>
            <a:r>
              <a:rPr lang="zh-CN" altLang="en-US" sz="1400" dirty="0">
                <a:solidFill>
                  <a:srgbClr val="7030A0"/>
                </a:solidFill>
              </a:rPr>
              <a:t>区域</a:t>
            </a:r>
          </a:p>
          <a:p>
            <a:r>
              <a:rPr lang="zh-CN" altLang="en-US" sz="1400" dirty="0"/>
              <a:t>                           </a:t>
            </a:r>
            <a:r>
              <a:rPr lang="en-US" altLang="zh-CN" sz="1400" dirty="0"/>
              <a:t>	      </a:t>
            </a:r>
            <a:r>
              <a:rPr lang="zh-CN" altLang="en-US" sz="1400" dirty="0">
                <a:solidFill>
                  <a:srgbClr val="00B0F0"/>
                </a:solidFill>
              </a:rPr>
              <a:t>areaLevel</a:t>
            </a:r>
            <a:r>
              <a:rPr lang="zh-CN" altLang="en-US" sz="1400" dirty="0"/>
              <a:t>:String,</a:t>
            </a:r>
            <a:r>
              <a:rPr lang="en-US" altLang="zh-CN" sz="1400" dirty="0"/>
              <a:t>	    </a:t>
            </a:r>
            <a:r>
              <a:rPr lang="zh-CN" altLang="en-US" sz="1400" dirty="0">
                <a:solidFill>
                  <a:srgbClr val="7030A0"/>
                </a:solidFill>
              </a:rPr>
              <a:t>区域等级</a:t>
            </a:r>
          </a:p>
          <a:p>
            <a:r>
              <a:rPr lang="zh-CN" altLang="en-US" sz="1400" dirty="0"/>
              <a:t>                           </a:t>
            </a:r>
            <a:r>
              <a:rPr lang="en-US" altLang="zh-CN" sz="1400" dirty="0"/>
              <a:t>	      </a:t>
            </a:r>
            <a:r>
              <a:rPr lang="zh-CN" altLang="en-US" sz="1400" dirty="0">
                <a:solidFill>
                  <a:srgbClr val="00B0F0"/>
                </a:solidFill>
              </a:rPr>
              <a:t>productid</a:t>
            </a:r>
            <a:r>
              <a:rPr lang="zh-CN" altLang="en-US" sz="1400" dirty="0"/>
              <a:t>:Long,</a:t>
            </a:r>
            <a:r>
              <a:rPr lang="en-US" altLang="zh-CN" sz="1400" dirty="0"/>
              <a:t>	    </a:t>
            </a:r>
            <a:r>
              <a:rPr lang="zh-CN" altLang="en-US" sz="1400" dirty="0">
                <a:solidFill>
                  <a:srgbClr val="7030A0"/>
                </a:solidFill>
              </a:rPr>
              <a:t>商品</a:t>
            </a:r>
            <a:r>
              <a:rPr lang="en-US" altLang="zh-CN" sz="1400" dirty="0">
                <a:solidFill>
                  <a:srgbClr val="7030A0"/>
                </a:solidFill>
              </a:rPr>
              <a:t>ID</a:t>
            </a:r>
            <a:endParaRPr lang="zh-CN" altLang="en-US" sz="1400" dirty="0">
              <a:solidFill>
                <a:srgbClr val="7030A0"/>
              </a:solidFill>
            </a:endParaRPr>
          </a:p>
          <a:p>
            <a:r>
              <a:rPr lang="zh-CN" altLang="en-US" sz="1400" dirty="0"/>
              <a:t>                           </a:t>
            </a:r>
            <a:r>
              <a:rPr lang="en-US" altLang="zh-CN" sz="1400" dirty="0"/>
              <a:t>	      </a:t>
            </a:r>
            <a:r>
              <a:rPr lang="zh-CN" altLang="en-US" sz="1400" dirty="0">
                <a:solidFill>
                  <a:srgbClr val="00B0F0"/>
                </a:solidFill>
              </a:rPr>
              <a:t>cityInfos</a:t>
            </a:r>
            <a:r>
              <a:rPr lang="zh-CN" altLang="en-US" sz="1400" dirty="0"/>
              <a:t>:String,</a:t>
            </a:r>
            <a:r>
              <a:rPr lang="en-US" altLang="zh-CN" sz="1400" dirty="0"/>
              <a:t>	    </a:t>
            </a:r>
            <a:r>
              <a:rPr lang="zh-CN" altLang="en-US" sz="1400" dirty="0">
                <a:solidFill>
                  <a:srgbClr val="7030A0"/>
                </a:solidFill>
              </a:rPr>
              <a:t>城市信息</a:t>
            </a:r>
          </a:p>
          <a:p>
            <a:r>
              <a:rPr lang="zh-CN" altLang="en-US" sz="1400" dirty="0"/>
              <a:t>                           </a:t>
            </a:r>
            <a:r>
              <a:rPr lang="en-US" altLang="zh-CN" sz="1400" dirty="0"/>
              <a:t>	      </a:t>
            </a:r>
            <a:r>
              <a:rPr lang="zh-CN" altLang="en-US" sz="1400" dirty="0">
                <a:solidFill>
                  <a:srgbClr val="00B0F0"/>
                </a:solidFill>
              </a:rPr>
              <a:t>clickCount</a:t>
            </a:r>
            <a:r>
              <a:rPr lang="zh-CN" altLang="en-US" sz="1400" dirty="0"/>
              <a:t>:Long,</a:t>
            </a:r>
            <a:r>
              <a:rPr lang="en-US" altLang="zh-CN" sz="1400" dirty="0"/>
              <a:t>	    </a:t>
            </a:r>
            <a:r>
              <a:rPr lang="zh-CN" altLang="en-US" sz="1400" dirty="0">
                <a:solidFill>
                  <a:srgbClr val="7030A0"/>
                </a:solidFill>
              </a:rPr>
              <a:t>点击次数</a:t>
            </a:r>
          </a:p>
          <a:p>
            <a:r>
              <a:rPr lang="zh-CN" altLang="en-US" sz="1400" dirty="0"/>
              <a:t>                           </a:t>
            </a:r>
            <a:r>
              <a:rPr lang="en-US" altLang="zh-CN" sz="1400" dirty="0"/>
              <a:t>	      </a:t>
            </a:r>
            <a:r>
              <a:rPr lang="zh-CN" altLang="en-US" sz="1400" dirty="0">
                <a:solidFill>
                  <a:srgbClr val="00B0F0"/>
                </a:solidFill>
              </a:rPr>
              <a:t>productName</a:t>
            </a:r>
            <a:r>
              <a:rPr lang="zh-CN" altLang="en-US" sz="1400" dirty="0"/>
              <a:t>:String,</a:t>
            </a:r>
            <a:r>
              <a:rPr lang="en-US" altLang="zh-CN" sz="1400" dirty="0"/>
              <a:t>	    </a:t>
            </a:r>
            <a:r>
              <a:rPr lang="zh-CN" altLang="en-US" sz="1400" dirty="0">
                <a:solidFill>
                  <a:srgbClr val="7030A0"/>
                </a:solidFill>
              </a:rPr>
              <a:t>商品名称</a:t>
            </a:r>
          </a:p>
          <a:p>
            <a:r>
              <a:rPr lang="zh-CN" altLang="en-US" sz="1400" dirty="0"/>
              <a:t>                           </a:t>
            </a:r>
            <a:r>
              <a:rPr lang="en-US" altLang="zh-CN" sz="1400" dirty="0"/>
              <a:t>	      </a:t>
            </a:r>
            <a:r>
              <a:rPr lang="zh-CN" altLang="en-US" sz="1400" dirty="0">
                <a:solidFill>
                  <a:srgbClr val="00B0F0"/>
                </a:solidFill>
              </a:rPr>
              <a:t>productStatus</a:t>
            </a:r>
            <a:r>
              <a:rPr lang="zh-CN" altLang="en-US" sz="1400" dirty="0"/>
              <a:t>:String)</a:t>
            </a:r>
            <a:r>
              <a:rPr lang="en-US" altLang="zh-CN" sz="1400" dirty="0"/>
              <a:t>	    </a:t>
            </a:r>
            <a:r>
              <a:rPr lang="zh-CN" altLang="en-US" sz="1400" dirty="0">
                <a:solidFill>
                  <a:srgbClr val="7030A0"/>
                </a:solidFill>
              </a:rPr>
              <a:t>商品类型</a:t>
            </a:r>
          </a:p>
        </p:txBody>
      </p:sp>
      <p:sp>
        <p:nvSpPr>
          <p:cNvPr id="6" name="文本框 5"/>
          <p:cNvSpPr txBox="1"/>
          <p:nvPr/>
        </p:nvSpPr>
        <p:spPr>
          <a:xfrm>
            <a:off x="6372200" y="2355726"/>
            <a:ext cx="2160240" cy="261610"/>
          </a:xfrm>
          <a:prstGeom prst="rect">
            <a:avLst/>
          </a:prstGeom>
          <a:noFill/>
        </p:spPr>
        <p:txBody>
          <a:bodyPr wrap="square" rtlCol="0">
            <a:spAutoFit/>
          </a:bodyPr>
          <a:lstStyle/>
          <a:p>
            <a:r>
              <a:rPr lang="zh-CN" altLang="en-US" sz="1050" b="1" dirty="0"/>
              <a:t>用户访问行为表</a:t>
            </a:r>
          </a:p>
        </p:txBody>
      </p:sp>
      <p:sp>
        <p:nvSpPr>
          <p:cNvPr id="7" name="文本框 6"/>
          <p:cNvSpPr txBox="1"/>
          <p:nvPr/>
        </p:nvSpPr>
        <p:spPr>
          <a:xfrm>
            <a:off x="6372200" y="2916838"/>
            <a:ext cx="936104" cy="261610"/>
          </a:xfrm>
          <a:prstGeom prst="rect">
            <a:avLst/>
          </a:prstGeom>
          <a:noFill/>
        </p:spPr>
        <p:txBody>
          <a:bodyPr wrap="square" rtlCol="0">
            <a:spAutoFit/>
          </a:bodyPr>
          <a:lstStyle/>
          <a:p>
            <a:r>
              <a:rPr lang="zh-CN" altLang="en-US" sz="1050" b="1" dirty="0"/>
              <a:t>商品信息表</a:t>
            </a:r>
          </a:p>
        </p:txBody>
      </p:sp>
      <p:sp>
        <p:nvSpPr>
          <p:cNvPr id="8" name="文本框 7"/>
          <p:cNvSpPr txBox="1"/>
          <p:nvPr/>
        </p:nvSpPr>
        <p:spPr>
          <a:xfrm>
            <a:off x="6372228" y="3471873"/>
            <a:ext cx="792088" cy="253916"/>
          </a:xfrm>
          <a:prstGeom prst="rect">
            <a:avLst/>
          </a:prstGeom>
          <a:noFill/>
        </p:spPr>
        <p:txBody>
          <a:bodyPr wrap="square" rtlCol="0">
            <a:spAutoFit/>
          </a:bodyPr>
          <a:lstStyle/>
          <a:p>
            <a:r>
              <a:rPr lang="zh-CN" altLang="en-US" sz="1050" b="1" dirty="0"/>
              <a:t>城市信息</a:t>
            </a:r>
          </a:p>
        </p:txBody>
      </p:sp>
      <p:cxnSp>
        <p:nvCxnSpPr>
          <p:cNvPr id="3" name="直接箭头连接符 2"/>
          <p:cNvCxnSpPr>
            <a:endCxn id="8" idx="1"/>
          </p:cNvCxnSpPr>
          <p:nvPr/>
        </p:nvCxnSpPr>
        <p:spPr>
          <a:xfrm>
            <a:off x="3347864" y="2499742"/>
            <a:ext cx="3024364" cy="10990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a:endCxn id="8" idx="1"/>
          </p:cNvCxnSpPr>
          <p:nvPr/>
        </p:nvCxnSpPr>
        <p:spPr>
          <a:xfrm>
            <a:off x="3635896" y="3178448"/>
            <a:ext cx="2736332" cy="4203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直接箭头连接符 12"/>
          <p:cNvCxnSpPr>
            <a:endCxn id="6" idx="1"/>
          </p:cNvCxnSpPr>
          <p:nvPr/>
        </p:nvCxnSpPr>
        <p:spPr>
          <a:xfrm flipV="1">
            <a:off x="3635896" y="2486531"/>
            <a:ext cx="2736304" cy="46019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5" name="直接箭头连接符 14"/>
          <p:cNvCxnSpPr>
            <a:endCxn id="7" idx="1"/>
          </p:cNvCxnSpPr>
          <p:nvPr/>
        </p:nvCxnSpPr>
        <p:spPr>
          <a:xfrm flipV="1">
            <a:off x="3995936" y="3047643"/>
            <a:ext cx="2376264" cy="5511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7" name="直接箭头连接符 16"/>
          <p:cNvCxnSpPr>
            <a:endCxn id="7" idx="1"/>
          </p:cNvCxnSpPr>
          <p:nvPr/>
        </p:nvCxnSpPr>
        <p:spPr>
          <a:xfrm flipV="1">
            <a:off x="4067944" y="3047643"/>
            <a:ext cx="2304256" cy="77906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75975440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7544" y="915566"/>
            <a:ext cx="1296144" cy="369332"/>
          </a:xfrm>
          <a:prstGeom prst="rect">
            <a:avLst/>
          </a:prstGeom>
          <a:noFill/>
        </p:spPr>
        <p:txBody>
          <a:bodyPr wrap="square" rtlCol="0">
            <a:spAutoFit/>
          </a:bodyPr>
          <a:lstStyle/>
          <a:p>
            <a:r>
              <a:rPr lang="en-US" altLang="zh-CN" b="1" dirty="0"/>
              <a:t>1. </a:t>
            </a:r>
            <a:r>
              <a:rPr lang="zh-CN" altLang="en-US" b="1" dirty="0"/>
              <a:t>做什么？</a:t>
            </a:r>
          </a:p>
        </p:txBody>
      </p:sp>
      <p:sp>
        <p:nvSpPr>
          <p:cNvPr id="6" name="文本框 5"/>
          <p:cNvSpPr txBox="1"/>
          <p:nvPr/>
        </p:nvSpPr>
        <p:spPr>
          <a:xfrm>
            <a:off x="323528" y="1419622"/>
            <a:ext cx="1224136" cy="261610"/>
          </a:xfrm>
          <a:prstGeom prst="rect">
            <a:avLst/>
          </a:prstGeom>
          <a:noFill/>
        </p:spPr>
        <p:txBody>
          <a:bodyPr wrap="square" rtlCol="0">
            <a:spAutoFit/>
          </a:bodyPr>
          <a:lstStyle/>
          <a:p>
            <a:r>
              <a:rPr lang="zh-CN" altLang="en-US" sz="1050" b="1" dirty="0"/>
              <a:t>用户访问行为表</a:t>
            </a:r>
          </a:p>
        </p:txBody>
      </p:sp>
      <p:sp>
        <p:nvSpPr>
          <p:cNvPr id="8" name="文本框 7"/>
          <p:cNvSpPr txBox="1"/>
          <p:nvPr/>
        </p:nvSpPr>
        <p:spPr>
          <a:xfrm>
            <a:off x="323528" y="1833014"/>
            <a:ext cx="792088" cy="253916"/>
          </a:xfrm>
          <a:prstGeom prst="rect">
            <a:avLst/>
          </a:prstGeom>
          <a:noFill/>
        </p:spPr>
        <p:txBody>
          <a:bodyPr wrap="square" rtlCol="0">
            <a:spAutoFit/>
          </a:bodyPr>
          <a:lstStyle/>
          <a:p>
            <a:r>
              <a:rPr lang="zh-CN" altLang="en-US" sz="1050" b="1" dirty="0"/>
              <a:t>城市信息</a:t>
            </a:r>
          </a:p>
        </p:txBody>
      </p:sp>
      <p:sp>
        <p:nvSpPr>
          <p:cNvPr id="12" name="文本框 11"/>
          <p:cNvSpPr txBox="1"/>
          <p:nvPr/>
        </p:nvSpPr>
        <p:spPr>
          <a:xfrm>
            <a:off x="2699792" y="1419622"/>
            <a:ext cx="1656184" cy="253916"/>
          </a:xfrm>
          <a:prstGeom prst="rect">
            <a:avLst/>
          </a:prstGeom>
          <a:noFill/>
        </p:spPr>
        <p:txBody>
          <a:bodyPr wrap="square" rtlCol="0">
            <a:spAutoFit/>
          </a:bodyPr>
          <a:lstStyle/>
          <a:p>
            <a:r>
              <a:rPr lang="en-US" altLang="zh-CN" sz="1050" b="1" dirty="0"/>
              <a:t>city_id   click_product_id</a:t>
            </a:r>
            <a:endParaRPr lang="zh-CN" altLang="en-US" sz="1050" b="1" dirty="0"/>
          </a:p>
        </p:txBody>
      </p:sp>
      <p:cxnSp>
        <p:nvCxnSpPr>
          <p:cNvPr id="9" name="直接箭头连接符 8"/>
          <p:cNvCxnSpPr/>
          <p:nvPr/>
        </p:nvCxnSpPr>
        <p:spPr>
          <a:xfrm>
            <a:off x="1763688" y="1550427"/>
            <a:ext cx="6480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p:nvPr/>
        </p:nvCxnSpPr>
        <p:spPr>
          <a:xfrm>
            <a:off x="1763688" y="1959972"/>
            <a:ext cx="6480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文本框 17"/>
          <p:cNvSpPr txBox="1"/>
          <p:nvPr/>
        </p:nvSpPr>
        <p:spPr>
          <a:xfrm>
            <a:off x="2714983" y="1833014"/>
            <a:ext cx="1656184" cy="253916"/>
          </a:xfrm>
          <a:prstGeom prst="rect">
            <a:avLst/>
          </a:prstGeom>
          <a:noFill/>
        </p:spPr>
        <p:txBody>
          <a:bodyPr wrap="square" rtlCol="0">
            <a:spAutoFit/>
          </a:bodyPr>
          <a:lstStyle/>
          <a:p>
            <a:r>
              <a:rPr lang="en-US" altLang="zh-CN" sz="1050" b="1" dirty="0"/>
              <a:t>city_id   city_name   area</a:t>
            </a:r>
            <a:endParaRPr lang="zh-CN" altLang="en-US" sz="1050" b="1" dirty="0"/>
          </a:p>
        </p:txBody>
      </p:sp>
      <p:cxnSp>
        <p:nvCxnSpPr>
          <p:cNvPr id="19" name="直接箭头连接符 18"/>
          <p:cNvCxnSpPr/>
          <p:nvPr/>
        </p:nvCxnSpPr>
        <p:spPr>
          <a:xfrm flipV="1">
            <a:off x="4355976" y="1749429"/>
            <a:ext cx="1064929" cy="76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5441471" y="1622471"/>
            <a:ext cx="2586914" cy="253916"/>
          </a:xfrm>
          <a:prstGeom prst="rect">
            <a:avLst/>
          </a:prstGeom>
          <a:noFill/>
        </p:spPr>
        <p:txBody>
          <a:bodyPr wrap="square" rtlCol="0">
            <a:spAutoFit/>
          </a:bodyPr>
          <a:lstStyle/>
          <a:p>
            <a:r>
              <a:rPr lang="en-US" altLang="zh-CN" sz="1050" b="1" dirty="0"/>
              <a:t>city_id   city_name   area   click_product_id</a:t>
            </a:r>
            <a:endParaRPr lang="zh-CN" altLang="en-US" sz="1050" b="1" dirty="0"/>
          </a:p>
        </p:txBody>
      </p:sp>
      <p:cxnSp>
        <p:nvCxnSpPr>
          <p:cNvPr id="23" name="直接箭头连接符 22"/>
          <p:cNvCxnSpPr/>
          <p:nvPr/>
        </p:nvCxnSpPr>
        <p:spPr>
          <a:xfrm>
            <a:off x="6734928" y="1959972"/>
            <a:ext cx="0" cy="720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文本框 23"/>
          <p:cNvSpPr txBox="1"/>
          <p:nvPr/>
        </p:nvSpPr>
        <p:spPr>
          <a:xfrm>
            <a:off x="5580112" y="2775199"/>
            <a:ext cx="2808313" cy="253916"/>
          </a:xfrm>
          <a:prstGeom prst="rect">
            <a:avLst/>
          </a:prstGeom>
          <a:noFill/>
        </p:spPr>
        <p:txBody>
          <a:bodyPr wrap="square" rtlCol="0">
            <a:spAutoFit/>
          </a:bodyPr>
          <a:lstStyle/>
          <a:p>
            <a:r>
              <a:rPr lang="en-US" altLang="zh-CN" sz="1050" b="1" dirty="0"/>
              <a:t>city_infos   area   click_product_id   click_count</a:t>
            </a:r>
            <a:endParaRPr lang="zh-CN" altLang="en-US" sz="1050" b="1" dirty="0"/>
          </a:p>
        </p:txBody>
      </p:sp>
      <p:cxnSp>
        <p:nvCxnSpPr>
          <p:cNvPr id="25" name="直接箭头连接符 24"/>
          <p:cNvCxnSpPr/>
          <p:nvPr/>
        </p:nvCxnSpPr>
        <p:spPr>
          <a:xfrm>
            <a:off x="6734928" y="3147814"/>
            <a:ext cx="0" cy="720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文本框 25"/>
          <p:cNvSpPr txBox="1"/>
          <p:nvPr/>
        </p:nvSpPr>
        <p:spPr>
          <a:xfrm>
            <a:off x="4247964" y="4029736"/>
            <a:ext cx="4608512" cy="253916"/>
          </a:xfrm>
          <a:prstGeom prst="rect">
            <a:avLst/>
          </a:prstGeom>
          <a:noFill/>
        </p:spPr>
        <p:txBody>
          <a:bodyPr wrap="square" rtlCol="0">
            <a:spAutoFit/>
          </a:bodyPr>
          <a:lstStyle/>
          <a:p>
            <a:r>
              <a:rPr lang="en-US" altLang="zh-CN" sz="1050" b="1" dirty="0"/>
              <a:t>area   city_infos</a:t>
            </a:r>
            <a:r>
              <a:rPr lang="zh-CN" altLang="en-US" sz="1050" b="1" dirty="0"/>
              <a:t>   </a:t>
            </a:r>
            <a:r>
              <a:rPr lang="en-US" altLang="zh-CN" sz="1050" b="1" dirty="0"/>
              <a:t>click_product_id   click_count   product_name   product_status</a:t>
            </a:r>
            <a:endParaRPr lang="zh-CN" altLang="en-US" sz="1050" b="1" dirty="0"/>
          </a:p>
        </p:txBody>
      </p:sp>
      <p:sp>
        <p:nvSpPr>
          <p:cNvPr id="27" name="矩形 26"/>
          <p:cNvSpPr/>
          <p:nvPr/>
        </p:nvSpPr>
        <p:spPr>
          <a:xfrm>
            <a:off x="308076" y="3494975"/>
            <a:ext cx="2844316" cy="1323439"/>
          </a:xfrm>
          <a:prstGeom prst="rect">
            <a:avLst/>
          </a:prstGeom>
        </p:spPr>
        <p:txBody>
          <a:bodyPr wrap="square">
            <a:spAutoFit/>
          </a:bodyPr>
          <a:lstStyle/>
          <a:p>
            <a:r>
              <a:rPr lang="zh-CN" altLang="en-US" sz="1000" dirty="0"/>
              <a:t>case class </a:t>
            </a:r>
            <a:r>
              <a:rPr lang="zh-CN" altLang="en-US" sz="1000" dirty="0">
                <a:solidFill>
                  <a:srgbClr val="FF0000"/>
                </a:solidFill>
              </a:rPr>
              <a:t>AreaTop3Product</a:t>
            </a:r>
            <a:r>
              <a:rPr lang="zh-CN" altLang="en-US" sz="1000" dirty="0"/>
              <a:t>(</a:t>
            </a:r>
            <a:r>
              <a:rPr lang="zh-CN" altLang="en-US" sz="1000" dirty="0">
                <a:solidFill>
                  <a:srgbClr val="00B0F0"/>
                </a:solidFill>
              </a:rPr>
              <a:t>taskid</a:t>
            </a:r>
            <a:r>
              <a:rPr lang="zh-CN" altLang="en-US" sz="1000" dirty="0"/>
              <a:t>:String,</a:t>
            </a:r>
            <a:endParaRPr lang="en-US" altLang="zh-CN" sz="1000" dirty="0"/>
          </a:p>
          <a:p>
            <a:r>
              <a:rPr lang="zh-CN" altLang="en-US" sz="1000" dirty="0"/>
              <a:t> </a:t>
            </a:r>
            <a:r>
              <a:rPr lang="en-US" altLang="zh-CN" sz="1000" dirty="0"/>
              <a:t>	                   </a:t>
            </a:r>
            <a:r>
              <a:rPr lang="zh-CN" altLang="en-US" sz="1000" dirty="0">
                <a:solidFill>
                  <a:srgbClr val="00B0F0"/>
                </a:solidFill>
              </a:rPr>
              <a:t>area</a:t>
            </a:r>
            <a:r>
              <a:rPr lang="zh-CN" altLang="en-US" sz="1000" dirty="0"/>
              <a:t>:String,</a:t>
            </a:r>
            <a:endParaRPr lang="en-US" altLang="zh-CN" sz="1000" dirty="0"/>
          </a:p>
          <a:p>
            <a:r>
              <a:rPr lang="zh-CN" altLang="en-US" sz="1000" dirty="0"/>
              <a:t> </a:t>
            </a:r>
            <a:r>
              <a:rPr lang="en-US" altLang="zh-CN" sz="1000" dirty="0"/>
              <a:t>	                   </a:t>
            </a:r>
            <a:r>
              <a:rPr lang="zh-CN" altLang="en-US" sz="1000" dirty="0">
                <a:solidFill>
                  <a:srgbClr val="00B0F0"/>
                </a:solidFill>
              </a:rPr>
              <a:t>areaLevel</a:t>
            </a:r>
            <a:r>
              <a:rPr lang="zh-CN" altLang="en-US" sz="1000" dirty="0"/>
              <a:t>:String,</a:t>
            </a:r>
            <a:endParaRPr lang="en-US" altLang="zh-CN" sz="1000" dirty="0"/>
          </a:p>
          <a:p>
            <a:r>
              <a:rPr lang="zh-CN" altLang="en-US" sz="1000" dirty="0"/>
              <a:t> </a:t>
            </a:r>
            <a:r>
              <a:rPr lang="en-US" altLang="zh-CN" sz="1000" dirty="0"/>
              <a:t>	                   </a:t>
            </a:r>
            <a:r>
              <a:rPr lang="zh-CN" altLang="en-US" sz="1000" dirty="0">
                <a:solidFill>
                  <a:srgbClr val="00B0F0"/>
                </a:solidFill>
              </a:rPr>
              <a:t>productid</a:t>
            </a:r>
            <a:r>
              <a:rPr lang="zh-CN" altLang="en-US" sz="1000" dirty="0"/>
              <a:t>:Long,</a:t>
            </a:r>
            <a:endParaRPr lang="en-US" altLang="zh-CN" sz="1000" dirty="0"/>
          </a:p>
          <a:p>
            <a:r>
              <a:rPr lang="zh-CN" altLang="en-US" sz="1000" dirty="0"/>
              <a:t> </a:t>
            </a:r>
            <a:r>
              <a:rPr lang="en-US" altLang="zh-CN" sz="1000" dirty="0"/>
              <a:t>	                   </a:t>
            </a:r>
            <a:r>
              <a:rPr lang="zh-CN" altLang="en-US" sz="1000" dirty="0">
                <a:solidFill>
                  <a:srgbClr val="00B0F0"/>
                </a:solidFill>
              </a:rPr>
              <a:t>cityInfos</a:t>
            </a:r>
            <a:r>
              <a:rPr lang="zh-CN" altLang="en-US" sz="1000" dirty="0"/>
              <a:t>:String,</a:t>
            </a:r>
            <a:endParaRPr lang="en-US" altLang="zh-CN" sz="1000" dirty="0"/>
          </a:p>
          <a:p>
            <a:r>
              <a:rPr lang="en-US" altLang="zh-CN" sz="1000" dirty="0"/>
              <a:t> 	                   </a:t>
            </a:r>
            <a:r>
              <a:rPr lang="zh-CN" altLang="en-US" sz="1000" dirty="0">
                <a:solidFill>
                  <a:srgbClr val="00B0F0"/>
                </a:solidFill>
              </a:rPr>
              <a:t>clickCount</a:t>
            </a:r>
            <a:r>
              <a:rPr lang="zh-CN" altLang="en-US" sz="1000" dirty="0"/>
              <a:t>:Long,</a:t>
            </a:r>
            <a:endParaRPr lang="en-US" altLang="zh-CN" sz="1000" dirty="0"/>
          </a:p>
          <a:p>
            <a:r>
              <a:rPr lang="zh-CN" altLang="en-US" sz="1000" dirty="0"/>
              <a:t> </a:t>
            </a:r>
            <a:r>
              <a:rPr lang="en-US" altLang="zh-CN" sz="1000" dirty="0"/>
              <a:t>	                   </a:t>
            </a:r>
            <a:r>
              <a:rPr lang="zh-CN" altLang="en-US" sz="1000" dirty="0">
                <a:solidFill>
                  <a:srgbClr val="00B0F0"/>
                </a:solidFill>
              </a:rPr>
              <a:t>productName</a:t>
            </a:r>
            <a:r>
              <a:rPr lang="zh-CN" altLang="en-US" sz="1000" dirty="0"/>
              <a:t>:String, </a:t>
            </a:r>
            <a:endParaRPr lang="en-US" altLang="zh-CN" sz="1000" dirty="0"/>
          </a:p>
          <a:p>
            <a:r>
              <a:rPr lang="en-US" altLang="zh-CN" sz="1000" dirty="0"/>
              <a:t>	                   </a:t>
            </a:r>
            <a:r>
              <a:rPr lang="zh-CN" altLang="en-US" sz="1000" dirty="0">
                <a:solidFill>
                  <a:srgbClr val="00B0F0"/>
                </a:solidFill>
              </a:rPr>
              <a:t>productStatus</a:t>
            </a:r>
            <a:r>
              <a:rPr lang="zh-CN" altLang="en-US" sz="1000" dirty="0"/>
              <a:t>:String)</a:t>
            </a:r>
            <a:endParaRPr lang="zh-CN" altLang="en-US" sz="1000" dirty="0">
              <a:solidFill>
                <a:srgbClr val="7030A0"/>
              </a:solidFill>
            </a:endParaRPr>
          </a:p>
        </p:txBody>
      </p:sp>
      <p:cxnSp>
        <p:nvCxnSpPr>
          <p:cNvPr id="29" name="直接箭头连接符 28"/>
          <p:cNvCxnSpPr>
            <a:endCxn id="27" idx="3"/>
          </p:cNvCxnSpPr>
          <p:nvPr/>
        </p:nvCxnSpPr>
        <p:spPr>
          <a:xfrm flipH="1">
            <a:off x="3152392" y="4156694"/>
            <a:ext cx="55551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文本框 30"/>
          <p:cNvSpPr txBox="1"/>
          <p:nvPr/>
        </p:nvSpPr>
        <p:spPr>
          <a:xfrm>
            <a:off x="6912260" y="3364170"/>
            <a:ext cx="875277" cy="261610"/>
          </a:xfrm>
          <a:prstGeom prst="rect">
            <a:avLst/>
          </a:prstGeom>
          <a:noFill/>
        </p:spPr>
        <p:txBody>
          <a:bodyPr wrap="square" rtlCol="0">
            <a:spAutoFit/>
          </a:bodyPr>
          <a:lstStyle/>
          <a:p>
            <a:r>
              <a:rPr lang="zh-CN" altLang="en-US" sz="1050" b="1" dirty="0"/>
              <a:t>商品信息表</a:t>
            </a:r>
          </a:p>
        </p:txBody>
      </p:sp>
    </p:spTree>
    <p:extLst>
      <p:ext uri="{BB962C8B-B14F-4D97-AF65-F5344CB8AC3E}">
        <p14:creationId xmlns:p14="http://schemas.microsoft.com/office/powerpoint/2010/main" val="320029587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67744" y="2283718"/>
            <a:ext cx="4392488" cy="646331"/>
          </a:xfrm>
          <a:prstGeom prst="rect">
            <a:avLst/>
          </a:prstGeom>
          <a:noFill/>
        </p:spPr>
        <p:txBody>
          <a:bodyPr wrap="square" rtlCol="0">
            <a:spAutoFit/>
          </a:bodyPr>
          <a:lstStyle/>
          <a:p>
            <a:r>
              <a:rPr lang="zh-CN" altLang="en-US" sz="3600" b="1" dirty="0">
                <a:latin typeface="+mn-ea"/>
              </a:rPr>
              <a:t>广告点击量实时统计</a:t>
            </a:r>
          </a:p>
        </p:txBody>
      </p:sp>
    </p:spTree>
    <p:extLst>
      <p:ext uri="{BB962C8B-B14F-4D97-AF65-F5344CB8AC3E}">
        <p14:creationId xmlns:p14="http://schemas.microsoft.com/office/powerpoint/2010/main" val="11379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11760" y="2571750"/>
            <a:ext cx="3942184" cy="240259"/>
          </a:xfrm>
          <a:prstGeom prst="rect">
            <a:avLst/>
          </a:prstGeom>
        </p:spPr>
        <p:txBody>
          <a:bodyPr wrap="square">
            <a:spAutoFit/>
          </a:bodyPr>
          <a:lstStyle/>
          <a:p>
            <a:pPr algn="just">
              <a:lnSpc>
                <a:spcPts val="1100"/>
              </a:lnSpc>
              <a:spcAft>
                <a:spcPts val="0"/>
              </a:spcAft>
            </a:pPr>
            <a:r>
              <a:rPr lang="en-US" altLang="zh-CN" sz="1400" kern="100" dirty="0">
                <a:solidFill>
                  <a:srgbClr val="000000"/>
                </a:solidFill>
                <a:latin typeface="Times New Roman" panose="02020603050405020304" pitchFamily="18" charset="0"/>
                <a:cs typeface="Times New Roman" panose="02020603050405020304" pitchFamily="18" charset="0"/>
              </a:rPr>
              <a:t>timestamp 	  province 	  city        userid         adid</a:t>
            </a:r>
            <a:endParaRPr lang="zh-CN" altLang="zh-CN" sz="14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772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63888" y="2427734"/>
            <a:ext cx="1872208" cy="461665"/>
          </a:xfrm>
          <a:prstGeom prst="rect">
            <a:avLst/>
          </a:prstGeom>
          <a:noFill/>
        </p:spPr>
        <p:txBody>
          <a:bodyPr wrap="square" rtlCol="0">
            <a:spAutoFit/>
          </a:bodyPr>
          <a:lstStyle/>
          <a:p>
            <a:r>
              <a:rPr lang="zh-CN" altLang="en-US" sz="2400" b="1" dirty="0"/>
              <a:t>黑名单机制</a:t>
            </a:r>
          </a:p>
        </p:txBody>
      </p:sp>
    </p:spTree>
    <p:extLst>
      <p:ext uri="{BB962C8B-B14F-4D97-AF65-F5344CB8AC3E}">
        <p14:creationId xmlns:p14="http://schemas.microsoft.com/office/powerpoint/2010/main" val="345050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130" y="2803409"/>
            <a:ext cx="3801935" cy="50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579862"/>
            <a:ext cx="2741092" cy="529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395536" y="1344777"/>
            <a:ext cx="3600400" cy="369332"/>
          </a:xfrm>
          <a:prstGeom prst="rect">
            <a:avLst/>
          </a:prstGeom>
          <a:noFill/>
        </p:spPr>
        <p:txBody>
          <a:bodyPr wrap="square" rtlCol="0">
            <a:spAutoFit/>
          </a:bodyPr>
          <a:lstStyle/>
          <a:p>
            <a:r>
              <a:rPr lang="en-US" altLang="zh-CN" b="1" dirty="0"/>
              <a:t>1.1  </a:t>
            </a:r>
            <a:r>
              <a:rPr lang="zh-CN" altLang="en-US" b="1" dirty="0"/>
              <a:t>离线数据解析</a:t>
            </a:r>
          </a:p>
        </p:txBody>
      </p:sp>
      <p:sp>
        <p:nvSpPr>
          <p:cNvPr id="7" name="文本框 6"/>
          <p:cNvSpPr txBox="1"/>
          <p:nvPr/>
        </p:nvSpPr>
        <p:spPr>
          <a:xfrm>
            <a:off x="395536" y="843558"/>
            <a:ext cx="3600400" cy="461665"/>
          </a:xfrm>
          <a:prstGeom prst="rect">
            <a:avLst/>
          </a:prstGeom>
          <a:noFill/>
        </p:spPr>
        <p:txBody>
          <a:bodyPr wrap="square" rtlCol="0">
            <a:spAutoFit/>
          </a:bodyPr>
          <a:lstStyle/>
          <a:p>
            <a:r>
              <a:rPr lang="en-US" altLang="zh-CN" sz="2400" b="1" dirty="0"/>
              <a:t>2.  </a:t>
            </a:r>
            <a:r>
              <a:rPr lang="zh-CN" altLang="en-US" sz="2400" b="1" dirty="0"/>
              <a:t>需求概述</a:t>
            </a:r>
          </a:p>
        </p:txBody>
      </p:sp>
      <p:pic>
        <p:nvPicPr>
          <p:cNvPr id="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923678"/>
            <a:ext cx="6207774" cy="63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5103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39951" y="1397243"/>
            <a:ext cx="720080" cy="348813"/>
          </a:xfrm>
          <a:prstGeom prst="rect">
            <a:avLst/>
          </a:prstGeom>
        </p:spPr>
        <p:txBody>
          <a:bodyPr wrap="square">
            <a:spAutoFit/>
          </a:bodyPr>
          <a:lstStyle/>
          <a:p>
            <a:pPr algn="just">
              <a:lnSpc>
                <a:spcPts val="2000"/>
              </a:lnSpc>
              <a:spcBef>
                <a:spcPts val="100"/>
              </a:spcBef>
              <a:spcAft>
                <a:spcPts val="100"/>
              </a:spcAft>
            </a:pPr>
            <a:r>
              <a:rPr lang="zh-CN" altLang="en-US" sz="1200" kern="100" spc="50" dirty="0">
                <a:latin typeface="Times New Roman" panose="02020603050405020304" pitchFamily="18" charset="0"/>
              </a:rPr>
              <a:t>黑名单</a:t>
            </a:r>
            <a:endParaRPr lang="zh-CN" altLang="zh-CN" sz="1200" kern="100" spc="50" dirty="0">
              <a:latin typeface="Times New Roman" panose="02020603050405020304" pitchFamily="18" charset="0"/>
            </a:endParaRPr>
          </a:p>
        </p:txBody>
      </p:sp>
      <p:sp>
        <p:nvSpPr>
          <p:cNvPr id="4" name="流程图: 文档 3"/>
          <p:cNvSpPr/>
          <p:nvPr/>
        </p:nvSpPr>
        <p:spPr>
          <a:xfrm>
            <a:off x="3203848" y="1779662"/>
            <a:ext cx="2592288" cy="1728192"/>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938627774"/>
              </p:ext>
            </p:extLst>
          </p:nvPr>
        </p:nvGraphicFramePr>
        <p:xfrm>
          <a:off x="3795196" y="2139702"/>
          <a:ext cx="1409591" cy="800100"/>
        </p:xfrm>
        <a:graphic>
          <a:graphicData uri="http://schemas.openxmlformats.org/drawingml/2006/table">
            <a:tbl>
              <a:tblPr firstRow="1" firstCol="1" bandRow="1">
                <a:tableStyleId>{616DA210-FB5B-4158-B5E0-FEB733F419BA}</a:tableStyleId>
              </a:tblPr>
              <a:tblGrid>
                <a:gridCol w="1409591">
                  <a:extLst>
                    <a:ext uri="{9D8B030D-6E8A-4147-A177-3AD203B41FA5}">
                      <a16:colId xmlns:a16="http://schemas.microsoft.com/office/drawing/2014/main" val="878338233"/>
                    </a:ext>
                  </a:extLst>
                </a:gridCol>
              </a:tblGrid>
              <a:tr h="0">
                <a:tc>
                  <a:txBody>
                    <a:bodyPr/>
                    <a:lstStyle/>
                    <a:p>
                      <a:pPr algn="ctr">
                        <a:spcAft>
                          <a:spcPts val="0"/>
                        </a:spcAft>
                        <a:tabLst>
                          <a:tab pos="2204720" algn="l"/>
                        </a:tabLst>
                      </a:pPr>
                      <a:r>
                        <a:rPr lang="en-US" altLang="zh-CN" sz="1050" kern="100" dirty="0">
                          <a:effectLst/>
                        </a:rPr>
                        <a:t>userId1</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5801378"/>
                  </a:ext>
                </a:extLst>
              </a:tr>
              <a:tr h="0">
                <a:tc>
                  <a:txBody>
                    <a:bodyPr/>
                    <a:lstStyle/>
                    <a:p>
                      <a:pPr algn="ctr">
                        <a:spcAft>
                          <a:spcPts val="0"/>
                        </a:spcAft>
                        <a:tabLst>
                          <a:tab pos="2204720" algn="l"/>
                        </a:tabLst>
                      </a:pPr>
                      <a:r>
                        <a:rPr lang="en-US" altLang="zh-CN" sz="1050" kern="100" dirty="0">
                          <a:effectLst/>
                        </a:rPr>
                        <a:t>userId2</a:t>
                      </a:r>
                      <a:endParaRPr lang="zh-CN" altLang="zh-CN" sz="1050"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209812238"/>
                  </a:ext>
                </a:extLst>
              </a:tr>
              <a:tr h="0">
                <a:tc>
                  <a:txBody>
                    <a:bodyPr/>
                    <a:lstStyle/>
                    <a:p>
                      <a:pPr algn="ctr">
                        <a:spcAft>
                          <a:spcPts val="0"/>
                        </a:spcAft>
                        <a:tabLst>
                          <a:tab pos="2204720" algn="l"/>
                        </a:tabLst>
                      </a:pPr>
                      <a:r>
                        <a:rPr lang="en-US" altLang="zh-CN" sz="1050" kern="100" dirty="0">
                          <a:effectLst/>
                        </a:rPr>
                        <a:t>userId3</a:t>
                      </a:r>
                      <a:endParaRPr lang="zh-CN" altLang="zh-CN" sz="1050"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716715405"/>
                  </a:ext>
                </a:extLst>
              </a:tr>
              <a:tr h="0">
                <a:tc>
                  <a:txBody>
                    <a:bodyPr/>
                    <a:lstStyle/>
                    <a:p>
                      <a:pPr algn="ctr">
                        <a:spcAft>
                          <a:spcPts val="0"/>
                        </a:spcAft>
                        <a:tabLst>
                          <a:tab pos="2204720" algn="l"/>
                        </a:tabLst>
                      </a:pPr>
                      <a:r>
                        <a:rPr lang="en-US" altLang="zh-CN" sz="1050" kern="100" dirty="0">
                          <a:effectLst/>
                        </a:rPr>
                        <a:t>… …</a:t>
                      </a:r>
                      <a:endParaRPr lang="zh-CN" altLang="zh-CN" sz="1050"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102823574"/>
                  </a:ext>
                </a:extLst>
              </a:tr>
              <a:tr h="0">
                <a:tc>
                  <a:txBody>
                    <a:bodyPr/>
                    <a:lstStyle/>
                    <a:p>
                      <a:pPr algn="ctr">
                        <a:spcAft>
                          <a:spcPts val="0"/>
                        </a:spcAft>
                        <a:tabLst>
                          <a:tab pos="2204720" algn="l"/>
                        </a:tabLst>
                      </a:pPr>
                      <a:r>
                        <a:rPr lang="en-US" altLang="zh-CN" sz="1050" kern="100" dirty="0">
                          <a:effectLst/>
                        </a:rPr>
                        <a:t>userIdN</a:t>
                      </a:r>
                      <a:endParaRPr lang="zh-CN" altLang="zh-CN" sz="1050"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060370101"/>
                  </a:ext>
                </a:extLst>
              </a:tr>
            </a:tbl>
          </a:graphicData>
        </a:graphic>
      </p:graphicFrame>
      <p:sp>
        <p:nvSpPr>
          <p:cNvPr id="6" name="矩形 5"/>
          <p:cNvSpPr/>
          <p:nvPr/>
        </p:nvSpPr>
        <p:spPr>
          <a:xfrm>
            <a:off x="4039031" y="904490"/>
            <a:ext cx="921919" cy="276999"/>
          </a:xfrm>
          <a:prstGeom prst="rect">
            <a:avLst/>
          </a:prstGeom>
        </p:spPr>
        <p:txBody>
          <a:bodyPr wrap="none">
            <a:spAutoFit/>
          </a:bodyPr>
          <a:lstStyle/>
          <a:p>
            <a:r>
              <a:rPr lang="zh-CN" altLang="en-US" sz="1200" dirty="0"/>
              <a:t>ad_blacklist</a:t>
            </a:r>
          </a:p>
        </p:txBody>
      </p:sp>
      <p:graphicFrame>
        <p:nvGraphicFramePr>
          <p:cNvPr id="2" name="表格 1"/>
          <p:cNvGraphicFramePr>
            <a:graphicFrameLocks noGrp="1"/>
          </p:cNvGraphicFramePr>
          <p:nvPr>
            <p:extLst>
              <p:ext uri="{D42A27DB-BD31-4B8C-83A1-F6EECF244321}">
                <p14:modId xmlns:p14="http://schemas.microsoft.com/office/powerpoint/2010/main" val="3156758310"/>
              </p:ext>
            </p:extLst>
          </p:nvPr>
        </p:nvGraphicFramePr>
        <p:xfrm>
          <a:off x="632278" y="3973508"/>
          <a:ext cx="7704855" cy="741680"/>
        </p:xfrm>
        <a:graphic>
          <a:graphicData uri="http://schemas.openxmlformats.org/drawingml/2006/table">
            <a:tbl>
              <a:tblPr firstRow="1" bandRow="1">
                <a:tableStyleId>{8799B23B-EC83-4686-B30A-512413B5E67A}</a:tableStyleId>
              </a:tblPr>
              <a:tblGrid>
                <a:gridCol w="1872208">
                  <a:extLst>
                    <a:ext uri="{9D8B030D-6E8A-4147-A177-3AD203B41FA5}">
                      <a16:colId xmlns:a16="http://schemas.microsoft.com/office/drawing/2014/main" val="2076681997"/>
                    </a:ext>
                  </a:extLst>
                </a:gridCol>
                <a:gridCol w="2016224">
                  <a:extLst>
                    <a:ext uri="{9D8B030D-6E8A-4147-A177-3AD203B41FA5}">
                      <a16:colId xmlns:a16="http://schemas.microsoft.com/office/drawing/2014/main" val="1426800993"/>
                    </a:ext>
                  </a:extLst>
                </a:gridCol>
                <a:gridCol w="3816423">
                  <a:extLst>
                    <a:ext uri="{9D8B030D-6E8A-4147-A177-3AD203B41FA5}">
                      <a16:colId xmlns:a16="http://schemas.microsoft.com/office/drawing/2014/main" val="2657809700"/>
                    </a:ext>
                  </a:extLst>
                </a:gridCol>
              </a:tblGrid>
              <a:tr h="37084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t>AdBlacklistDAO</a:t>
                      </a:r>
                      <a:endParaRPr lang="zh-CN" altLang="en-US" sz="1400" b="0" dirty="0"/>
                    </a:p>
                  </a:txBody>
                  <a:tcPr/>
                </a:tc>
                <a:tc>
                  <a:txBody>
                    <a:bodyPr/>
                    <a:lstStyle/>
                    <a:p>
                      <a:pPr algn="ctr"/>
                      <a:r>
                        <a:rPr lang="en-US" altLang="zh-CN" sz="1400" b="0" dirty="0"/>
                        <a:t>insertBatch</a:t>
                      </a:r>
                      <a:endParaRPr lang="zh-CN" altLang="en-US" sz="1400" b="0" dirty="0"/>
                    </a:p>
                  </a:txBody>
                  <a:tcPr/>
                </a:tc>
                <a:tc>
                  <a:txBody>
                    <a:bodyPr/>
                    <a:lstStyle/>
                    <a:p>
                      <a:pPr algn="ctr"/>
                      <a:r>
                        <a:rPr lang="zh-CN" altLang="en-US" sz="1400" b="0" dirty="0"/>
                        <a:t>批量插入广告黑名单用户</a:t>
                      </a:r>
                    </a:p>
                  </a:txBody>
                  <a:tcPr/>
                </a:tc>
                <a:extLst>
                  <a:ext uri="{0D108BD9-81ED-4DB2-BD59-A6C34878D82A}">
                    <a16:rowId xmlns:a16="http://schemas.microsoft.com/office/drawing/2014/main" val="2769436065"/>
                  </a:ext>
                </a:extLst>
              </a:tr>
              <a:tr h="370840">
                <a:tc vMerge="1">
                  <a:txBody>
                    <a:bodyPr/>
                    <a:lstStyle/>
                    <a:p>
                      <a:pPr algn="ctr"/>
                      <a:endParaRPr lang="zh-CN" altLang="en-US" sz="1400" b="0" dirty="0"/>
                    </a:p>
                  </a:txBody>
                  <a:tcPr/>
                </a:tc>
                <a:tc>
                  <a:txBody>
                    <a:bodyPr/>
                    <a:lstStyle/>
                    <a:p>
                      <a:pPr algn="ctr"/>
                      <a:r>
                        <a:rPr lang="en-US" altLang="zh-CN" sz="1400" b="0" dirty="0"/>
                        <a:t>findAll</a:t>
                      </a:r>
                      <a:endParaRPr lang="zh-CN" altLang="en-US" sz="1400" b="0" dirty="0"/>
                    </a:p>
                  </a:txBody>
                  <a:tcPr/>
                </a:tc>
                <a:tc>
                  <a:txBody>
                    <a:bodyPr/>
                    <a:lstStyle/>
                    <a:p>
                      <a:pPr algn="ctr"/>
                      <a:r>
                        <a:rPr lang="zh-CN" altLang="en-US" sz="1400" dirty="0"/>
                        <a:t>查询所有广告黑名单用户</a:t>
                      </a:r>
                    </a:p>
                  </a:txBody>
                  <a:tcPr/>
                </a:tc>
                <a:extLst>
                  <a:ext uri="{0D108BD9-81ED-4DB2-BD59-A6C34878D82A}">
                    <a16:rowId xmlns:a16="http://schemas.microsoft.com/office/drawing/2014/main" val="2340061409"/>
                  </a:ext>
                </a:extLst>
              </a:tr>
            </a:tbl>
          </a:graphicData>
        </a:graphic>
      </p:graphicFrame>
    </p:spTree>
    <p:extLst>
      <p:ext uri="{BB962C8B-B14F-4D97-AF65-F5344CB8AC3E}">
        <p14:creationId xmlns:p14="http://schemas.microsoft.com/office/powerpoint/2010/main" val="6600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55776" y="1419622"/>
            <a:ext cx="4017243" cy="2818180"/>
          </a:xfrm>
          <a:prstGeom prst="rect">
            <a:avLst/>
          </a:prstGeom>
        </p:spPr>
      </p:pic>
    </p:spTree>
    <p:extLst>
      <p:ext uri="{BB962C8B-B14F-4D97-AF65-F5344CB8AC3E}">
        <p14:creationId xmlns:p14="http://schemas.microsoft.com/office/powerpoint/2010/main" val="429044005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913777" y="2139702"/>
            <a:ext cx="4176464" cy="1376402"/>
          </a:xfrm>
          <a:prstGeom prst="rect">
            <a:avLst/>
          </a:prstGeom>
        </p:spPr>
      </p:pic>
      <p:sp>
        <p:nvSpPr>
          <p:cNvPr id="4" name="矩形 3"/>
          <p:cNvSpPr/>
          <p:nvPr/>
        </p:nvSpPr>
        <p:spPr>
          <a:xfrm>
            <a:off x="5594297" y="2139702"/>
            <a:ext cx="1656184" cy="276999"/>
          </a:xfrm>
          <a:prstGeom prst="rect">
            <a:avLst/>
          </a:prstGeom>
        </p:spPr>
        <p:txBody>
          <a:bodyPr wrap="square">
            <a:spAutoFit/>
          </a:bodyPr>
          <a:lstStyle/>
          <a:p>
            <a:r>
              <a:rPr lang="zh-CN" altLang="en-US" sz="1200" dirty="0"/>
              <a:t>ad_user_click_count</a:t>
            </a:r>
          </a:p>
        </p:txBody>
      </p:sp>
      <p:sp>
        <p:nvSpPr>
          <p:cNvPr id="5" name="矩形 4"/>
          <p:cNvSpPr/>
          <p:nvPr/>
        </p:nvSpPr>
        <p:spPr>
          <a:xfrm>
            <a:off x="5594297" y="2499742"/>
            <a:ext cx="647741" cy="276999"/>
          </a:xfrm>
          <a:prstGeom prst="rect">
            <a:avLst/>
          </a:prstGeom>
        </p:spPr>
        <p:txBody>
          <a:bodyPr wrap="none">
            <a:spAutoFit/>
          </a:bodyPr>
          <a:lstStyle/>
          <a:p>
            <a:r>
              <a:rPr lang="zh-CN" altLang="en-US" sz="1200" dirty="0"/>
              <a:t>ad_stat</a:t>
            </a:r>
          </a:p>
        </p:txBody>
      </p:sp>
      <p:sp>
        <p:nvSpPr>
          <p:cNvPr id="6" name="矩形 5"/>
          <p:cNvSpPr/>
          <p:nvPr/>
        </p:nvSpPr>
        <p:spPr>
          <a:xfrm>
            <a:off x="5594297" y="2859782"/>
            <a:ext cx="1321324" cy="276999"/>
          </a:xfrm>
          <a:prstGeom prst="rect">
            <a:avLst/>
          </a:prstGeom>
        </p:spPr>
        <p:txBody>
          <a:bodyPr wrap="none">
            <a:spAutoFit/>
          </a:bodyPr>
          <a:lstStyle/>
          <a:p>
            <a:r>
              <a:rPr lang="en-US" altLang="zh-CN" sz="1200" dirty="0"/>
              <a:t>ad_province_top3</a:t>
            </a:r>
            <a:endParaRPr lang="zh-CN" altLang="en-US" sz="1200" dirty="0"/>
          </a:p>
        </p:txBody>
      </p:sp>
      <p:sp>
        <p:nvSpPr>
          <p:cNvPr id="7" name="矩形 6"/>
          <p:cNvSpPr/>
          <p:nvPr/>
        </p:nvSpPr>
        <p:spPr>
          <a:xfrm>
            <a:off x="5618070" y="3219822"/>
            <a:ext cx="1104341" cy="276999"/>
          </a:xfrm>
          <a:prstGeom prst="rect">
            <a:avLst/>
          </a:prstGeom>
        </p:spPr>
        <p:txBody>
          <a:bodyPr wrap="none">
            <a:spAutoFit/>
          </a:bodyPr>
          <a:lstStyle/>
          <a:p>
            <a:r>
              <a:rPr lang="en-US" altLang="zh-CN" sz="1200" dirty="0"/>
              <a:t>ad_click_trend</a:t>
            </a:r>
            <a:endParaRPr lang="zh-CN" altLang="en-US" sz="1200" dirty="0"/>
          </a:p>
        </p:txBody>
      </p:sp>
      <p:sp>
        <p:nvSpPr>
          <p:cNvPr id="8" name="矩形 7"/>
          <p:cNvSpPr/>
          <p:nvPr/>
        </p:nvSpPr>
        <p:spPr>
          <a:xfrm>
            <a:off x="7250481" y="2150735"/>
            <a:ext cx="1065935" cy="276999"/>
          </a:xfrm>
          <a:prstGeom prst="rect">
            <a:avLst/>
          </a:prstGeom>
        </p:spPr>
        <p:txBody>
          <a:bodyPr wrap="square">
            <a:spAutoFit/>
          </a:bodyPr>
          <a:lstStyle/>
          <a:p>
            <a:r>
              <a:rPr lang="zh-CN" altLang="en-US" sz="1200" dirty="0"/>
              <a:t>ad_blacklist</a:t>
            </a:r>
          </a:p>
        </p:txBody>
      </p:sp>
    </p:spTree>
    <p:extLst>
      <p:ext uri="{BB962C8B-B14F-4D97-AF65-F5344CB8AC3E}">
        <p14:creationId xmlns:p14="http://schemas.microsoft.com/office/powerpoint/2010/main" val="177988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798030248"/>
              </p:ext>
            </p:extLst>
          </p:nvPr>
        </p:nvGraphicFramePr>
        <p:xfrm>
          <a:off x="755576" y="1275606"/>
          <a:ext cx="7704855" cy="3031232"/>
        </p:xfrm>
        <a:graphic>
          <a:graphicData uri="http://schemas.openxmlformats.org/drawingml/2006/table">
            <a:tbl>
              <a:tblPr firstRow="1" bandRow="1">
                <a:tableStyleId>{8799B23B-EC83-4686-B30A-512413B5E67A}</a:tableStyleId>
              </a:tblPr>
              <a:tblGrid>
                <a:gridCol w="1872208">
                  <a:extLst>
                    <a:ext uri="{9D8B030D-6E8A-4147-A177-3AD203B41FA5}">
                      <a16:colId xmlns:a16="http://schemas.microsoft.com/office/drawing/2014/main" val="182511419"/>
                    </a:ext>
                  </a:extLst>
                </a:gridCol>
                <a:gridCol w="2016224">
                  <a:extLst>
                    <a:ext uri="{9D8B030D-6E8A-4147-A177-3AD203B41FA5}">
                      <a16:colId xmlns:a16="http://schemas.microsoft.com/office/drawing/2014/main" val="2184457279"/>
                    </a:ext>
                  </a:extLst>
                </a:gridCol>
                <a:gridCol w="3816423">
                  <a:extLst>
                    <a:ext uri="{9D8B030D-6E8A-4147-A177-3AD203B41FA5}">
                      <a16:colId xmlns:a16="http://schemas.microsoft.com/office/drawing/2014/main" val="2051335986"/>
                    </a:ext>
                  </a:extLst>
                </a:gridCol>
              </a:tblGrid>
              <a:tr h="288032">
                <a:tc>
                  <a:txBody>
                    <a:bodyPr/>
                    <a:lstStyle/>
                    <a:p>
                      <a:pPr algn="ctr"/>
                      <a:r>
                        <a:rPr lang="en-US" altLang="zh-CN" sz="1200" dirty="0"/>
                        <a:t>DAO</a:t>
                      </a:r>
                      <a:r>
                        <a:rPr lang="zh-CN" altLang="en-US" sz="1200" dirty="0"/>
                        <a:t>名称</a:t>
                      </a:r>
                    </a:p>
                  </a:txBody>
                  <a:tcPr/>
                </a:tc>
                <a:tc>
                  <a:txBody>
                    <a:bodyPr/>
                    <a:lstStyle/>
                    <a:p>
                      <a:pPr algn="ctr"/>
                      <a:r>
                        <a:rPr lang="zh-CN" altLang="en-US" sz="1200" dirty="0"/>
                        <a:t>方法</a:t>
                      </a:r>
                    </a:p>
                  </a:txBody>
                  <a:tcPr/>
                </a:tc>
                <a:tc>
                  <a:txBody>
                    <a:bodyPr/>
                    <a:lstStyle/>
                    <a:p>
                      <a:pPr algn="ctr"/>
                      <a:r>
                        <a:rPr lang="zh-CN" altLang="en-US" sz="1200" dirty="0"/>
                        <a:t>方法解析</a:t>
                      </a:r>
                    </a:p>
                  </a:txBody>
                  <a:tcPr/>
                </a:tc>
                <a:extLst>
                  <a:ext uri="{0D108BD9-81ED-4DB2-BD59-A6C34878D82A}">
                    <a16:rowId xmlns:a16="http://schemas.microsoft.com/office/drawing/2014/main" val="3586484751"/>
                  </a:ext>
                </a:extLst>
              </a:tr>
              <a:tr h="370840">
                <a:tc rowSpan="2">
                  <a:txBody>
                    <a:bodyPr/>
                    <a:lstStyle/>
                    <a:p>
                      <a:pPr algn="ctr"/>
                      <a:r>
                        <a:rPr lang="en-US" altLang="zh-CN" sz="1400" b="0" dirty="0"/>
                        <a:t>AdUserClickCountDAO</a:t>
                      </a:r>
                      <a:endParaRPr lang="zh-CN" altLang="en-US" sz="1400" b="0" dirty="0"/>
                    </a:p>
                  </a:txBody>
                  <a:tcPr/>
                </a:tc>
                <a:tc>
                  <a:txBody>
                    <a:bodyPr/>
                    <a:lstStyle/>
                    <a:p>
                      <a:pPr algn="ctr"/>
                      <a:r>
                        <a:rPr lang="en-US" altLang="zh-CN" sz="1400" b="0" dirty="0"/>
                        <a:t>updateBatch</a:t>
                      </a:r>
                      <a:endParaRPr lang="zh-CN" altLang="en-US" sz="1400" b="0" dirty="0"/>
                    </a:p>
                  </a:txBody>
                  <a:tcPr/>
                </a:tc>
                <a:tc>
                  <a:txBody>
                    <a:bodyPr/>
                    <a:lstStyle/>
                    <a:p>
                      <a:pPr algn="ctr"/>
                      <a:r>
                        <a:rPr lang="zh-CN" altLang="en-US" sz="1400" dirty="0"/>
                        <a:t>批量更新用户点击次数</a:t>
                      </a:r>
                    </a:p>
                  </a:txBody>
                  <a:tcPr/>
                </a:tc>
                <a:extLst>
                  <a:ext uri="{0D108BD9-81ED-4DB2-BD59-A6C34878D82A}">
                    <a16:rowId xmlns:a16="http://schemas.microsoft.com/office/drawing/2014/main" val="1133796006"/>
                  </a:ext>
                </a:extLst>
              </a:tr>
              <a:tr h="370840">
                <a:tc vMerge="1">
                  <a:txBody>
                    <a:bodyPr/>
                    <a:lstStyle/>
                    <a:p>
                      <a:pPr algn="ctr"/>
                      <a:endParaRPr lang="zh-CN" altLang="en-US" sz="1400" dirty="0"/>
                    </a:p>
                  </a:txBody>
                  <a:tcPr/>
                </a:tc>
                <a:tc>
                  <a:txBody>
                    <a:bodyPr/>
                    <a:lstStyle/>
                    <a:p>
                      <a:pPr algn="ctr"/>
                      <a:r>
                        <a:rPr lang="en-US" altLang="zh-CN" sz="1400" b="0" dirty="0"/>
                        <a:t>findClickContByMultiKey</a:t>
                      </a:r>
                      <a:endParaRPr lang="zh-CN" altLang="en-US" sz="1400" b="0" dirty="0"/>
                    </a:p>
                  </a:txBody>
                  <a:tcPr/>
                </a:tc>
                <a:tc>
                  <a:txBody>
                    <a:bodyPr/>
                    <a:lstStyle/>
                    <a:p>
                      <a:pPr algn="ctr"/>
                      <a:r>
                        <a:rPr lang="zh-CN" altLang="en-US" sz="1400" dirty="0"/>
                        <a:t>根据多个</a:t>
                      </a:r>
                      <a:r>
                        <a:rPr lang="en-US" altLang="zh-CN" sz="1400" dirty="0"/>
                        <a:t>Key</a:t>
                      </a:r>
                      <a:r>
                        <a:rPr lang="zh-CN" altLang="en-US" sz="1400" dirty="0"/>
                        <a:t>查询指定用户的点击次数</a:t>
                      </a:r>
                    </a:p>
                  </a:txBody>
                  <a:tcPr/>
                </a:tc>
                <a:extLst>
                  <a:ext uri="{0D108BD9-81ED-4DB2-BD59-A6C34878D82A}">
                    <a16:rowId xmlns:a16="http://schemas.microsoft.com/office/drawing/2014/main" val="1163669837"/>
                  </a:ext>
                </a:extLst>
              </a:tr>
              <a:tr h="37084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t>AdBlacklistDAO</a:t>
                      </a:r>
                      <a:endParaRPr lang="zh-CN" altLang="en-US" sz="1400" b="0" dirty="0"/>
                    </a:p>
                  </a:txBody>
                  <a:tcPr/>
                </a:tc>
                <a:tc>
                  <a:txBody>
                    <a:bodyPr/>
                    <a:lstStyle/>
                    <a:p>
                      <a:pPr algn="ctr"/>
                      <a:r>
                        <a:rPr lang="en-US" altLang="zh-CN" sz="1400" b="0" dirty="0"/>
                        <a:t>insertBatch</a:t>
                      </a:r>
                      <a:endParaRPr lang="zh-CN" altLang="en-US" sz="1400" b="0" dirty="0"/>
                    </a:p>
                  </a:txBody>
                  <a:tcPr/>
                </a:tc>
                <a:tc>
                  <a:txBody>
                    <a:bodyPr/>
                    <a:lstStyle/>
                    <a:p>
                      <a:pPr algn="ctr"/>
                      <a:r>
                        <a:rPr lang="zh-CN" altLang="en-US" sz="1400" dirty="0"/>
                        <a:t>批量插入广告黑名单用户</a:t>
                      </a:r>
                    </a:p>
                  </a:txBody>
                  <a:tcPr/>
                </a:tc>
                <a:extLst>
                  <a:ext uri="{0D108BD9-81ED-4DB2-BD59-A6C34878D82A}">
                    <a16:rowId xmlns:a16="http://schemas.microsoft.com/office/drawing/2014/main" val="1091755968"/>
                  </a:ext>
                </a:extLst>
              </a:tr>
              <a:tr h="370840">
                <a:tc vMerge="1">
                  <a:txBody>
                    <a:bodyPr/>
                    <a:lstStyle/>
                    <a:p>
                      <a:pPr algn="ctr"/>
                      <a:endParaRPr lang="zh-CN" altLang="en-US" sz="1400" b="0" dirty="0"/>
                    </a:p>
                  </a:txBody>
                  <a:tcPr/>
                </a:tc>
                <a:tc>
                  <a:txBody>
                    <a:bodyPr/>
                    <a:lstStyle/>
                    <a:p>
                      <a:pPr algn="ctr"/>
                      <a:r>
                        <a:rPr lang="en-US" altLang="zh-CN" sz="1400" b="0" dirty="0"/>
                        <a:t>findAll</a:t>
                      </a:r>
                      <a:endParaRPr lang="zh-CN" altLang="en-US" sz="1400" b="0" dirty="0"/>
                    </a:p>
                  </a:txBody>
                  <a:tcPr/>
                </a:tc>
                <a:tc>
                  <a:txBody>
                    <a:bodyPr/>
                    <a:lstStyle/>
                    <a:p>
                      <a:pPr algn="ctr"/>
                      <a:r>
                        <a:rPr lang="zh-CN" altLang="en-US" sz="1400" dirty="0"/>
                        <a:t>查询所有广告黑名单用户</a:t>
                      </a:r>
                    </a:p>
                  </a:txBody>
                  <a:tcPr/>
                </a:tc>
                <a:extLst>
                  <a:ext uri="{0D108BD9-81ED-4DB2-BD59-A6C34878D82A}">
                    <a16:rowId xmlns:a16="http://schemas.microsoft.com/office/drawing/2014/main" val="2883068534"/>
                  </a:ext>
                </a:extLst>
              </a:tr>
              <a:tr h="370840">
                <a:tc>
                  <a:txBody>
                    <a:bodyPr/>
                    <a:lstStyle/>
                    <a:p>
                      <a:pPr algn="ctr"/>
                      <a:r>
                        <a:rPr lang="en-US" altLang="zh-CN" sz="1400" b="0" dirty="0"/>
                        <a:t>AdStatDAO</a:t>
                      </a:r>
                      <a:endParaRPr lang="zh-CN" altLang="en-US" sz="1400" b="0" dirty="0"/>
                    </a:p>
                  </a:txBody>
                  <a:tcPr/>
                </a:tc>
                <a:tc>
                  <a:txBody>
                    <a:bodyPr/>
                    <a:lstStyle/>
                    <a:p>
                      <a:pPr algn="ctr"/>
                      <a:r>
                        <a:rPr lang="en-US" altLang="zh-CN" sz="1400" b="0" dirty="0"/>
                        <a:t>updateBatch</a:t>
                      </a:r>
                      <a:endParaRPr lang="zh-CN" altLang="en-US" sz="1400" b="0" dirty="0"/>
                    </a:p>
                  </a:txBody>
                  <a:tcPr/>
                </a:tc>
                <a:tc>
                  <a:txBody>
                    <a:bodyPr/>
                    <a:lstStyle/>
                    <a:p>
                      <a:pPr algn="ctr"/>
                      <a:r>
                        <a:rPr lang="zh-CN" altLang="en-US" sz="1400" dirty="0"/>
                        <a:t>批量更新广告实时统计数据</a:t>
                      </a:r>
                    </a:p>
                  </a:txBody>
                  <a:tcPr/>
                </a:tc>
                <a:extLst>
                  <a:ext uri="{0D108BD9-81ED-4DB2-BD59-A6C34878D82A}">
                    <a16:rowId xmlns:a16="http://schemas.microsoft.com/office/drawing/2014/main" val="710592407"/>
                  </a:ext>
                </a:extLst>
              </a:tr>
              <a:tr h="370840">
                <a:tc>
                  <a:txBody>
                    <a:bodyPr/>
                    <a:lstStyle/>
                    <a:p>
                      <a:pPr algn="ctr"/>
                      <a:r>
                        <a:rPr lang="en-US" altLang="zh-CN" sz="1400" b="0" dirty="0"/>
                        <a:t>AdProvinceTop3DAO</a:t>
                      </a:r>
                      <a:endParaRPr lang="zh-CN" altLang="en-US" sz="1400" b="0" dirty="0"/>
                    </a:p>
                  </a:txBody>
                  <a:tcPr/>
                </a:tc>
                <a:tc>
                  <a:txBody>
                    <a:bodyPr/>
                    <a:lstStyle/>
                    <a:p>
                      <a:pPr algn="ctr"/>
                      <a:r>
                        <a:rPr lang="en-US" altLang="zh-CN" sz="1400" b="0" dirty="0"/>
                        <a:t>updateBatch</a:t>
                      </a:r>
                      <a:endParaRPr lang="zh-CN" altLang="en-US" sz="1400" b="0" dirty="0"/>
                    </a:p>
                  </a:txBody>
                  <a:tcPr/>
                </a:tc>
                <a:tc>
                  <a:txBody>
                    <a:bodyPr/>
                    <a:lstStyle/>
                    <a:p>
                      <a:pPr algn="ctr"/>
                      <a:r>
                        <a:rPr lang="zh-CN" altLang="en-US" sz="1400" dirty="0"/>
                        <a:t>批量更新各省</a:t>
                      </a:r>
                      <a:r>
                        <a:rPr lang="en-US" altLang="zh-CN" sz="1400" dirty="0"/>
                        <a:t>Top3</a:t>
                      </a:r>
                      <a:r>
                        <a:rPr lang="zh-CN" altLang="en-US" sz="1400" dirty="0"/>
                        <a:t>热门商品</a:t>
                      </a:r>
                      <a:endParaRPr lang="en-US" altLang="zh-CN" sz="1400" dirty="0"/>
                    </a:p>
                  </a:txBody>
                  <a:tcPr/>
                </a:tc>
                <a:extLst>
                  <a:ext uri="{0D108BD9-81ED-4DB2-BD59-A6C34878D82A}">
                    <a16:rowId xmlns:a16="http://schemas.microsoft.com/office/drawing/2014/main" val="1320103391"/>
                  </a:ext>
                </a:extLst>
              </a:tr>
              <a:tr h="370840">
                <a:tc>
                  <a:txBody>
                    <a:bodyPr/>
                    <a:lstStyle/>
                    <a:p>
                      <a:pPr algn="ctr"/>
                      <a:r>
                        <a:rPr lang="en-US" altLang="zh-CN" sz="1400" b="0" dirty="0"/>
                        <a:t>AdClickTrendDAO</a:t>
                      </a:r>
                      <a:endParaRPr lang="zh-CN" altLang="en-US" sz="1400" b="0" dirty="0"/>
                    </a:p>
                  </a:txBody>
                  <a:tcPr/>
                </a:tc>
                <a:tc>
                  <a:txBody>
                    <a:bodyPr/>
                    <a:lstStyle/>
                    <a:p>
                      <a:pPr algn="ctr"/>
                      <a:r>
                        <a:rPr lang="en-US" altLang="zh-CN" sz="1400" b="0" dirty="0"/>
                        <a:t>updateBatch</a:t>
                      </a:r>
                      <a:endParaRPr lang="zh-CN" altLang="en-US" sz="1400" b="0" dirty="0"/>
                    </a:p>
                  </a:txBody>
                  <a:tcPr/>
                </a:tc>
                <a:tc>
                  <a:txBody>
                    <a:bodyPr/>
                    <a:lstStyle/>
                    <a:p>
                      <a:pPr algn="ctr"/>
                      <a:r>
                        <a:rPr lang="zh-CN" altLang="en-US" sz="1400" dirty="0"/>
                        <a:t>批量更新一小时中每分钟的点击次数</a:t>
                      </a:r>
                      <a:endParaRPr lang="en-US" altLang="zh-CN" sz="1400" dirty="0"/>
                    </a:p>
                  </a:txBody>
                  <a:tcPr/>
                </a:tc>
                <a:extLst>
                  <a:ext uri="{0D108BD9-81ED-4DB2-BD59-A6C34878D82A}">
                    <a16:rowId xmlns:a16="http://schemas.microsoft.com/office/drawing/2014/main" val="2272148824"/>
                  </a:ext>
                </a:extLst>
              </a:tr>
            </a:tbl>
          </a:graphicData>
        </a:graphic>
      </p:graphicFrame>
    </p:spTree>
    <p:extLst>
      <p:ext uri="{BB962C8B-B14F-4D97-AF65-F5344CB8AC3E}">
        <p14:creationId xmlns:p14="http://schemas.microsoft.com/office/powerpoint/2010/main" val="26423661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23728" y="2355726"/>
            <a:ext cx="4824536" cy="461665"/>
          </a:xfrm>
          <a:prstGeom prst="rect">
            <a:avLst/>
          </a:prstGeom>
          <a:noFill/>
        </p:spPr>
        <p:txBody>
          <a:bodyPr wrap="square" rtlCol="0">
            <a:spAutoFit/>
          </a:bodyPr>
          <a:lstStyle/>
          <a:p>
            <a:r>
              <a:rPr lang="zh-CN" altLang="en-US" sz="2400" b="1" dirty="0"/>
              <a:t>需求七：广告点击黑名单实时统计</a:t>
            </a:r>
          </a:p>
        </p:txBody>
      </p:sp>
    </p:spTree>
    <p:extLst>
      <p:ext uri="{BB962C8B-B14F-4D97-AF65-F5344CB8AC3E}">
        <p14:creationId xmlns:p14="http://schemas.microsoft.com/office/powerpoint/2010/main" val="301223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2139702"/>
            <a:ext cx="7920880" cy="605294"/>
          </a:xfrm>
          <a:prstGeom prst="rect">
            <a:avLst/>
          </a:prstGeom>
        </p:spPr>
        <p:txBody>
          <a:bodyPr wrap="square">
            <a:spAutoFit/>
          </a:bodyPr>
          <a:lstStyle/>
          <a:p>
            <a:pPr indent="266700" algn="just">
              <a:lnSpc>
                <a:spcPts val="2000"/>
              </a:lnSpc>
              <a:spcBef>
                <a:spcPts val="100"/>
              </a:spcBef>
              <a:spcAft>
                <a:spcPts val="100"/>
              </a:spcAft>
            </a:pPr>
            <a:r>
              <a:rPr lang="zh-CN" altLang="en-US" sz="1600" kern="100" spc="50" dirty="0">
                <a:latin typeface="Times New Roman" panose="02020603050405020304" pitchFamily="18" charset="0"/>
              </a:rPr>
              <a:t>从</a:t>
            </a:r>
            <a:r>
              <a:rPr lang="en-US" altLang="zh-CN" sz="1600" kern="100" spc="50" dirty="0">
                <a:latin typeface="Times New Roman" panose="02020603050405020304" pitchFamily="18" charset="0"/>
              </a:rPr>
              <a:t>Kafka</a:t>
            </a:r>
            <a:r>
              <a:rPr lang="zh-CN" altLang="en-US" sz="1600" kern="100" spc="50" dirty="0">
                <a:latin typeface="Times New Roman" panose="02020603050405020304" pitchFamily="18" charset="0"/>
              </a:rPr>
              <a:t>获取实时数据，对每个用户的点击次数进行累加并写入</a:t>
            </a:r>
            <a:r>
              <a:rPr lang="en-US" altLang="zh-CN" sz="1600" kern="100" spc="50" dirty="0">
                <a:latin typeface="Times New Roman" panose="02020603050405020304" pitchFamily="18" charset="0"/>
              </a:rPr>
              <a:t>MySQL</a:t>
            </a:r>
            <a:r>
              <a:rPr lang="zh-CN" altLang="en-US" sz="1600" kern="100" spc="50" dirty="0">
                <a:latin typeface="Times New Roman" panose="02020603050405020304" pitchFamily="18" charset="0"/>
              </a:rPr>
              <a:t>，当一天之内一个用户对一个广告的点击次数超过</a:t>
            </a:r>
            <a:r>
              <a:rPr lang="en-US" altLang="zh-CN" sz="1600" kern="100" spc="50" dirty="0">
                <a:latin typeface="Times New Roman" panose="02020603050405020304" pitchFamily="18" charset="0"/>
              </a:rPr>
              <a:t>100</a:t>
            </a:r>
            <a:r>
              <a:rPr lang="zh-CN" altLang="en-US" sz="1600" kern="100" spc="50" dirty="0">
                <a:latin typeface="Times New Roman" panose="02020603050405020304" pitchFamily="18" charset="0"/>
              </a:rPr>
              <a:t>次时，将用户加入黑名单中。</a:t>
            </a:r>
            <a:endParaRPr lang="zh-CN" altLang="zh-CN" sz="1600" kern="100" spc="50" dirty="0">
              <a:latin typeface="Times New Roman" panose="02020603050405020304" pitchFamily="18" charset="0"/>
            </a:endParaRPr>
          </a:p>
        </p:txBody>
      </p:sp>
      <p:sp>
        <p:nvSpPr>
          <p:cNvPr id="4" name="文本框 3"/>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Tree>
    <p:extLst>
      <p:ext uri="{BB962C8B-B14F-4D97-AF65-F5344CB8AC3E}">
        <p14:creationId xmlns:p14="http://schemas.microsoft.com/office/powerpoint/2010/main" val="337432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
        <p:nvSpPr>
          <p:cNvPr id="14" name="矩形 13"/>
          <p:cNvSpPr/>
          <p:nvPr/>
        </p:nvSpPr>
        <p:spPr>
          <a:xfrm>
            <a:off x="3815915" y="1757283"/>
            <a:ext cx="1224138" cy="348813"/>
          </a:xfrm>
          <a:prstGeom prst="rect">
            <a:avLst/>
          </a:prstGeom>
        </p:spPr>
        <p:txBody>
          <a:bodyPr wrap="square">
            <a:spAutoFit/>
          </a:bodyPr>
          <a:lstStyle/>
          <a:p>
            <a:pPr algn="just">
              <a:lnSpc>
                <a:spcPts val="2000"/>
              </a:lnSpc>
              <a:spcBef>
                <a:spcPts val="100"/>
              </a:spcBef>
              <a:spcAft>
                <a:spcPts val="100"/>
              </a:spcAft>
            </a:pPr>
            <a:r>
              <a:rPr lang="zh-CN" altLang="en-US" sz="1200" kern="100" spc="50" dirty="0">
                <a:latin typeface="Times New Roman" panose="02020603050405020304" pitchFamily="18" charset="0"/>
              </a:rPr>
              <a:t>用户点击次数</a:t>
            </a:r>
            <a:endParaRPr lang="zh-CN" altLang="zh-CN" sz="1200" kern="100" spc="50" dirty="0">
              <a:latin typeface="Times New Roman" panose="02020603050405020304" pitchFamily="18" charset="0"/>
            </a:endParaRPr>
          </a:p>
        </p:txBody>
      </p:sp>
      <p:sp>
        <p:nvSpPr>
          <p:cNvPr id="15" name="流程图: 文档 14"/>
          <p:cNvSpPr/>
          <p:nvPr/>
        </p:nvSpPr>
        <p:spPr>
          <a:xfrm>
            <a:off x="2447764" y="2106096"/>
            <a:ext cx="3960440" cy="1728192"/>
          </a:xfrm>
          <a:prstGeom prst="flowChartDocumen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16" name="表格 15"/>
          <p:cNvGraphicFramePr>
            <a:graphicFrameLocks noGrp="1"/>
          </p:cNvGraphicFramePr>
          <p:nvPr>
            <p:extLst>
              <p:ext uri="{D42A27DB-BD31-4B8C-83A1-F6EECF244321}">
                <p14:modId xmlns:p14="http://schemas.microsoft.com/office/powerpoint/2010/main" val="2054321664"/>
              </p:ext>
            </p:extLst>
          </p:nvPr>
        </p:nvGraphicFramePr>
        <p:xfrm>
          <a:off x="2879812" y="2427734"/>
          <a:ext cx="3096344" cy="800100"/>
        </p:xfrm>
        <a:graphic>
          <a:graphicData uri="http://schemas.openxmlformats.org/drawingml/2006/table">
            <a:tbl>
              <a:tblPr firstRow="1" firstCol="1" bandRow="1">
                <a:tableStyleId>{5DA37D80-6434-44D0-A028-1B22A696006F}</a:tableStyleId>
              </a:tblPr>
              <a:tblGrid>
                <a:gridCol w="648072">
                  <a:extLst>
                    <a:ext uri="{9D8B030D-6E8A-4147-A177-3AD203B41FA5}">
                      <a16:colId xmlns:a16="http://schemas.microsoft.com/office/drawing/2014/main" val="2938860696"/>
                    </a:ext>
                  </a:extLst>
                </a:gridCol>
                <a:gridCol w="792088">
                  <a:extLst>
                    <a:ext uri="{9D8B030D-6E8A-4147-A177-3AD203B41FA5}">
                      <a16:colId xmlns:a16="http://schemas.microsoft.com/office/drawing/2014/main" val="878338233"/>
                    </a:ext>
                  </a:extLst>
                </a:gridCol>
                <a:gridCol w="720080">
                  <a:extLst>
                    <a:ext uri="{9D8B030D-6E8A-4147-A177-3AD203B41FA5}">
                      <a16:colId xmlns:a16="http://schemas.microsoft.com/office/drawing/2014/main" val="3580480794"/>
                    </a:ext>
                  </a:extLst>
                </a:gridCol>
                <a:gridCol w="936104">
                  <a:extLst>
                    <a:ext uri="{9D8B030D-6E8A-4147-A177-3AD203B41FA5}">
                      <a16:colId xmlns:a16="http://schemas.microsoft.com/office/drawing/2014/main" val="3637597016"/>
                    </a:ext>
                  </a:extLst>
                </a:gridCol>
              </a:tblGrid>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宋体" panose="02010600030101010101" pitchFamily="2" charset="-122"/>
                        </a:rPr>
                        <a:t>date</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rPr>
                        <a:t>userId1</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adid</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click_count</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5801378"/>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userId2</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209812238"/>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userId3</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716715405"/>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 …</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102823574"/>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userIdN</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060370101"/>
                  </a:ext>
                </a:extLst>
              </a:tr>
            </a:tbl>
          </a:graphicData>
        </a:graphic>
      </p:graphicFrame>
    </p:spTree>
    <p:extLst>
      <p:ext uri="{BB962C8B-B14F-4D97-AF65-F5344CB8AC3E}">
        <p14:creationId xmlns:p14="http://schemas.microsoft.com/office/powerpoint/2010/main" val="345641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
        <p:nvSpPr>
          <p:cNvPr id="14" name="矩形 13"/>
          <p:cNvSpPr/>
          <p:nvPr/>
        </p:nvSpPr>
        <p:spPr>
          <a:xfrm>
            <a:off x="3815915" y="1757283"/>
            <a:ext cx="1224138" cy="348813"/>
          </a:xfrm>
          <a:prstGeom prst="rect">
            <a:avLst/>
          </a:prstGeom>
        </p:spPr>
        <p:txBody>
          <a:bodyPr wrap="square">
            <a:spAutoFit/>
          </a:bodyPr>
          <a:lstStyle/>
          <a:p>
            <a:pPr algn="just">
              <a:lnSpc>
                <a:spcPts val="2000"/>
              </a:lnSpc>
              <a:spcBef>
                <a:spcPts val="100"/>
              </a:spcBef>
              <a:spcAft>
                <a:spcPts val="100"/>
              </a:spcAft>
            </a:pPr>
            <a:r>
              <a:rPr lang="zh-CN" altLang="en-US" sz="1200" kern="100" spc="50" dirty="0">
                <a:latin typeface="Times New Roman" panose="02020603050405020304" pitchFamily="18" charset="0"/>
              </a:rPr>
              <a:t>用户点击次数</a:t>
            </a:r>
            <a:endParaRPr lang="zh-CN" altLang="zh-CN" sz="1200" kern="100" spc="50" dirty="0">
              <a:latin typeface="Times New Roman" panose="02020603050405020304" pitchFamily="18" charset="0"/>
            </a:endParaRPr>
          </a:p>
        </p:txBody>
      </p:sp>
      <p:sp>
        <p:nvSpPr>
          <p:cNvPr id="15" name="流程图: 文档 14"/>
          <p:cNvSpPr/>
          <p:nvPr/>
        </p:nvSpPr>
        <p:spPr>
          <a:xfrm>
            <a:off x="2447764" y="2106096"/>
            <a:ext cx="3960440" cy="1728192"/>
          </a:xfrm>
          <a:prstGeom prst="flowChartDocumen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16" name="表格 15"/>
          <p:cNvGraphicFramePr>
            <a:graphicFrameLocks noGrp="1"/>
          </p:cNvGraphicFramePr>
          <p:nvPr>
            <p:extLst/>
          </p:nvPr>
        </p:nvGraphicFramePr>
        <p:xfrm>
          <a:off x="2879812" y="2427734"/>
          <a:ext cx="3096344" cy="800100"/>
        </p:xfrm>
        <a:graphic>
          <a:graphicData uri="http://schemas.openxmlformats.org/drawingml/2006/table">
            <a:tbl>
              <a:tblPr firstRow="1" firstCol="1" bandRow="1">
                <a:tableStyleId>{5DA37D80-6434-44D0-A028-1B22A696006F}</a:tableStyleId>
              </a:tblPr>
              <a:tblGrid>
                <a:gridCol w="648072">
                  <a:extLst>
                    <a:ext uri="{9D8B030D-6E8A-4147-A177-3AD203B41FA5}">
                      <a16:colId xmlns:a16="http://schemas.microsoft.com/office/drawing/2014/main" val="2938860696"/>
                    </a:ext>
                  </a:extLst>
                </a:gridCol>
                <a:gridCol w="792088">
                  <a:extLst>
                    <a:ext uri="{9D8B030D-6E8A-4147-A177-3AD203B41FA5}">
                      <a16:colId xmlns:a16="http://schemas.microsoft.com/office/drawing/2014/main" val="878338233"/>
                    </a:ext>
                  </a:extLst>
                </a:gridCol>
                <a:gridCol w="720080">
                  <a:extLst>
                    <a:ext uri="{9D8B030D-6E8A-4147-A177-3AD203B41FA5}">
                      <a16:colId xmlns:a16="http://schemas.microsoft.com/office/drawing/2014/main" val="3580480794"/>
                    </a:ext>
                  </a:extLst>
                </a:gridCol>
                <a:gridCol w="936104">
                  <a:extLst>
                    <a:ext uri="{9D8B030D-6E8A-4147-A177-3AD203B41FA5}">
                      <a16:colId xmlns:a16="http://schemas.microsoft.com/office/drawing/2014/main" val="3637597016"/>
                    </a:ext>
                  </a:extLst>
                </a:gridCol>
              </a:tblGrid>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宋体" panose="02010600030101010101" pitchFamily="2" charset="-122"/>
                        </a:rPr>
                        <a:t>date</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rPr>
                        <a:t>userId1</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adid</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click_count</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5801378"/>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userId2</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209812238"/>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userId3</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716715405"/>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 …</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102823574"/>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userIdN</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060370101"/>
                  </a:ext>
                </a:extLst>
              </a:tr>
            </a:tbl>
          </a:graphicData>
        </a:graphic>
      </p:graphicFrame>
      <p:sp>
        <p:nvSpPr>
          <p:cNvPr id="2" name="图文框 1"/>
          <p:cNvSpPr/>
          <p:nvPr/>
        </p:nvSpPr>
        <p:spPr>
          <a:xfrm>
            <a:off x="2879812" y="2427734"/>
            <a:ext cx="2160241" cy="144016"/>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cxnSp>
        <p:nvCxnSpPr>
          <p:cNvPr id="5" name="直接箭头连接符 4"/>
          <p:cNvCxnSpPr/>
          <p:nvPr/>
        </p:nvCxnSpPr>
        <p:spPr>
          <a:xfrm flipH="1">
            <a:off x="5040054" y="1771650"/>
            <a:ext cx="828090" cy="58407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1" name="矩形 10"/>
          <p:cNvSpPr/>
          <p:nvPr/>
        </p:nvSpPr>
        <p:spPr>
          <a:xfrm>
            <a:off x="5256074" y="1473373"/>
            <a:ext cx="1404157" cy="348813"/>
          </a:xfrm>
          <a:prstGeom prst="rect">
            <a:avLst/>
          </a:prstGeom>
        </p:spPr>
        <p:txBody>
          <a:bodyPr wrap="square">
            <a:spAutoFit/>
          </a:bodyPr>
          <a:lstStyle/>
          <a:p>
            <a:pPr algn="just">
              <a:lnSpc>
                <a:spcPts val="2000"/>
              </a:lnSpc>
              <a:spcBef>
                <a:spcPts val="100"/>
              </a:spcBef>
              <a:spcAft>
                <a:spcPts val="100"/>
              </a:spcAft>
            </a:pPr>
            <a:r>
              <a:rPr lang="en-US" altLang="zh-CN" sz="1200" kern="100" spc="50" dirty="0">
                <a:latin typeface="Times New Roman" panose="02020603050405020304" pitchFamily="18" charset="0"/>
              </a:rPr>
              <a:t>date  userId  adid</a:t>
            </a:r>
            <a:endParaRPr lang="zh-CN" altLang="zh-CN" sz="1200" kern="100" spc="50" dirty="0">
              <a:latin typeface="Times New Roman" panose="02020603050405020304" pitchFamily="18" charset="0"/>
            </a:endParaRPr>
          </a:p>
        </p:txBody>
      </p:sp>
    </p:spTree>
    <p:extLst>
      <p:ext uri="{BB962C8B-B14F-4D97-AF65-F5344CB8AC3E}">
        <p14:creationId xmlns:p14="http://schemas.microsoft.com/office/powerpoint/2010/main" val="343205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51919" y="1757283"/>
            <a:ext cx="720080" cy="348813"/>
          </a:xfrm>
          <a:prstGeom prst="rect">
            <a:avLst/>
          </a:prstGeom>
        </p:spPr>
        <p:txBody>
          <a:bodyPr wrap="square">
            <a:spAutoFit/>
          </a:bodyPr>
          <a:lstStyle/>
          <a:p>
            <a:pPr algn="just">
              <a:lnSpc>
                <a:spcPts val="2000"/>
              </a:lnSpc>
              <a:spcBef>
                <a:spcPts val="100"/>
              </a:spcBef>
              <a:spcAft>
                <a:spcPts val="100"/>
              </a:spcAft>
            </a:pPr>
            <a:r>
              <a:rPr lang="zh-CN" altLang="en-US" sz="1200" kern="100" spc="50" dirty="0">
                <a:latin typeface="Times New Roman" panose="02020603050405020304" pitchFamily="18" charset="0"/>
              </a:rPr>
              <a:t>黑名单</a:t>
            </a:r>
            <a:endParaRPr lang="zh-CN" altLang="zh-CN" sz="1200" kern="100" spc="50" dirty="0">
              <a:latin typeface="Times New Roman" panose="02020603050405020304" pitchFamily="18" charset="0"/>
            </a:endParaRPr>
          </a:p>
        </p:txBody>
      </p:sp>
      <p:sp>
        <p:nvSpPr>
          <p:cNvPr id="4" name="文本框 3"/>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
        <p:nvSpPr>
          <p:cNvPr id="2" name="流程图: 文档 1"/>
          <p:cNvSpPr/>
          <p:nvPr/>
        </p:nvSpPr>
        <p:spPr>
          <a:xfrm>
            <a:off x="2915816" y="2139702"/>
            <a:ext cx="2592288" cy="1728192"/>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729582470"/>
              </p:ext>
            </p:extLst>
          </p:nvPr>
        </p:nvGraphicFramePr>
        <p:xfrm>
          <a:off x="3507164" y="2499742"/>
          <a:ext cx="1409591" cy="800100"/>
        </p:xfrm>
        <a:graphic>
          <a:graphicData uri="http://schemas.openxmlformats.org/drawingml/2006/table">
            <a:tbl>
              <a:tblPr firstRow="1" firstCol="1" bandRow="1">
                <a:tableStyleId>{616DA210-FB5B-4158-B5E0-FEB733F419BA}</a:tableStyleId>
              </a:tblPr>
              <a:tblGrid>
                <a:gridCol w="1409591">
                  <a:extLst>
                    <a:ext uri="{9D8B030D-6E8A-4147-A177-3AD203B41FA5}">
                      <a16:colId xmlns:a16="http://schemas.microsoft.com/office/drawing/2014/main" val="878338233"/>
                    </a:ext>
                  </a:extLst>
                </a:gridCol>
              </a:tblGrid>
              <a:tr h="0">
                <a:tc>
                  <a:txBody>
                    <a:bodyPr/>
                    <a:lstStyle/>
                    <a:p>
                      <a:pPr algn="ctr">
                        <a:spcAft>
                          <a:spcPts val="0"/>
                        </a:spcAft>
                        <a:tabLst>
                          <a:tab pos="2204720" algn="l"/>
                        </a:tabLst>
                      </a:pPr>
                      <a:r>
                        <a:rPr lang="en-US" altLang="zh-CN" sz="1050" kern="100" dirty="0">
                          <a:effectLst/>
                        </a:rPr>
                        <a:t>userId1</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5801378"/>
                  </a:ext>
                </a:extLst>
              </a:tr>
              <a:tr h="0">
                <a:tc>
                  <a:txBody>
                    <a:bodyPr/>
                    <a:lstStyle/>
                    <a:p>
                      <a:pPr algn="ctr">
                        <a:spcAft>
                          <a:spcPts val="0"/>
                        </a:spcAft>
                        <a:tabLst>
                          <a:tab pos="2204720" algn="l"/>
                        </a:tabLst>
                      </a:pPr>
                      <a:r>
                        <a:rPr lang="en-US" altLang="zh-CN" sz="1050" kern="100" dirty="0">
                          <a:effectLst/>
                        </a:rPr>
                        <a:t>userId2</a:t>
                      </a:r>
                      <a:endParaRPr lang="zh-CN" altLang="zh-CN" sz="1050"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209812238"/>
                  </a:ext>
                </a:extLst>
              </a:tr>
              <a:tr h="0">
                <a:tc>
                  <a:txBody>
                    <a:bodyPr/>
                    <a:lstStyle/>
                    <a:p>
                      <a:pPr algn="ctr">
                        <a:spcAft>
                          <a:spcPts val="0"/>
                        </a:spcAft>
                        <a:tabLst>
                          <a:tab pos="2204720" algn="l"/>
                        </a:tabLst>
                      </a:pPr>
                      <a:r>
                        <a:rPr lang="en-US" altLang="zh-CN" sz="1050" kern="100" dirty="0">
                          <a:effectLst/>
                        </a:rPr>
                        <a:t>userId3</a:t>
                      </a:r>
                      <a:endParaRPr lang="zh-CN" altLang="zh-CN" sz="1050"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716715405"/>
                  </a:ext>
                </a:extLst>
              </a:tr>
              <a:tr h="0">
                <a:tc>
                  <a:txBody>
                    <a:bodyPr/>
                    <a:lstStyle/>
                    <a:p>
                      <a:pPr algn="ctr">
                        <a:spcAft>
                          <a:spcPts val="0"/>
                        </a:spcAft>
                        <a:tabLst>
                          <a:tab pos="2204720" algn="l"/>
                        </a:tabLst>
                      </a:pPr>
                      <a:r>
                        <a:rPr lang="en-US" altLang="zh-CN" sz="1050" kern="100" dirty="0">
                          <a:effectLst/>
                        </a:rPr>
                        <a:t>… …</a:t>
                      </a:r>
                      <a:endParaRPr lang="zh-CN" altLang="zh-CN" sz="1050"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102823574"/>
                  </a:ext>
                </a:extLst>
              </a:tr>
              <a:tr h="0">
                <a:tc>
                  <a:txBody>
                    <a:bodyPr/>
                    <a:lstStyle/>
                    <a:p>
                      <a:pPr algn="ctr">
                        <a:spcAft>
                          <a:spcPts val="0"/>
                        </a:spcAft>
                        <a:tabLst>
                          <a:tab pos="2204720" algn="l"/>
                        </a:tabLst>
                      </a:pPr>
                      <a:r>
                        <a:rPr lang="en-US" altLang="zh-CN" sz="1050" kern="100" dirty="0">
                          <a:effectLst/>
                        </a:rPr>
                        <a:t>userIdN</a:t>
                      </a:r>
                      <a:endParaRPr lang="zh-CN" altLang="zh-CN" sz="1050"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060370101"/>
                  </a:ext>
                </a:extLst>
              </a:tr>
            </a:tbl>
          </a:graphicData>
        </a:graphic>
      </p:graphicFrame>
    </p:spTree>
    <p:extLst>
      <p:ext uri="{BB962C8B-B14F-4D97-AF65-F5344CB8AC3E}">
        <p14:creationId xmlns:p14="http://schemas.microsoft.com/office/powerpoint/2010/main" val="343405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48062" y="3011470"/>
            <a:ext cx="720082" cy="316049"/>
          </a:xfrm>
          <a:prstGeom prst="rect">
            <a:avLst/>
          </a:prstGeom>
        </p:spPr>
        <p:txBody>
          <a:bodyPr wrap="square">
            <a:spAutoFit/>
          </a:bodyPr>
          <a:lstStyle/>
          <a:p>
            <a:pPr algn="just">
              <a:lnSpc>
                <a:spcPts val="2000"/>
              </a:lnSpc>
              <a:spcBef>
                <a:spcPts val="100"/>
              </a:spcBef>
              <a:spcAft>
                <a:spcPts val="100"/>
              </a:spcAft>
            </a:pPr>
            <a:r>
              <a:rPr lang="zh-CN" altLang="en-US" sz="1000" kern="100" spc="50" dirty="0">
                <a:latin typeface="Times New Roman" panose="02020603050405020304" pitchFamily="18" charset="0"/>
              </a:rPr>
              <a:t>黑名单</a:t>
            </a:r>
            <a:endParaRPr lang="zh-CN" altLang="zh-CN" sz="1000" kern="100" spc="50" dirty="0">
              <a:latin typeface="Times New Roman" panose="02020603050405020304" pitchFamily="18" charset="0"/>
            </a:endParaRPr>
          </a:p>
        </p:txBody>
      </p:sp>
      <p:sp>
        <p:nvSpPr>
          <p:cNvPr id="4" name="文本框 3"/>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
        <p:nvSpPr>
          <p:cNvPr id="2" name="流程图: 文档 1"/>
          <p:cNvSpPr/>
          <p:nvPr/>
        </p:nvSpPr>
        <p:spPr>
          <a:xfrm>
            <a:off x="4572000" y="3363838"/>
            <a:ext cx="1872208" cy="1368152"/>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120870630"/>
              </p:ext>
            </p:extLst>
          </p:nvPr>
        </p:nvGraphicFramePr>
        <p:xfrm>
          <a:off x="4999084" y="3571058"/>
          <a:ext cx="1018038" cy="800100"/>
        </p:xfrm>
        <a:graphic>
          <a:graphicData uri="http://schemas.openxmlformats.org/drawingml/2006/table">
            <a:tbl>
              <a:tblPr firstRow="1" firstCol="1" bandRow="1">
                <a:tableStyleId>{616DA210-FB5B-4158-B5E0-FEB733F419BA}</a:tableStyleId>
              </a:tblPr>
              <a:tblGrid>
                <a:gridCol w="1018038">
                  <a:extLst>
                    <a:ext uri="{9D8B030D-6E8A-4147-A177-3AD203B41FA5}">
                      <a16:colId xmlns:a16="http://schemas.microsoft.com/office/drawing/2014/main" val="878338233"/>
                    </a:ext>
                  </a:extLst>
                </a:gridCol>
              </a:tblGrid>
              <a:tr h="150306">
                <a:tc>
                  <a:txBody>
                    <a:bodyPr/>
                    <a:lstStyle/>
                    <a:p>
                      <a:pPr algn="ctr">
                        <a:spcAft>
                          <a:spcPts val="0"/>
                        </a:spcAft>
                        <a:tabLst>
                          <a:tab pos="2204720" algn="l"/>
                        </a:tabLst>
                      </a:pPr>
                      <a:r>
                        <a:rPr lang="en-US" altLang="zh-CN" sz="1050" kern="100" dirty="0">
                          <a:effectLst/>
                        </a:rPr>
                        <a:t>userId1</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5801378"/>
                  </a:ext>
                </a:extLst>
              </a:tr>
              <a:tr h="150306">
                <a:tc>
                  <a:txBody>
                    <a:bodyPr/>
                    <a:lstStyle/>
                    <a:p>
                      <a:pPr algn="ctr">
                        <a:spcAft>
                          <a:spcPts val="0"/>
                        </a:spcAft>
                        <a:tabLst>
                          <a:tab pos="2204720" algn="l"/>
                        </a:tabLst>
                      </a:pPr>
                      <a:r>
                        <a:rPr lang="en-US" altLang="zh-CN" sz="1050" kern="100" dirty="0">
                          <a:effectLst/>
                        </a:rPr>
                        <a:t>userId2</a:t>
                      </a:r>
                      <a:endParaRPr lang="zh-CN" altLang="zh-CN" sz="1050"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209812238"/>
                  </a:ext>
                </a:extLst>
              </a:tr>
              <a:tr h="150306">
                <a:tc>
                  <a:txBody>
                    <a:bodyPr/>
                    <a:lstStyle/>
                    <a:p>
                      <a:pPr algn="ctr">
                        <a:spcAft>
                          <a:spcPts val="0"/>
                        </a:spcAft>
                        <a:tabLst>
                          <a:tab pos="2204720" algn="l"/>
                        </a:tabLst>
                      </a:pPr>
                      <a:r>
                        <a:rPr lang="en-US" altLang="zh-CN" sz="1050" kern="100" dirty="0">
                          <a:effectLst/>
                        </a:rPr>
                        <a:t>userId3</a:t>
                      </a:r>
                      <a:endParaRPr lang="zh-CN" altLang="zh-CN" sz="1050"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716715405"/>
                  </a:ext>
                </a:extLst>
              </a:tr>
              <a:tr h="150306">
                <a:tc>
                  <a:txBody>
                    <a:bodyPr/>
                    <a:lstStyle/>
                    <a:p>
                      <a:pPr algn="ctr">
                        <a:spcAft>
                          <a:spcPts val="0"/>
                        </a:spcAft>
                        <a:tabLst>
                          <a:tab pos="2204720" algn="l"/>
                        </a:tabLst>
                      </a:pPr>
                      <a:r>
                        <a:rPr lang="en-US" altLang="zh-CN" sz="1050" kern="100" dirty="0">
                          <a:effectLst/>
                        </a:rPr>
                        <a:t>… …</a:t>
                      </a:r>
                      <a:endParaRPr lang="zh-CN" altLang="zh-CN" sz="1050"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102823574"/>
                  </a:ext>
                </a:extLst>
              </a:tr>
              <a:tr h="150306">
                <a:tc>
                  <a:txBody>
                    <a:bodyPr/>
                    <a:lstStyle/>
                    <a:p>
                      <a:pPr algn="ctr">
                        <a:spcAft>
                          <a:spcPts val="0"/>
                        </a:spcAft>
                        <a:tabLst>
                          <a:tab pos="2204720" algn="l"/>
                        </a:tabLst>
                      </a:pPr>
                      <a:r>
                        <a:rPr lang="en-US" altLang="zh-CN" sz="1050" kern="100" dirty="0">
                          <a:effectLst/>
                        </a:rPr>
                        <a:t>userIdN</a:t>
                      </a:r>
                      <a:endParaRPr lang="zh-CN" altLang="zh-CN" sz="1050"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060370101"/>
                  </a:ext>
                </a:extLst>
              </a:tr>
            </a:tbl>
          </a:graphicData>
        </a:graphic>
      </p:graphicFrame>
      <p:sp>
        <p:nvSpPr>
          <p:cNvPr id="5" name="流程图: 过程 4"/>
          <p:cNvSpPr/>
          <p:nvPr/>
        </p:nvSpPr>
        <p:spPr>
          <a:xfrm>
            <a:off x="1331640" y="2450377"/>
            <a:ext cx="632440" cy="911529"/>
          </a:xfrm>
          <a:prstGeom prst="flowChartProcess">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cxnSp>
        <p:nvCxnSpPr>
          <p:cNvPr id="8" name="直接箭头连接符 7"/>
          <p:cNvCxnSpPr/>
          <p:nvPr/>
        </p:nvCxnSpPr>
        <p:spPr>
          <a:xfrm>
            <a:off x="2034074" y="3219822"/>
            <a:ext cx="2825958" cy="720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矩形 10"/>
          <p:cNvSpPr/>
          <p:nvPr/>
        </p:nvSpPr>
        <p:spPr>
          <a:xfrm>
            <a:off x="3121083" y="3253938"/>
            <a:ext cx="1018869" cy="253916"/>
          </a:xfrm>
          <a:prstGeom prst="rect">
            <a:avLst/>
          </a:prstGeom>
        </p:spPr>
        <p:txBody>
          <a:bodyPr wrap="square">
            <a:spAutoFit/>
          </a:bodyPr>
          <a:lstStyle/>
          <a:p>
            <a:pPr algn="ctr"/>
            <a:r>
              <a:rPr lang="zh-CN" altLang="en-US" sz="1050" b="1" dirty="0"/>
              <a:t>③ </a:t>
            </a:r>
            <a:r>
              <a:rPr lang="en-US" altLang="zh-CN" sz="1050" b="1" dirty="0"/>
              <a:t>insertBatch</a:t>
            </a:r>
            <a:endParaRPr lang="zh-CN" altLang="en-US" sz="1050" b="1" dirty="0"/>
          </a:p>
        </p:txBody>
      </p:sp>
      <p:sp>
        <p:nvSpPr>
          <p:cNvPr id="13" name="文本框 12"/>
          <p:cNvSpPr txBox="1"/>
          <p:nvPr/>
        </p:nvSpPr>
        <p:spPr>
          <a:xfrm>
            <a:off x="1415791" y="2814196"/>
            <a:ext cx="542028" cy="246221"/>
          </a:xfrm>
          <a:prstGeom prst="rect">
            <a:avLst/>
          </a:prstGeom>
          <a:noFill/>
        </p:spPr>
        <p:txBody>
          <a:bodyPr wrap="square" rtlCol="0">
            <a:spAutoFit/>
          </a:bodyPr>
          <a:lstStyle/>
          <a:p>
            <a:r>
              <a:rPr lang="zh-CN" altLang="en-US" sz="1000" b="1" dirty="0"/>
              <a:t>程序</a:t>
            </a:r>
          </a:p>
        </p:txBody>
      </p:sp>
      <p:sp>
        <p:nvSpPr>
          <p:cNvPr id="14" name="矩形 13"/>
          <p:cNvSpPr/>
          <p:nvPr/>
        </p:nvSpPr>
        <p:spPr>
          <a:xfrm>
            <a:off x="5148062" y="782776"/>
            <a:ext cx="1039155" cy="348813"/>
          </a:xfrm>
          <a:prstGeom prst="rect">
            <a:avLst/>
          </a:prstGeom>
        </p:spPr>
        <p:txBody>
          <a:bodyPr wrap="square">
            <a:spAutoFit/>
          </a:bodyPr>
          <a:lstStyle/>
          <a:p>
            <a:pPr algn="just">
              <a:lnSpc>
                <a:spcPts val="2000"/>
              </a:lnSpc>
              <a:spcBef>
                <a:spcPts val="100"/>
              </a:spcBef>
              <a:spcAft>
                <a:spcPts val="100"/>
              </a:spcAft>
            </a:pPr>
            <a:r>
              <a:rPr lang="zh-CN" altLang="en-US" sz="1000" kern="100" spc="50" dirty="0">
                <a:latin typeface="Times New Roman" panose="02020603050405020304" pitchFamily="18" charset="0"/>
              </a:rPr>
              <a:t>用户点击次数</a:t>
            </a:r>
            <a:endParaRPr lang="zh-CN" altLang="zh-CN" sz="1000" kern="100" spc="50" dirty="0">
              <a:latin typeface="Times New Roman" panose="02020603050405020304" pitchFamily="18" charset="0"/>
            </a:endParaRPr>
          </a:p>
        </p:txBody>
      </p:sp>
      <p:sp>
        <p:nvSpPr>
          <p:cNvPr id="15" name="流程图: 文档 14"/>
          <p:cNvSpPr/>
          <p:nvPr/>
        </p:nvSpPr>
        <p:spPr>
          <a:xfrm>
            <a:off x="4036902" y="1131589"/>
            <a:ext cx="3127386" cy="1392086"/>
          </a:xfrm>
          <a:prstGeom prst="flowChartDocumen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16" name="表格 15"/>
          <p:cNvGraphicFramePr>
            <a:graphicFrameLocks noGrp="1"/>
          </p:cNvGraphicFramePr>
          <p:nvPr>
            <p:extLst>
              <p:ext uri="{D42A27DB-BD31-4B8C-83A1-F6EECF244321}">
                <p14:modId xmlns:p14="http://schemas.microsoft.com/office/powerpoint/2010/main" val="3607259530"/>
              </p:ext>
            </p:extLst>
          </p:nvPr>
        </p:nvGraphicFramePr>
        <p:xfrm>
          <a:off x="4216922" y="1311759"/>
          <a:ext cx="2767345" cy="800100"/>
        </p:xfrm>
        <a:graphic>
          <a:graphicData uri="http://schemas.openxmlformats.org/drawingml/2006/table">
            <a:tbl>
              <a:tblPr firstRow="1" firstCol="1" bandRow="1">
                <a:tableStyleId>{5DA37D80-6434-44D0-A028-1B22A696006F}</a:tableStyleId>
              </a:tblPr>
              <a:tblGrid>
                <a:gridCol w="579212">
                  <a:extLst>
                    <a:ext uri="{9D8B030D-6E8A-4147-A177-3AD203B41FA5}">
                      <a16:colId xmlns:a16="http://schemas.microsoft.com/office/drawing/2014/main" val="2938860696"/>
                    </a:ext>
                  </a:extLst>
                </a:gridCol>
                <a:gridCol w="707925">
                  <a:extLst>
                    <a:ext uri="{9D8B030D-6E8A-4147-A177-3AD203B41FA5}">
                      <a16:colId xmlns:a16="http://schemas.microsoft.com/office/drawing/2014/main" val="878338233"/>
                    </a:ext>
                  </a:extLst>
                </a:gridCol>
                <a:gridCol w="643569">
                  <a:extLst>
                    <a:ext uri="{9D8B030D-6E8A-4147-A177-3AD203B41FA5}">
                      <a16:colId xmlns:a16="http://schemas.microsoft.com/office/drawing/2014/main" val="3580480794"/>
                    </a:ext>
                  </a:extLst>
                </a:gridCol>
                <a:gridCol w="836639">
                  <a:extLst>
                    <a:ext uri="{9D8B030D-6E8A-4147-A177-3AD203B41FA5}">
                      <a16:colId xmlns:a16="http://schemas.microsoft.com/office/drawing/2014/main" val="3637597016"/>
                    </a:ext>
                  </a:extLst>
                </a:gridCol>
              </a:tblGrid>
              <a:tr h="120015">
                <a:tc>
                  <a:txBody>
                    <a:bodyPr/>
                    <a:lstStyle/>
                    <a:p>
                      <a:pPr algn="ctr">
                        <a:spcAft>
                          <a:spcPts val="0"/>
                        </a:spcAft>
                        <a:tabLst>
                          <a:tab pos="2204720" algn="l"/>
                        </a:tabLst>
                      </a:pPr>
                      <a:r>
                        <a:rPr lang="en-US" altLang="zh-CN" sz="1050" kern="100" dirty="0">
                          <a:effectLst/>
                          <a:latin typeface="Times New Roman" panose="02020603050405020304" pitchFamily="18" charset="0"/>
                          <a:ea typeface="宋体" panose="02010600030101010101" pitchFamily="2" charset="-122"/>
                        </a:rPr>
                        <a:t>date</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rPr>
                        <a:t>userId1</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adid</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click_count</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5801378"/>
                  </a:ext>
                </a:extLst>
              </a:tr>
              <a:tr h="120015">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userId2</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209812238"/>
                  </a:ext>
                </a:extLst>
              </a:tr>
              <a:tr h="120015">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userId3</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716715405"/>
                  </a:ext>
                </a:extLst>
              </a:tr>
              <a:tr h="120015">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 …</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102823574"/>
                  </a:ext>
                </a:extLst>
              </a:tr>
              <a:tr h="120015">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userIdN</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060370101"/>
                  </a:ext>
                </a:extLst>
              </a:tr>
            </a:tbl>
          </a:graphicData>
        </a:graphic>
      </p:graphicFrame>
      <p:cxnSp>
        <p:nvCxnSpPr>
          <p:cNvPr id="17" name="直接箭头连接符 16"/>
          <p:cNvCxnSpPr/>
          <p:nvPr/>
        </p:nvCxnSpPr>
        <p:spPr>
          <a:xfrm flipV="1">
            <a:off x="1995080" y="1500923"/>
            <a:ext cx="2144872" cy="11538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直接箭头连接符 19"/>
          <p:cNvCxnSpPr/>
          <p:nvPr/>
        </p:nvCxnSpPr>
        <p:spPr>
          <a:xfrm flipH="1">
            <a:off x="2034074" y="1711809"/>
            <a:ext cx="2105878" cy="11100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矩形 23"/>
          <p:cNvSpPr/>
          <p:nvPr/>
        </p:nvSpPr>
        <p:spPr>
          <a:xfrm>
            <a:off x="2102214" y="1811726"/>
            <a:ext cx="1101634" cy="253916"/>
          </a:xfrm>
          <a:prstGeom prst="rect">
            <a:avLst/>
          </a:prstGeom>
        </p:spPr>
        <p:txBody>
          <a:bodyPr wrap="square">
            <a:spAutoFit/>
          </a:bodyPr>
          <a:lstStyle/>
          <a:p>
            <a:pPr algn="ctr"/>
            <a:r>
              <a:rPr lang="zh-CN" altLang="en-US" sz="1050" b="1" dirty="0"/>
              <a:t>① </a:t>
            </a:r>
            <a:r>
              <a:rPr lang="en-US" altLang="zh-CN" sz="1050" b="1" dirty="0"/>
              <a:t>updateBatch</a:t>
            </a:r>
            <a:endParaRPr lang="zh-CN" altLang="en-US" sz="1050" b="1" dirty="0"/>
          </a:p>
        </p:txBody>
      </p:sp>
      <p:sp>
        <p:nvSpPr>
          <p:cNvPr id="25" name="矩形 24"/>
          <p:cNvSpPr/>
          <p:nvPr/>
        </p:nvSpPr>
        <p:spPr>
          <a:xfrm>
            <a:off x="2598483" y="2462640"/>
            <a:ext cx="1849858" cy="253916"/>
          </a:xfrm>
          <a:prstGeom prst="rect">
            <a:avLst/>
          </a:prstGeom>
        </p:spPr>
        <p:txBody>
          <a:bodyPr wrap="square">
            <a:spAutoFit/>
          </a:bodyPr>
          <a:lstStyle/>
          <a:p>
            <a:pPr algn="ctr"/>
            <a:r>
              <a:rPr lang="zh-CN" altLang="en-US" sz="1050" b="1" dirty="0"/>
              <a:t>② </a:t>
            </a:r>
            <a:r>
              <a:rPr lang="en-US" altLang="zh-CN" sz="1050" b="1" dirty="0"/>
              <a:t>findClickContByMultiKey</a:t>
            </a:r>
            <a:endParaRPr lang="zh-CN" altLang="en-US" sz="1050" b="1" dirty="0"/>
          </a:p>
        </p:txBody>
      </p:sp>
    </p:spTree>
    <p:extLst>
      <p:ext uri="{BB962C8B-B14F-4D97-AF65-F5344CB8AC3E}">
        <p14:creationId xmlns:p14="http://schemas.microsoft.com/office/powerpoint/2010/main" val="299649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010348"/>
            <a:ext cx="6207774" cy="63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395536" y="1344777"/>
            <a:ext cx="3600400" cy="369332"/>
          </a:xfrm>
          <a:prstGeom prst="rect">
            <a:avLst/>
          </a:prstGeom>
          <a:noFill/>
        </p:spPr>
        <p:txBody>
          <a:bodyPr wrap="square" rtlCol="0">
            <a:spAutoFit/>
          </a:bodyPr>
          <a:lstStyle/>
          <a:p>
            <a:r>
              <a:rPr lang="en-US" altLang="zh-CN" b="1" dirty="0"/>
              <a:t>1.1  </a:t>
            </a:r>
            <a:r>
              <a:rPr lang="zh-CN" altLang="en-US" b="1" dirty="0"/>
              <a:t>离线数据解析</a:t>
            </a:r>
          </a:p>
        </p:txBody>
      </p:sp>
      <p:sp>
        <p:nvSpPr>
          <p:cNvPr id="7" name="文本框 6"/>
          <p:cNvSpPr txBox="1"/>
          <p:nvPr/>
        </p:nvSpPr>
        <p:spPr>
          <a:xfrm>
            <a:off x="395536" y="843558"/>
            <a:ext cx="3600400" cy="461665"/>
          </a:xfrm>
          <a:prstGeom prst="rect">
            <a:avLst/>
          </a:prstGeom>
          <a:noFill/>
        </p:spPr>
        <p:txBody>
          <a:bodyPr wrap="square" rtlCol="0">
            <a:spAutoFit/>
          </a:bodyPr>
          <a:lstStyle/>
          <a:p>
            <a:r>
              <a:rPr lang="en-US" altLang="zh-CN" sz="2400" b="1" dirty="0"/>
              <a:t>2.  </a:t>
            </a:r>
            <a:r>
              <a:rPr lang="zh-CN" altLang="en-US" sz="2400" b="1" dirty="0"/>
              <a:t>需求概述</a:t>
            </a:r>
          </a:p>
        </p:txBody>
      </p:sp>
      <p:sp>
        <p:nvSpPr>
          <p:cNvPr id="8" name="文本框 7"/>
          <p:cNvSpPr txBox="1"/>
          <p:nvPr/>
        </p:nvSpPr>
        <p:spPr>
          <a:xfrm>
            <a:off x="611560" y="2969380"/>
            <a:ext cx="7920880" cy="954107"/>
          </a:xfrm>
          <a:prstGeom prst="rect">
            <a:avLst/>
          </a:prstGeom>
          <a:noFill/>
        </p:spPr>
        <p:txBody>
          <a:bodyPr wrap="square" rtlCol="0">
            <a:spAutoFit/>
          </a:bodyPr>
          <a:lstStyle/>
          <a:p>
            <a:r>
              <a:rPr lang="zh-CN" altLang="en-US" sz="1400" dirty="0"/>
              <a:t>    通过埋点采集到的用户行为数据被存储在了动作表里，我们关注用户的四种行为，即</a:t>
            </a:r>
            <a:r>
              <a:rPr lang="zh-CN" altLang="en-US" sz="1400" dirty="0">
                <a:solidFill>
                  <a:srgbClr val="FF0000"/>
                </a:solidFill>
              </a:rPr>
              <a:t>点击</a:t>
            </a:r>
            <a:r>
              <a:rPr lang="zh-CN" altLang="en-US" sz="1400" dirty="0"/>
              <a:t>、</a:t>
            </a:r>
            <a:r>
              <a:rPr lang="zh-CN" altLang="en-US" sz="1400" dirty="0">
                <a:solidFill>
                  <a:srgbClr val="FF0000"/>
                </a:solidFill>
              </a:rPr>
              <a:t>搜索</a:t>
            </a:r>
            <a:r>
              <a:rPr lang="zh-CN" altLang="en-US" sz="1400" dirty="0"/>
              <a:t>、</a:t>
            </a:r>
            <a:r>
              <a:rPr lang="zh-CN" altLang="en-US" sz="1400" dirty="0">
                <a:solidFill>
                  <a:srgbClr val="FF0000"/>
                </a:solidFill>
              </a:rPr>
              <a:t>下单</a:t>
            </a:r>
            <a:r>
              <a:rPr lang="zh-CN" altLang="en-US" sz="1400" dirty="0"/>
              <a:t>、</a:t>
            </a:r>
            <a:r>
              <a:rPr lang="zh-CN" altLang="en-US" sz="1400" dirty="0">
                <a:solidFill>
                  <a:srgbClr val="FF0000"/>
                </a:solidFill>
              </a:rPr>
              <a:t>购买</a:t>
            </a:r>
            <a:r>
              <a:rPr lang="zh-CN" altLang="en-US" sz="1400" dirty="0"/>
              <a:t>，用户每执行一次上述操作，就会产生一条日志，之后按照一定的时间单位（例如一天）被导入动作表中，也就是说，</a:t>
            </a:r>
            <a:r>
              <a:rPr lang="zh-CN" altLang="en-US" sz="1400" dirty="0">
                <a:solidFill>
                  <a:srgbClr val="FF0000"/>
                </a:solidFill>
              </a:rPr>
              <a:t>动作表中的一条数据对应用户的一次行为</a:t>
            </a:r>
            <a:r>
              <a:rPr lang="zh-CN" altLang="en-US" sz="1400" dirty="0"/>
              <a:t>（点击、搜索、下单或者购买中的一种）。</a:t>
            </a:r>
            <a:endParaRPr lang="en-US" altLang="zh-CN" sz="1400" dirty="0"/>
          </a:p>
        </p:txBody>
      </p:sp>
    </p:spTree>
    <p:extLst>
      <p:ext uri="{BB962C8B-B14F-4D97-AF65-F5344CB8AC3E}">
        <p14:creationId xmlns:p14="http://schemas.microsoft.com/office/powerpoint/2010/main" val="242946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763688" y="2067694"/>
            <a:ext cx="4752528" cy="892552"/>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case class </a:t>
            </a:r>
            <a:r>
              <a:rPr kumimoji="0" lang="zh-CN" altLang="zh-CN" sz="1300" b="1" i="0" u="none" strike="noStrike" cap="none" normalizeH="0" baseline="0" dirty="0">
                <a:ln>
                  <a:noFill/>
                </a:ln>
                <a:solidFill>
                  <a:srgbClr val="2AA198"/>
                </a:solidFill>
                <a:effectLst/>
                <a:latin typeface="宋体" panose="02010600030101010101" pitchFamily="2" charset="-122"/>
                <a:ea typeface="宋体" panose="02010600030101010101" pitchFamily="2" charset="-122"/>
              </a:rPr>
              <a:t>AdUserClickCount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date</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String</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userid</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:Long,</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adid</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:Long,</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clickCount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:Long)</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607107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627784" y="2643758"/>
            <a:ext cx="3240360" cy="292388"/>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case class </a:t>
            </a:r>
            <a:r>
              <a:rPr kumimoji="0" lang="zh-CN" altLang="zh-CN" sz="1300" b="1" i="0" u="none" strike="noStrike" cap="none" normalizeH="0" baseline="0" dirty="0">
                <a:ln>
                  <a:noFill/>
                </a:ln>
                <a:solidFill>
                  <a:srgbClr val="2AA198"/>
                </a:solidFill>
                <a:effectLst/>
                <a:latin typeface="宋体" panose="02010600030101010101" pitchFamily="2" charset="-122"/>
                <a:ea typeface="宋体" panose="02010600030101010101" pitchFamily="2" charset="-122"/>
              </a:rPr>
              <a:t>AdBlacklist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userid</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:Long)</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847246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35696" y="2355726"/>
            <a:ext cx="5832648" cy="461665"/>
          </a:xfrm>
          <a:prstGeom prst="rect">
            <a:avLst/>
          </a:prstGeom>
          <a:noFill/>
        </p:spPr>
        <p:txBody>
          <a:bodyPr wrap="square" rtlCol="0">
            <a:spAutoFit/>
          </a:bodyPr>
          <a:lstStyle/>
          <a:p>
            <a:r>
              <a:rPr lang="zh-CN" altLang="en-US" sz="2400" b="1" dirty="0"/>
              <a:t>需求八：各省各城市广告点击量实时统计</a:t>
            </a:r>
          </a:p>
        </p:txBody>
      </p:sp>
    </p:spTree>
    <p:extLst>
      <p:ext uri="{BB962C8B-B14F-4D97-AF65-F5344CB8AC3E}">
        <p14:creationId xmlns:p14="http://schemas.microsoft.com/office/powerpoint/2010/main" val="176272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2139702"/>
            <a:ext cx="7560840" cy="348813"/>
          </a:xfrm>
          <a:prstGeom prst="rect">
            <a:avLst/>
          </a:prstGeom>
        </p:spPr>
        <p:txBody>
          <a:bodyPr wrap="square">
            <a:spAutoFit/>
          </a:bodyPr>
          <a:lstStyle/>
          <a:p>
            <a:pPr indent="266700" algn="just">
              <a:lnSpc>
                <a:spcPts val="2000"/>
              </a:lnSpc>
              <a:spcBef>
                <a:spcPts val="100"/>
              </a:spcBef>
              <a:spcAft>
                <a:spcPts val="100"/>
              </a:spcAft>
            </a:pPr>
            <a:r>
              <a:rPr lang="zh-CN" altLang="en-US" sz="1600" kern="100" spc="50" dirty="0">
                <a:latin typeface="Times New Roman" panose="02020603050405020304" pitchFamily="18" charset="0"/>
              </a:rPr>
              <a:t>通过</a:t>
            </a:r>
            <a:r>
              <a:rPr lang="en-US" altLang="zh-CN" sz="1600" kern="100" spc="50" dirty="0">
                <a:latin typeface="Times New Roman" panose="02020603050405020304" pitchFamily="18" charset="0"/>
              </a:rPr>
              <a:t>SparkStreaming</a:t>
            </a:r>
            <a:r>
              <a:rPr lang="zh-CN" altLang="en-US" sz="1600" kern="100" spc="50" dirty="0">
                <a:latin typeface="Times New Roman" panose="02020603050405020304" pitchFamily="18" charset="0"/>
              </a:rPr>
              <a:t>的</a:t>
            </a:r>
            <a:r>
              <a:rPr lang="en-US" altLang="zh-CN" sz="1600" kern="100" spc="50" dirty="0">
                <a:latin typeface="Times New Roman" panose="02020603050405020304" pitchFamily="18" charset="0"/>
              </a:rPr>
              <a:t>updateStateByKey</a:t>
            </a:r>
            <a:r>
              <a:rPr lang="zh-CN" altLang="en-US" sz="1600" kern="100" spc="50" dirty="0">
                <a:latin typeface="Times New Roman" panose="02020603050405020304" pitchFamily="18" charset="0"/>
              </a:rPr>
              <a:t>算子累计计算各省的广告点击量。</a:t>
            </a:r>
            <a:endParaRPr lang="zh-CN" altLang="zh-CN" sz="1600" kern="100" spc="50" dirty="0">
              <a:latin typeface="Times New Roman" panose="02020603050405020304" pitchFamily="18" charset="0"/>
            </a:endParaRPr>
          </a:p>
        </p:txBody>
      </p:sp>
      <p:sp>
        <p:nvSpPr>
          <p:cNvPr id="4" name="文本框 3"/>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Tree>
    <p:extLst>
      <p:ext uri="{BB962C8B-B14F-4D97-AF65-F5344CB8AC3E}">
        <p14:creationId xmlns:p14="http://schemas.microsoft.com/office/powerpoint/2010/main" val="412703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473876" y="1760499"/>
            <a:ext cx="2520280" cy="348813"/>
          </a:xfrm>
          <a:prstGeom prst="rect">
            <a:avLst/>
          </a:prstGeom>
        </p:spPr>
        <p:txBody>
          <a:bodyPr wrap="square">
            <a:spAutoFit/>
          </a:bodyPr>
          <a:lstStyle/>
          <a:p>
            <a:pPr algn="just">
              <a:lnSpc>
                <a:spcPts val="2000"/>
              </a:lnSpc>
              <a:spcBef>
                <a:spcPts val="100"/>
              </a:spcBef>
              <a:spcAft>
                <a:spcPts val="100"/>
              </a:spcAft>
            </a:pPr>
            <a:r>
              <a:rPr lang="zh-CN" altLang="en-US" sz="1200" kern="100" spc="50" dirty="0">
                <a:latin typeface="Times New Roman" panose="02020603050405020304" pitchFamily="18" charset="0"/>
              </a:rPr>
              <a:t>各省各城市广告点击量实时统计</a:t>
            </a:r>
            <a:endParaRPr lang="zh-CN" altLang="zh-CN" sz="1200" kern="100" spc="50" dirty="0">
              <a:latin typeface="Times New Roman" panose="02020603050405020304" pitchFamily="18" charset="0"/>
            </a:endParaRPr>
          </a:p>
        </p:txBody>
      </p:sp>
      <p:sp>
        <p:nvSpPr>
          <p:cNvPr id="15" name="流程图: 文档 14"/>
          <p:cNvSpPr/>
          <p:nvPr/>
        </p:nvSpPr>
        <p:spPr>
          <a:xfrm>
            <a:off x="2051720" y="2123643"/>
            <a:ext cx="4932549" cy="1728192"/>
          </a:xfrm>
          <a:prstGeom prst="flowChartDocumen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16" name="表格 15"/>
          <p:cNvGraphicFramePr>
            <a:graphicFrameLocks noGrp="1"/>
          </p:cNvGraphicFramePr>
          <p:nvPr>
            <p:extLst>
              <p:ext uri="{D42A27DB-BD31-4B8C-83A1-F6EECF244321}">
                <p14:modId xmlns:p14="http://schemas.microsoft.com/office/powerpoint/2010/main" val="2334627785"/>
              </p:ext>
            </p:extLst>
          </p:nvPr>
        </p:nvGraphicFramePr>
        <p:xfrm>
          <a:off x="2537774" y="2427734"/>
          <a:ext cx="3692237" cy="800100"/>
        </p:xfrm>
        <a:graphic>
          <a:graphicData uri="http://schemas.openxmlformats.org/drawingml/2006/table">
            <a:tbl>
              <a:tblPr firstRow="1" firstCol="1" bandRow="1">
                <a:tableStyleId>{5DA37D80-6434-44D0-A028-1B22A696006F}</a:tableStyleId>
              </a:tblPr>
              <a:tblGrid>
                <a:gridCol w="572934">
                  <a:extLst>
                    <a:ext uri="{9D8B030D-6E8A-4147-A177-3AD203B41FA5}">
                      <a16:colId xmlns:a16="http://schemas.microsoft.com/office/drawing/2014/main" val="2938860696"/>
                    </a:ext>
                  </a:extLst>
                </a:gridCol>
                <a:gridCol w="636593">
                  <a:extLst>
                    <a:ext uri="{9D8B030D-6E8A-4147-A177-3AD203B41FA5}">
                      <a16:colId xmlns:a16="http://schemas.microsoft.com/office/drawing/2014/main" val="3580480794"/>
                    </a:ext>
                  </a:extLst>
                </a:gridCol>
                <a:gridCol w="827570">
                  <a:extLst>
                    <a:ext uri="{9D8B030D-6E8A-4147-A177-3AD203B41FA5}">
                      <a16:colId xmlns:a16="http://schemas.microsoft.com/office/drawing/2014/main" val="1226187471"/>
                    </a:ext>
                  </a:extLst>
                </a:gridCol>
                <a:gridCol w="827570">
                  <a:extLst>
                    <a:ext uri="{9D8B030D-6E8A-4147-A177-3AD203B41FA5}">
                      <a16:colId xmlns:a16="http://schemas.microsoft.com/office/drawing/2014/main" val="4121940986"/>
                    </a:ext>
                  </a:extLst>
                </a:gridCol>
                <a:gridCol w="827570">
                  <a:extLst>
                    <a:ext uri="{9D8B030D-6E8A-4147-A177-3AD203B41FA5}">
                      <a16:colId xmlns:a16="http://schemas.microsoft.com/office/drawing/2014/main" val="3637597016"/>
                    </a:ext>
                  </a:extLst>
                </a:gridCol>
              </a:tblGrid>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宋体" panose="02010600030101010101" pitchFamily="2" charset="-122"/>
                        </a:rPr>
                        <a:t>date</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province</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city</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adid</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click_count</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5801378"/>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city</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209812238"/>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city</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716715405"/>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city</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102823574"/>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city</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060370101"/>
                  </a:ext>
                </a:extLst>
              </a:tr>
            </a:tbl>
          </a:graphicData>
        </a:graphic>
      </p:graphicFrame>
      <p:sp>
        <p:nvSpPr>
          <p:cNvPr id="6" name="文本框 5"/>
          <p:cNvSpPr txBox="1"/>
          <p:nvPr/>
        </p:nvSpPr>
        <p:spPr>
          <a:xfrm>
            <a:off x="611560" y="1004064"/>
            <a:ext cx="2448272" cy="369332"/>
          </a:xfrm>
          <a:prstGeom prst="rect">
            <a:avLst/>
          </a:prstGeom>
          <a:noFill/>
        </p:spPr>
        <p:txBody>
          <a:bodyPr wrap="square" rtlCol="0">
            <a:spAutoFit/>
          </a:bodyPr>
          <a:lstStyle/>
          <a:p>
            <a:r>
              <a:rPr lang="en-US" altLang="zh-CN" b="1" dirty="0"/>
              <a:t>2. MySQL</a:t>
            </a:r>
            <a:r>
              <a:rPr lang="zh-CN" altLang="en-US" b="1" dirty="0"/>
              <a:t>数据库格式</a:t>
            </a:r>
          </a:p>
        </p:txBody>
      </p:sp>
      <p:sp>
        <p:nvSpPr>
          <p:cNvPr id="7" name="图文框 6"/>
          <p:cNvSpPr/>
          <p:nvPr/>
        </p:nvSpPr>
        <p:spPr>
          <a:xfrm>
            <a:off x="2537774" y="2427734"/>
            <a:ext cx="2898322" cy="144016"/>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cxnSp>
        <p:nvCxnSpPr>
          <p:cNvPr id="8" name="直接箭头连接符 7"/>
          <p:cNvCxnSpPr/>
          <p:nvPr/>
        </p:nvCxnSpPr>
        <p:spPr>
          <a:xfrm flipH="1">
            <a:off x="5436096" y="1767984"/>
            <a:ext cx="828090" cy="58407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9" name="矩形 8"/>
          <p:cNvSpPr/>
          <p:nvPr/>
        </p:nvSpPr>
        <p:spPr>
          <a:xfrm>
            <a:off x="5009261" y="1373396"/>
            <a:ext cx="2509850" cy="348813"/>
          </a:xfrm>
          <a:prstGeom prst="rect">
            <a:avLst/>
          </a:prstGeom>
        </p:spPr>
        <p:txBody>
          <a:bodyPr wrap="square">
            <a:spAutoFit/>
          </a:bodyPr>
          <a:lstStyle/>
          <a:p>
            <a:pPr algn="just">
              <a:lnSpc>
                <a:spcPts val="2000"/>
              </a:lnSpc>
              <a:spcBef>
                <a:spcPts val="100"/>
              </a:spcBef>
              <a:spcAft>
                <a:spcPts val="100"/>
              </a:spcAft>
            </a:pPr>
            <a:r>
              <a:rPr lang="en-US" altLang="zh-CN" sz="1200" kern="100" spc="50" dirty="0">
                <a:latin typeface="Times New Roman" panose="02020603050405020304" pitchFamily="18" charset="0"/>
              </a:rPr>
              <a:t>date  userId  province  city  adid</a:t>
            </a:r>
            <a:endParaRPr lang="zh-CN" altLang="zh-CN" sz="1200" kern="100" spc="50" dirty="0">
              <a:latin typeface="Times New Roman" panose="02020603050405020304" pitchFamily="18" charset="0"/>
            </a:endParaRPr>
          </a:p>
        </p:txBody>
      </p:sp>
    </p:spTree>
    <p:extLst>
      <p:ext uri="{BB962C8B-B14F-4D97-AF65-F5344CB8AC3E}">
        <p14:creationId xmlns:p14="http://schemas.microsoft.com/office/powerpoint/2010/main" val="149108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47664" y="1419622"/>
            <a:ext cx="6552728" cy="2893100"/>
          </a:xfrm>
          <a:prstGeom prst="rect">
            <a:avLst/>
          </a:prstGeom>
        </p:spPr>
        <p:txBody>
          <a:bodyPr wrap="square">
            <a:spAutoFit/>
          </a:bodyPr>
          <a:lstStyle/>
          <a:p>
            <a:r>
              <a:rPr lang="zh-CN" altLang="en-US" sz="1400" dirty="0"/>
              <a:t>key2CountDStream.</a:t>
            </a:r>
            <a:r>
              <a:rPr lang="zh-CN" altLang="en-US" sz="1400" dirty="0">
                <a:solidFill>
                  <a:srgbClr val="FF0000"/>
                </a:solidFill>
              </a:rPr>
              <a:t>updateStateByKey</a:t>
            </a:r>
            <a:r>
              <a:rPr lang="zh-CN" altLang="en-US" sz="1400" dirty="0"/>
              <a:t>[Long]{(values:Seq[Long], state:Option[Long]) =&gt;</a:t>
            </a:r>
            <a:endParaRPr lang="en-US" altLang="zh-CN" sz="1400" dirty="0"/>
          </a:p>
          <a:p>
            <a:endParaRPr lang="zh-CN" altLang="en-US" sz="1400" dirty="0"/>
          </a:p>
          <a:p>
            <a:r>
              <a:rPr lang="zh-CN" altLang="en-US" sz="1400" dirty="0"/>
              <a:t>  var newValue = 0L</a:t>
            </a:r>
          </a:p>
          <a:p>
            <a:r>
              <a:rPr lang="zh-CN" altLang="en-US" sz="1400" dirty="0"/>
              <a:t>  if(state.isDefined){</a:t>
            </a:r>
          </a:p>
          <a:p>
            <a:r>
              <a:rPr lang="zh-CN" altLang="en-US" sz="1400" dirty="0"/>
              <a:t>      newValue = state.get</a:t>
            </a:r>
          </a:p>
          <a:p>
            <a:r>
              <a:rPr lang="zh-CN" altLang="en-US" sz="1400" dirty="0"/>
              <a:t>  }</a:t>
            </a:r>
          </a:p>
          <a:p>
            <a:endParaRPr lang="zh-CN" altLang="en-US" sz="1400" dirty="0"/>
          </a:p>
          <a:p>
            <a:r>
              <a:rPr lang="zh-CN" altLang="en-US" sz="1400" dirty="0"/>
              <a:t>  for(value&lt;- values){</a:t>
            </a:r>
          </a:p>
          <a:p>
            <a:r>
              <a:rPr lang="zh-CN" altLang="en-US" sz="1400" dirty="0"/>
              <a:t>      newValue += value</a:t>
            </a:r>
          </a:p>
          <a:p>
            <a:r>
              <a:rPr lang="zh-CN" altLang="en-US" sz="1400" dirty="0"/>
              <a:t>  }</a:t>
            </a:r>
          </a:p>
          <a:p>
            <a:endParaRPr lang="zh-CN" altLang="en-US" sz="1400" dirty="0"/>
          </a:p>
          <a:p>
            <a:r>
              <a:rPr lang="zh-CN" altLang="en-US" sz="1400" dirty="0"/>
              <a:t>  Some(newValue)</a:t>
            </a:r>
          </a:p>
          <a:p>
            <a:r>
              <a:rPr lang="zh-CN" altLang="en-US" sz="1400" dirty="0"/>
              <a:t>}</a:t>
            </a:r>
          </a:p>
        </p:txBody>
      </p:sp>
    </p:spTree>
    <p:extLst>
      <p:ext uri="{BB962C8B-B14F-4D97-AF65-F5344CB8AC3E}">
        <p14:creationId xmlns:p14="http://schemas.microsoft.com/office/powerpoint/2010/main" val="338795726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67744" y="2139702"/>
            <a:ext cx="4536504" cy="1092607"/>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a:ln>
                  <a:noFill/>
                </a:ln>
                <a:solidFill>
                  <a:srgbClr val="D33682"/>
                </a:solidFill>
                <a:effectLst/>
                <a:latin typeface="宋体" panose="02010600030101010101" pitchFamily="2" charset="-122"/>
                <a:ea typeface="宋体" panose="02010600030101010101" pitchFamily="2" charset="-122"/>
              </a:rPr>
              <a:t>case class </a:t>
            </a:r>
            <a:r>
              <a:rPr kumimoji="0" lang="zh-CN" altLang="zh-CN" sz="1300" b="1" i="0" u="none" strike="noStrike" cap="none" normalizeH="0" baseline="0">
                <a:ln>
                  <a:noFill/>
                </a:ln>
                <a:solidFill>
                  <a:srgbClr val="2AA198"/>
                </a:solidFill>
                <a:effectLst/>
                <a:latin typeface="宋体" panose="02010600030101010101" pitchFamily="2" charset="-122"/>
                <a:ea typeface="宋体" panose="02010600030101010101" pitchFamily="2" charset="-122"/>
              </a:rPr>
              <a:t>AdStat</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date</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String</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province</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String</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city</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String</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adid</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:Long,</a:t>
            </a:r>
            <a:b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clickCount</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:Long)</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845171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51720" y="2283718"/>
            <a:ext cx="5400600" cy="461665"/>
          </a:xfrm>
          <a:prstGeom prst="rect">
            <a:avLst/>
          </a:prstGeom>
          <a:noFill/>
        </p:spPr>
        <p:txBody>
          <a:bodyPr wrap="square" rtlCol="0">
            <a:spAutoFit/>
          </a:bodyPr>
          <a:lstStyle/>
          <a:p>
            <a:r>
              <a:rPr lang="zh-CN" altLang="en-US" sz="2400" b="1" dirty="0"/>
              <a:t>需求九：每天每个省份</a:t>
            </a:r>
            <a:r>
              <a:rPr lang="en-US" altLang="zh-CN" sz="2400" b="1" dirty="0"/>
              <a:t>Top3</a:t>
            </a:r>
            <a:r>
              <a:rPr lang="zh-CN" altLang="en-US" sz="2400" b="1" dirty="0"/>
              <a:t>热门广告</a:t>
            </a:r>
          </a:p>
        </p:txBody>
      </p:sp>
    </p:spTree>
    <p:extLst>
      <p:ext uri="{BB962C8B-B14F-4D97-AF65-F5344CB8AC3E}">
        <p14:creationId xmlns:p14="http://schemas.microsoft.com/office/powerpoint/2010/main" val="282779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0306" y="2139702"/>
            <a:ext cx="7992888" cy="605294"/>
          </a:xfrm>
          <a:prstGeom prst="rect">
            <a:avLst/>
          </a:prstGeom>
        </p:spPr>
        <p:txBody>
          <a:bodyPr wrap="square">
            <a:spAutoFit/>
          </a:bodyPr>
          <a:lstStyle/>
          <a:p>
            <a:pPr indent="266700" algn="just">
              <a:lnSpc>
                <a:spcPts val="2000"/>
              </a:lnSpc>
              <a:spcBef>
                <a:spcPts val="100"/>
              </a:spcBef>
              <a:spcAft>
                <a:spcPts val="100"/>
              </a:spcAft>
            </a:pPr>
            <a:r>
              <a:rPr lang="zh-CN" altLang="en-US" sz="1600" kern="100" spc="50" dirty="0">
                <a:latin typeface="Times New Roman" panose="02020603050405020304" pitchFamily="18" charset="0"/>
              </a:rPr>
              <a:t>根据需求八中统计的各省各城市累计广告点击量，创建</a:t>
            </a:r>
            <a:r>
              <a:rPr lang="en-US" altLang="zh-CN" sz="1600" kern="100" spc="50" dirty="0">
                <a:latin typeface="Times New Roman" panose="02020603050405020304" pitchFamily="18" charset="0"/>
              </a:rPr>
              <a:t>SparkSQL</a:t>
            </a:r>
            <a:r>
              <a:rPr lang="zh-CN" altLang="en-US" sz="1600" kern="100" spc="50" dirty="0">
                <a:latin typeface="Times New Roman" panose="02020603050405020304" pitchFamily="18" charset="0"/>
              </a:rPr>
              <a:t>临时表，通过</a:t>
            </a:r>
            <a:r>
              <a:rPr lang="en-US" altLang="zh-CN" sz="1600" kern="100" spc="50" dirty="0">
                <a:latin typeface="Times New Roman" panose="02020603050405020304" pitchFamily="18" charset="0"/>
              </a:rPr>
              <a:t>SQL</a:t>
            </a:r>
            <a:r>
              <a:rPr lang="zh-CN" altLang="en-US" sz="1600" kern="100" spc="50" dirty="0">
                <a:latin typeface="Times New Roman" panose="02020603050405020304" pitchFamily="18" charset="0"/>
              </a:rPr>
              <a:t>查询的形式获取各省的</a:t>
            </a:r>
            <a:r>
              <a:rPr lang="en-US" altLang="zh-CN" sz="1600" kern="100" spc="50" dirty="0">
                <a:latin typeface="Times New Roman" panose="02020603050405020304" pitchFamily="18" charset="0"/>
              </a:rPr>
              <a:t>Top3</a:t>
            </a:r>
            <a:r>
              <a:rPr lang="zh-CN" altLang="en-US" sz="1600" kern="100" spc="50" dirty="0">
                <a:latin typeface="Times New Roman" panose="02020603050405020304" pitchFamily="18" charset="0"/>
              </a:rPr>
              <a:t>热门广告。</a:t>
            </a:r>
            <a:endParaRPr lang="zh-CN" altLang="zh-CN" sz="1600" kern="100" spc="50" dirty="0">
              <a:latin typeface="Times New Roman" panose="02020603050405020304" pitchFamily="18" charset="0"/>
            </a:endParaRPr>
          </a:p>
        </p:txBody>
      </p:sp>
      <p:sp>
        <p:nvSpPr>
          <p:cNvPr id="4" name="文本框 3"/>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Tree>
    <p:extLst>
      <p:ext uri="{BB962C8B-B14F-4D97-AF65-F5344CB8AC3E}">
        <p14:creationId xmlns:p14="http://schemas.microsoft.com/office/powerpoint/2010/main" val="124899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graphicFrame>
        <p:nvGraphicFramePr>
          <p:cNvPr id="6" name="表格 5"/>
          <p:cNvGraphicFramePr>
            <a:graphicFrameLocks noGrp="1"/>
          </p:cNvGraphicFramePr>
          <p:nvPr>
            <p:extLst>
              <p:ext uri="{D42A27DB-BD31-4B8C-83A1-F6EECF244321}">
                <p14:modId xmlns:p14="http://schemas.microsoft.com/office/powerpoint/2010/main" val="699861002"/>
              </p:ext>
            </p:extLst>
          </p:nvPr>
        </p:nvGraphicFramePr>
        <p:xfrm>
          <a:off x="2537774" y="2427734"/>
          <a:ext cx="3692237" cy="800100"/>
        </p:xfrm>
        <a:graphic>
          <a:graphicData uri="http://schemas.openxmlformats.org/drawingml/2006/table">
            <a:tbl>
              <a:tblPr firstRow="1" firstCol="1" bandRow="1">
                <a:tableStyleId>{5DA37D80-6434-44D0-A028-1B22A696006F}</a:tableStyleId>
              </a:tblPr>
              <a:tblGrid>
                <a:gridCol w="572934">
                  <a:extLst>
                    <a:ext uri="{9D8B030D-6E8A-4147-A177-3AD203B41FA5}">
                      <a16:colId xmlns:a16="http://schemas.microsoft.com/office/drawing/2014/main" val="2938860696"/>
                    </a:ext>
                  </a:extLst>
                </a:gridCol>
                <a:gridCol w="636593">
                  <a:extLst>
                    <a:ext uri="{9D8B030D-6E8A-4147-A177-3AD203B41FA5}">
                      <a16:colId xmlns:a16="http://schemas.microsoft.com/office/drawing/2014/main" val="3580480794"/>
                    </a:ext>
                  </a:extLst>
                </a:gridCol>
                <a:gridCol w="827570">
                  <a:extLst>
                    <a:ext uri="{9D8B030D-6E8A-4147-A177-3AD203B41FA5}">
                      <a16:colId xmlns:a16="http://schemas.microsoft.com/office/drawing/2014/main" val="1226187471"/>
                    </a:ext>
                  </a:extLst>
                </a:gridCol>
                <a:gridCol w="827570">
                  <a:extLst>
                    <a:ext uri="{9D8B030D-6E8A-4147-A177-3AD203B41FA5}">
                      <a16:colId xmlns:a16="http://schemas.microsoft.com/office/drawing/2014/main" val="4121940986"/>
                    </a:ext>
                  </a:extLst>
                </a:gridCol>
                <a:gridCol w="827570">
                  <a:extLst>
                    <a:ext uri="{9D8B030D-6E8A-4147-A177-3AD203B41FA5}">
                      <a16:colId xmlns:a16="http://schemas.microsoft.com/office/drawing/2014/main" val="3637597016"/>
                    </a:ext>
                  </a:extLst>
                </a:gridCol>
              </a:tblGrid>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宋体" panose="02010600030101010101" pitchFamily="2" charset="-122"/>
                        </a:rPr>
                        <a:t>date</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province</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city</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adid</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click_count</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5801378"/>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city</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209812238"/>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city</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716715405"/>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city</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102823574"/>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city</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060370101"/>
                  </a:ext>
                </a:extLst>
              </a:tr>
            </a:tbl>
          </a:graphicData>
        </a:graphic>
      </p:graphicFrame>
    </p:spTree>
    <p:extLst>
      <p:ext uri="{BB962C8B-B14F-4D97-AF65-F5344CB8AC3E}">
        <p14:creationId xmlns:p14="http://schemas.microsoft.com/office/powerpoint/2010/main" val="1939041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67744" y="1491630"/>
            <a:ext cx="4824536" cy="2831300"/>
          </a:xfrm>
          <a:prstGeom prst="rect">
            <a:avLst/>
          </a:prstGeom>
        </p:spPr>
      </p:pic>
      <p:sp>
        <p:nvSpPr>
          <p:cNvPr id="6" name="文本框 5"/>
          <p:cNvSpPr txBox="1"/>
          <p:nvPr/>
        </p:nvSpPr>
        <p:spPr>
          <a:xfrm>
            <a:off x="395536" y="915566"/>
            <a:ext cx="3600400" cy="369332"/>
          </a:xfrm>
          <a:prstGeom prst="rect">
            <a:avLst/>
          </a:prstGeom>
          <a:noFill/>
        </p:spPr>
        <p:txBody>
          <a:bodyPr wrap="square" rtlCol="0">
            <a:spAutoFit/>
          </a:bodyPr>
          <a:lstStyle/>
          <a:p>
            <a:r>
              <a:rPr lang="en-US" altLang="zh-CN" b="1" dirty="0"/>
              <a:t>1.1  </a:t>
            </a:r>
            <a:r>
              <a:rPr lang="zh-CN" altLang="en-US" b="1" dirty="0"/>
              <a:t>离线数据解析</a:t>
            </a:r>
          </a:p>
        </p:txBody>
      </p:sp>
    </p:spTree>
    <p:extLst>
      <p:ext uri="{BB962C8B-B14F-4D97-AF65-F5344CB8AC3E}">
        <p14:creationId xmlns:p14="http://schemas.microsoft.com/office/powerpoint/2010/main" val="326113015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815915" y="1760026"/>
            <a:ext cx="1224138" cy="348813"/>
          </a:xfrm>
          <a:prstGeom prst="rect">
            <a:avLst/>
          </a:prstGeom>
        </p:spPr>
        <p:txBody>
          <a:bodyPr wrap="square">
            <a:spAutoFit/>
          </a:bodyPr>
          <a:lstStyle/>
          <a:p>
            <a:pPr algn="just">
              <a:lnSpc>
                <a:spcPts val="2000"/>
              </a:lnSpc>
              <a:spcBef>
                <a:spcPts val="100"/>
              </a:spcBef>
              <a:spcAft>
                <a:spcPts val="100"/>
              </a:spcAft>
            </a:pPr>
            <a:r>
              <a:rPr lang="zh-CN" altLang="en-US" sz="1200" kern="100" spc="50" dirty="0">
                <a:latin typeface="Times New Roman" panose="02020603050405020304" pitchFamily="18" charset="0"/>
              </a:rPr>
              <a:t>各省</a:t>
            </a:r>
            <a:r>
              <a:rPr lang="en-US" altLang="zh-CN" sz="1200" kern="100" spc="50" dirty="0">
                <a:latin typeface="Times New Roman" panose="02020603050405020304" pitchFamily="18" charset="0"/>
              </a:rPr>
              <a:t>Top3</a:t>
            </a:r>
            <a:r>
              <a:rPr lang="zh-CN" altLang="en-US" sz="1200" kern="100" spc="50" dirty="0">
                <a:latin typeface="Times New Roman" panose="02020603050405020304" pitchFamily="18" charset="0"/>
              </a:rPr>
              <a:t>广告</a:t>
            </a:r>
            <a:endParaRPr lang="en-US" altLang="zh-CN" sz="1200" kern="100" spc="50" dirty="0">
              <a:latin typeface="Times New Roman" panose="02020603050405020304" pitchFamily="18" charset="0"/>
            </a:endParaRPr>
          </a:p>
        </p:txBody>
      </p:sp>
      <p:sp>
        <p:nvSpPr>
          <p:cNvPr id="15" name="流程图: 文档 14"/>
          <p:cNvSpPr/>
          <p:nvPr/>
        </p:nvSpPr>
        <p:spPr>
          <a:xfrm>
            <a:off x="2447764" y="2106096"/>
            <a:ext cx="3960440" cy="1728192"/>
          </a:xfrm>
          <a:prstGeom prst="flowChartDocumen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16" name="表格 15"/>
          <p:cNvGraphicFramePr>
            <a:graphicFrameLocks noGrp="1"/>
          </p:cNvGraphicFramePr>
          <p:nvPr>
            <p:extLst>
              <p:ext uri="{D42A27DB-BD31-4B8C-83A1-F6EECF244321}">
                <p14:modId xmlns:p14="http://schemas.microsoft.com/office/powerpoint/2010/main" val="3936867363"/>
              </p:ext>
            </p:extLst>
          </p:nvPr>
        </p:nvGraphicFramePr>
        <p:xfrm>
          <a:off x="2879812" y="2427734"/>
          <a:ext cx="3096344" cy="800100"/>
        </p:xfrm>
        <a:graphic>
          <a:graphicData uri="http://schemas.openxmlformats.org/drawingml/2006/table">
            <a:tbl>
              <a:tblPr firstRow="1" firstCol="1" bandRow="1">
                <a:tableStyleId>{5DA37D80-6434-44D0-A028-1B22A696006F}</a:tableStyleId>
              </a:tblPr>
              <a:tblGrid>
                <a:gridCol w="648072">
                  <a:extLst>
                    <a:ext uri="{9D8B030D-6E8A-4147-A177-3AD203B41FA5}">
                      <a16:colId xmlns:a16="http://schemas.microsoft.com/office/drawing/2014/main" val="2938860696"/>
                    </a:ext>
                  </a:extLst>
                </a:gridCol>
                <a:gridCol w="792088">
                  <a:extLst>
                    <a:ext uri="{9D8B030D-6E8A-4147-A177-3AD203B41FA5}">
                      <a16:colId xmlns:a16="http://schemas.microsoft.com/office/drawing/2014/main" val="878338233"/>
                    </a:ext>
                  </a:extLst>
                </a:gridCol>
                <a:gridCol w="720080">
                  <a:extLst>
                    <a:ext uri="{9D8B030D-6E8A-4147-A177-3AD203B41FA5}">
                      <a16:colId xmlns:a16="http://schemas.microsoft.com/office/drawing/2014/main" val="3580480794"/>
                    </a:ext>
                  </a:extLst>
                </a:gridCol>
                <a:gridCol w="936104">
                  <a:extLst>
                    <a:ext uri="{9D8B030D-6E8A-4147-A177-3AD203B41FA5}">
                      <a16:colId xmlns:a16="http://schemas.microsoft.com/office/drawing/2014/main" val="3637597016"/>
                    </a:ext>
                  </a:extLst>
                </a:gridCol>
              </a:tblGrid>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宋体" panose="02010600030101010101" pitchFamily="2" charset="-122"/>
                        </a:rPr>
                        <a:t>date</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rPr>
                        <a:t>province</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adid</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click_count</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5801378"/>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209812238"/>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716715405"/>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102823574"/>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060370101"/>
                  </a:ext>
                </a:extLst>
              </a:tr>
            </a:tbl>
          </a:graphicData>
        </a:graphic>
      </p:graphicFrame>
      <p:sp>
        <p:nvSpPr>
          <p:cNvPr id="6" name="文本框 5"/>
          <p:cNvSpPr txBox="1"/>
          <p:nvPr/>
        </p:nvSpPr>
        <p:spPr>
          <a:xfrm>
            <a:off x="611560" y="1131590"/>
            <a:ext cx="2448272" cy="369332"/>
          </a:xfrm>
          <a:prstGeom prst="rect">
            <a:avLst/>
          </a:prstGeom>
          <a:noFill/>
        </p:spPr>
        <p:txBody>
          <a:bodyPr wrap="square" rtlCol="0">
            <a:spAutoFit/>
          </a:bodyPr>
          <a:lstStyle/>
          <a:p>
            <a:r>
              <a:rPr lang="en-US" altLang="zh-CN" b="1" dirty="0"/>
              <a:t>2. MySQL</a:t>
            </a:r>
            <a:r>
              <a:rPr lang="zh-CN" altLang="en-US" b="1" dirty="0"/>
              <a:t>数据库格式</a:t>
            </a:r>
          </a:p>
        </p:txBody>
      </p:sp>
      <p:sp>
        <p:nvSpPr>
          <p:cNvPr id="7" name="图文框 6"/>
          <p:cNvSpPr/>
          <p:nvPr/>
        </p:nvSpPr>
        <p:spPr>
          <a:xfrm>
            <a:off x="2879812" y="2427734"/>
            <a:ext cx="2196244" cy="144016"/>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cxnSp>
        <p:nvCxnSpPr>
          <p:cNvPr id="8" name="直接箭头连接符 7"/>
          <p:cNvCxnSpPr/>
          <p:nvPr/>
        </p:nvCxnSpPr>
        <p:spPr>
          <a:xfrm flipH="1">
            <a:off x="5148066" y="1760026"/>
            <a:ext cx="828090" cy="58407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9" name="矩形 8"/>
          <p:cNvSpPr/>
          <p:nvPr/>
        </p:nvSpPr>
        <p:spPr>
          <a:xfrm>
            <a:off x="5293987" y="1424801"/>
            <a:ext cx="1580363" cy="348813"/>
          </a:xfrm>
          <a:prstGeom prst="rect">
            <a:avLst/>
          </a:prstGeom>
        </p:spPr>
        <p:txBody>
          <a:bodyPr wrap="square">
            <a:spAutoFit/>
          </a:bodyPr>
          <a:lstStyle/>
          <a:p>
            <a:pPr algn="just">
              <a:lnSpc>
                <a:spcPts val="2000"/>
              </a:lnSpc>
              <a:spcBef>
                <a:spcPts val="100"/>
              </a:spcBef>
              <a:spcAft>
                <a:spcPts val="100"/>
              </a:spcAft>
            </a:pPr>
            <a:r>
              <a:rPr lang="en-US" altLang="zh-CN" sz="1200" kern="100" spc="50" dirty="0">
                <a:latin typeface="Times New Roman" panose="02020603050405020304" pitchFamily="18" charset="0"/>
              </a:rPr>
              <a:t>date province adid</a:t>
            </a:r>
            <a:endParaRPr lang="zh-CN" altLang="zh-CN" sz="1200" kern="100" spc="50" dirty="0">
              <a:latin typeface="Times New Roman" panose="02020603050405020304" pitchFamily="18" charset="0"/>
            </a:endParaRPr>
          </a:p>
        </p:txBody>
      </p:sp>
    </p:spTree>
    <p:extLst>
      <p:ext uri="{BB962C8B-B14F-4D97-AF65-F5344CB8AC3E}">
        <p14:creationId xmlns:p14="http://schemas.microsoft.com/office/powerpoint/2010/main" val="135631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674358177"/>
              </p:ext>
            </p:extLst>
          </p:nvPr>
        </p:nvGraphicFramePr>
        <p:xfrm>
          <a:off x="3131840" y="2427734"/>
          <a:ext cx="2864667" cy="800100"/>
        </p:xfrm>
        <a:graphic>
          <a:graphicData uri="http://schemas.openxmlformats.org/drawingml/2006/table">
            <a:tbl>
              <a:tblPr firstRow="1" firstCol="1" bandRow="1">
                <a:tableStyleId>{5DA37D80-6434-44D0-A028-1B22A696006F}</a:tableStyleId>
              </a:tblPr>
              <a:tblGrid>
                <a:gridCol w="572934">
                  <a:extLst>
                    <a:ext uri="{9D8B030D-6E8A-4147-A177-3AD203B41FA5}">
                      <a16:colId xmlns:a16="http://schemas.microsoft.com/office/drawing/2014/main" val="2938860696"/>
                    </a:ext>
                  </a:extLst>
                </a:gridCol>
                <a:gridCol w="636593">
                  <a:extLst>
                    <a:ext uri="{9D8B030D-6E8A-4147-A177-3AD203B41FA5}">
                      <a16:colId xmlns:a16="http://schemas.microsoft.com/office/drawing/2014/main" val="3580480794"/>
                    </a:ext>
                  </a:extLst>
                </a:gridCol>
                <a:gridCol w="827570">
                  <a:extLst>
                    <a:ext uri="{9D8B030D-6E8A-4147-A177-3AD203B41FA5}">
                      <a16:colId xmlns:a16="http://schemas.microsoft.com/office/drawing/2014/main" val="4121940986"/>
                    </a:ext>
                  </a:extLst>
                </a:gridCol>
                <a:gridCol w="827570">
                  <a:extLst>
                    <a:ext uri="{9D8B030D-6E8A-4147-A177-3AD203B41FA5}">
                      <a16:colId xmlns:a16="http://schemas.microsoft.com/office/drawing/2014/main" val="3637597016"/>
                    </a:ext>
                  </a:extLst>
                </a:gridCol>
              </a:tblGrid>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宋体" panose="02010600030101010101" pitchFamily="2" charset="-122"/>
                        </a:rPr>
                        <a:t>date</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province</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adid</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click_count</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5801378"/>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209812238"/>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716715405"/>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102823574"/>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province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060370101"/>
                  </a:ext>
                </a:extLst>
              </a:tr>
            </a:tbl>
          </a:graphicData>
        </a:graphic>
      </p:graphicFrame>
      <p:sp>
        <p:nvSpPr>
          <p:cNvPr id="6" name="文本框 5"/>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Tree>
    <p:extLst>
      <p:ext uri="{BB962C8B-B14F-4D97-AF65-F5344CB8AC3E}">
        <p14:creationId xmlns:p14="http://schemas.microsoft.com/office/powerpoint/2010/main" val="381145023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1203598"/>
            <a:ext cx="7704856" cy="2862322"/>
          </a:xfrm>
          <a:prstGeom prst="rect">
            <a:avLst/>
          </a:prstGeom>
        </p:spPr>
        <p:txBody>
          <a:bodyPr wrap="square">
            <a:spAutoFit/>
          </a:bodyPr>
          <a:lstStyle/>
          <a:p>
            <a:r>
              <a:rPr lang="zh-CN" altLang="en-US" dirty="0">
                <a:solidFill>
                  <a:srgbClr val="00B0F0"/>
                </a:solidFill>
              </a:rPr>
              <a:t>select</a:t>
            </a:r>
            <a:r>
              <a:rPr lang="zh-CN" altLang="en-US" dirty="0"/>
              <a:t> date,</a:t>
            </a:r>
            <a:endParaRPr lang="en-US" altLang="zh-CN" dirty="0"/>
          </a:p>
          <a:p>
            <a:r>
              <a:rPr lang="en-US" altLang="zh-CN" dirty="0"/>
              <a:t>           </a:t>
            </a:r>
            <a:r>
              <a:rPr lang="zh-CN" altLang="en-US" dirty="0"/>
              <a:t>province, </a:t>
            </a:r>
            <a:endParaRPr lang="en-US" altLang="zh-CN" dirty="0"/>
          </a:p>
          <a:p>
            <a:r>
              <a:rPr lang="en-US" altLang="zh-CN" dirty="0"/>
              <a:t>           </a:t>
            </a:r>
            <a:r>
              <a:rPr lang="zh-CN" altLang="en-US" dirty="0"/>
              <a:t>adid, </a:t>
            </a:r>
            <a:endParaRPr lang="en-US" altLang="zh-CN" dirty="0"/>
          </a:p>
          <a:p>
            <a:r>
              <a:rPr lang="en-US" altLang="zh-CN" dirty="0"/>
              <a:t>           </a:t>
            </a:r>
            <a:r>
              <a:rPr lang="zh-CN" altLang="en-US" dirty="0"/>
              <a:t>count </a:t>
            </a:r>
            <a:r>
              <a:rPr lang="zh-CN" altLang="en-US" dirty="0">
                <a:solidFill>
                  <a:srgbClr val="00B0F0"/>
                </a:solidFill>
              </a:rPr>
              <a:t>from</a:t>
            </a:r>
            <a:r>
              <a:rPr lang="zh-CN" altLang="en-US" dirty="0"/>
              <a:t> ( </a:t>
            </a:r>
            <a:endParaRPr lang="en-US" altLang="zh-CN" dirty="0"/>
          </a:p>
          <a:p>
            <a:r>
              <a:rPr lang="en-US" altLang="zh-CN" dirty="0"/>
              <a:t>                      </a:t>
            </a:r>
            <a:r>
              <a:rPr lang="zh-CN" altLang="en-US" dirty="0">
                <a:solidFill>
                  <a:srgbClr val="00B0F0"/>
                </a:solidFill>
              </a:rPr>
              <a:t>select</a:t>
            </a:r>
            <a:r>
              <a:rPr lang="zh-CN" altLang="en-US" dirty="0"/>
              <a:t> date, </a:t>
            </a:r>
            <a:endParaRPr lang="en-US" altLang="zh-CN" dirty="0"/>
          </a:p>
          <a:p>
            <a:r>
              <a:rPr lang="en-US" altLang="zh-CN" dirty="0"/>
              <a:t>   	     </a:t>
            </a:r>
            <a:r>
              <a:rPr lang="zh-CN" altLang="en-US" dirty="0"/>
              <a:t>province, </a:t>
            </a:r>
            <a:endParaRPr lang="en-US" altLang="zh-CN" dirty="0"/>
          </a:p>
          <a:p>
            <a:r>
              <a:rPr lang="en-US" altLang="zh-CN" dirty="0"/>
              <a:t>	     </a:t>
            </a:r>
            <a:r>
              <a:rPr lang="zh-CN" altLang="en-US" dirty="0"/>
              <a:t>adid,  count , </a:t>
            </a:r>
            <a:endParaRPr lang="en-US" altLang="zh-CN" dirty="0"/>
          </a:p>
          <a:p>
            <a:r>
              <a:rPr lang="en-US" altLang="zh-CN" dirty="0"/>
              <a:t>                      </a:t>
            </a:r>
            <a:r>
              <a:rPr lang="zh-CN" altLang="en-US" dirty="0"/>
              <a:t>row_number() over(</a:t>
            </a:r>
            <a:r>
              <a:rPr lang="zh-CN" altLang="en-US" dirty="0">
                <a:solidFill>
                  <a:srgbClr val="FF0000"/>
                </a:solidFill>
              </a:rPr>
              <a:t>partition by </a:t>
            </a:r>
            <a:r>
              <a:rPr lang="zh-CN" altLang="en-US" dirty="0"/>
              <a:t>province </a:t>
            </a:r>
            <a:r>
              <a:rPr lang="zh-CN" altLang="en-US" dirty="0">
                <a:solidFill>
                  <a:srgbClr val="FF0000"/>
                </a:solidFill>
              </a:rPr>
              <a:t>order by </a:t>
            </a:r>
            <a:r>
              <a:rPr lang="zh-CN" altLang="en-US" dirty="0"/>
              <a:t>count desc) rank </a:t>
            </a:r>
            <a:endParaRPr lang="en-US" altLang="zh-CN" dirty="0"/>
          </a:p>
          <a:p>
            <a:r>
              <a:rPr lang="en-US" altLang="zh-CN" dirty="0"/>
              <a:t>	    </a:t>
            </a:r>
            <a:r>
              <a:rPr lang="zh-CN" altLang="en-US" dirty="0">
                <a:solidFill>
                  <a:srgbClr val="00B0F0"/>
                </a:solidFill>
              </a:rPr>
              <a:t>from</a:t>
            </a:r>
            <a:r>
              <a:rPr lang="zh-CN" altLang="en-US" dirty="0"/>
              <a:t> tmp_province_click_count) t </a:t>
            </a:r>
            <a:endParaRPr lang="en-US" altLang="zh-CN" dirty="0"/>
          </a:p>
          <a:p>
            <a:r>
              <a:rPr lang="zh-CN" altLang="en-US" dirty="0">
                <a:solidFill>
                  <a:srgbClr val="00B0F0"/>
                </a:solidFill>
              </a:rPr>
              <a:t>where</a:t>
            </a:r>
            <a:r>
              <a:rPr lang="zh-CN" altLang="en-US" dirty="0"/>
              <a:t> rank&lt;=3"</a:t>
            </a:r>
          </a:p>
        </p:txBody>
      </p:sp>
    </p:spTree>
    <p:extLst>
      <p:ext uri="{BB962C8B-B14F-4D97-AF65-F5344CB8AC3E}">
        <p14:creationId xmlns:p14="http://schemas.microsoft.com/office/powerpoint/2010/main" val="40986533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55776" y="2283718"/>
            <a:ext cx="4104456" cy="892552"/>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case class </a:t>
            </a:r>
            <a:r>
              <a:rPr kumimoji="0" lang="zh-CN" altLang="zh-CN" sz="1300" b="1" i="0" u="none" strike="noStrike" cap="none" normalizeH="0" baseline="0" dirty="0">
                <a:ln>
                  <a:noFill/>
                </a:ln>
                <a:solidFill>
                  <a:srgbClr val="2AA198"/>
                </a:solidFill>
                <a:effectLst/>
                <a:latin typeface="宋体" panose="02010600030101010101" pitchFamily="2" charset="-122"/>
                <a:ea typeface="宋体" panose="02010600030101010101" pitchFamily="2" charset="-122"/>
              </a:rPr>
              <a:t>AdProvinceTop3</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date</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String</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province</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String</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adid</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:Long,</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clickCount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:Long)</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65274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03648" y="2427734"/>
            <a:ext cx="6696744" cy="461665"/>
          </a:xfrm>
          <a:prstGeom prst="rect">
            <a:avLst/>
          </a:prstGeom>
          <a:noFill/>
        </p:spPr>
        <p:txBody>
          <a:bodyPr wrap="square" rtlCol="0">
            <a:spAutoFit/>
          </a:bodyPr>
          <a:lstStyle/>
          <a:p>
            <a:r>
              <a:rPr lang="zh-CN" altLang="en-US" sz="2400" b="1" dirty="0"/>
              <a:t>需求十：最近一小时广告点击量实时统计</a:t>
            </a:r>
          </a:p>
        </p:txBody>
      </p:sp>
    </p:spTree>
    <p:extLst>
      <p:ext uri="{BB962C8B-B14F-4D97-AF65-F5344CB8AC3E}">
        <p14:creationId xmlns:p14="http://schemas.microsoft.com/office/powerpoint/2010/main" val="397376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2139702"/>
            <a:ext cx="7704856" cy="605294"/>
          </a:xfrm>
          <a:prstGeom prst="rect">
            <a:avLst/>
          </a:prstGeom>
        </p:spPr>
        <p:txBody>
          <a:bodyPr wrap="square">
            <a:spAutoFit/>
          </a:bodyPr>
          <a:lstStyle/>
          <a:p>
            <a:pPr indent="266700" algn="just">
              <a:lnSpc>
                <a:spcPts val="2000"/>
              </a:lnSpc>
              <a:spcBef>
                <a:spcPts val="100"/>
              </a:spcBef>
              <a:spcAft>
                <a:spcPts val="100"/>
              </a:spcAft>
            </a:pPr>
            <a:r>
              <a:rPr lang="zh-CN" altLang="en-US" sz="1600" kern="100" spc="50" dirty="0">
                <a:latin typeface="Times New Roman" panose="02020603050405020304" pitchFamily="18" charset="0"/>
              </a:rPr>
              <a:t>通过</a:t>
            </a:r>
            <a:r>
              <a:rPr lang="en-US" altLang="zh-CN" sz="1600" kern="100" spc="50" dirty="0">
                <a:latin typeface="Times New Roman" panose="02020603050405020304" pitchFamily="18" charset="0"/>
              </a:rPr>
              <a:t>Spark Streaming</a:t>
            </a:r>
            <a:r>
              <a:rPr lang="zh-CN" altLang="en-US" sz="1600" kern="100" spc="50" dirty="0">
                <a:latin typeface="Times New Roman" panose="02020603050405020304" pitchFamily="18" charset="0"/>
              </a:rPr>
              <a:t>的窗口操作</a:t>
            </a:r>
            <a:r>
              <a:rPr lang="en-US" altLang="zh-CN" sz="1600" kern="100" spc="50" dirty="0">
                <a:latin typeface="Times New Roman" panose="02020603050405020304" pitchFamily="18" charset="0"/>
              </a:rPr>
              <a:t>(reduceByKeyAndWindow)</a:t>
            </a:r>
            <a:r>
              <a:rPr lang="zh-CN" altLang="en-US" sz="1600" kern="100" spc="50" dirty="0">
                <a:latin typeface="Times New Roman" panose="02020603050405020304" pitchFamily="18" charset="0"/>
              </a:rPr>
              <a:t>实现统计一个小时内每个广告每分钟的点击量。</a:t>
            </a:r>
            <a:endParaRPr lang="zh-CN" altLang="zh-CN" sz="1600" kern="100" spc="50" dirty="0">
              <a:latin typeface="Times New Roman" panose="02020603050405020304" pitchFamily="18" charset="0"/>
            </a:endParaRPr>
          </a:p>
        </p:txBody>
      </p:sp>
      <p:sp>
        <p:nvSpPr>
          <p:cNvPr id="4" name="文本框 3"/>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Tree>
    <p:extLst>
      <p:ext uri="{BB962C8B-B14F-4D97-AF65-F5344CB8AC3E}">
        <p14:creationId xmlns:p14="http://schemas.microsoft.com/office/powerpoint/2010/main" val="173701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1560" y="1131590"/>
            <a:ext cx="2448272" cy="369332"/>
          </a:xfrm>
          <a:prstGeom prst="rect">
            <a:avLst/>
          </a:prstGeom>
          <a:noFill/>
        </p:spPr>
        <p:txBody>
          <a:bodyPr wrap="square" rtlCol="0">
            <a:spAutoFit/>
          </a:bodyPr>
          <a:lstStyle/>
          <a:p>
            <a:r>
              <a:rPr lang="en-US" altLang="zh-CN" b="1" dirty="0"/>
              <a:t>2. MySQL</a:t>
            </a:r>
            <a:r>
              <a:rPr lang="zh-CN" altLang="en-US" b="1" dirty="0"/>
              <a:t>数据库格式</a:t>
            </a:r>
          </a:p>
        </p:txBody>
      </p:sp>
      <p:sp>
        <p:nvSpPr>
          <p:cNvPr id="14" name="矩形 13"/>
          <p:cNvSpPr/>
          <p:nvPr/>
        </p:nvSpPr>
        <p:spPr>
          <a:xfrm>
            <a:off x="3608887" y="1816466"/>
            <a:ext cx="2250254" cy="348813"/>
          </a:xfrm>
          <a:prstGeom prst="rect">
            <a:avLst/>
          </a:prstGeom>
        </p:spPr>
        <p:txBody>
          <a:bodyPr wrap="square">
            <a:spAutoFit/>
          </a:bodyPr>
          <a:lstStyle/>
          <a:p>
            <a:pPr algn="just">
              <a:lnSpc>
                <a:spcPts val="2000"/>
              </a:lnSpc>
              <a:spcBef>
                <a:spcPts val="100"/>
              </a:spcBef>
              <a:spcAft>
                <a:spcPts val="100"/>
              </a:spcAft>
            </a:pPr>
            <a:r>
              <a:rPr lang="zh-CN" altLang="en-US" sz="1200" kern="100" spc="50" dirty="0">
                <a:latin typeface="Times New Roman" panose="02020603050405020304" pitchFamily="18" charset="0"/>
              </a:rPr>
              <a:t>一小时内每分钟广告点击量</a:t>
            </a:r>
            <a:endParaRPr lang="zh-CN" altLang="zh-CN" sz="1200" kern="100" spc="50" dirty="0">
              <a:latin typeface="Times New Roman" panose="02020603050405020304" pitchFamily="18" charset="0"/>
            </a:endParaRPr>
          </a:p>
        </p:txBody>
      </p:sp>
      <p:sp>
        <p:nvSpPr>
          <p:cNvPr id="15" name="流程图: 文档 14"/>
          <p:cNvSpPr/>
          <p:nvPr/>
        </p:nvSpPr>
        <p:spPr>
          <a:xfrm>
            <a:off x="2501766" y="2211710"/>
            <a:ext cx="4464498" cy="1728192"/>
          </a:xfrm>
          <a:prstGeom prst="flowChartDocumen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16" name="表格 15"/>
          <p:cNvGraphicFramePr>
            <a:graphicFrameLocks noGrp="1"/>
          </p:cNvGraphicFramePr>
          <p:nvPr>
            <p:extLst>
              <p:ext uri="{D42A27DB-BD31-4B8C-83A1-F6EECF244321}">
                <p14:modId xmlns:p14="http://schemas.microsoft.com/office/powerpoint/2010/main" val="1852930056"/>
              </p:ext>
            </p:extLst>
          </p:nvPr>
        </p:nvGraphicFramePr>
        <p:xfrm>
          <a:off x="2951556" y="2499742"/>
          <a:ext cx="3564917" cy="800100"/>
        </p:xfrm>
        <a:graphic>
          <a:graphicData uri="http://schemas.openxmlformats.org/drawingml/2006/table">
            <a:tbl>
              <a:tblPr firstRow="1" firstCol="1" bandRow="1">
                <a:tableStyleId>{5DA37D80-6434-44D0-A028-1B22A696006F}</a:tableStyleId>
              </a:tblPr>
              <a:tblGrid>
                <a:gridCol w="572934">
                  <a:extLst>
                    <a:ext uri="{9D8B030D-6E8A-4147-A177-3AD203B41FA5}">
                      <a16:colId xmlns:a16="http://schemas.microsoft.com/office/drawing/2014/main" val="2938860696"/>
                    </a:ext>
                  </a:extLst>
                </a:gridCol>
                <a:gridCol w="700250">
                  <a:extLst>
                    <a:ext uri="{9D8B030D-6E8A-4147-A177-3AD203B41FA5}">
                      <a16:colId xmlns:a16="http://schemas.microsoft.com/office/drawing/2014/main" val="878338233"/>
                    </a:ext>
                  </a:extLst>
                </a:gridCol>
                <a:gridCol w="636593">
                  <a:extLst>
                    <a:ext uri="{9D8B030D-6E8A-4147-A177-3AD203B41FA5}">
                      <a16:colId xmlns:a16="http://schemas.microsoft.com/office/drawing/2014/main" val="3580480794"/>
                    </a:ext>
                  </a:extLst>
                </a:gridCol>
                <a:gridCol w="827570">
                  <a:extLst>
                    <a:ext uri="{9D8B030D-6E8A-4147-A177-3AD203B41FA5}">
                      <a16:colId xmlns:a16="http://schemas.microsoft.com/office/drawing/2014/main" val="4121940986"/>
                    </a:ext>
                  </a:extLst>
                </a:gridCol>
                <a:gridCol w="827570">
                  <a:extLst>
                    <a:ext uri="{9D8B030D-6E8A-4147-A177-3AD203B41FA5}">
                      <a16:colId xmlns:a16="http://schemas.microsoft.com/office/drawing/2014/main" val="3637597016"/>
                    </a:ext>
                  </a:extLst>
                </a:gridCol>
              </a:tblGrid>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宋体" panose="02010600030101010101" pitchFamily="2" charset="-122"/>
                        </a:rPr>
                        <a:t>date</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mn-lt"/>
                          <a:ea typeface="+mn-ea"/>
                        </a:rPr>
                        <a:t>hour</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minute</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adid</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宋体" panose="02010600030101010101" pitchFamily="2" charset="-122"/>
                        </a:rPr>
                        <a:t>click_count</a:t>
                      </a:r>
                      <a:endParaRPr lang="zh-CN" sz="1050" b="1"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5801378"/>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mn-lt"/>
                          <a:ea typeface="+mn-ea"/>
                        </a:rPr>
                        <a:t>hour</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minute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209812238"/>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mn-lt"/>
                          <a:ea typeface="+mn-ea"/>
                        </a:rPr>
                        <a:t>hour</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minute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716715405"/>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mn-lt"/>
                          <a:ea typeface="+mn-ea"/>
                        </a:rPr>
                        <a:t>hour</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minute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102823574"/>
                  </a:ext>
                </a:extLst>
              </a:tr>
              <a:tr h="0">
                <a:tc>
                  <a:txBody>
                    <a:bodyPr/>
                    <a:lstStyle/>
                    <a:p>
                      <a:pPr algn="ctr">
                        <a:spcAft>
                          <a:spcPts val="0"/>
                        </a:spcAft>
                        <a:tabLst>
                          <a:tab pos="2204720" algn="l"/>
                        </a:tabLst>
                      </a:pPr>
                      <a:r>
                        <a:rPr lang="en-US" altLang="zh-CN" sz="1050" kern="100" dirty="0">
                          <a:effectLst/>
                          <a:latin typeface="Times New Roman" panose="02020603050405020304" pitchFamily="18" charset="0"/>
                          <a:ea typeface="+mn-ea"/>
                        </a:rPr>
                        <a:t>date</a:t>
                      </a:r>
                      <a:endParaRPr lang="zh-CN" altLang="zh-CN" sz="1050"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mn-lt"/>
                          <a:ea typeface="+mn-ea"/>
                        </a:rPr>
                        <a:t>hour</a:t>
                      </a:r>
                      <a:endParaRPr lang="zh-CN" altLang="zh-CN" sz="1050" b="1" kern="100" dirty="0">
                        <a:effectLst/>
                        <a:latin typeface="Times New Roman" panose="02020603050405020304" pitchFamily="18" charset="0"/>
                        <a:ea typeface="+mn-ea"/>
                      </a:endParaRPr>
                    </a:p>
                  </a:txBody>
                  <a:tcPr marL="68580" marR="68580" marT="0" marB="0"/>
                </a:tc>
                <a:tc>
                  <a:txBody>
                    <a:bodyPr/>
                    <a:lstStyle/>
                    <a:p>
                      <a:pPr algn="ctr">
                        <a:spcAft>
                          <a:spcPts val="0"/>
                        </a:spcAft>
                        <a:tabLst>
                          <a:tab pos="2204720" algn="l"/>
                        </a:tabLst>
                      </a:pPr>
                      <a:r>
                        <a:rPr lang="en-US" altLang="zh-CN" sz="1050" b="1" kern="100" dirty="0">
                          <a:effectLst/>
                          <a:latin typeface="Times New Roman" panose="02020603050405020304" pitchFamily="18" charset="0"/>
                          <a:ea typeface="+mn-ea"/>
                        </a:rPr>
                        <a:t>minute</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adid</a:t>
                      </a:r>
                      <a:endParaRPr lang="zh-CN" altLang="zh-CN" sz="1050" b="1" kern="100" dirty="0">
                        <a:effectLst/>
                        <a:latin typeface="Times New Roman" panose="02020603050405020304" pitchFamily="18" charset="0"/>
                        <a:ea typeface="+mn-e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2204720" algn="l"/>
                        </a:tabLst>
                        <a:defRPr/>
                      </a:pPr>
                      <a:r>
                        <a:rPr lang="en-US" altLang="zh-CN" sz="1050" b="1" kern="100" dirty="0">
                          <a:effectLst/>
                          <a:latin typeface="Times New Roman" panose="02020603050405020304" pitchFamily="18" charset="0"/>
                          <a:ea typeface="+mn-ea"/>
                        </a:rPr>
                        <a:t>click_count</a:t>
                      </a:r>
                      <a:endParaRPr lang="zh-CN" altLang="zh-CN" sz="1050" b="1" kern="100" dirty="0">
                        <a:effectLst/>
                        <a:latin typeface="Times New Roman" panose="02020603050405020304" pitchFamily="18" charset="0"/>
                        <a:ea typeface="+mn-ea"/>
                      </a:endParaRPr>
                    </a:p>
                  </a:txBody>
                  <a:tcPr marL="68580" marR="68580" marT="0" marB="0"/>
                </a:tc>
                <a:extLst>
                  <a:ext uri="{0D108BD9-81ED-4DB2-BD59-A6C34878D82A}">
                    <a16:rowId xmlns:a16="http://schemas.microsoft.com/office/drawing/2014/main" val="3060370101"/>
                  </a:ext>
                </a:extLst>
              </a:tr>
            </a:tbl>
          </a:graphicData>
        </a:graphic>
      </p:graphicFrame>
      <p:sp>
        <p:nvSpPr>
          <p:cNvPr id="6" name="图文框 5"/>
          <p:cNvSpPr/>
          <p:nvPr/>
        </p:nvSpPr>
        <p:spPr>
          <a:xfrm>
            <a:off x="2937242" y="2499742"/>
            <a:ext cx="2786886" cy="144016"/>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cxnSp>
        <p:nvCxnSpPr>
          <p:cNvPr id="7" name="直接箭头连接符 6"/>
          <p:cNvCxnSpPr/>
          <p:nvPr/>
        </p:nvCxnSpPr>
        <p:spPr>
          <a:xfrm flipH="1">
            <a:off x="5735549" y="1859682"/>
            <a:ext cx="828090" cy="58407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8" name="矩形 7"/>
          <p:cNvSpPr/>
          <p:nvPr/>
        </p:nvSpPr>
        <p:spPr>
          <a:xfrm>
            <a:off x="5724128" y="1490015"/>
            <a:ext cx="1786874" cy="348813"/>
          </a:xfrm>
          <a:prstGeom prst="rect">
            <a:avLst/>
          </a:prstGeom>
        </p:spPr>
        <p:txBody>
          <a:bodyPr wrap="square">
            <a:spAutoFit/>
          </a:bodyPr>
          <a:lstStyle/>
          <a:p>
            <a:pPr algn="just">
              <a:lnSpc>
                <a:spcPts val="2000"/>
              </a:lnSpc>
              <a:spcBef>
                <a:spcPts val="100"/>
              </a:spcBef>
              <a:spcAft>
                <a:spcPts val="100"/>
              </a:spcAft>
            </a:pPr>
            <a:r>
              <a:rPr lang="en-US" altLang="zh-CN" sz="1200" kern="100" spc="50" dirty="0">
                <a:latin typeface="Times New Roman" panose="02020603050405020304" pitchFamily="18" charset="0"/>
              </a:rPr>
              <a:t>date hour minute adid</a:t>
            </a:r>
            <a:endParaRPr lang="zh-CN" altLang="zh-CN" sz="1200" kern="100" spc="50" dirty="0">
              <a:latin typeface="Times New Roman" panose="02020603050405020304" pitchFamily="18" charset="0"/>
            </a:endParaRPr>
          </a:p>
        </p:txBody>
      </p:sp>
    </p:spTree>
    <p:extLst>
      <p:ext uri="{BB962C8B-B14F-4D97-AF65-F5344CB8AC3E}">
        <p14:creationId xmlns:p14="http://schemas.microsoft.com/office/powerpoint/2010/main" val="367489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499742"/>
            <a:ext cx="8640960" cy="307777"/>
          </a:xfrm>
          <a:prstGeom prst="rect">
            <a:avLst/>
          </a:prstGeom>
        </p:spPr>
        <p:txBody>
          <a:bodyPr wrap="square">
            <a:spAutoFit/>
          </a:bodyPr>
          <a:lstStyle/>
          <a:p>
            <a:r>
              <a:rPr lang="zh-CN" altLang="en-US" sz="1400" dirty="0"/>
              <a:t>val key2ClickCountDStream = keyDStram.</a:t>
            </a:r>
            <a:r>
              <a:rPr lang="zh-CN" altLang="en-US" sz="1400" dirty="0">
                <a:solidFill>
                  <a:srgbClr val="FF0000"/>
                </a:solidFill>
              </a:rPr>
              <a:t>reduceByKeyAndWindow</a:t>
            </a:r>
            <a:r>
              <a:rPr lang="zh-CN" altLang="en-US" sz="1400" dirty="0"/>
              <a:t>((a:Long, b:Long)=&gt;(a+b), Minutes(60), Minutes(1))</a:t>
            </a:r>
          </a:p>
        </p:txBody>
      </p:sp>
    </p:spTree>
    <p:extLst>
      <p:ext uri="{BB962C8B-B14F-4D97-AF65-F5344CB8AC3E}">
        <p14:creationId xmlns:p14="http://schemas.microsoft.com/office/powerpoint/2010/main" val="42241928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555776" y="2139702"/>
            <a:ext cx="3888432" cy="1092607"/>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a:ln>
                  <a:noFill/>
                </a:ln>
                <a:solidFill>
                  <a:srgbClr val="D33682"/>
                </a:solidFill>
                <a:effectLst/>
                <a:latin typeface="宋体" panose="02010600030101010101" pitchFamily="2" charset="-122"/>
                <a:ea typeface="宋体" panose="02010600030101010101" pitchFamily="2" charset="-122"/>
              </a:rPr>
              <a:t>case class </a:t>
            </a:r>
            <a:r>
              <a:rPr kumimoji="0" lang="zh-CN" altLang="zh-CN" sz="1300" b="1" i="0" u="none" strike="noStrike" cap="none" normalizeH="0" baseline="0">
                <a:ln>
                  <a:noFill/>
                </a:ln>
                <a:solidFill>
                  <a:srgbClr val="2AA198"/>
                </a:solidFill>
                <a:effectLst/>
                <a:latin typeface="宋体" panose="02010600030101010101" pitchFamily="2" charset="-122"/>
                <a:ea typeface="宋体" panose="02010600030101010101" pitchFamily="2" charset="-122"/>
              </a:rPr>
              <a:t>AdClickTrend</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date</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String</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hour</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String</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minute</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String</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adid</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:Long,</a:t>
            </a:r>
            <a:b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a:ln>
                  <a:noFill/>
                </a:ln>
                <a:solidFill>
                  <a:srgbClr val="839496"/>
                </a:solidFill>
                <a:effectLst/>
                <a:latin typeface="宋体" panose="02010600030101010101" pitchFamily="2" charset="-122"/>
                <a:ea typeface="宋体" panose="02010600030101010101" pitchFamily="2" charset="-122"/>
              </a:rPr>
              <a:t>clickCount</a:t>
            </a:r>
            <a:r>
              <a:rPr kumimoji="0" lang="zh-CN" altLang="zh-CN" sz="1300" b="0" i="0" u="none" strike="noStrike" cap="none" normalizeH="0" baseline="0">
                <a:ln>
                  <a:noFill/>
                </a:ln>
                <a:solidFill>
                  <a:srgbClr val="586E75"/>
                </a:solidFill>
                <a:effectLst/>
                <a:latin typeface="宋体" panose="02010600030101010101" pitchFamily="2" charset="-122"/>
                <a:ea typeface="宋体" panose="02010600030101010101" pitchFamily="2" charset="-122"/>
              </a:rPr>
              <a:t>:Long)</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793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987574"/>
            <a:ext cx="2088232" cy="369332"/>
          </a:xfrm>
          <a:prstGeom prst="rect">
            <a:avLst/>
          </a:prstGeom>
          <a:noFill/>
        </p:spPr>
        <p:txBody>
          <a:bodyPr wrap="square" rtlCol="0">
            <a:spAutoFit/>
          </a:bodyPr>
          <a:lstStyle/>
          <a:p>
            <a:r>
              <a:rPr lang="en-US" altLang="zh-CN" b="1" dirty="0"/>
              <a:t>2.2  </a:t>
            </a:r>
            <a:r>
              <a:rPr lang="zh-CN" altLang="en-US" b="1" dirty="0"/>
              <a:t>实时数据解析</a:t>
            </a:r>
          </a:p>
        </p:txBody>
      </p:sp>
      <p:sp>
        <p:nvSpPr>
          <p:cNvPr id="5" name="矩形 4"/>
          <p:cNvSpPr/>
          <p:nvPr/>
        </p:nvSpPr>
        <p:spPr>
          <a:xfrm>
            <a:off x="107504" y="1635646"/>
            <a:ext cx="6336704" cy="310341"/>
          </a:xfrm>
          <a:prstGeom prst="rect">
            <a:avLst/>
          </a:prstGeom>
        </p:spPr>
        <p:txBody>
          <a:bodyPr wrap="square">
            <a:spAutoFit/>
          </a:bodyPr>
          <a:lstStyle/>
          <a:p>
            <a:pPr indent="292100" algn="just">
              <a:lnSpc>
                <a:spcPts val="1650"/>
              </a:lnSpc>
              <a:spcBef>
                <a:spcPts val="240"/>
              </a:spcBef>
              <a:spcAft>
                <a:spcPts val="240"/>
              </a:spcAft>
            </a:pPr>
            <a:r>
              <a:rPr lang="zh-CN" altLang="zh-CN" sz="1600" kern="100" spc="50" dirty="0">
                <a:latin typeface="Times New Roman" panose="02020603050405020304" pitchFamily="18" charset="0"/>
              </a:rPr>
              <a:t>程序每</a:t>
            </a:r>
            <a:r>
              <a:rPr lang="en-US" altLang="zh-CN" sz="1600" kern="100" spc="50" dirty="0">
                <a:latin typeface="Times New Roman" panose="02020603050405020304" pitchFamily="18" charset="0"/>
              </a:rPr>
              <a:t>5</a:t>
            </a:r>
            <a:r>
              <a:rPr lang="zh-CN" altLang="zh-CN" sz="1600" kern="100" spc="50" dirty="0">
                <a:latin typeface="Times New Roman" panose="02020603050405020304" pitchFamily="18" charset="0"/>
              </a:rPr>
              <a:t>秒向</a:t>
            </a:r>
            <a:r>
              <a:rPr lang="en-US" altLang="zh-CN" sz="1600" kern="100" spc="50" dirty="0">
                <a:latin typeface="Times New Roman" panose="02020603050405020304" pitchFamily="18" charset="0"/>
              </a:rPr>
              <a:t>Kafka</a:t>
            </a:r>
            <a:r>
              <a:rPr lang="zh-CN" altLang="zh-CN" sz="1600" kern="100" spc="50" dirty="0">
                <a:latin typeface="Times New Roman" panose="02020603050405020304" pitchFamily="18" charset="0"/>
              </a:rPr>
              <a:t>集群写入数据，格式如下：</a:t>
            </a:r>
          </a:p>
        </p:txBody>
      </p:sp>
      <p:sp>
        <p:nvSpPr>
          <p:cNvPr id="6" name="矩形 5"/>
          <p:cNvSpPr/>
          <p:nvPr/>
        </p:nvSpPr>
        <p:spPr>
          <a:xfrm>
            <a:off x="2267744" y="2100334"/>
            <a:ext cx="3528392" cy="297967"/>
          </a:xfrm>
          <a:prstGeom prst="rect">
            <a:avLst/>
          </a:prstGeom>
        </p:spPr>
        <p:txBody>
          <a:bodyPr wrap="square">
            <a:spAutoFit/>
          </a:bodyPr>
          <a:lstStyle/>
          <a:p>
            <a:pPr indent="292100" algn="just">
              <a:lnSpc>
                <a:spcPts val="1650"/>
              </a:lnSpc>
              <a:spcBef>
                <a:spcPts val="240"/>
              </a:spcBef>
              <a:spcAft>
                <a:spcPts val="240"/>
              </a:spcAft>
            </a:pPr>
            <a:r>
              <a:rPr lang="en-US" altLang="zh-CN" sz="1400" kern="100" spc="50" dirty="0">
                <a:latin typeface="Times New Roman" panose="02020603050405020304" pitchFamily="18" charset="0"/>
              </a:rPr>
              <a:t>timestamp  province  city  userid  adid</a:t>
            </a:r>
            <a:endParaRPr lang="zh-CN" altLang="zh-CN" sz="1400" kern="100" spc="50" dirty="0">
              <a:latin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945956825"/>
              </p:ext>
            </p:extLst>
          </p:nvPr>
        </p:nvGraphicFramePr>
        <p:xfrm>
          <a:off x="899592" y="2643758"/>
          <a:ext cx="7344816" cy="1800202"/>
        </p:xfrm>
        <a:graphic>
          <a:graphicData uri="http://schemas.openxmlformats.org/drawingml/2006/table">
            <a:tbl>
              <a:tblPr firstRow="1" firstCol="1" bandRow="1">
                <a:tableStyleId>{8799B23B-EC83-4686-B30A-512413B5E67A}</a:tableStyleId>
              </a:tblPr>
              <a:tblGrid>
                <a:gridCol w="2170177">
                  <a:extLst>
                    <a:ext uri="{9D8B030D-6E8A-4147-A177-3AD203B41FA5}">
                      <a16:colId xmlns:a16="http://schemas.microsoft.com/office/drawing/2014/main" val="3025780562"/>
                    </a:ext>
                  </a:extLst>
                </a:gridCol>
                <a:gridCol w="5174639">
                  <a:extLst>
                    <a:ext uri="{9D8B030D-6E8A-4147-A177-3AD203B41FA5}">
                      <a16:colId xmlns:a16="http://schemas.microsoft.com/office/drawing/2014/main" val="159321445"/>
                    </a:ext>
                  </a:extLst>
                </a:gridCol>
              </a:tblGrid>
              <a:tr h="227210">
                <a:tc>
                  <a:txBody>
                    <a:bodyPr/>
                    <a:lstStyle/>
                    <a:p>
                      <a:pPr algn="ctr">
                        <a:spcAft>
                          <a:spcPts val="0"/>
                        </a:spcAft>
                      </a:pPr>
                      <a:r>
                        <a:rPr lang="zh-CN" sz="1050" kern="100" dirty="0">
                          <a:effectLst/>
                        </a:rPr>
                        <a:t>字段名称</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dirty="0">
                          <a:effectLst/>
                        </a:rPr>
                        <a:t>取值范围</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68362989"/>
                  </a:ext>
                </a:extLst>
              </a:tr>
              <a:tr h="227210">
                <a:tc>
                  <a:txBody>
                    <a:bodyPr/>
                    <a:lstStyle/>
                    <a:p>
                      <a:pPr algn="ctr">
                        <a:spcAft>
                          <a:spcPts val="0"/>
                        </a:spcAft>
                      </a:pPr>
                      <a:r>
                        <a:rPr lang="en-US" sz="1050" kern="100" dirty="0">
                          <a:effectLst/>
                        </a:rPr>
                        <a:t>timestamp</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当前时间毫秒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60108661"/>
                  </a:ext>
                </a:extLst>
              </a:tr>
              <a:tr h="227210">
                <a:tc>
                  <a:txBody>
                    <a:bodyPr/>
                    <a:lstStyle/>
                    <a:p>
                      <a:pPr algn="ctr">
                        <a:spcAft>
                          <a:spcPts val="0"/>
                        </a:spcAft>
                      </a:pPr>
                      <a:r>
                        <a:rPr lang="en-US" sz="1050" kern="100" dirty="0">
                          <a:effectLst/>
                        </a:rPr>
                        <a:t>userId</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dirty="0">
                          <a:effectLst/>
                        </a:rPr>
                        <a:t>0 – 99</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37428463"/>
                  </a:ext>
                </a:extLst>
              </a:tr>
              <a:tr h="891362">
                <a:tc>
                  <a:txBody>
                    <a:bodyPr/>
                    <a:lstStyle/>
                    <a:p>
                      <a:pPr algn="ctr">
                        <a:spcAft>
                          <a:spcPts val="0"/>
                        </a:spcAft>
                      </a:pPr>
                      <a:r>
                        <a:rPr lang="en-US" sz="1050" kern="100" dirty="0">
                          <a:effectLst/>
                        </a:rPr>
                        <a:t>provice/city</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dirty="0">
                          <a:effectLst/>
                        </a:rPr>
                        <a:t>1 – 9</a:t>
                      </a:r>
                      <a:endParaRPr lang="zh-CN" sz="1050" kern="100">
                        <a:effectLst/>
                      </a:endParaRPr>
                    </a:p>
                    <a:p>
                      <a:pPr algn="just">
                        <a:spcAft>
                          <a:spcPts val="0"/>
                        </a:spcAft>
                      </a:pPr>
                      <a:r>
                        <a:rPr lang="en-US" sz="1050" kern="100" dirty="0">
                          <a:effectLst/>
                        </a:rPr>
                        <a:t>((0L,"</a:t>
                      </a:r>
                      <a:r>
                        <a:rPr lang="zh-CN" sz="1050" kern="100">
                          <a:effectLst/>
                        </a:rPr>
                        <a:t>北京</a:t>
                      </a:r>
                      <a:r>
                        <a:rPr lang="en-US" sz="1050" kern="100" dirty="0">
                          <a:effectLst/>
                        </a:rPr>
                        <a:t>","</a:t>
                      </a:r>
                      <a:r>
                        <a:rPr lang="zh-CN" sz="1050" kern="100">
                          <a:effectLst/>
                        </a:rPr>
                        <a:t>北京</a:t>
                      </a:r>
                      <a:r>
                        <a:rPr lang="en-US" sz="1050" kern="100" dirty="0">
                          <a:effectLst/>
                        </a:rPr>
                        <a:t>"),(1L,"</a:t>
                      </a:r>
                      <a:r>
                        <a:rPr lang="zh-CN" sz="1050" kern="100">
                          <a:effectLst/>
                        </a:rPr>
                        <a:t>上海</a:t>
                      </a:r>
                      <a:r>
                        <a:rPr lang="en-US" sz="1050" kern="100" dirty="0">
                          <a:effectLst/>
                        </a:rPr>
                        <a:t>","</a:t>
                      </a:r>
                      <a:r>
                        <a:rPr lang="zh-CN" sz="1050" kern="100">
                          <a:effectLst/>
                        </a:rPr>
                        <a:t>上海</a:t>
                      </a:r>
                      <a:r>
                        <a:rPr lang="en-US" sz="1050" kern="100" dirty="0">
                          <a:effectLst/>
                        </a:rPr>
                        <a:t>"),(2L,"</a:t>
                      </a:r>
                      <a:r>
                        <a:rPr lang="zh-CN" sz="1050" kern="100">
                          <a:effectLst/>
                        </a:rPr>
                        <a:t>南京</a:t>
                      </a:r>
                      <a:r>
                        <a:rPr lang="en-US" sz="1050" kern="100" dirty="0">
                          <a:effectLst/>
                        </a:rPr>
                        <a:t>","</a:t>
                      </a:r>
                      <a:r>
                        <a:rPr lang="zh-CN" sz="1050" kern="100">
                          <a:effectLst/>
                        </a:rPr>
                        <a:t>江苏省</a:t>
                      </a:r>
                      <a:r>
                        <a:rPr lang="en-US" sz="1050" kern="100" dirty="0">
                          <a:effectLst/>
                        </a:rPr>
                        <a:t>"),(3L,"</a:t>
                      </a:r>
                      <a:r>
                        <a:rPr lang="zh-CN" sz="1050" kern="100">
                          <a:effectLst/>
                        </a:rPr>
                        <a:t>广州</a:t>
                      </a:r>
                      <a:r>
                        <a:rPr lang="en-US" sz="1050" kern="100" dirty="0">
                          <a:effectLst/>
                        </a:rPr>
                        <a:t>","</a:t>
                      </a:r>
                      <a:r>
                        <a:rPr lang="zh-CN" sz="1050" kern="100">
                          <a:effectLst/>
                        </a:rPr>
                        <a:t>广东省</a:t>
                      </a:r>
                      <a:r>
                        <a:rPr lang="en-US" sz="1050" kern="100" dirty="0">
                          <a:effectLst/>
                        </a:rPr>
                        <a:t>"),(4L,"</a:t>
                      </a:r>
                      <a:r>
                        <a:rPr lang="zh-CN" sz="1050" kern="100">
                          <a:effectLst/>
                        </a:rPr>
                        <a:t>三亚</a:t>
                      </a:r>
                      <a:r>
                        <a:rPr lang="en-US" sz="1050" kern="100" dirty="0">
                          <a:effectLst/>
                        </a:rPr>
                        <a:t>","</a:t>
                      </a:r>
                      <a:r>
                        <a:rPr lang="zh-CN" sz="1050" kern="100">
                          <a:effectLst/>
                        </a:rPr>
                        <a:t>海南省</a:t>
                      </a:r>
                      <a:r>
                        <a:rPr lang="en-US" sz="1050" kern="100" dirty="0">
                          <a:effectLst/>
                        </a:rPr>
                        <a:t>"),(5L,"</a:t>
                      </a:r>
                      <a:r>
                        <a:rPr lang="zh-CN" sz="1050" kern="100">
                          <a:effectLst/>
                        </a:rPr>
                        <a:t>武汉</a:t>
                      </a:r>
                      <a:r>
                        <a:rPr lang="en-US" sz="1050" kern="100" dirty="0">
                          <a:effectLst/>
                        </a:rPr>
                        <a:t>","</a:t>
                      </a:r>
                      <a:r>
                        <a:rPr lang="zh-CN" sz="1050" kern="100">
                          <a:effectLst/>
                        </a:rPr>
                        <a:t>湖北省</a:t>
                      </a:r>
                      <a:r>
                        <a:rPr lang="en-US" sz="1050" kern="100" dirty="0">
                          <a:effectLst/>
                        </a:rPr>
                        <a:t>"),(6L,"</a:t>
                      </a:r>
                      <a:r>
                        <a:rPr lang="zh-CN" sz="1050" kern="100">
                          <a:effectLst/>
                        </a:rPr>
                        <a:t>长沙</a:t>
                      </a:r>
                      <a:r>
                        <a:rPr lang="en-US" sz="1050" kern="100" dirty="0">
                          <a:effectLst/>
                        </a:rPr>
                        <a:t>","</a:t>
                      </a:r>
                      <a:r>
                        <a:rPr lang="zh-CN" sz="1050" kern="100">
                          <a:effectLst/>
                        </a:rPr>
                        <a:t>湖南省</a:t>
                      </a:r>
                      <a:r>
                        <a:rPr lang="en-US" sz="1050" kern="100" dirty="0">
                          <a:effectLst/>
                        </a:rPr>
                        <a:t>"),(7L,"</a:t>
                      </a:r>
                      <a:r>
                        <a:rPr lang="zh-CN" sz="1050" kern="100">
                          <a:effectLst/>
                        </a:rPr>
                        <a:t>西安</a:t>
                      </a:r>
                      <a:r>
                        <a:rPr lang="en-US" sz="1050" kern="100" dirty="0">
                          <a:effectLst/>
                        </a:rPr>
                        <a:t>","</a:t>
                      </a:r>
                      <a:r>
                        <a:rPr lang="zh-CN" sz="1050" kern="100">
                          <a:effectLst/>
                        </a:rPr>
                        <a:t>陕西省</a:t>
                      </a:r>
                      <a:r>
                        <a:rPr lang="en-US" sz="1050" kern="100" dirty="0">
                          <a:effectLst/>
                        </a:rPr>
                        <a:t>"),(8L,"</a:t>
                      </a:r>
                      <a:r>
                        <a:rPr lang="zh-CN" sz="1050" kern="100">
                          <a:effectLst/>
                        </a:rPr>
                        <a:t>成都</a:t>
                      </a:r>
                      <a:r>
                        <a:rPr lang="en-US" sz="1050" kern="100" dirty="0">
                          <a:effectLst/>
                        </a:rPr>
                        <a:t>","</a:t>
                      </a:r>
                      <a:r>
                        <a:rPr lang="zh-CN" sz="1050" kern="100">
                          <a:effectLst/>
                        </a:rPr>
                        <a:t>四川省</a:t>
                      </a:r>
                      <a:r>
                        <a:rPr lang="en-US" sz="1050" kern="100" dirty="0">
                          <a:effectLst/>
                        </a:rPr>
                        <a:t>"),(9L,"</a:t>
                      </a:r>
                      <a:r>
                        <a:rPr lang="zh-CN" sz="1050" kern="100">
                          <a:effectLst/>
                        </a:rPr>
                        <a:t>哈尔滨</a:t>
                      </a:r>
                      <a:r>
                        <a:rPr lang="en-US" sz="1050" kern="100" dirty="0">
                          <a:effectLst/>
                        </a:rPr>
                        <a:t>","</a:t>
                      </a:r>
                      <a:r>
                        <a:rPr lang="zh-CN" sz="1050" kern="100">
                          <a:effectLst/>
                        </a:rPr>
                        <a:t>东北省</a:t>
                      </a:r>
                      <a:r>
                        <a:rPr lang="en-US" sz="1050" kern="100" dirty="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07228686"/>
                  </a:ext>
                </a:extLst>
              </a:tr>
              <a:tr h="227210">
                <a:tc>
                  <a:txBody>
                    <a:bodyPr/>
                    <a:lstStyle/>
                    <a:p>
                      <a:pPr algn="ctr">
                        <a:spcAft>
                          <a:spcPts val="0"/>
                        </a:spcAft>
                      </a:pPr>
                      <a:r>
                        <a:rPr lang="en-US" sz="1050" kern="100" dirty="0">
                          <a:effectLst/>
                        </a:rPr>
                        <a:t>adid</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dirty="0">
                          <a:effectLst/>
                        </a:rPr>
                        <a:t>0 - 19</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52915002"/>
                  </a:ext>
                </a:extLst>
              </a:tr>
            </a:tbl>
          </a:graphicData>
        </a:graphic>
      </p:graphicFrame>
    </p:spTree>
    <p:extLst>
      <p:ext uri="{BB962C8B-B14F-4D97-AF65-F5344CB8AC3E}">
        <p14:creationId xmlns:p14="http://schemas.microsoft.com/office/powerpoint/2010/main" val="364784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5536" y="843558"/>
            <a:ext cx="3600400" cy="461665"/>
          </a:xfrm>
          <a:prstGeom prst="rect">
            <a:avLst/>
          </a:prstGeom>
          <a:noFill/>
        </p:spPr>
        <p:txBody>
          <a:bodyPr wrap="square" rtlCol="0">
            <a:spAutoFit/>
          </a:bodyPr>
          <a:lstStyle/>
          <a:p>
            <a:r>
              <a:rPr lang="en-US" altLang="zh-CN" sz="2400" b="1" dirty="0"/>
              <a:t>2.  </a:t>
            </a:r>
            <a:r>
              <a:rPr lang="zh-CN" altLang="en-US" sz="2400" b="1" dirty="0"/>
              <a:t>需求概述</a:t>
            </a:r>
          </a:p>
        </p:txBody>
      </p:sp>
      <p:pic>
        <p:nvPicPr>
          <p:cNvPr id="1026" name="Picture 33" descr="../../系统架构.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35646"/>
            <a:ext cx="5976664" cy="2746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53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50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 calcmode="lin" valueType="num">
                                      <p:cBhvr>
                                        <p:cTn id="9" dur="500" fill="hold"/>
                                        <p:tgtEl>
                                          <p:spTgt spid="1026"/>
                                        </p:tgtEl>
                                        <p:attrNameLst>
                                          <p:attrName>style.rotation</p:attrName>
                                        </p:attrNameLst>
                                      </p:cBhvr>
                                      <p:tavLst>
                                        <p:tav tm="0">
                                          <p:val>
                                            <p:fltVal val="360"/>
                                          </p:val>
                                        </p:tav>
                                        <p:tav tm="100000">
                                          <p:val>
                                            <p:fltVal val="0"/>
                                          </p:val>
                                        </p:tav>
                                      </p:tavLst>
                                    </p:anim>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5536" y="843558"/>
            <a:ext cx="3600400" cy="461665"/>
          </a:xfrm>
          <a:prstGeom prst="rect">
            <a:avLst/>
          </a:prstGeom>
          <a:noFill/>
        </p:spPr>
        <p:txBody>
          <a:bodyPr wrap="square" rtlCol="0">
            <a:spAutoFit/>
          </a:bodyPr>
          <a:lstStyle/>
          <a:p>
            <a:r>
              <a:rPr lang="en-US" altLang="zh-CN" sz="2400" b="1" dirty="0"/>
              <a:t>2.  </a:t>
            </a:r>
            <a:r>
              <a:rPr lang="zh-CN" altLang="en-US" sz="2400" b="1" dirty="0"/>
              <a:t>需求概述</a:t>
            </a:r>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635646"/>
            <a:ext cx="2880320" cy="233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259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500"/>
                                  </p:stCondLst>
                                  <p:childTnLst>
                                    <p:set>
                                      <p:cBhvr>
                                        <p:cTn id="6" dur="1" fill="hold">
                                          <p:stCondLst>
                                            <p:cond delay="0"/>
                                          </p:stCondLst>
                                        </p:cTn>
                                        <p:tgtEl>
                                          <p:spTgt spid="4098"/>
                                        </p:tgtEl>
                                        <p:attrNameLst>
                                          <p:attrName>style.visibility</p:attrName>
                                        </p:attrNameLst>
                                      </p:cBhvr>
                                      <p:to>
                                        <p:strVal val="visible"/>
                                      </p:to>
                                    </p:set>
                                    <p:animEffect transition="in" filter="circle(in)">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1395647"/>
            <a:ext cx="3096344" cy="369332"/>
          </a:xfrm>
          <a:prstGeom prst="rect">
            <a:avLst/>
          </a:prstGeom>
          <a:noFill/>
        </p:spPr>
        <p:txBody>
          <a:bodyPr wrap="square" rtlCol="0">
            <a:spAutoFit/>
          </a:bodyPr>
          <a:lstStyle/>
          <a:p>
            <a:r>
              <a:rPr lang="en-US" altLang="zh-CN" b="1" dirty="0"/>
              <a:t>2.1 </a:t>
            </a:r>
            <a:r>
              <a:rPr lang="zh-CN" altLang="en-US" b="1" dirty="0"/>
              <a:t>用户访问</a:t>
            </a:r>
            <a:r>
              <a:rPr lang="en-US" altLang="zh-CN" b="1" dirty="0"/>
              <a:t>Session</a:t>
            </a:r>
            <a:r>
              <a:rPr lang="zh-CN" altLang="en-US" b="1" dirty="0"/>
              <a:t>分析</a:t>
            </a:r>
          </a:p>
        </p:txBody>
      </p:sp>
      <p:sp>
        <p:nvSpPr>
          <p:cNvPr id="6" name="矩形 5"/>
          <p:cNvSpPr/>
          <p:nvPr/>
        </p:nvSpPr>
        <p:spPr>
          <a:xfrm>
            <a:off x="539552" y="1855404"/>
            <a:ext cx="8064896" cy="2800767"/>
          </a:xfrm>
          <a:prstGeom prst="rect">
            <a:avLst/>
          </a:prstGeom>
        </p:spPr>
        <p:txBody>
          <a:bodyPr wrap="square">
            <a:spAutoFit/>
          </a:bodyPr>
          <a:lstStyle/>
          <a:p>
            <a:r>
              <a:rPr lang="zh-CN" altLang="en-US" sz="1600" dirty="0"/>
              <a:t>    用户访问session，是在电商平台的角度定义的会话概念，指的就是，从用户第一次进入首页，session就开始了。然后在一定时间范围内，直到最后操作完（可能做了几十次、甚至上百次操作），离开网站，关闭浏览器，或者长时间没有做操作，那么session就结束了。</a:t>
            </a:r>
          </a:p>
          <a:p>
            <a:endParaRPr lang="zh-CN" altLang="en-US" sz="1600" dirty="0"/>
          </a:p>
          <a:p>
            <a:r>
              <a:rPr lang="zh-CN" altLang="en-US" sz="1600" dirty="0"/>
              <a:t>    以上用户在网站内的访问过程，就称之为一次session。简单理解，session就是某一天某一个时间段内，某个用户对网站从打开/进入，到做了大量操作，到最后关闭浏览器。的过程，就叫做session。</a:t>
            </a:r>
          </a:p>
          <a:p>
            <a:endParaRPr lang="zh-CN" altLang="en-US" sz="1600" dirty="0"/>
          </a:p>
          <a:p>
            <a:r>
              <a:rPr lang="zh-CN" altLang="en-US" sz="1600" dirty="0">
                <a:solidFill>
                  <a:srgbClr val="FF0000"/>
                </a:solidFill>
              </a:rPr>
              <a:t>    session实际上就是一个电商网站中最基本的数据和大数据</a:t>
            </a:r>
            <a:r>
              <a:rPr lang="zh-CN" altLang="en-US" sz="1600" dirty="0"/>
              <a:t>。那么面向消费者</a:t>
            </a:r>
            <a:r>
              <a:rPr lang="en-US" altLang="zh-CN" sz="1600" dirty="0"/>
              <a:t>/</a:t>
            </a:r>
            <a:r>
              <a:rPr lang="zh-CN" altLang="en-US" sz="1600" dirty="0"/>
              <a:t>用户端的大数据分析，最基本的就是面向用户访问行为/用户访问session的分析。</a:t>
            </a:r>
          </a:p>
        </p:txBody>
      </p:sp>
      <p:sp>
        <p:nvSpPr>
          <p:cNvPr id="7" name="文本框 6"/>
          <p:cNvSpPr txBox="1"/>
          <p:nvPr/>
        </p:nvSpPr>
        <p:spPr>
          <a:xfrm>
            <a:off x="395536" y="843558"/>
            <a:ext cx="3600400" cy="461665"/>
          </a:xfrm>
          <a:prstGeom prst="rect">
            <a:avLst/>
          </a:prstGeom>
          <a:noFill/>
        </p:spPr>
        <p:txBody>
          <a:bodyPr wrap="square" rtlCol="0">
            <a:spAutoFit/>
          </a:bodyPr>
          <a:lstStyle/>
          <a:p>
            <a:r>
              <a:rPr lang="en-US" altLang="zh-CN" sz="2400" b="1" dirty="0"/>
              <a:t>2.  </a:t>
            </a:r>
            <a:r>
              <a:rPr lang="zh-CN" altLang="en-US" sz="2400" b="1" dirty="0"/>
              <a:t>需求概述</a:t>
            </a:r>
          </a:p>
        </p:txBody>
      </p:sp>
    </p:spTree>
    <p:extLst>
      <p:ext uri="{BB962C8B-B14F-4D97-AF65-F5344CB8AC3E}">
        <p14:creationId xmlns:p14="http://schemas.microsoft.com/office/powerpoint/2010/main" val="211277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01322" y="1563638"/>
            <a:ext cx="8064896" cy="2800767"/>
          </a:xfrm>
          <a:prstGeom prst="rect">
            <a:avLst/>
          </a:prstGeom>
        </p:spPr>
        <p:txBody>
          <a:bodyPr wrap="square">
            <a:spAutoFit/>
          </a:bodyPr>
          <a:lstStyle/>
          <a:p>
            <a:r>
              <a:rPr lang="zh-CN" altLang="en-US" sz="1600" dirty="0"/>
              <a:t>    用户在电商网站上，通常会有很多的访问行为，通常都是进入首页，然后可能点击首页上的一些商品，点击首页上的一些品类，也可能随时在搜索框里面搜索关键词，还可能将一些商品加入购物车，对购物车中的多个商品下订单，最后对订单中的多个商品进行支付。</a:t>
            </a:r>
          </a:p>
          <a:p>
            <a:endParaRPr lang="zh-CN" altLang="en-US" sz="1600" dirty="0"/>
          </a:p>
          <a:p>
            <a:r>
              <a:rPr lang="zh-CN" altLang="en-US" sz="1600" dirty="0"/>
              <a:t>    用户的每一次操作，其实可以理解为一个action，在本项目中我们关注用户的</a:t>
            </a:r>
            <a:r>
              <a:rPr lang="zh-CN" altLang="en-US" sz="1600" dirty="0">
                <a:solidFill>
                  <a:srgbClr val="FF0000"/>
                </a:solidFill>
              </a:rPr>
              <a:t>点击</a:t>
            </a:r>
            <a:r>
              <a:rPr lang="zh-CN" altLang="en-US" sz="1600" dirty="0"/>
              <a:t>、</a:t>
            </a:r>
            <a:r>
              <a:rPr lang="zh-CN" altLang="en-US" sz="1600" dirty="0">
                <a:solidFill>
                  <a:srgbClr val="FF0000"/>
                </a:solidFill>
              </a:rPr>
              <a:t>搜索</a:t>
            </a:r>
            <a:r>
              <a:rPr lang="zh-CN" altLang="en-US" sz="1600" dirty="0"/>
              <a:t>、</a:t>
            </a:r>
            <a:r>
              <a:rPr lang="zh-CN" altLang="en-US" sz="1600" dirty="0">
                <a:solidFill>
                  <a:srgbClr val="FF0000"/>
                </a:solidFill>
              </a:rPr>
              <a:t>下单</a:t>
            </a:r>
            <a:r>
              <a:rPr lang="zh-CN" altLang="en-US" sz="1600" dirty="0"/>
              <a:t>、</a:t>
            </a:r>
            <a:r>
              <a:rPr lang="zh-CN" altLang="en-US" sz="1600" dirty="0">
                <a:solidFill>
                  <a:srgbClr val="FF0000"/>
                </a:solidFill>
              </a:rPr>
              <a:t>支付</a:t>
            </a:r>
            <a:r>
              <a:rPr lang="zh-CN" altLang="en-US" sz="1600" dirty="0"/>
              <a:t>等行为。</a:t>
            </a:r>
            <a:endParaRPr lang="en-US" altLang="zh-CN" sz="1600" dirty="0"/>
          </a:p>
          <a:p>
            <a:endParaRPr lang="en-US" altLang="zh-CN" sz="1600" dirty="0"/>
          </a:p>
          <a:p>
            <a:r>
              <a:rPr lang="en-US" altLang="zh-CN" sz="1600" dirty="0"/>
              <a:t>    </a:t>
            </a:r>
            <a:r>
              <a:rPr lang="zh-CN" altLang="en-US" sz="1600" dirty="0">
                <a:solidFill>
                  <a:srgbClr val="FF0000"/>
                </a:solidFill>
              </a:rPr>
              <a:t>每一条用户访问行为数据就记录了用户的一次操作</a:t>
            </a:r>
            <a:r>
              <a:rPr lang="zh-CN" altLang="en-US" sz="1600" dirty="0"/>
              <a:t>，也就是说用户的每次点击</a:t>
            </a:r>
            <a:r>
              <a:rPr lang="en-US" altLang="zh-CN" sz="1600" dirty="0"/>
              <a:t>/</a:t>
            </a:r>
            <a:r>
              <a:rPr lang="zh-CN" altLang="en-US" sz="1600" dirty="0"/>
              <a:t>搜索</a:t>
            </a:r>
            <a:r>
              <a:rPr lang="en-US" altLang="zh-CN" sz="1600" dirty="0"/>
              <a:t>/</a:t>
            </a:r>
            <a:r>
              <a:rPr lang="zh-CN" altLang="en-US" sz="1600" dirty="0"/>
              <a:t>下单</a:t>
            </a:r>
            <a:r>
              <a:rPr lang="en-US" altLang="zh-CN" sz="1600" dirty="0"/>
              <a:t>/</a:t>
            </a:r>
            <a:r>
              <a:rPr lang="zh-CN" altLang="en-US" sz="1600" dirty="0"/>
              <a:t>支付行为，就会产生一条用户访问行为数据，在一次</a:t>
            </a:r>
            <a:r>
              <a:rPr lang="en-US" altLang="zh-CN" sz="1600" dirty="0"/>
              <a:t>Session</a:t>
            </a:r>
            <a:r>
              <a:rPr lang="zh-CN" altLang="en-US" sz="1600" dirty="0"/>
              <a:t>中包含着用户的多个行为，那么也就会产生多条用户访问行为数据。</a:t>
            </a:r>
          </a:p>
        </p:txBody>
      </p:sp>
      <p:sp>
        <p:nvSpPr>
          <p:cNvPr id="8" name="文本框 7"/>
          <p:cNvSpPr txBox="1"/>
          <p:nvPr/>
        </p:nvSpPr>
        <p:spPr>
          <a:xfrm>
            <a:off x="611560" y="987574"/>
            <a:ext cx="3096344" cy="369332"/>
          </a:xfrm>
          <a:prstGeom prst="rect">
            <a:avLst/>
          </a:prstGeom>
          <a:noFill/>
        </p:spPr>
        <p:txBody>
          <a:bodyPr wrap="square" rtlCol="0">
            <a:spAutoFit/>
          </a:bodyPr>
          <a:lstStyle/>
          <a:p>
            <a:r>
              <a:rPr lang="en-US" altLang="zh-CN" b="1" dirty="0"/>
              <a:t>2.1 </a:t>
            </a:r>
            <a:r>
              <a:rPr lang="zh-CN" altLang="en-US" b="1" dirty="0"/>
              <a:t>用户访问</a:t>
            </a:r>
            <a:r>
              <a:rPr lang="en-US" altLang="zh-CN" b="1" dirty="0"/>
              <a:t>Session</a:t>
            </a:r>
            <a:r>
              <a:rPr lang="zh-CN" altLang="en-US" b="1" dirty="0"/>
              <a:t>分析</a:t>
            </a:r>
          </a:p>
        </p:txBody>
      </p:sp>
    </p:spTree>
    <p:extLst>
      <p:ext uri="{BB962C8B-B14F-4D97-AF65-F5344CB8AC3E}">
        <p14:creationId xmlns:p14="http://schemas.microsoft.com/office/powerpoint/2010/main" val="84794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5856" y="2211710"/>
            <a:ext cx="2376264" cy="707886"/>
          </a:xfrm>
          <a:prstGeom prst="rect">
            <a:avLst/>
          </a:prstGeom>
          <a:noFill/>
        </p:spPr>
        <p:txBody>
          <a:bodyPr wrap="square" rtlCol="0">
            <a:spAutoFit/>
          </a:bodyPr>
          <a:lstStyle/>
          <a:p>
            <a:r>
              <a:rPr lang="zh-CN" altLang="en-US" sz="4000" b="1" dirty="0">
                <a:latin typeface="+mn-ea"/>
              </a:rPr>
              <a:t>项目概述</a:t>
            </a:r>
          </a:p>
        </p:txBody>
      </p:sp>
    </p:spTree>
    <p:extLst>
      <p:ext uri="{BB962C8B-B14F-4D97-AF65-F5344CB8AC3E}">
        <p14:creationId xmlns:p14="http://schemas.microsoft.com/office/powerpoint/2010/main" val="420847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83718"/>
            <a:ext cx="658186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683568" y="1059582"/>
            <a:ext cx="3096344" cy="369332"/>
          </a:xfrm>
          <a:prstGeom prst="rect">
            <a:avLst/>
          </a:prstGeom>
          <a:noFill/>
        </p:spPr>
        <p:txBody>
          <a:bodyPr wrap="square" rtlCol="0">
            <a:spAutoFit/>
          </a:bodyPr>
          <a:lstStyle/>
          <a:p>
            <a:r>
              <a:rPr lang="en-US" altLang="zh-CN" b="1" dirty="0"/>
              <a:t>2.1 </a:t>
            </a:r>
            <a:r>
              <a:rPr lang="zh-CN" altLang="en-US" b="1" dirty="0"/>
              <a:t>用户访问</a:t>
            </a:r>
            <a:r>
              <a:rPr lang="en-US" altLang="zh-CN" b="1" dirty="0"/>
              <a:t>Session</a:t>
            </a:r>
            <a:r>
              <a:rPr lang="zh-CN" altLang="en-US" b="1" dirty="0"/>
              <a:t>分析</a:t>
            </a:r>
          </a:p>
        </p:txBody>
      </p:sp>
      <p:sp>
        <p:nvSpPr>
          <p:cNvPr id="4" name="矩形 3"/>
          <p:cNvSpPr/>
          <p:nvPr/>
        </p:nvSpPr>
        <p:spPr>
          <a:xfrm>
            <a:off x="827584" y="3291830"/>
            <a:ext cx="7992888" cy="584775"/>
          </a:xfrm>
          <a:prstGeom prst="rect">
            <a:avLst/>
          </a:prstGeom>
        </p:spPr>
        <p:txBody>
          <a:bodyPr wrap="square">
            <a:spAutoFit/>
          </a:bodyPr>
          <a:lstStyle/>
          <a:p>
            <a:r>
              <a:rPr lang="zh-CN" altLang="en-US" sz="1600" dirty="0"/>
              <a:t>    用户的</a:t>
            </a:r>
            <a:r>
              <a:rPr lang="zh-CN" altLang="en-US" sz="1600" dirty="0">
                <a:solidFill>
                  <a:srgbClr val="FF0000"/>
                </a:solidFill>
              </a:rPr>
              <a:t>点击</a:t>
            </a:r>
            <a:r>
              <a:rPr lang="zh-CN" altLang="en-US" sz="1600" dirty="0"/>
              <a:t>、</a:t>
            </a:r>
            <a:r>
              <a:rPr lang="zh-CN" altLang="en-US" sz="1600" dirty="0">
                <a:solidFill>
                  <a:srgbClr val="FF0000"/>
                </a:solidFill>
              </a:rPr>
              <a:t>搜索</a:t>
            </a:r>
            <a:r>
              <a:rPr lang="zh-CN" altLang="en-US" sz="1600" dirty="0"/>
              <a:t>、</a:t>
            </a:r>
            <a:r>
              <a:rPr lang="zh-CN" altLang="en-US" sz="1600" dirty="0">
                <a:solidFill>
                  <a:srgbClr val="FF0000"/>
                </a:solidFill>
              </a:rPr>
              <a:t>下单</a:t>
            </a:r>
            <a:r>
              <a:rPr lang="zh-CN" altLang="en-US" sz="1600" dirty="0"/>
              <a:t>、</a:t>
            </a:r>
            <a:r>
              <a:rPr lang="zh-CN" altLang="en-US" sz="1600" dirty="0">
                <a:solidFill>
                  <a:srgbClr val="FF0000"/>
                </a:solidFill>
              </a:rPr>
              <a:t>支付</a:t>
            </a:r>
            <a:r>
              <a:rPr lang="zh-CN" altLang="en-US" sz="1600" dirty="0"/>
              <a:t>行为都会产生一条用户访问行为数据，因此，</a:t>
            </a:r>
            <a:r>
              <a:rPr lang="zh-CN" altLang="en-US" sz="1600" dirty="0">
                <a:solidFill>
                  <a:srgbClr val="FF0000"/>
                </a:solidFill>
              </a:rPr>
              <a:t>每一条用户访问行为数据只包含四种行为中的一种</a:t>
            </a:r>
            <a:r>
              <a:rPr lang="zh-CN" altLang="en-US" sz="1600" dirty="0"/>
              <a:t>。</a:t>
            </a:r>
          </a:p>
        </p:txBody>
      </p:sp>
    </p:spTree>
    <p:extLst>
      <p:ext uri="{BB962C8B-B14F-4D97-AF65-F5344CB8AC3E}">
        <p14:creationId xmlns:p14="http://schemas.microsoft.com/office/powerpoint/2010/main" val="2041910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1794" y="1885237"/>
            <a:ext cx="8064896" cy="307777"/>
          </a:xfrm>
          <a:prstGeom prst="rect">
            <a:avLst/>
          </a:prstGeom>
        </p:spPr>
        <p:txBody>
          <a:bodyPr wrap="square">
            <a:spAutoFit/>
          </a:bodyPr>
          <a:lstStyle/>
          <a:p>
            <a:r>
              <a:rPr lang="zh-CN" altLang="en-US" sz="1400" dirty="0"/>
              <a:t>2018-02-11,81,af18373e1dbc47a397e87f186ffd9555,3,2018-02-11 17:04:42,null,</a:t>
            </a:r>
            <a:r>
              <a:rPr lang="zh-CN" altLang="en-US" sz="1400" dirty="0">
                <a:solidFill>
                  <a:srgbClr val="FF0000"/>
                </a:solidFill>
              </a:rPr>
              <a:t>37</a:t>
            </a:r>
            <a:r>
              <a:rPr lang="zh-CN" altLang="en-US" sz="1400" dirty="0"/>
              <a:t>,</a:t>
            </a:r>
            <a:r>
              <a:rPr lang="zh-CN" altLang="en-US" sz="1400" dirty="0">
                <a:solidFill>
                  <a:srgbClr val="FF0000"/>
                </a:solidFill>
              </a:rPr>
              <a:t>17</a:t>
            </a:r>
            <a:r>
              <a:rPr lang="zh-CN" altLang="en-US" sz="1400" dirty="0"/>
              <a:t>,null,null,null,null,7</a:t>
            </a:r>
          </a:p>
        </p:txBody>
      </p:sp>
      <p:sp>
        <p:nvSpPr>
          <p:cNvPr id="2" name="矩形 1"/>
          <p:cNvSpPr/>
          <p:nvPr/>
        </p:nvSpPr>
        <p:spPr>
          <a:xfrm>
            <a:off x="581794" y="3155517"/>
            <a:ext cx="8064896" cy="307777"/>
          </a:xfrm>
          <a:prstGeom prst="rect">
            <a:avLst/>
          </a:prstGeom>
        </p:spPr>
        <p:txBody>
          <a:bodyPr wrap="square">
            <a:spAutoFit/>
          </a:bodyPr>
          <a:lstStyle/>
          <a:p>
            <a:r>
              <a:rPr lang="zh-CN" altLang="en-US" sz="1400" dirty="0"/>
              <a:t>2018-02-11,81,af18373e1dbc47a397e87f186ffd9555,6,2018-02-11 17:50:10,null,-1,-1,</a:t>
            </a:r>
            <a:r>
              <a:rPr lang="zh-CN" altLang="en-US" sz="1400" dirty="0">
                <a:solidFill>
                  <a:srgbClr val="FF0000"/>
                </a:solidFill>
              </a:rPr>
              <a:t>61</a:t>
            </a:r>
            <a:r>
              <a:rPr lang="zh-CN" altLang="en-US" sz="1400" dirty="0"/>
              <a:t>,</a:t>
            </a:r>
            <a:r>
              <a:rPr lang="zh-CN" altLang="en-US" sz="1400" dirty="0">
                <a:solidFill>
                  <a:srgbClr val="FF0000"/>
                </a:solidFill>
              </a:rPr>
              <a:t>71</a:t>
            </a:r>
            <a:r>
              <a:rPr lang="zh-CN" altLang="en-US" sz="1400" dirty="0"/>
              <a:t>,null,null,2</a:t>
            </a:r>
          </a:p>
        </p:txBody>
      </p:sp>
      <p:sp>
        <p:nvSpPr>
          <p:cNvPr id="6" name="矩形 5"/>
          <p:cNvSpPr/>
          <p:nvPr/>
        </p:nvSpPr>
        <p:spPr>
          <a:xfrm>
            <a:off x="581794" y="2514122"/>
            <a:ext cx="8310686" cy="307777"/>
          </a:xfrm>
          <a:prstGeom prst="rect">
            <a:avLst/>
          </a:prstGeom>
        </p:spPr>
        <p:txBody>
          <a:bodyPr wrap="square">
            <a:spAutoFit/>
          </a:bodyPr>
          <a:lstStyle/>
          <a:p>
            <a:r>
              <a:rPr lang="zh-CN" altLang="en-US" sz="1400" dirty="0"/>
              <a:t>2018-02-11,81,af18373e1dbc47a397e87f186ffd9555,3,2018-02-11 17:29:50,</a:t>
            </a:r>
            <a:r>
              <a:rPr lang="zh-CN" altLang="en-US" sz="1400" dirty="0">
                <a:solidFill>
                  <a:srgbClr val="FF0000"/>
                </a:solidFill>
              </a:rPr>
              <a:t>重庆小面</a:t>
            </a:r>
            <a:r>
              <a:rPr lang="zh-CN" altLang="en-US" sz="1400" dirty="0"/>
              <a:t>,-1,-1,null,null,null,null,1</a:t>
            </a:r>
          </a:p>
        </p:txBody>
      </p:sp>
      <p:sp>
        <p:nvSpPr>
          <p:cNvPr id="7" name="矩形 6"/>
          <p:cNvSpPr/>
          <p:nvPr/>
        </p:nvSpPr>
        <p:spPr>
          <a:xfrm>
            <a:off x="581794" y="3805810"/>
            <a:ext cx="8238678" cy="307777"/>
          </a:xfrm>
          <a:prstGeom prst="rect">
            <a:avLst/>
          </a:prstGeom>
        </p:spPr>
        <p:txBody>
          <a:bodyPr wrap="square">
            <a:spAutoFit/>
          </a:bodyPr>
          <a:lstStyle/>
          <a:p>
            <a:r>
              <a:rPr lang="zh-CN" altLang="en-US" sz="1400" dirty="0"/>
              <a:t>2018-02-11,81,af18373e1dbc47a397e87f186ffd9555,4,2018-02-11 17:18:24,null,-1,-1,null,null,</a:t>
            </a:r>
            <a:r>
              <a:rPr lang="zh-CN" altLang="en-US" sz="1400" dirty="0">
                <a:solidFill>
                  <a:srgbClr val="FF0000"/>
                </a:solidFill>
              </a:rPr>
              <a:t>83</a:t>
            </a:r>
            <a:r>
              <a:rPr lang="zh-CN" altLang="en-US" sz="1400" dirty="0"/>
              <a:t>,</a:t>
            </a:r>
            <a:r>
              <a:rPr lang="zh-CN" altLang="en-US" sz="1400" dirty="0">
                <a:solidFill>
                  <a:srgbClr val="FF0000"/>
                </a:solidFill>
              </a:rPr>
              <a:t>17</a:t>
            </a:r>
            <a:r>
              <a:rPr lang="zh-CN" altLang="en-US" sz="1400" dirty="0"/>
              <a:t>,1</a:t>
            </a:r>
          </a:p>
        </p:txBody>
      </p:sp>
      <p:sp>
        <p:nvSpPr>
          <p:cNvPr id="25" name="文本框 24"/>
          <p:cNvSpPr txBox="1"/>
          <p:nvPr/>
        </p:nvSpPr>
        <p:spPr>
          <a:xfrm>
            <a:off x="581794" y="1635646"/>
            <a:ext cx="1109886" cy="261610"/>
          </a:xfrm>
          <a:prstGeom prst="rect">
            <a:avLst/>
          </a:prstGeom>
          <a:noFill/>
        </p:spPr>
        <p:txBody>
          <a:bodyPr wrap="square" rtlCol="0">
            <a:spAutoFit/>
          </a:bodyPr>
          <a:lstStyle/>
          <a:p>
            <a:r>
              <a:rPr lang="en-US" altLang="zh-CN" sz="1100" b="1" dirty="0"/>
              <a:t>1. </a:t>
            </a:r>
            <a:r>
              <a:rPr lang="zh-CN" altLang="en-US" sz="1100" b="1" dirty="0"/>
              <a:t>点击</a:t>
            </a:r>
            <a:r>
              <a:rPr lang="en-US" altLang="zh-CN" sz="1100" b="1" dirty="0"/>
              <a:t>Session</a:t>
            </a:r>
            <a:endParaRPr lang="zh-CN" altLang="en-US" sz="1100" b="1" dirty="0"/>
          </a:p>
        </p:txBody>
      </p:sp>
      <p:sp>
        <p:nvSpPr>
          <p:cNvPr id="26" name="文本框 25"/>
          <p:cNvSpPr txBox="1"/>
          <p:nvPr/>
        </p:nvSpPr>
        <p:spPr>
          <a:xfrm>
            <a:off x="581794" y="2893907"/>
            <a:ext cx="1109886" cy="261610"/>
          </a:xfrm>
          <a:prstGeom prst="rect">
            <a:avLst/>
          </a:prstGeom>
          <a:noFill/>
        </p:spPr>
        <p:txBody>
          <a:bodyPr wrap="square" rtlCol="0">
            <a:spAutoFit/>
          </a:bodyPr>
          <a:lstStyle/>
          <a:p>
            <a:r>
              <a:rPr lang="en-US" altLang="zh-CN" sz="1100" b="1" dirty="0"/>
              <a:t>3. </a:t>
            </a:r>
            <a:r>
              <a:rPr lang="zh-CN" altLang="en-US" sz="1100" b="1" dirty="0"/>
              <a:t>下单</a:t>
            </a:r>
            <a:r>
              <a:rPr lang="en-US" altLang="zh-CN" sz="1100" b="1" dirty="0"/>
              <a:t>Session</a:t>
            </a:r>
            <a:endParaRPr lang="zh-CN" altLang="en-US" sz="1100" b="1" dirty="0"/>
          </a:p>
        </p:txBody>
      </p:sp>
      <p:sp>
        <p:nvSpPr>
          <p:cNvPr id="27" name="文本框 26"/>
          <p:cNvSpPr txBox="1"/>
          <p:nvPr/>
        </p:nvSpPr>
        <p:spPr>
          <a:xfrm>
            <a:off x="581794" y="2252088"/>
            <a:ext cx="1109886" cy="261610"/>
          </a:xfrm>
          <a:prstGeom prst="rect">
            <a:avLst/>
          </a:prstGeom>
          <a:noFill/>
        </p:spPr>
        <p:txBody>
          <a:bodyPr wrap="square" rtlCol="0">
            <a:spAutoFit/>
          </a:bodyPr>
          <a:lstStyle/>
          <a:p>
            <a:r>
              <a:rPr lang="en-US" altLang="zh-CN" sz="1100" b="1" dirty="0"/>
              <a:t>2. </a:t>
            </a:r>
            <a:r>
              <a:rPr lang="zh-CN" altLang="en-US" sz="1100" b="1" dirty="0"/>
              <a:t>搜索</a:t>
            </a:r>
            <a:r>
              <a:rPr lang="en-US" altLang="zh-CN" sz="1100" b="1" dirty="0"/>
              <a:t>Session</a:t>
            </a:r>
            <a:endParaRPr lang="zh-CN" altLang="en-US" sz="1100" b="1" dirty="0"/>
          </a:p>
        </p:txBody>
      </p:sp>
      <p:sp>
        <p:nvSpPr>
          <p:cNvPr id="28" name="文本框 27"/>
          <p:cNvSpPr txBox="1"/>
          <p:nvPr/>
        </p:nvSpPr>
        <p:spPr>
          <a:xfrm>
            <a:off x="617756" y="3544200"/>
            <a:ext cx="1109886" cy="261610"/>
          </a:xfrm>
          <a:prstGeom prst="rect">
            <a:avLst/>
          </a:prstGeom>
          <a:noFill/>
        </p:spPr>
        <p:txBody>
          <a:bodyPr wrap="square" rtlCol="0">
            <a:spAutoFit/>
          </a:bodyPr>
          <a:lstStyle/>
          <a:p>
            <a:r>
              <a:rPr lang="en-US" altLang="zh-CN" sz="1100" b="1" dirty="0"/>
              <a:t>4. </a:t>
            </a:r>
            <a:r>
              <a:rPr lang="zh-CN" altLang="en-US" sz="1100" b="1" dirty="0"/>
              <a:t>付款</a:t>
            </a:r>
            <a:r>
              <a:rPr lang="en-US" altLang="zh-CN" sz="1100" b="1" dirty="0"/>
              <a:t>Session</a:t>
            </a:r>
            <a:endParaRPr lang="zh-CN" altLang="en-US" sz="1100" b="1" dirty="0"/>
          </a:p>
        </p:txBody>
      </p:sp>
      <p:sp>
        <p:nvSpPr>
          <p:cNvPr id="29" name="文本框 28"/>
          <p:cNvSpPr txBox="1"/>
          <p:nvPr/>
        </p:nvSpPr>
        <p:spPr>
          <a:xfrm>
            <a:off x="581794" y="987574"/>
            <a:ext cx="2910086" cy="369332"/>
          </a:xfrm>
          <a:prstGeom prst="rect">
            <a:avLst/>
          </a:prstGeom>
          <a:noFill/>
        </p:spPr>
        <p:txBody>
          <a:bodyPr wrap="square" rtlCol="0">
            <a:spAutoFit/>
          </a:bodyPr>
          <a:lstStyle/>
          <a:p>
            <a:r>
              <a:rPr lang="en-US" altLang="zh-CN" b="1" dirty="0"/>
              <a:t>2.1 user_visit_action</a:t>
            </a:r>
            <a:r>
              <a:rPr lang="zh-CN" altLang="en-US" b="1" dirty="0"/>
              <a:t>表</a:t>
            </a:r>
          </a:p>
        </p:txBody>
      </p:sp>
    </p:spTree>
    <p:extLst>
      <p:ext uri="{BB962C8B-B14F-4D97-AF65-F5344CB8AC3E}">
        <p14:creationId xmlns:p14="http://schemas.microsoft.com/office/powerpoint/2010/main" val="160693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1000"/>
                                        <p:tgtEl>
                                          <p:spTgt spid="2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1000"/>
                                        <p:tgtEl>
                                          <p:spTgt spid="2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10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19672" y="1851670"/>
            <a:ext cx="5294015" cy="1759680"/>
          </a:xfrm>
          <a:prstGeom prst="rect">
            <a:avLst/>
          </a:prstGeom>
        </p:spPr>
      </p:pic>
      <p:sp>
        <p:nvSpPr>
          <p:cNvPr id="4" name="文本框 3"/>
          <p:cNvSpPr txBox="1"/>
          <p:nvPr/>
        </p:nvSpPr>
        <p:spPr>
          <a:xfrm>
            <a:off x="683568" y="1059582"/>
            <a:ext cx="3096344" cy="369332"/>
          </a:xfrm>
          <a:prstGeom prst="rect">
            <a:avLst/>
          </a:prstGeom>
          <a:noFill/>
        </p:spPr>
        <p:txBody>
          <a:bodyPr wrap="square" rtlCol="0">
            <a:spAutoFit/>
          </a:bodyPr>
          <a:lstStyle/>
          <a:p>
            <a:r>
              <a:rPr lang="en-US" altLang="zh-CN" b="1" dirty="0"/>
              <a:t>2.1 </a:t>
            </a:r>
            <a:r>
              <a:rPr lang="zh-CN" altLang="en-US" b="1" dirty="0"/>
              <a:t>用户访问</a:t>
            </a:r>
            <a:r>
              <a:rPr lang="en-US" altLang="zh-CN" b="1" dirty="0"/>
              <a:t>Session</a:t>
            </a:r>
            <a:r>
              <a:rPr lang="zh-CN" altLang="en-US" b="1" dirty="0"/>
              <a:t>分析</a:t>
            </a:r>
          </a:p>
        </p:txBody>
      </p:sp>
    </p:spTree>
    <p:extLst>
      <p:ext uri="{BB962C8B-B14F-4D97-AF65-F5344CB8AC3E}">
        <p14:creationId xmlns:p14="http://schemas.microsoft.com/office/powerpoint/2010/main" val="183229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9552" y="843558"/>
            <a:ext cx="3600400" cy="461665"/>
          </a:xfrm>
          <a:prstGeom prst="rect">
            <a:avLst/>
          </a:prstGeom>
          <a:noFill/>
        </p:spPr>
        <p:txBody>
          <a:bodyPr wrap="square" rtlCol="0">
            <a:spAutoFit/>
          </a:bodyPr>
          <a:lstStyle/>
          <a:p>
            <a:r>
              <a:rPr lang="en-US" altLang="zh-CN" sz="2400" b="1" dirty="0"/>
              <a:t>2.  </a:t>
            </a:r>
            <a:r>
              <a:rPr lang="zh-CN" altLang="en-US" sz="2400" b="1" dirty="0"/>
              <a:t>需求概述</a:t>
            </a:r>
          </a:p>
        </p:txBody>
      </p:sp>
      <p:sp>
        <p:nvSpPr>
          <p:cNvPr id="3" name="文本框 2"/>
          <p:cNvSpPr txBox="1"/>
          <p:nvPr/>
        </p:nvSpPr>
        <p:spPr>
          <a:xfrm>
            <a:off x="539552" y="1482338"/>
            <a:ext cx="2736304" cy="369332"/>
          </a:xfrm>
          <a:prstGeom prst="rect">
            <a:avLst/>
          </a:prstGeom>
          <a:noFill/>
        </p:spPr>
        <p:txBody>
          <a:bodyPr wrap="square" rtlCol="0">
            <a:spAutoFit/>
          </a:bodyPr>
          <a:lstStyle/>
          <a:p>
            <a:r>
              <a:rPr lang="en-US" altLang="zh-CN" b="1" dirty="0"/>
              <a:t>2.2 </a:t>
            </a:r>
            <a:r>
              <a:rPr lang="zh-CN" altLang="en-US" b="1" dirty="0"/>
              <a:t>页面单跳转化率统计</a:t>
            </a:r>
          </a:p>
        </p:txBody>
      </p:sp>
      <p:pic>
        <p:nvPicPr>
          <p:cNvPr id="4" name="图片 3"/>
          <p:cNvPicPr>
            <a:picLocks noChangeAspect="1"/>
          </p:cNvPicPr>
          <p:nvPr/>
        </p:nvPicPr>
        <p:blipFill>
          <a:blip r:embed="rId2"/>
          <a:stretch>
            <a:fillRect/>
          </a:stretch>
        </p:blipFill>
        <p:spPr>
          <a:xfrm>
            <a:off x="971600" y="2427734"/>
            <a:ext cx="7411641" cy="850942"/>
          </a:xfrm>
          <a:prstGeom prst="rect">
            <a:avLst/>
          </a:prstGeom>
        </p:spPr>
      </p:pic>
    </p:spTree>
    <p:extLst>
      <p:ext uri="{BB962C8B-B14F-4D97-AF65-F5344CB8AC3E}">
        <p14:creationId xmlns:p14="http://schemas.microsoft.com/office/powerpoint/2010/main" val="320599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707654"/>
            <a:ext cx="8353133" cy="2308324"/>
          </a:xfrm>
          <a:prstGeom prst="rect">
            <a:avLst/>
          </a:prstGeom>
        </p:spPr>
        <p:txBody>
          <a:bodyPr wrap="square">
            <a:spAutoFit/>
          </a:bodyPr>
          <a:lstStyle/>
          <a:p>
            <a:r>
              <a:rPr lang="en-US" altLang="zh-CN" sz="1600" dirty="0"/>
              <a:t>    </a:t>
            </a:r>
            <a:r>
              <a:rPr lang="zh-CN" altLang="en-US" sz="1600" dirty="0"/>
              <a:t>页面单跳转化率是一个非常有用的统计数据。</a:t>
            </a:r>
            <a:endParaRPr lang="en-US" altLang="zh-CN" sz="1600" dirty="0"/>
          </a:p>
          <a:p>
            <a:endParaRPr lang="en-US" altLang="zh-CN" sz="1600" dirty="0"/>
          </a:p>
          <a:p>
            <a:r>
              <a:rPr lang="zh-CN" altLang="en-US" sz="1600" dirty="0"/>
              <a:t>    产品经理，可以根据这个指标，去尝试分析整个网站</a:t>
            </a:r>
            <a:r>
              <a:rPr lang="en-US" altLang="zh-CN" sz="1600" dirty="0"/>
              <a:t>/</a:t>
            </a:r>
            <a:r>
              <a:rPr lang="zh-CN" altLang="en-US" sz="1600" dirty="0"/>
              <a:t>产品，各个页面的表现怎么样，是不是需要去优化产品的布局；吸引用户最终可以进入最后的支付页面。</a:t>
            </a:r>
          </a:p>
          <a:p>
            <a:endParaRPr lang="zh-CN" altLang="en-US" sz="1600" dirty="0"/>
          </a:p>
          <a:p>
            <a:r>
              <a:rPr lang="zh-CN" altLang="en-US" sz="1600" dirty="0"/>
              <a:t>    数据分析师，可以基于此数据，做更深一步的计算和分析。</a:t>
            </a:r>
          </a:p>
          <a:p>
            <a:endParaRPr lang="zh-CN" altLang="en-US" sz="1600" dirty="0"/>
          </a:p>
          <a:p>
            <a:r>
              <a:rPr lang="zh-CN" altLang="en-US" sz="1600" dirty="0"/>
              <a:t>    企业管理层，可以看到整个公司的网站，各个页面的之间的跳转的表现如何，做到心里有数，可以适当调整公司的经营战略或策略。</a:t>
            </a:r>
          </a:p>
        </p:txBody>
      </p:sp>
      <p:sp>
        <p:nvSpPr>
          <p:cNvPr id="4" name="文本框 3"/>
          <p:cNvSpPr txBox="1"/>
          <p:nvPr/>
        </p:nvSpPr>
        <p:spPr>
          <a:xfrm>
            <a:off x="539552" y="987574"/>
            <a:ext cx="2736304" cy="369332"/>
          </a:xfrm>
          <a:prstGeom prst="rect">
            <a:avLst/>
          </a:prstGeom>
          <a:noFill/>
        </p:spPr>
        <p:txBody>
          <a:bodyPr wrap="square" rtlCol="0">
            <a:spAutoFit/>
          </a:bodyPr>
          <a:lstStyle/>
          <a:p>
            <a:r>
              <a:rPr lang="en-US" altLang="zh-CN" b="1" dirty="0"/>
              <a:t>2.2 </a:t>
            </a:r>
            <a:r>
              <a:rPr lang="zh-CN" altLang="en-US" b="1" dirty="0"/>
              <a:t>页面单跳转化率统计</a:t>
            </a:r>
          </a:p>
        </p:txBody>
      </p:sp>
    </p:spTree>
    <p:extLst>
      <p:ext uri="{BB962C8B-B14F-4D97-AF65-F5344CB8AC3E}">
        <p14:creationId xmlns:p14="http://schemas.microsoft.com/office/powerpoint/2010/main" val="182464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5536" y="843558"/>
            <a:ext cx="3600400" cy="461665"/>
          </a:xfrm>
          <a:prstGeom prst="rect">
            <a:avLst/>
          </a:prstGeom>
          <a:noFill/>
        </p:spPr>
        <p:txBody>
          <a:bodyPr wrap="square" rtlCol="0">
            <a:spAutoFit/>
          </a:bodyPr>
          <a:lstStyle/>
          <a:p>
            <a:r>
              <a:rPr lang="en-US" altLang="zh-CN" sz="2400" b="1" dirty="0"/>
              <a:t>2.  </a:t>
            </a:r>
            <a:r>
              <a:rPr lang="zh-CN" altLang="en-US" sz="2400" b="1" dirty="0"/>
              <a:t>需求概述</a:t>
            </a:r>
          </a:p>
        </p:txBody>
      </p:sp>
      <p:sp>
        <p:nvSpPr>
          <p:cNvPr id="3" name="文本框 2"/>
          <p:cNvSpPr txBox="1"/>
          <p:nvPr/>
        </p:nvSpPr>
        <p:spPr>
          <a:xfrm>
            <a:off x="611560" y="1482338"/>
            <a:ext cx="2376264" cy="369332"/>
          </a:xfrm>
          <a:prstGeom prst="rect">
            <a:avLst/>
          </a:prstGeom>
          <a:noFill/>
        </p:spPr>
        <p:txBody>
          <a:bodyPr wrap="square" rtlCol="0">
            <a:spAutoFit/>
          </a:bodyPr>
          <a:lstStyle/>
          <a:p>
            <a:r>
              <a:rPr lang="en-US" altLang="zh-CN" b="1" dirty="0"/>
              <a:t>2.3 </a:t>
            </a:r>
            <a:r>
              <a:rPr lang="zh-CN" altLang="en-US" b="1" dirty="0"/>
              <a:t>区域热门商品统计</a:t>
            </a:r>
          </a:p>
        </p:txBody>
      </p:sp>
      <p:sp>
        <p:nvSpPr>
          <p:cNvPr id="2" name="矩形 1"/>
          <p:cNvSpPr/>
          <p:nvPr/>
        </p:nvSpPr>
        <p:spPr>
          <a:xfrm>
            <a:off x="398867" y="2064187"/>
            <a:ext cx="8352928" cy="338554"/>
          </a:xfrm>
          <a:prstGeom prst="rect">
            <a:avLst/>
          </a:prstGeom>
        </p:spPr>
        <p:txBody>
          <a:bodyPr wrap="square">
            <a:spAutoFit/>
          </a:bodyPr>
          <a:lstStyle/>
          <a:p>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该模块主要实现</a:t>
            </a:r>
            <a:r>
              <a:rPr lang="zh-CN" altLang="zh-CN" sz="1600" kern="100" dirty="0">
                <a:solidFill>
                  <a:srgbClr val="FF0000"/>
                </a:solidFill>
                <a:latin typeface="Times New Roman" panose="02020603050405020304" pitchFamily="18" charset="0"/>
                <a:cs typeface="Times New Roman" panose="02020603050405020304" pitchFamily="18" charset="0"/>
              </a:rPr>
              <a:t>每天统计出各个区域的</a:t>
            </a:r>
            <a:r>
              <a:rPr lang="en-US" altLang="zh-CN" sz="1600" kern="100" dirty="0">
                <a:solidFill>
                  <a:srgbClr val="FF0000"/>
                </a:solidFill>
                <a:latin typeface="Times New Roman" panose="02020603050405020304" pitchFamily="18" charset="0"/>
              </a:rPr>
              <a:t>top3</a:t>
            </a:r>
            <a:r>
              <a:rPr lang="zh-CN" altLang="zh-CN" sz="1600" kern="100" dirty="0">
                <a:solidFill>
                  <a:srgbClr val="FF0000"/>
                </a:solidFill>
                <a:latin typeface="Times New Roman" panose="02020603050405020304" pitchFamily="18" charset="0"/>
                <a:cs typeface="Times New Roman" panose="02020603050405020304" pitchFamily="18" charset="0"/>
              </a:rPr>
              <a:t>热门商品</a:t>
            </a:r>
            <a:r>
              <a:rPr lang="zh-CN" altLang="zh-CN" sz="1600" kern="100" dirty="0">
                <a:latin typeface="Times New Roman" panose="02020603050405020304" pitchFamily="18" charset="0"/>
                <a:cs typeface="Times New Roman" panose="02020603050405020304" pitchFamily="18" charset="0"/>
              </a:rPr>
              <a:t>。</a:t>
            </a:r>
            <a:endParaRPr lang="zh-CN" altLang="en-US" sz="1600" dirty="0"/>
          </a:p>
        </p:txBody>
      </p:sp>
      <p:sp>
        <p:nvSpPr>
          <p:cNvPr id="4" name="矩形 3"/>
          <p:cNvSpPr/>
          <p:nvPr/>
        </p:nvSpPr>
        <p:spPr>
          <a:xfrm>
            <a:off x="599906" y="3579862"/>
            <a:ext cx="8136904" cy="584775"/>
          </a:xfrm>
          <a:prstGeom prst="rect">
            <a:avLst/>
          </a:prstGeom>
        </p:spPr>
        <p:txBody>
          <a:bodyPr wrap="square">
            <a:spAutoFit/>
          </a:bodyPr>
          <a:lstStyle/>
          <a:p>
            <a:r>
              <a:rPr lang="zh-CN" altLang="zh-CN" sz="1600" kern="100" dirty="0">
                <a:latin typeface="Times New Roman" panose="02020603050405020304" pitchFamily="18" charset="0"/>
                <a:cs typeface="Times New Roman" panose="02020603050405020304" pitchFamily="18" charset="0"/>
              </a:rPr>
              <a:t>该模块可以让企业管理层看到电商平台在不同区域出售的商品的整体情况，从而对公司的商品相关的战略进行调整。</a:t>
            </a:r>
            <a:endParaRPr lang="zh-CN" altLang="en-US" sz="1600" dirty="0"/>
          </a:p>
        </p:txBody>
      </p:sp>
      <p:sp>
        <p:nvSpPr>
          <p:cNvPr id="6" name="矩形 5"/>
          <p:cNvSpPr/>
          <p:nvPr/>
        </p:nvSpPr>
        <p:spPr>
          <a:xfrm>
            <a:off x="614891" y="2613292"/>
            <a:ext cx="8136904" cy="830997"/>
          </a:xfrm>
          <a:prstGeom prst="rect">
            <a:avLst/>
          </a:prstGeom>
        </p:spPr>
        <p:txBody>
          <a:bodyPr wrap="square">
            <a:spAutoFit/>
          </a:bodyPr>
          <a:lstStyle/>
          <a:p>
            <a:r>
              <a:rPr lang="zh-CN" altLang="en-US" sz="1600" kern="100" dirty="0">
                <a:latin typeface="Times New Roman" panose="02020603050405020304" pitchFamily="18" charset="0"/>
                <a:cs typeface="Times New Roman" panose="02020603050405020304" pitchFamily="18" charset="0"/>
              </a:rPr>
              <a:t>我们认为，不同地区的经济发展水平不同，地理环境及气候不同，人们的风土人情和风俗习惯不同，因此对于不同商品的需求不同，根据区域热门商品的统计，可以让公司决策层更好的对不同类型商品进行布局，使商品进入最需要他的区域。</a:t>
            </a:r>
            <a:endParaRPr lang="zh-CN" altLang="en-US" sz="1600" dirty="0"/>
          </a:p>
        </p:txBody>
      </p:sp>
    </p:spTree>
    <p:extLst>
      <p:ext uri="{BB962C8B-B14F-4D97-AF65-F5344CB8AC3E}">
        <p14:creationId xmlns:p14="http://schemas.microsoft.com/office/powerpoint/2010/main" val="416535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5536" y="843558"/>
            <a:ext cx="3600400" cy="461665"/>
          </a:xfrm>
          <a:prstGeom prst="rect">
            <a:avLst/>
          </a:prstGeom>
          <a:noFill/>
        </p:spPr>
        <p:txBody>
          <a:bodyPr wrap="square" rtlCol="0">
            <a:spAutoFit/>
          </a:bodyPr>
          <a:lstStyle/>
          <a:p>
            <a:r>
              <a:rPr lang="en-US" altLang="zh-CN" sz="2400" b="1" dirty="0"/>
              <a:t>2.  </a:t>
            </a:r>
            <a:r>
              <a:rPr lang="zh-CN" altLang="en-US" sz="2400" b="1" dirty="0"/>
              <a:t>需求概述</a:t>
            </a:r>
          </a:p>
        </p:txBody>
      </p:sp>
      <p:sp>
        <p:nvSpPr>
          <p:cNvPr id="3" name="文本框 2"/>
          <p:cNvSpPr txBox="1"/>
          <p:nvPr/>
        </p:nvSpPr>
        <p:spPr>
          <a:xfrm>
            <a:off x="683568" y="1482338"/>
            <a:ext cx="2736304" cy="369332"/>
          </a:xfrm>
          <a:prstGeom prst="rect">
            <a:avLst/>
          </a:prstGeom>
          <a:noFill/>
        </p:spPr>
        <p:txBody>
          <a:bodyPr wrap="square" rtlCol="0">
            <a:spAutoFit/>
          </a:bodyPr>
          <a:lstStyle/>
          <a:p>
            <a:r>
              <a:rPr lang="en-US" altLang="zh-CN" b="1" dirty="0"/>
              <a:t>2.4 </a:t>
            </a:r>
            <a:r>
              <a:rPr lang="zh-CN" altLang="en-US" b="1" dirty="0"/>
              <a:t>广告流量实时统计</a:t>
            </a:r>
          </a:p>
        </p:txBody>
      </p:sp>
      <p:sp>
        <p:nvSpPr>
          <p:cNvPr id="2" name="矩形 1"/>
          <p:cNvSpPr/>
          <p:nvPr/>
        </p:nvSpPr>
        <p:spPr>
          <a:xfrm>
            <a:off x="539552" y="2015226"/>
            <a:ext cx="8208912" cy="1323439"/>
          </a:xfrm>
          <a:prstGeom prst="rect">
            <a:avLst/>
          </a:prstGeom>
        </p:spPr>
        <p:txBody>
          <a:bodyPr wrap="square">
            <a:spAutoFit/>
          </a:bodyPr>
          <a:lstStyle/>
          <a:p>
            <a:r>
              <a:rPr lang="zh-CN" altLang="en-US" sz="1600" dirty="0"/>
              <a:t>    网站 / app中经常会给第三方平台做广告，这也是一些互联网公司的核心收入来源；当广告位招商完成后，广告会在网站 / app的某个广告位发布出去，当用户访问网站 / app的时候，会看到相应位置的广告，此时，有些用户可能就会去点击那个广告。</a:t>
            </a:r>
          </a:p>
          <a:p>
            <a:endParaRPr lang="zh-CN" altLang="en-US" sz="1600" dirty="0"/>
          </a:p>
          <a:p>
            <a:r>
              <a:rPr lang="zh-CN" altLang="en-US" sz="1600" dirty="0"/>
              <a:t>    我们要获取用户点击广告的行为，并针对这一行为进行计算和统计。</a:t>
            </a:r>
          </a:p>
        </p:txBody>
      </p:sp>
    </p:spTree>
    <p:extLst>
      <p:ext uri="{BB962C8B-B14F-4D97-AF65-F5344CB8AC3E}">
        <p14:creationId xmlns:p14="http://schemas.microsoft.com/office/powerpoint/2010/main" val="52018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5536" y="843558"/>
            <a:ext cx="3600400" cy="461665"/>
          </a:xfrm>
          <a:prstGeom prst="rect">
            <a:avLst/>
          </a:prstGeom>
          <a:noFill/>
        </p:spPr>
        <p:txBody>
          <a:bodyPr wrap="square" rtlCol="0">
            <a:spAutoFit/>
          </a:bodyPr>
          <a:lstStyle/>
          <a:p>
            <a:r>
              <a:rPr lang="en-US" altLang="zh-CN" sz="2400" b="1" dirty="0"/>
              <a:t>2.  </a:t>
            </a:r>
            <a:r>
              <a:rPr lang="zh-CN" altLang="en-US" sz="2400" b="1" dirty="0"/>
              <a:t>需求概述</a:t>
            </a:r>
          </a:p>
        </p:txBody>
      </p:sp>
      <p:sp>
        <p:nvSpPr>
          <p:cNvPr id="2" name="矩形 1"/>
          <p:cNvSpPr/>
          <p:nvPr/>
        </p:nvSpPr>
        <p:spPr>
          <a:xfrm>
            <a:off x="378507" y="1491630"/>
            <a:ext cx="8496944" cy="2800767"/>
          </a:xfrm>
          <a:prstGeom prst="rect">
            <a:avLst/>
          </a:prstGeom>
        </p:spPr>
        <p:txBody>
          <a:bodyPr wrap="square">
            <a:spAutoFit/>
          </a:bodyPr>
          <a:lstStyle/>
          <a:p>
            <a:r>
              <a:rPr lang="zh-CN" altLang="en-US" sz="1600" dirty="0"/>
              <a:t>    用户每次点击一个广告以后，会产生相应的埋点日志；在大数据实时统计系统中，会通过某些方式将数据写入到分布式消息队列中（Kafka）。</a:t>
            </a:r>
          </a:p>
          <a:p>
            <a:endParaRPr lang="zh-CN" altLang="en-US" sz="1600" dirty="0"/>
          </a:p>
          <a:p>
            <a:r>
              <a:rPr lang="zh-CN" altLang="en-US" sz="1600" dirty="0"/>
              <a:t>    日志发送给后台web服务器（nginx），nginx将日志数据负载均衡到多个</a:t>
            </a:r>
            <a:r>
              <a:rPr lang="en-US" altLang="zh-CN" sz="1600" dirty="0"/>
              <a:t>Tomcat</a:t>
            </a:r>
            <a:r>
              <a:rPr lang="zh-CN" altLang="en-US" sz="1600" dirty="0"/>
              <a:t>服务器上，</a:t>
            </a:r>
            <a:r>
              <a:rPr lang="en-US" altLang="zh-CN" sz="1600" dirty="0"/>
              <a:t>Tomcat</a:t>
            </a:r>
            <a:r>
              <a:rPr lang="zh-CN" altLang="en-US" sz="1600" dirty="0"/>
              <a:t>服务器会不断将日志数据写入</a:t>
            </a:r>
            <a:r>
              <a:rPr lang="en-US" altLang="zh-CN" sz="1600" dirty="0"/>
              <a:t>Tomcat</a:t>
            </a:r>
            <a:r>
              <a:rPr lang="zh-CN" altLang="en-US" sz="1600" dirty="0"/>
              <a:t>日志文件中，写入后，就会被日志采集客户端（比如flume agent）所采集，随后写入到消息队列中（kafka），我们的实时计算程序会从消息队列中（kafka）去实时地拉取数据，然后对数据进行实时的计算和统计。</a:t>
            </a:r>
          </a:p>
          <a:p>
            <a:endParaRPr lang="zh-CN" altLang="en-US" sz="1600" dirty="0"/>
          </a:p>
          <a:p>
            <a:r>
              <a:rPr lang="zh-CN" altLang="en-US" sz="1600" dirty="0"/>
              <a:t>    这个模块的意义在于，让产品经理、高管可以实时地掌握到公司打的各种广告的投放效果。以便于后期持续地对公司的广告投放相关的战略和策略，进行调整和优化；以期望获得最好的广告收益。</a:t>
            </a:r>
          </a:p>
        </p:txBody>
      </p:sp>
    </p:spTree>
    <p:extLst>
      <p:ext uri="{BB962C8B-B14F-4D97-AF65-F5344CB8AC3E}">
        <p14:creationId xmlns:p14="http://schemas.microsoft.com/office/powerpoint/2010/main" val="392738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5536" y="843558"/>
            <a:ext cx="3600400" cy="461665"/>
          </a:xfrm>
          <a:prstGeom prst="rect">
            <a:avLst/>
          </a:prstGeom>
          <a:noFill/>
        </p:spPr>
        <p:txBody>
          <a:bodyPr wrap="square" rtlCol="0">
            <a:spAutoFit/>
          </a:bodyPr>
          <a:lstStyle/>
          <a:p>
            <a:r>
              <a:rPr lang="en-US" altLang="zh-CN" sz="2400" b="1" dirty="0"/>
              <a:t>2.  </a:t>
            </a:r>
            <a:r>
              <a:rPr lang="zh-CN" altLang="en-US" sz="2400" b="1" dirty="0"/>
              <a:t>需求概述</a:t>
            </a:r>
          </a:p>
        </p:txBody>
      </p:sp>
      <p:pic>
        <p:nvPicPr>
          <p:cNvPr id="3" name="图片 2"/>
          <p:cNvPicPr>
            <a:picLocks noChangeAspect="1"/>
          </p:cNvPicPr>
          <p:nvPr/>
        </p:nvPicPr>
        <p:blipFill>
          <a:blip r:embed="rId2"/>
          <a:stretch>
            <a:fillRect/>
          </a:stretch>
        </p:blipFill>
        <p:spPr>
          <a:xfrm>
            <a:off x="1691680" y="1923678"/>
            <a:ext cx="5243911" cy="1728192"/>
          </a:xfrm>
          <a:prstGeom prst="rect">
            <a:avLst/>
          </a:prstGeom>
        </p:spPr>
      </p:pic>
    </p:spTree>
    <p:extLst>
      <p:ext uri="{BB962C8B-B14F-4D97-AF65-F5344CB8AC3E}">
        <p14:creationId xmlns:p14="http://schemas.microsoft.com/office/powerpoint/2010/main" val="237449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71800" y="2211710"/>
            <a:ext cx="3384376" cy="707886"/>
          </a:xfrm>
          <a:prstGeom prst="rect">
            <a:avLst/>
          </a:prstGeom>
          <a:noFill/>
        </p:spPr>
        <p:txBody>
          <a:bodyPr wrap="square" rtlCol="0">
            <a:spAutoFit/>
          </a:bodyPr>
          <a:lstStyle/>
          <a:p>
            <a:r>
              <a:rPr lang="zh-CN" altLang="en-US" sz="4000" b="1" dirty="0">
                <a:latin typeface="+mn-ea"/>
              </a:rPr>
              <a:t>程序架构解析</a:t>
            </a:r>
          </a:p>
        </p:txBody>
      </p:sp>
    </p:spTree>
    <p:extLst>
      <p:ext uri="{BB962C8B-B14F-4D97-AF65-F5344CB8AC3E}">
        <p14:creationId xmlns:p14="http://schemas.microsoft.com/office/powerpoint/2010/main" val="370368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91680" y="2355726"/>
            <a:ext cx="5616624" cy="369332"/>
          </a:xfrm>
          <a:prstGeom prst="rect">
            <a:avLst/>
          </a:prstGeom>
        </p:spPr>
        <p:txBody>
          <a:bodyPr wrap="square">
            <a:spAutoFit/>
          </a:bodyPr>
          <a:lstStyle/>
          <a:p>
            <a:r>
              <a:rPr lang="zh-CN" altLang="en-US" b="1" dirty="0">
                <a:solidFill>
                  <a:srgbClr val="FF0000"/>
                </a:solidFill>
              </a:rPr>
              <a:t>电商分析平台是对用户访问电商平台的行为进行分析</a:t>
            </a:r>
          </a:p>
        </p:txBody>
      </p:sp>
    </p:spTree>
    <p:extLst>
      <p:ext uri="{BB962C8B-B14F-4D97-AF65-F5344CB8AC3E}">
        <p14:creationId xmlns:p14="http://schemas.microsoft.com/office/powerpoint/2010/main" val="192837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123728" y="2139702"/>
            <a:ext cx="5184576" cy="1118242"/>
          </a:xfrm>
          <a:prstGeom prst="rect">
            <a:avLst/>
          </a:prstGeom>
        </p:spPr>
      </p:pic>
      <p:sp>
        <p:nvSpPr>
          <p:cNvPr id="4" name="文本框 3"/>
          <p:cNvSpPr txBox="1"/>
          <p:nvPr/>
        </p:nvSpPr>
        <p:spPr>
          <a:xfrm>
            <a:off x="395536" y="843558"/>
            <a:ext cx="3600400" cy="461665"/>
          </a:xfrm>
          <a:prstGeom prst="rect">
            <a:avLst/>
          </a:prstGeom>
          <a:noFill/>
        </p:spPr>
        <p:txBody>
          <a:bodyPr wrap="square" rtlCol="0">
            <a:spAutoFit/>
          </a:bodyPr>
          <a:lstStyle/>
          <a:p>
            <a:r>
              <a:rPr lang="en-US" altLang="zh-CN" sz="2400" b="1" dirty="0"/>
              <a:t>3.  </a:t>
            </a:r>
            <a:r>
              <a:rPr lang="zh-CN" altLang="en-US" sz="2400" b="1" dirty="0"/>
              <a:t>项目架构解析</a:t>
            </a:r>
          </a:p>
        </p:txBody>
      </p:sp>
    </p:spTree>
    <p:extLst>
      <p:ext uri="{BB962C8B-B14F-4D97-AF65-F5344CB8AC3E}">
        <p14:creationId xmlns:p14="http://schemas.microsoft.com/office/powerpoint/2010/main" val="353602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536" y="843558"/>
            <a:ext cx="3600400" cy="461665"/>
          </a:xfrm>
          <a:prstGeom prst="rect">
            <a:avLst/>
          </a:prstGeom>
          <a:noFill/>
        </p:spPr>
        <p:txBody>
          <a:bodyPr wrap="square" rtlCol="0">
            <a:spAutoFit/>
          </a:bodyPr>
          <a:lstStyle/>
          <a:p>
            <a:r>
              <a:rPr lang="en-US" altLang="zh-CN" sz="2400" b="1" dirty="0"/>
              <a:t>3.  </a:t>
            </a:r>
            <a:r>
              <a:rPr lang="zh-CN" altLang="en-US" sz="2400" b="1" dirty="0"/>
              <a:t>项目架构解析</a:t>
            </a:r>
          </a:p>
        </p:txBody>
      </p:sp>
      <p:sp>
        <p:nvSpPr>
          <p:cNvPr id="3" name="文本框 2"/>
          <p:cNvSpPr txBox="1"/>
          <p:nvPr/>
        </p:nvSpPr>
        <p:spPr>
          <a:xfrm>
            <a:off x="611560" y="1482338"/>
            <a:ext cx="2376264" cy="369332"/>
          </a:xfrm>
          <a:prstGeom prst="rect">
            <a:avLst/>
          </a:prstGeom>
          <a:noFill/>
        </p:spPr>
        <p:txBody>
          <a:bodyPr wrap="square" rtlCol="0">
            <a:spAutoFit/>
          </a:bodyPr>
          <a:lstStyle/>
          <a:p>
            <a:r>
              <a:rPr lang="en-US" altLang="zh-CN" b="1" dirty="0"/>
              <a:t>3.1 mock</a:t>
            </a:r>
            <a:r>
              <a:rPr lang="zh-CN" altLang="en-US" b="1" dirty="0"/>
              <a:t>模块</a:t>
            </a:r>
          </a:p>
        </p:txBody>
      </p:sp>
      <p:graphicFrame>
        <p:nvGraphicFramePr>
          <p:cNvPr id="4" name="表格 3"/>
          <p:cNvGraphicFramePr>
            <a:graphicFrameLocks noGrp="1"/>
          </p:cNvGraphicFramePr>
          <p:nvPr>
            <p:extLst>
              <p:ext uri="{D42A27DB-BD31-4B8C-83A1-F6EECF244321}">
                <p14:modId xmlns:p14="http://schemas.microsoft.com/office/powerpoint/2010/main" val="169377205"/>
              </p:ext>
            </p:extLst>
          </p:nvPr>
        </p:nvGraphicFramePr>
        <p:xfrm>
          <a:off x="1907704" y="2283718"/>
          <a:ext cx="5411470" cy="1280160"/>
        </p:xfrm>
        <a:graphic>
          <a:graphicData uri="http://schemas.openxmlformats.org/drawingml/2006/table">
            <a:tbl>
              <a:tblPr firstRow="1" firstCol="1" bandRow="1">
                <a:tableStyleId>{8799B23B-EC83-4686-B30A-512413B5E67A}</a:tableStyleId>
              </a:tblPr>
              <a:tblGrid>
                <a:gridCol w="2705735">
                  <a:extLst>
                    <a:ext uri="{9D8B030D-6E8A-4147-A177-3AD203B41FA5}">
                      <a16:colId xmlns:a16="http://schemas.microsoft.com/office/drawing/2014/main" val="3908645577"/>
                    </a:ext>
                  </a:extLst>
                </a:gridCol>
                <a:gridCol w="2705735">
                  <a:extLst>
                    <a:ext uri="{9D8B030D-6E8A-4147-A177-3AD203B41FA5}">
                      <a16:colId xmlns:a16="http://schemas.microsoft.com/office/drawing/2014/main" val="411695619"/>
                    </a:ext>
                  </a:extLst>
                </a:gridCol>
              </a:tblGrid>
              <a:tr h="0">
                <a:tc>
                  <a:txBody>
                    <a:bodyPr/>
                    <a:lstStyle/>
                    <a:p>
                      <a:pPr algn="ctr">
                        <a:spcAft>
                          <a:spcPts val="0"/>
                        </a:spcAft>
                      </a:pPr>
                      <a:r>
                        <a:rPr lang="en-US" sz="1050" kern="100" dirty="0">
                          <a:effectLst/>
                        </a:rPr>
                        <a:t>Object</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解析</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78070826"/>
                  </a:ext>
                </a:extLst>
              </a:tr>
              <a:tr h="632068">
                <a:tc>
                  <a:txBody>
                    <a:bodyPr/>
                    <a:lstStyle/>
                    <a:p>
                      <a:pPr algn="ctr">
                        <a:spcAft>
                          <a:spcPts val="0"/>
                        </a:spcAft>
                      </a:pPr>
                      <a:r>
                        <a:rPr lang="en-US" sz="1050" kern="100" dirty="0">
                          <a:effectLst/>
                        </a:rPr>
                        <a:t>MockDataGenerate</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b="1" kern="100" dirty="0">
                          <a:effectLst/>
                        </a:rPr>
                        <a:t>离线模拟数据生成</a:t>
                      </a:r>
                    </a:p>
                    <a:p>
                      <a:pPr algn="ctr">
                        <a:spcAft>
                          <a:spcPts val="0"/>
                        </a:spcAft>
                      </a:pPr>
                      <a:r>
                        <a:rPr lang="zh-CN" sz="1050" kern="100" dirty="0">
                          <a:effectLst/>
                        </a:rPr>
                        <a:t>负责生成离线模拟数据并写入</a:t>
                      </a:r>
                      <a:r>
                        <a:rPr lang="en-US" sz="1050" kern="100" dirty="0">
                          <a:effectLst/>
                        </a:rPr>
                        <a:t>Hive</a:t>
                      </a:r>
                      <a:r>
                        <a:rPr lang="zh-CN" sz="1050" kern="100" dirty="0">
                          <a:effectLst/>
                        </a:rPr>
                        <a:t>表中，模拟数据包括用户行为信息、用户信息、产品数据信息等</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27500564"/>
                  </a:ext>
                </a:extLst>
              </a:tr>
              <a:tr h="0">
                <a:tc>
                  <a:txBody>
                    <a:bodyPr/>
                    <a:lstStyle/>
                    <a:p>
                      <a:pPr algn="ctr">
                        <a:spcAft>
                          <a:spcPts val="0"/>
                        </a:spcAft>
                      </a:pPr>
                      <a:r>
                        <a:rPr lang="en-US" sz="1050" kern="100" dirty="0">
                          <a:effectLst/>
                        </a:rPr>
                        <a:t>MockRealtimeDataGenerate</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b="1" kern="100" dirty="0">
                          <a:effectLst/>
                        </a:rPr>
                        <a:t>实时模拟数据生成</a:t>
                      </a:r>
                    </a:p>
                    <a:p>
                      <a:pPr algn="just">
                        <a:spcAft>
                          <a:spcPts val="0"/>
                        </a:spcAft>
                      </a:pPr>
                      <a:r>
                        <a:rPr lang="zh-CN" sz="1050" kern="100" dirty="0">
                          <a:effectLst/>
                        </a:rPr>
                        <a:t>负责生成实时模拟数据并写入</a:t>
                      </a:r>
                      <a:r>
                        <a:rPr lang="en-US" sz="1050" kern="100" dirty="0">
                          <a:effectLst/>
                        </a:rPr>
                        <a:t>Kafka</a:t>
                      </a:r>
                      <a:r>
                        <a:rPr lang="zh-CN" sz="1050" kern="100" dirty="0">
                          <a:effectLst/>
                        </a:rPr>
                        <a:t>中，实时模拟数据为实时广告数据</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58369534"/>
                  </a:ext>
                </a:extLst>
              </a:tr>
            </a:tbl>
          </a:graphicData>
        </a:graphic>
      </p:graphicFrame>
    </p:spTree>
    <p:extLst>
      <p:ext uri="{BB962C8B-B14F-4D97-AF65-F5344CB8AC3E}">
        <p14:creationId xmlns:p14="http://schemas.microsoft.com/office/powerpoint/2010/main" val="328658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843558"/>
            <a:ext cx="3600400" cy="461665"/>
          </a:xfrm>
          <a:prstGeom prst="rect">
            <a:avLst/>
          </a:prstGeom>
          <a:noFill/>
        </p:spPr>
        <p:txBody>
          <a:bodyPr wrap="square" rtlCol="0">
            <a:spAutoFit/>
          </a:bodyPr>
          <a:lstStyle/>
          <a:p>
            <a:r>
              <a:rPr lang="en-US" altLang="zh-CN" sz="2400" b="1" dirty="0"/>
              <a:t>3.  </a:t>
            </a:r>
            <a:r>
              <a:rPr lang="zh-CN" altLang="en-US" sz="2400" b="1" dirty="0"/>
              <a:t>项目架构解析</a:t>
            </a:r>
          </a:p>
        </p:txBody>
      </p:sp>
      <p:sp>
        <p:nvSpPr>
          <p:cNvPr id="5" name="文本框 4"/>
          <p:cNvSpPr txBox="1"/>
          <p:nvPr/>
        </p:nvSpPr>
        <p:spPr>
          <a:xfrm>
            <a:off x="611560" y="1347614"/>
            <a:ext cx="2376264" cy="369332"/>
          </a:xfrm>
          <a:prstGeom prst="rect">
            <a:avLst/>
          </a:prstGeom>
          <a:noFill/>
        </p:spPr>
        <p:txBody>
          <a:bodyPr wrap="square" rtlCol="0">
            <a:spAutoFit/>
          </a:bodyPr>
          <a:lstStyle/>
          <a:p>
            <a:r>
              <a:rPr lang="en-US" altLang="zh-CN" b="1" dirty="0"/>
              <a:t>3.2 common</a:t>
            </a:r>
            <a:r>
              <a:rPr lang="zh-CN" altLang="en-US" b="1" dirty="0"/>
              <a:t>模块</a:t>
            </a:r>
          </a:p>
        </p:txBody>
      </p:sp>
      <p:graphicFrame>
        <p:nvGraphicFramePr>
          <p:cNvPr id="7" name="表格 6"/>
          <p:cNvGraphicFramePr>
            <a:graphicFrameLocks noGrp="1"/>
          </p:cNvGraphicFramePr>
          <p:nvPr>
            <p:extLst>
              <p:ext uri="{D42A27DB-BD31-4B8C-83A1-F6EECF244321}">
                <p14:modId xmlns:p14="http://schemas.microsoft.com/office/powerpoint/2010/main" val="3467804950"/>
              </p:ext>
            </p:extLst>
          </p:nvPr>
        </p:nvGraphicFramePr>
        <p:xfrm>
          <a:off x="1619672" y="1923678"/>
          <a:ext cx="5544616" cy="2885463"/>
        </p:xfrm>
        <a:graphic>
          <a:graphicData uri="http://schemas.openxmlformats.org/drawingml/2006/table">
            <a:tbl>
              <a:tblPr firstRow="1" firstCol="1" bandRow="1">
                <a:tableStyleId>{8799B23B-EC83-4686-B30A-512413B5E67A}</a:tableStyleId>
              </a:tblPr>
              <a:tblGrid>
                <a:gridCol w="2772308">
                  <a:extLst>
                    <a:ext uri="{9D8B030D-6E8A-4147-A177-3AD203B41FA5}">
                      <a16:colId xmlns:a16="http://schemas.microsoft.com/office/drawing/2014/main" val="1052036934"/>
                    </a:ext>
                  </a:extLst>
                </a:gridCol>
                <a:gridCol w="2772308">
                  <a:extLst>
                    <a:ext uri="{9D8B030D-6E8A-4147-A177-3AD203B41FA5}">
                      <a16:colId xmlns:a16="http://schemas.microsoft.com/office/drawing/2014/main" val="2148224367"/>
                    </a:ext>
                  </a:extLst>
                </a:gridCol>
              </a:tblGrid>
              <a:tr h="169733">
                <a:tc>
                  <a:txBody>
                    <a:bodyPr/>
                    <a:lstStyle/>
                    <a:p>
                      <a:pPr algn="ctr">
                        <a:spcAft>
                          <a:spcPts val="0"/>
                        </a:spcAft>
                      </a:pPr>
                      <a:r>
                        <a:rPr lang="zh-CN" sz="1050" kern="100" dirty="0">
                          <a:effectLst/>
                        </a:rPr>
                        <a:t>包名称（</a:t>
                      </a:r>
                      <a:r>
                        <a:rPr lang="en-US" sz="1050" kern="100" dirty="0">
                          <a:effectLst/>
                        </a:rPr>
                        <a:t>package</a:t>
                      </a:r>
                      <a:r>
                        <a:rPr lang="zh-CN" sz="1050" kern="100" dirty="0">
                          <a:effectLst/>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dirty="0">
                          <a:effectLst/>
                        </a:rPr>
                        <a:t>解析</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78802941"/>
                  </a:ext>
                </a:extLst>
              </a:tr>
              <a:tr h="678933">
                <a:tc>
                  <a:txBody>
                    <a:bodyPr/>
                    <a:lstStyle/>
                    <a:p>
                      <a:pPr algn="ctr">
                        <a:spcAft>
                          <a:spcPts val="0"/>
                        </a:spcAft>
                      </a:pPr>
                      <a:r>
                        <a:rPr lang="en-US" sz="1050" kern="100" dirty="0">
                          <a:effectLst/>
                        </a:rPr>
                        <a:t>conf</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b="1" kern="100" dirty="0">
                          <a:effectLst/>
                        </a:rPr>
                        <a:t>配置工具类</a:t>
                      </a:r>
                    </a:p>
                    <a:p>
                      <a:pPr algn="just">
                        <a:spcAft>
                          <a:spcPts val="0"/>
                        </a:spcAft>
                      </a:pPr>
                      <a:r>
                        <a:rPr lang="zh-CN" sz="1050" kern="100" dirty="0">
                          <a:effectLst/>
                        </a:rPr>
                        <a:t>获取</a:t>
                      </a:r>
                      <a:r>
                        <a:rPr lang="en-US" sz="1050" kern="100" dirty="0">
                          <a:effectLst/>
                        </a:rPr>
                        <a:t>commerce.properties</a:t>
                      </a:r>
                      <a:r>
                        <a:rPr lang="zh-CN" sz="1050" kern="100" dirty="0">
                          <a:effectLst/>
                        </a:rPr>
                        <a:t>文件中的所有配置信息，使用户可以通过对象的方式访问</a:t>
                      </a:r>
                      <a:r>
                        <a:rPr lang="en-US" sz="1050" kern="100" dirty="0">
                          <a:effectLst/>
                        </a:rPr>
                        <a:t>commerce.properties</a:t>
                      </a:r>
                      <a:r>
                        <a:rPr lang="zh-CN" sz="1050" kern="100" dirty="0">
                          <a:effectLst/>
                        </a:rPr>
                        <a:t>中的所有配置</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92180895"/>
                  </a:ext>
                </a:extLst>
              </a:tr>
              <a:tr h="339466">
                <a:tc>
                  <a:txBody>
                    <a:bodyPr/>
                    <a:lstStyle/>
                    <a:p>
                      <a:pPr algn="ctr">
                        <a:spcAft>
                          <a:spcPts val="0"/>
                        </a:spcAft>
                      </a:pPr>
                      <a:r>
                        <a:rPr lang="en-US" sz="1050" kern="100" dirty="0">
                          <a:effectLst/>
                        </a:rPr>
                        <a:t>constant</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b="1" kern="100" dirty="0">
                          <a:effectLst/>
                        </a:rPr>
                        <a:t>常量接口</a:t>
                      </a:r>
                    </a:p>
                    <a:p>
                      <a:pPr algn="just">
                        <a:spcAft>
                          <a:spcPts val="0"/>
                        </a:spcAft>
                      </a:pPr>
                      <a:r>
                        <a:rPr lang="zh-CN" sz="1050" kern="100" dirty="0">
                          <a:effectLst/>
                        </a:rPr>
                        <a:t>包括项目中所需要使用的所有常量</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58830793"/>
                  </a:ext>
                </a:extLst>
              </a:tr>
              <a:tr h="509199">
                <a:tc>
                  <a:txBody>
                    <a:bodyPr/>
                    <a:lstStyle/>
                    <a:p>
                      <a:pPr algn="ctr">
                        <a:spcAft>
                          <a:spcPts val="0"/>
                        </a:spcAft>
                      </a:pPr>
                      <a:r>
                        <a:rPr lang="en-US" sz="1050" kern="100" dirty="0">
                          <a:effectLst/>
                        </a:rPr>
                        <a:t>model</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b="1" kern="100" dirty="0">
                          <a:effectLst/>
                        </a:rPr>
                        <a:t> Spark SQL</a:t>
                      </a:r>
                      <a:r>
                        <a:rPr lang="zh-CN" sz="1050" b="1" kern="100" dirty="0">
                          <a:effectLst/>
                        </a:rPr>
                        <a:t>样例类</a:t>
                      </a:r>
                    </a:p>
                    <a:p>
                      <a:pPr algn="just">
                        <a:spcAft>
                          <a:spcPts val="0"/>
                        </a:spcAft>
                      </a:pPr>
                      <a:r>
                        <a:rPr lang="zh-CN" sz="1050" kern="100" dirty="0">
                          <a:effectLst/>
                        </a:rPr>
                        <a:t>包括</a:t>
                      </a:r>
                      <a:r>
                        <a:rPr lang="en-US" sz="1050" kern="100" dirty="0">
                          <a:effectLst/>
                        </a:rPr>
                        <a:t>Spark SQL</a:t>
                      </a:r>
                      <a:r>
                        <a:rPr lang="zh-CN" sz="1050" kern="100" dirty="0">
                          <a:effectLst/>
                        </a:rPr>
                        <a:t>中的用户访问动作表、用户信息表、产品表的样例类</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28547947"/>
                  </a:ext>
                </a:extLst>
              </a:tr>
              <a:tr h="509199">
                <a:tc>
                  <a:txBody>
                    <a:bodyPr/>
                    <a:lstStyle/>
                    <a:p>
                      <a:pPr marL="0" algn="ctr" defTabSz="914400" rtl="0" eaLnBrk="1" latinLnBrk="0" hangingPunct="1">
                        <a:spcAft>
                          <a:spcPts val="0"/>
                        </a:spcAft>
                      </a:pPr>
                      <a:r>
                        <a:rPr lang="en-US" altLang="zh-CN" sz="1050" b="1" kern="100" dirty="0">
                          <a:solidFill>
                            <a:schemeClr val="tx1"/>
                          </a:solidFill>
                          <a:effectLst/>
                          <a:latin typeface="+mn-lt"/>
                          <a:ea typeface="+mn-ea"/>
                          <a:cs typeface="+mn-cs"/>
                        </a:rPr>
                        <a:t>pool</a:t>
                      </a:r>
                      <a:endParaRPr lang="zh-CN" sz="1050" b="1" kern="100" dirty="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spcAft>
                          <a:spcPts val="0"/>
                        </a:spcAft>
                      </a:pPr>
                      <a:r>
                        <a:rPr lang="en-US" altLang="zh-CN" sz="1050" b="1" kern="100" dirty="0">
                          <a:solidFill>
                            <a:schemeClr val="tx1"/>
                          </a:solidFill>
                          <a:effectLst/>
                          <a:latin typeface="+mn-lt"/>
                          <a:ea typeface="+mn-ea"/>
                          <a:cs typeface="+mn-cs"/>
                        </a:rPr>
                        <a:t>MySQL</a:t>
                      </a:r>
                      <a:r>
                        <a:rPr lang="zh-CN" altLang="zh-CN" sz="1050" b="1" kern="100" dirty="0">
                          <a:solidFill>
                            <a:schemeClr val="tx1"/>
                          </a:solidFill>
                          <a:effectLst/>
                          <a:latin typeface="+mn-lt"/>
                          <a:ea typeface="+mn-ea"/>
                          <a:cs typeface="+mn-cs"/>
                        </a:rPr>
                        <a:t>连接池</a:t>
                      </a:r>
                    </a:p>
                    <a:p>
                      <a:pPr marL="0" algn="just" defTabSz="914400" rtl="0" eaLnBrk="1" latinLnBrk="0" hangingPunct="1">
                        <a:spcAft>
                          <a:spcPts val="0"/>
                        </a:spcAft>
                      </a:pPr>
                      <a:r>
                        <a:rPr lang="zh-CN" altLang="zh-CN" sz="1050" kern="100" dirty="0">
                          <a:solidFill>
                            <a:schemeClr val="tx1"/>
                          </a:solidFill>
                          <a:effectLst/>
                          <a:latin typeface="+mn-lt"/>
                          <a:ea typeface="+mn-ea"/>
                          <a:cs typeface="+mn-cs"/>
                        </a:rPr>
                        <a:t>通过自定义</a:t>
                      </a:r>
                      <a:r>
                        <a:rPr lang="en-US" altLang="zh-CN" sz="1050" kern="100" dirty="0">
                          <a:solidFill>
                            <a:schemeClr val="tx1"/>
                          </a:solidFill>
                          <a:effectLst/>
                          <a:latin typeface="+mn-lt"/>
                          <a:ea typeface="+mn-ea"/>
                          <a:cs typeface="+mn-cs"/>
                        </a:rPr>
                        <a:t>MySQL</a:t>
                      </a:r>
                      <a:r>
                        <a:rPr lang="zh-CN" altLang="zh-CN" sz="1050" kern="100" dirty="0">
                          <a:solidFill>
                            <a:schemeClr val="tx1"/>
                          </a:solidFill>
                          <a:effectLst/>
                          <a:latin typeface="+mn-lt"/>
                          <a:ea typeface="+mn-ea"/>
                          <a:cs typeface="+mn-cs"/>
                        </a:rPr>
                        <a:t>连接池</a:t>
                      </a:r>
                      <a:r>
                        <a:rPr lang="zh-CN" altLang="en-US" sz="1050" kern="100" dirty="0">
                          <a:solidFill>
                            <a:schemeClr val="tx1"/>
                          </a:solidFill>
                          <a:effectLst/>
                          <a:latin typeface="+mn-lt"/>
                          <a:ea typeface="+mn-ea"/>
                          <a:cs typeface="+mn-cs"/>
                        </a:rPr>
                        <a:t>，</a:t>
                      </a:r>
                      <a:r>
                        <a:rPr lang="zh-CN" altLang="zh-CN" sz="1050" kern="100" dirty="0">
                          <a:solidFill>
                            <a:schemeClr val="tx1"/>
                          </a:solidFill>
                          <a:effectLst/>
                          <a:latin typeface="+mn-lt"/>
                          <a:ea typeface="+mn-ea"/>
                          <a:cs typeface="+mn-cs"/>
                        </a:rPr>
                        <a:t>实现对</a:t>
                      </a:r>
                      <a:r>
                        <a:rPr lang="en-US" altLang="zh-CN" sz="1050" kern="100" dirty="0">
                          <a:solidFill>
                            <a:schemeClr val="tx1"/>
                          </a:solidFill>
                          <a:effectLst/>
                          <a:latin typeface="+mn-lt"/>
                          <a:ea typeface="+mn-ea"/>
                          <a:cs typeface="+mn-cs"/>
                        </a:rPr>
                        <a:t>MySQL</a:t>
                      </a:r>
                      <a:r>
                        <a:rPr lang="zh-CN" altLang="zh-CN" sz="1050" kern="100" dirty="0">
                          <a:solidFill>
                            <a:schemeClr val="tx1"/>
                          </a:solidFill>
                          <a:effectLst/>
                          <a:latin typeface="+mn-lt"/>
                          <a:ea typeface="+mn-ea"/>
                          <a:cs typeface="+mn-cs"/>
                        </a:rPr>
                        <a:t>数据库的操作</a:t>
                      </a:r>
                      <a:endParaRPr lang="zh-CN" sz="1050" kern="1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183513604"/>
                  </a:ext>
                </a:extLst>
              </a:tr>
              <a:tr h="678933">
                <a:tc>
                  <a:txBody>
                    <a:bodyPr/>
                    <a:lstStyle/>
                    <a:p>
                      <a:pPr algn="ctr">
                        <a:spcAft>
                          <a:spcPts val="0"/>
                        </a:spcAft>
                      </a:pPr>
                      <a:r>
                        <a:rPr lang="en-US" sz="1050" kern="100" dirty="0">
                          <a:effectLst/>
                        </a:rPr>
                        <a:t>utils</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b="1" kern="100" dirty="0">
                          <a:effectLst/>
                        </a:rPr>
                        <a:t>工具类</a:t>
                      </a:r>
                    </a:p>
                    <a:p>
                      <a:pPr algn="just">
                        <a:spcAft>
                          <a:spcPts val="0"/>
                        </a:spcAft>
                      </a:pPr>
                      <a:r>
                        <a:rPr lang="zh-CN" sz="1050" kern="100" dirty="0">
                          <a:effectLst/>
                        </a:rPr>
                        <a:t>提供了日期时间工具类、数字格式工具类、参数工具类、字符串工具类、校验工具类等工具类</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06479656"/>
                  </a:ext>
                </a:extLst>
              </a:tr>
            </a:tbl>
          </a:graphicData>
        </a:graphic>
      </p:graphicFrame>
    </p:spTree>
    <p:extLst>
      <p:ext uri="{BB962C8B-B14F-4D97-AF65-F5344CB8AC3E}">
        <p14:creationId xmlns:p14="http://schemas.microsoft.com/office/powerpoint/2010/main" val="77843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843558"/>
            <a:ext cx="3600400" cy="461665"/>
          </a:xfrm>
          <a:prstGeom prst="rect">
            <a:avLst/>
          </a:prstGeom>
          <a:noFill/>
        </p:spPr>
        <p:txBody>
          <a:bodyPr wrap="square" rtlCol="0">
            <a:spAutoFit/>
          </a:bodyPr>
          <a:lstStyle/>
          <a:p>
            <a:r>
              <a:rPr lang="en-US" altLang="zh-CN" sz="2400" b="1" dirty="0"/>
              <a:t>3.  </a:t>
            </a:r>
            <a:r>
              <a:rPr lang="zh-CN" altLang="en-US" sz="2400" b="1" dirty="0"/>
              <a:t>项目架构解析</a:t>
            </a:r>
          </a:p>
        </p:txBody>
      </p:sp>
      <p:sp>
        <p:nvSpPr>
          <p:cNvPr id="5" name="文本框 4"/>
          <p:cNvSpPr txBox="1"/>
          <p:nvPr/>
        </p:nvSpPr>
        <p:spPr>
          <a:xfrm>
            <a:off x="611560" y="1347614"/>
            <a:ext cx="2376264" cy="369332"/>
          </a:xfrm>
          <a:prstGeom prst="rect">
            <a:avLst/>
          </a:prstGeom>
          <a:noFill/>
        </p:spPr>
        <p:txBody>
          <a:bodyPr wrap="square" rtlCol="0">
            <a:spAutoFit/>
          </a:bodyPr>
          <a:lstStyle/>
          <a:p>
            <a:r>
              <a:rPr lang="en-US" altLang="zh-CN" b="1" dirty="0"/>
              <a:t>3.2 common</a:t>
            </a:r>
            <a:r>
              <a:rPr lang="zh-CN" altLang="en-US" b="1" dirty="0"/>
              <a:t>模块</a:t>
            </a:r>
          </a:p>
        </p:txBody>
      </p:sp>
      <p:graphicFrame>
        <p:nvGraphicFramePr>
          <p:cNvPr id="3" name="表格 2"/>
          <p:cNvGraphicFramePr>
            <a:graphicFrameLocks noGrp="1"/>
          </p:cNvGraphicFramePr>
          <p:nvPr>
            <p:extLst>
              <p:ext uri="{D42A27DB-BD31-4B8C-83A1-F6EECF244321}">
                <p14:modId xmlns:p14="http://schemas.microsoft.com/office/powerpoint/2010/main" val="4060306612"/>
              </p:ext>
            </p:extLst>
          </p:nvPr>
        </p:nvGraphicFramePr>
        <p:xfrm>
          <a:off x="1826743" y="1851670"/>
          <a:ext cx="5411470" cy="2880360"/>
        </p:xfrm>
        <a:graphic>
          <a:graphicData uri="http://schemas.openxmlformats.org/drawingml/2006/table">
            <a:tbl>
              <a:tblPr firstRow="1" firstCol="1" bandRow="1">
                <a:tableStyleId>{8799B23B-EC83-4686-B30A-512413B5E67A}</a:tableStyleId>
              </a:tblPr>
              <a:tblGrid>
                <a:gridCol w="2705735">
                  <a:extLst>
                    <a:ext uri="{9D8B030D-6E8A-4147-A177-3AD203B41FA5}">
                      <a16:colId xmlns:a16="http://schemas.microsoft.com/office/drawing/2014/main" val="133141666"/>
                    </a:ext>
                  </a:extLst>
                </a:gridCol>
                <a:gridCol w="2705735">
                  <a:extLst>
                    <a:ext uri="{9D8B030D-6E8A-4147-A177-3AD203B41FA5}">
                      <a16:colId xmlns:a16="http://schemas.microsoft.com/office/drawing/2014/main" val="3345892011"/>
                    </a:ext>
                  </a:extLst>
                </a:gridCol>
              </a:tblGrid>
              <a:tr h="0">
                <a:tc>
                  <a:txBody>
                    <a:bodyPr/>
                    <a:lstStyle/>
                    <a:p>
                      <a:pPr algn="ctr">
                        <a:spcAft>
                          <a:spcPts val="0"/>
                        </a:spcAft>
                      </a:pPr>
                      <a:r>
                        <a:rPr lang="zh-CN" sz="1050" kern="100" dirty="0">
                          <a:effectLst/>
                        </a:rPr>
                        <a:t>类名称（</a:t>
                      </a:r>
                      <a:r>
                        <a:rPr lang="en-US" sz="1050" kern="100" dirty="0">
                          <a:effectLst/>
                        </a:rPr>
                        <a:t>class</a:t>
                      </a:r>
                      <a:r>
                        <a:rPr lang="zh-CN" sz="1050" kern="100" dirty="0">
                          <a:effectLst/>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解析</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67166271"/>
                  </a:ext>
                </a:extLst>
              </a:tr>
              <a:tr h="0">
                <a:tc>
                  <a:txBody>
                    <a:bodyPr/>
                    <a:lstStyle/>
                    <a:p>
                      <a:pPr algn="ctr">
                        <a:spcAft>
                          <a:spcPts val="0"/>
                        </a:spcAft>
                      </a:pPr>
                      <a:r>
                        <a:rPr lang="en-US" sz="1050" kern="100" dirty="0">
                          <a:effectLst/>
                        </a:rPr>
                        <a:t>DateUtils</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b="1" kern="100" dirty="0">
                          <a:effectLst/>
                        </a:rPr>
                        <a:t>时间工具类</a:t>
                      </a:r>
                    </a:p>
                    <a:p>
                      <a:pPr algn="l">
                        <a:spcAft>
                          <a:spcPts val="0"/>
                        </a:spcAft>
                      </a:pPr>
                      <a:r>
                        <a:rPr lang="zh-CN" sz="1050" kern="100" dirty="0">
                          <a:effectLst/>
                        </a:rPr>
                        <a:t>负责时间的格式化、判断时间先后、计算时间差值、获取指定日期等工作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85294184"/>
                  </a:ext>
                </a:extLst>
              </a:tr>
              <a:tr h="0">
                <a:tc>
                  <a:txBody>
                    <a:bodyPr/>
                    <a:lstStyle/>
                    <a:p>
                      <a:pPr algn="ctr">
                        <a:spcAft>
                          <a:spcPts val="0"/>
                        </a:spcAft>
                      </a:pPr>
                      <a:r>
                        <a:rPr lang="en-US" sz="1050" kern="100" dirty="0">
                          <a:effectLst/>
                        </a:rPr>
                        <a:t>NumberUtils</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b="1" kern="100" dirty="0">
                          <a:effectLst/>
                        </a:rPr>
                        <a:t>数字工具类</a:t>
                      </a:r>
                    </a:p>
                    <a:p>
                      <a:pPr algn="l">
                        <a:spcAft>
                          <a:spcPts val="0"/>
                        </a:spcAft>
                      </a:pPr>
                      <a:r>
                        <a:rPr lang="zh-CN" sz="1050" kern="100" dirty="0">
                          <a:effectLst/>
                        </a:rPr>
                        <a:t>负责数字的格式化工作</a:t>
                      </a:r>
                      <a:r>
                        <a:rPr lang="zh-CN" altLang="en-US" sz="1050" kern="100" dirty="0">
                          <a:effectLst/>
                        </a:rPr>
                        <a:t>，将</a:t>
                      </a:r>
                      <a:r>
                        <a:rPr lang="en-US" altLang="zh-CN" sz="1050" kern="100" dirty="0">
                          <a:effectLst/>
                        </a:rPr>
                        <a:t>Double</a:t>
                      </a:r>
                      <a:r>
                        <a:rPr lang="zh-CN" altLang="en-US" sz="1050" kern="100" dirty="0">
                          <a:effectLst/>
                        </a:rPr>
                        <a:t>类型的数字精确为指定位数的小数</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03117415"/>
                  </a:ext>
                </a:extLst>
              </a:tr>
              <a:tr h="0">
                <a:tc>
                  <a:txBody>
                    <a:bodyPr/>
                    <a:lstStyle/>
                    <a:p>
                      <a:pPr algn="ctr">
                        <a:spcAft>
                          <a:spcPts val="0"/>
                        </a:spcAft>
                      </a:pPr>
                      <a:r>
                        <a:rPr lang="en-US" sz="1050" kern="100" dirty="0">
                          <a:effectLst/>
                        </a:rPr>
                        <a:t>ParamUtils</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b="1" kern="100" dirty="0">
                          <a:effectLst/>
                        </a:rPr>
                        <a:t>参数工具类</a:t>
                      </a:r>
                    </a:p>
                    <a:p>
                      <a:pPr algn="l">
                        <a:spcAft>
                          <a:spcPts val="0"/>
                        </a:spcAft>
                      </a:pPr>
                      <a:r>
                        <a:rPr lang="zh-CN" sz="1050" b="0" kern="100" dirty="0">
                          <a:effectLst/>
                        </a:rPr>
                        <a:t>负责从</a:t>
                      </a:r>
                      <a:r>
                        <a:rPr lang="en-US" sz="1050" b="0" kern="100" dirty="0">
                          <a:effectLst/>
                        </a:rPr>
                        <a:t>JSON</a:t>
                      </a:r>
                      <a:r>
                        <a:rPr lang="zh-CN" sz="1050" b="0" kern="100" dirty="0">
                          <a:effectLst/>
                        </a:rPr>
                        <a:t>对象中提取参数</a:t>
                      </a:r>
                      <a:endParaRPr lang="zh-CN" sz="1050" b="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15480475"/>
                  </a:ext>
                </a:extLst>
              </a:tr>
              <a:tr h="0">
                <a:tc>
                  <a:txBody>
                    <a:bodyPr/>
                    <a:lstStyle/>
                    <a:p>
                      <a:pPr algn="ctr">
                        <a:spcAft>
                          <a:spcPts val="0"/>
                        </a:spcAft>
                      </a:pPr>
                      <a:r>
                        <a:rPr lang="en-US" sz="1050" kern="100" dirty="0">
                          <a:effectLst/>
                        </a:rPr>
                        <a:t>StringUtils</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b="1" i="0" kern="100" dirty="0">
                          <a:effectLst/>
                        </a:rPr>
                        <a:t>字符串工具类</a:t>
                      </a:r>
                    </a:p>
                    <a:p>
                      <a:pPr algn="l">
                        <a:spcAft>
                          <a:spcPts val="0"/>
                        </a:spcAft>
                      </a:pPr>
                      <a:r>
                        <a:rPr lang="zh-CN" sz="1050" kern="100" dirty="0">
                          <a:effectLst/>
                        </a:rPr>
                        <a:t>负责字符串是否为空判断、字符串截断与补全、从拼接字符串中提取字段、给拼接字符串中字段设置值等工作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17338291"/>
                  </a:ext>
                </a:extLst>
              </a:tr>
              <a:tr h="0">
                <a:tc>
                  <a:txBody>
                    <a:bodyPr/>
                    <a:lstStyle/>
                    <a:p>
                      <a:pPr algn="ctr">
                        <a:spcAft>
                          <a:spcPts val="0"/>
                        </a:spcAft>
                      </a:pPr>
                      <a:r>
                        <a:rPr lang="en-US" sz="1050" kern="100" dirty="0">
                          <a:effectLst/>
                        </a:rPr>
                        <a:t>ValidUtils</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b="1" kern="100" dirty="0">
                          <a:effectLst/>
                        </a:rPr>
                        <a:t>校验工具类</a:t>
                      </a:r>
                    </a:p>
                    <a:p>
                      <a:pPr algn="just">
                        <a:spcAft>
                          <a:spcPts val="0"/>
                        </a:spcAft>
                      </a:pPr>
                      <a:r>
                        <a:rPr lang="zh-CN" sz="1050" kern="100" dirty="0">
                          <a:effectLst/>
                        </a:rPr>
                        <a:t>负责校验数据中的指定字段是否在指定范围范围内、校验数据中的指定字段中是否有值与参数字段相同、校验数据中的指定字段是否与参数字段相同等工作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57552832"/>
                  </a:ext>
                </a:extLst>
              </a:tr>
            </a:tbl>
          </a:graphicData>
        </a:graphic>
      </p:graphicFrame>
    </p:spTree>
    <p:extLst>
      <p:ext uri="{BB962C8B-B14F-4D97-AF65-F5344CB8AC3E}">
        <p14:creationId xmlns:p14="http://schemas.microsoft.com/office/powerpoint/2010/main" val="4226315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5856" y="2211710"/>
            <a:ext cx="2376264" cy="707886"/>
          </a:xfrm>
          <a:prstGeom prst="rect">
            <a:avLst/>
          </a:prstGeom>
          <a:noFill/>
        </p:spPr>
        <p:txBody>
          <a:bodyPr wrap="square" rtlCol="0">
            <a:spAutoFit/>
          </a:bodyPr>
          <a:lstStyle/>
          <a:p>
            <a:r>
              <a:rPr lang="zh-CN" altLang="en-US" sz="4000" b="1" dirty="0">
                <a:latin typeface="+mn-ea"/>
              </a:rPr>
              <a:t>需求解析</a:t>
            </a:r>
          </a:p>
        </p:txBody>
      </p:sp>
    </p:spTree>
    <p:extLst>
      <p:ext uri="{BB962C8B-B14F-4D97-AF65-F5344CB8AC3E}">
        <p14:creationId xmlns:p14="http://schemas.microsoft.com/office/powerpoint/2010/main" val="257251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23728" y="2283718"/>
            <a:ext cx="5400600" cy="646331"/>
          </a:xfrm>
          <a:prstGeom prst="rect">
            <a:avLst/>
          </a:prstGeom>
          <a:noFill/>
        </p:spPr>
        <p:txBody>
          <a:bodyPr wrap="square" rtlCol="0">
            <a:spAutoFit/>
          </a:bodyPr>
          <a:lstStyle/>
          <a:p>
            <a:r>
              <a:rPr lang="zh-CN" altLang="en-US" sz="3600" b="1" dirty="0">
                <a:latin typeface="+mn-ea"/>
              </a:rPr>
              <a:t>用户访问</a:t>
            </a:r>
            <a:r>
              <a:rPr lang="en-US" altLang="zh-CN" sz="3600" b="1" dirty="0">
                <a:latin typeface="+mn-ea"/>
              </a:rPr>
              <a:t>Session</a:t>
            </a:r>
            <a:r>
              <a:rPr lang="zh-CN" altLang="en-US" sz="3600" b="1" dirty="0">
                <a:latin typeface="+mn-ea"/>
              </a:rPr>
              <a:t>统计</a:t>
            </a:r>
          </a:p>
        </p:txBody>
      </p:sp>
    </p:spTree>
    <p:extLst>
      <p:ext uri="{BB962C8B-B14F-4D97-AF65-F5344CB8AC3E}">
        <p14:creationId xmlns:p14="http://schemas.microsoft.com/office/powerpoint/2010/main" val="171034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87624" y="2355726"/>
            <a:ext cx="7272808" cy="461665"/>
          </a:xfrm>
          <a:prstGeom prst="rect">
            <a:avLst/>
          </a:prstGeom>
          <a:noFill/>
        </p:spPr>
        <p:txBody>
          <a:bodyPr wrap="square" rtlCol="0">
            <a:spAutoFit/>
          </a:bodyPr>
          <a:lstStyle/>
          <a:p>
            <a:r>
              <a:rPr lang="zh-CN" altLang="en-US" sz="2400" b="1" dirty="0"/>
              <a:t>需求一：各个范围</a:t>
            </a:r>
            <a:r>
              <a:rPr lang="en-US" altLang="zh-CN" sz="2400" b="1" dirty="0"/>
              <a:t>Session</a:t>
            </a:r>
            <a:r>
              <a:rPr lang="zh-CN" altLang="en-US" sz="2400" b="1" dirty="0"/>
              <a:t>步长、访问时长占比统计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45535" y="2067694"/>
            <a:ext cx="4464496" cy="830997"/>
          </a:xfrm>
          <a:prstGeom prst="rect">
            <a:avLst/>
          </a:prstGeom>
        </p:spPr>
        <p:txBody>
          <a:bodyPr wrap="square">
            <a:spAutoFit/>
          </a:bodyPr>
          <a:lstStyle/>
          <a:p>
            <a:r>
              <a:rPr lang="zh-CN" altLang="zh-CN" sz="1600" kern="100" dirty="0">
                <a:latin typeface="Times New Roman" panose="02020603050405020304" pitchFamily="18" charset="0"/>
                <a:cs typeface="Times New Roman" panose="02020603050405020304" pitchFamily="18" charset="0"/>
              </a:rPr>
              <a:t>访问时长</a:t>
            </a:r>
            <a:r>
              <a:rPr lang="zh-CN" altLang="en-US" sz="1600" kern="100" dirty="0">
                <a:latin typeface="Times New Roman" panose="02020603050405020304" pitchFamily="18" charset="0"/>
                <a:cs typeface="Times New Roman" panose="02020603050405020304" pitchFamily="18" charset="0"/>
              </a:rPr>
              <a:t>：</a:t>
            </a:r>
            <a:r>
              <a:rPr lang="en-US" altLang="zh-CN" sz="1600" kern="100" dirty="0">
                <a:latin typeface="Times New Roman" panose="02020603050405020304" pitchFamily="18" charset="0"/>
                <a:cs typeface="Times New Roman" panose="02020603050405020304" pitchFamily="18" charset="0"/>
              </a:rPr>
              <a:t>session</a:t>
            </a:r>
            <a:r>
              <a:rPr lang="zh-CN" altLang="en-US" sz="1600" kern="100" dirty="0">
                <a:latin typeface="Times New Roman" panose="02020603050405020304" pitchFamily="18" charset="0"/>
                <a:cs typeface="Times New Roman" panose="02020603050405020304" pitchFamily="18" charset="0"/>
              </a:rPr>
              <a:t>的最早时间与最晚时间之差。</a:t>
            </a:r>
            <a:endParaRPr lang="en-US" altLang="zh-CN" sz="1600" kern="100" dirty="0">
              <a:latin typeface="Times New Roman" panose="02020603050405020304" pitchFamily="18" charset="0"/>
              <a:cs typeface="Times New Roman" panose="02020603050405020304" pitchFamily="18" charset="0"/>
            </a:endParaRPr>
          </a:p>
          <a:p>
            <a:endParaRPr lang="en-US" altLang="zh-CN" sz="1600" kern="100" dirty="0">
              <a:latin typeface="Times New Roman" panose="02020603050405020304" pitchFamily="18" charset="0"/>
              <a:cs typeface="Times New Roman" panose="02020603050405020304" pitchFamily="18" charset="0"/>
            </a:endParaRPr>
          </a:p>
          <a:p>
            <a:r>
              <a:rPr lang="zh-CN" altLang="en-US" sz="1600" kern="100" dirty="0">
                <a:latin typeface="Times New Roman" panose="02020603050405020304" pitchFamily="18" charset="0"/>
              </a:rPr>
              <a:t>访问步长：</a:t>
            </a:r>
            <a:r>
              <a:rPr lang="en-US" altLang="zh-CN" sz="1600" kern="100" dirty="0">
                <a:latin typeface="Times New Roman" panose="02020603050405020304" pitchFamily="18" charset="0"/>
              </a:rPr>
              <a:t>session</a:t>
            </a:r>
            <a:r>
              <a:rPr lang="zh-CN" altLang="en-US" sz="1600" kern="100" dirty="0">
                <a:latin typeface="Times New Roman" panose="02020603050405020304" pitchFamily="18" charset="0"/>
              </a:rPr>
              <a:t>中的</a:t>
            </a:r>
            <a:r>
              <a:rPr lang="en-US" altLang="zh-CN" sz="1600" kern="100" dirty="0">
                <a:latin typeface="Times New Roman" panose="02020603050405020304" pitchFamily="18" charset="0"/>
              </a:rPr>
              <a:t>action</a:t>
            </a:r>
            <a:r>
              <a:rPr lang="zh-CN" altLang="en-US" sz="1600" kern="100" dirty="0">
                <a:latin typeface="Times New Roman" panose="02020603050405020304" pitchFamily="18" charset="0"/>
              </a:rPr>
              <a:t>个数</a:t>
            </a:r>
            <a:r>
              <a:rPr lang="zh-CN" altLang="en-US" sz="1600" kern="100" dirty="0">
                <a:latin typeface="Times New Roman" panose="02020603050405020304" pitchFamily="18" charset="0"/>
                <a:cs typeface="Times New Roman" panose="02020603050405020304" pitchFamily="18" charset="0"/>
              </a:rPr>
              <a:t>。</a:t>
            </a:r>
            <a:endParaRPr lang="zh-CN" altLang="en-US" sz="1600" dirty="0"/>
          </a:p>
        </p:txBody>
      </p:sp>
      <p:sp>
        <p:nvSpPr>
          <p:cNvPr id="19" name="文本框 18"/>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Tree>
    <p:extLst>
      <p:ext uri="{BB962C8B-B14F-4D97-AF65-F5344CB8AC3E}">
        <p14:creationId xmlns:p14="http://schemas.microsoft.com/office/powerpoint/2010/main" val="313091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7544" y="2067694"/>
            <a:ext cx="8424936" cy="830997"/>
          </a:xfrm>
          <a:prstGeom prst="rect">
            <a:avLst/>
          </a:prstGeom>
        </p:spPr>
        <p:txBody>
          <a:bodyPr wrap="square">
            <a:spAutoFit/>
          </a:bodyPr>
          <a:lstStyle/>
          <a:p>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统计出符合筛选条件的</a:t>
            </a:r>
            <a:r>
              <a:rPr lang="en-US" altLang="zh-CN" sz="1600" kern="100" dirty="0">
                <a:latin typeface="Times New Roman" panose="02020603050405020304" pitchFamily="18" charset="0"/>
              </a:rPr>
              <a:t>session</a:t>
            </a:r>
            <a:r>
              <a:rPr lang="zh-CN" altLang="zh-CN" sz="1600" kern="100" dirty="0">
                <a:latin typeface="Times New Roman" panose="02020603050405020304" pitchFamily="18" charset="0"/>
                <a:cs typeface="Times New Roman" panose="02020603050405020304" pitchFamily="18" charset="0"/>
              </a:rPr>
              <a:t>中，访问时长在</a:t>
            </a:r>
            <a:r>
              <a:rPr lang="en-US" altLang="zh-CN" sz="1600" kern="100" dirty="0">
                <a:latin typeface="Times New Roman" panose="02020603050405020304" pitchFamily="18" charset="0"/>
              </a:rPr>
              <a:t>1s~3s</a:t>
            </a:r>
            <a:r>
              <a:rPr lang="zh-CN" altLang="zh-CN" sz="1600" kern="100" dirty="0">
                <a:latin typeface="Times New Roman" panose="02020603050405020304" pitchFamily="18" charset="0"/>
                <a:cs typeface="Times New Roman" panose="02020603050405020304" pitchFamily="18" charset="0"/>
              </a:rPr>
              <a:t>、</a:t>
            </a:r>
            <a:r>
              <a:rPr lang="en-US" altLang="zh-CN" sz="1600" kern="100" dirty="0">
                <a:latin typeface="Times New Roman" panose="02020603050405020304" pitchFamily="18" charset="0"/>
              </a:rPr>
              <a:t>4s~6s</a:t>
            </a:r>
            <a:r>
              <a:rPr lang="zh-CN" altLang="zh-CN" sz="1600" kern="100" dirty="0">
                <a:latin typeface="Times New Roman" panose="02020603050405020304" pitchFamily="18" charset="0"/>
                <a:cs typeface="Times New Roman" panose="02020603050405020304" pitchFamily="18" charset="0"/>
              </a:rPr>
              <a:t>、</a:t>
            </a:r>
            <a:r>
              <a:rPr lang="en-US" altLang="zh-CN" sz="1600" kern="100" dirty="0">
                <a:latin typeface="Times New Roman" panose="02020603050405020304" pitchFamily="18" charset="0"/>
              </a:rPr>
              <a:t>7s~9s</a:t>
            </a:r>
            <a:r>
              <a:rPr lang="zh-CN" altLang="zh-CN" sz="1600" kern="100" dirty="0">
                <a:latin typeface="Times New Roman" panose="02020603050405020304" pitchFamily="18" charset="0"/>
                <a:cs typeface="Times New Roman" panose="02020603050405020304" pitchFamily="18" charset="0"/>
              </a:rPr>
              <a:t>、</a:t>
            </a:r>
            <a:r>
              <a:rPr lang="en-US" altLang="zh-CN" sz="1600" kern="100" dirty="0">
                <a:latin typeface="Times New Roman" panose="02020603050405020304" pitchFamily="18" charset="0"/>
              </a:rPr>
              <a:t>10s~30s</a:t>
            </a:r>
            <a:r>
              <a:rPr lang="zh-CN" altLang="zh-CN" sz="1600" kern="100" dirty="0">
                <a:latin typeface="Times New Roman" panose="02020603050405020304" pitchFamily="18" charset="0"/>
                <a:cs typeface="Times New Roman" panose="02020603050405020304" pitchFamily="18" charset="0"/>
              </a:rPr>
              <a:t>、</a:t>
            </a:r>
            <a:r>
              <a:rPr lang="en-US" altLang="zh-CN" sz="1600" kern="100" dirty="0">
                <a:latin typeface="Times New Roman" panose="02020603050405020304" pitchFamily="18" charset="0"/>
              </a:rPr>
              <a:t>30s~60s</a:t>
            </a:r>
            <a:r>
              <a:rPr lang="zh-CN" altLang="zh-CN" sz="1600" kern="100" dirty="0">
                <a:latin typeface="Times New Roman" panose="02020603050405020304" pitchFamily="18" charset="0"/>
                <a:cs typeface="Times New Roman" panose="02020603050405020304" pitchFamily="18" charset="0"/>
              </a:rPr>
              <a:t>、</a:t>
            </a:r>
            <a:r>
              <a:rPr lang="en-US" altLang="zh-CN" sz="1600" kern="100" dirty="0">
                <a:latin typeface="Times New Roman" panose="02020603050405020304" pitchFamily="18" charset="0"/>
              </a:rPr>
              <a:t>1m~3m</a:t>
            </a:r>
            <a:r>
              <a:rPr lang="zh-CN" altLang="zh-CN" sz="1600" kern="100" dirty="0">
                <a:latin typeface="Times New Roman" panose="02020603050405020304" pitchFamily="18" charset="0"/>
                <a:cs typeface="Times New Roman" panose="02020603050405020304" pitchFamily="18" charset="0"/>
              </a:rPr>
              <a:t>、</a:t>
            </a:r>
            <a:r>
              <a:rPr lang="en-US" altLang="zh-CN" sz="1600" kern="100" dirty="0">
                <a:latin typeface="Times New Roman" panose="02020603050405020304" pitchFamily="18" charset="0"/>
              </a:rPr>
              <a:t>3m~10m</a:t>
            </a:r>
            <a:r>
              <a:rPr lang="zh-CN" altLang="zh-CN" sz="1600" kern="100" dirty="0">
                <a:latin typeface="Times New Roman" panose="02020603050405020304" pitchFamily="18" charset="0"/>
                <a:cs typeface="Times New Roman" panose="02020603050405020304" pitchFamily="18" charset="0"/>
              </a:rPr>
              <a:t>、</a:t>
            </a:r>
            <a:r>
              <a:rPr lang="en-US" altLang="zh-CN" sz="1600" kern="100" dirty="0">
                <a:latin typeface="Times New Roman" panose="02020603050405020304" pitchFamily="18" charset="0"/>
              </a:rPr>
              <a:t>10m~30m</a:t>
            </a:r>
            <a:r>
              <a:rPr lang="zh-CN" altLang="zh-CN" sz="1600" kern="100" dirty="0">
                <a:latin typeface="Times New Roman" panose="02020603050405020304" pitchFamily="18" charset="0"/>
                <a:cs typeface="Times New Roman" panose="02020603050405020304" pitchFamily="18" charset="0"/>
              </a:rPr>
              <a:t>、</a:t>
            </a:r>
            <a:r>
              <a:rPr lang="en-US" altLang="zh-CN" sz="1600" kern="100" dirty="0">
                <a:latin typeface="Times New Roman" panose="02020603050405020304" pitchFamily="18" charset="0"/>
              </a:rPr>
              <a:t>30m</a:t>
            </a:r>
            <a:r>
              <a:rPr lang="zh-CN" altLang="en-US" sz="1600" kern="100" dirty="0">
                <a:latin typeface="Times New Roman" panose="02020603050405020304" pitchFamily="18" charset="0"/>
              </a:rPr>
              <a:t>，访问步长在</a:t>
            </a:r>
            <a:r>
              <a:rPr lang="en-US" altLang="zh-CN" sz="1600" kern="100" dirty="0">
                <a:latin typeface="Times New Roman" panose="02020603050405020304" pitchFamily="18" charset="0"/>
              </a:rPr>
              <a:t>1_3</a:t>
            </a:r>
            <a:r>
              <a:rPr lang="zh-CN" altLang="en-US" sz="1600" kern="100" dirty="0">
                <a:latin typeface="Times New Roman" panose="02020603050405020304" pitchFamily="18" charset="0"/>
              </a:rPr>
              <a:t>、</a:t>
            </a:r>
            <a:r>
              <a:rPr lang="en-US" altLang="zh-CN" sz="1600" kern="100" dirty="0">
                <a:latin typeface="Times New Roman" panose="02020603050405020304" pitchFamily="18" charset="0"/>
              </a:rPr>
              <a:t>4_6</a:t>
            </a:r>
            <a:r>
              <a:rPr lang="zh-CN" altLang="en-US" sz="1600" kern="100" dirty="0">
                <a:latin typeface="Times New Roman" panose="02020603050405020304" pitchFamily="18" charset="0"/>
              </a:rPr>
              <a:t>、</a:t>
            </a:r>
            <a:r>
              <a:rPr lang="en-US" altLang="zh-CN" sz="1600" kern="100" dirty="0">
                <a:latin typeface="Times New Roman" panose="02020603050405020304" pitchFamily="18" charset="0"/>
              </a:rPr>
              <a:t>…</a:t>
            </a:r>
            <a:r>
              <a:rPr lang="zh-CN" altLang="zh-CN" sz="1600" kern="100" dirty="0">
                <a:latin typeface="Times New Roman" panose="02020603050405020304" pitchFamily="18" charset="0"/>
                <a:cs typeface="Times New Roman" panose="02020603050405020304" pitchFamily="18" charset="0"/>
              </a:rPr>
              <a:t>以上各个范围内的</a:t>
            </a:r>
            <a:r>
              <a:rPr lang="zh-CN" altLang="en-US" sz="1600" kern="100" dirty="0">
                <a:latin typeface="Times New Roman" panose="02020603050405020304" pitchFamily="18" charset="0"/>
                <a:cs typeface="Times New Roman" panose="02020603050405020304" pitchFamily="18" charset="0"/>
              </a:rPr>
              <a:t>各种</a:t>
            </a:r>
            <a:r>
              <a:rPr lang="en-US" altLang="zh-CN" sz="1600" kern="100" dirty="0">
                <a:latin typeface="Times New Roman" panose="02020603050405020304" pitchFamily="18" charset="0"/>
              </a:rPr>
              <a:t>session</a:t>
            </a:r>
            <a:r>
              <a:rPr lang="zh-CN" altLang="en-US" sz="1600" kern="100" dirty="0">
                <a:latin typeface="Times New Roman" panose="02020603050405020304" pitchFamily="18" charset="0"/>
              </a:rPr>
              <a:t>的</a:t>
            </a:r>
            <a:r>
              <a:rPr lang="zh-CN" altLang="zh-CN" sz="1600" kern="100" dirty="0">
                <a:latin typeface="Times New Roman" panose="02020603050405020304" pitchFamily="18" charset="0"/>
                <a:cs typeface="Times New Roman" panose="02020603050405020304" pitchFamily="18" charset="0"/>
              </a:rPr>
              <a:t>占比</a:t>
            </a:r>
            <a:r>
              <a:rPr lang="zh-CN" altLang="en-US" sz="1600" kern="100" dirty="0">
                <a:latin typeface="Times New Roman" panose="02020603050405020304" pitchFamily="18" charset="0"/>
                <a:cs typeface="Times New Roman" panose="02020603050405020304" pitchFamily="18" charset="0"/>
              </a:rPr>
              <a:t>。</a:t>
            </a:r>
            <a:endParaRPr lang="zh-CN" altLang="en-US" sz="1600" dirty="0"/>
          </a:p>
        </p:txBody>
      </p:sp>
      <p:sp>
        <p:nvSpPr>
          <p:cNvPr id="19" name="文本框 18"/>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19672" y="2139702"/>
            <a:ext cx="5938596" cy="721414"/>
          </a:xfrm>
          <a:prstGeom prst="rect">
            <a:avLst/>
          </a:prstGeom>
        </p:spPr>
      </p:pic>
      <p:sp>
        <p:nvSpPr>
          <p:cNvPr id="4" name="文本框 3"/>
          <p:cNvSpPr txBox="1"/>
          <p:nvPr/>
        </p:nvSpPr>
        <p:spPr>
          <a:xfrm>
            <a:off x="611560" y="987574"/>
            <a:ext cx="1512168" cy="369332"/>
          </a:xfrm>
          <a:prstGeom prst="rect">
            <a:avLst/>
          </a:prstGeom>
          <a:noFill/>
        </p:spPr>
        <p:txBody>
          <a:bodyPr wrap="square" rtlCol="0">
            <a:spAutoFit/>
          </a:bodyPr>
          <a:lstStyle/>
          <a:p>
            <a:r>
              <a:rPr lang="en-US" altLang="zh-CN" b="1" dirty="0"/>
              <a:t>2. </a:t>
            </a:r>
            <a:r>
              <a:rPr lang="zh-CN" altLang="en-US" b="1" dirty="0"/>
              <a:t>数据分析</a:t>
            </a:r>
          </a:p>
        </p:txBody>
      </p:sp>
      <p:sp>
        <p:nvSpPr>
          <p:cNvPr id="5" name="文本框 4"/>
          <p:cNvSpPr txBox="1"/>
          <p:nvPr/>
        </p:nvSpPr>
        <p:spPr>
          <a:xfrm>
            <a:off x="611560" y="1491630"/>
            <a:ext cx="2448272" cy="369332"/>
          </a:xfrm>
          <a:prstGeom prst="rect">
            <a:avLst/>
          </a:prstGeom>
          <a:noFill/>
        </p:spPr>
        <p:txBody>
          <a:bodyPr wrap="square" rtlCol="0">
            <a:spAutoFit/>
          </a:bodyPr>
          <a:lstStyle/>
          <a:p>
            <a:r>
              <a:rPr lang="en-US" altLang="zh-CN" b="1" dirty="0"/>
              <a:t>2.1 user_visit_action</a:t>
            </a:r>
            <a:r>
              <a:rPr lang="zh-CN" altLang="en-US" b="1" dirty="0"/>
              <a:t>表</a:t>
            </a:r>
          </a:p>
        </p:txBody>
      </p:sp>
    </p:spTree>
    <p:extLst>
      <p:ext uri="{BB962C8B-B14F-4D97-AF65-F5344CB8AC3E}">
        <p14:creationId xmlns:p14="http://schemas.microsoft.com/office/powerpoint/2010/main" val="23671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27584" y="915566"/>
            <a:ext cx="7344816" cy="3840887"/>
          </a:xfrm>
          <a:prstGeom prst="rect">
            <a:avLst/>
          </a:prstGeom>
        </p:spPr>
      </p:pic>
    </p:spTree>
    <p:extLst>
      <p:ext uri="{BB962C8B-B14F-4D97-AF65-F5344CB8AC3E}">
        <p14:creationId xmlns:p14="http://schemas.microsoft.com/office/powerpoint/2010/main" val="299034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39752" y="1707654"/>
            <a:ext cx="4590256" cy="2677656"/>
          </a:xfrm>
          <a:prstGeom prst="rect">
            <a:avLst/>
          </a:prstGeom>
        </p:spPr>
        <p:txBody>
          <a:bodyPr wrap="square">
            <a:spAutoFit/>
          </a:bodyPr>
          <a:lstStyle/>
          <a:p>
            <a:r>
              <a:rPr lang="zh-CN" altLang="en-US" sz="1200" dirty="0"/>
              <a:t>case class </a:t>
            </a:r>
            <a:r>
              <a:rPr lang="zh-CN" altLang="en-US" sz="1200" dirty="0">
                <a:solidFill>
                  <a:srgbClr val="FF0000"/>
                </a:solidFill>
              </a:rPr>
              <a:t>UserVisitAction</a:t>
            </a:r>
            <a:r>
              <a:rPr lang="zh-CN" altLang="en-US" sz="1200" dirty="0"/>
              <a:t>(</a:t>
            </a:r>
            <a:r>
              <a:rPr lang="zh-CN" altLang="en-US" sz="1200" dirty="0">
                <a:solidFill>
                  <a:srgbClr val="7030A0"/>
                </a:solidFill>
              </a:rPr>
              <a:t>date</a:t>
            </a:r>
            <a:r>
              <a:rPr lang="zh-CN" altLang="en-US" sz="1200" dirty="0"/>
              <a:t>: String,</a:t>
            </a:r>
            <a:r>
              <a:rPr lang="en-US" altLang="zh-CN" sz="1200" dirty="0"/>
              <a:t>	</a:t>
            </a:r>
            <a:r>
              <a:rPr lang="zh-CN" altLang="en-US" sz="1200" dirty="0">
                <a:solidFill>
                  <a:srgbClr val="00B050"/>
                </a:solidFill>
              </a:rPr>
              <a:t>用户点击行为的日期</a:t>
            </a:r>
          </a:p>
          <a:p>
            <a:r>
              <a:rPr lang="zh-CN" altLang="en-US" sz="1200" dirty="0"/>
              <a:t>                           </a:t>
            </a:r>
            <a:r>
              <a:rPr lang="zh-CN" altLang="en-US" sz="1200" dirty="0">
                <a:solidFill>
                  <a:srgbClr val="7030A0"/>
                </a:solidFill>
              </a:rPr>
              <a:t>user_id</a:t>
            </a:r>
            <a:r>
              <a:rPr lang="zh-CN" altLang="en-US" sz="1200" dirty="0"/>
              <a:t>: Long,</a:t>
            </a:r>
            <a:r>
              <a:rPr lang="en-US" altLang="zh-CN" sz="1200" dirty="0"/>
              <a:t>		</a:t>
            </a:r>
            <a:r>
              <a:rPr lang="zh-CN" altLang="en-US" sz="1200" dirty="0">
                <a:solidFill>
                  <a:srgbClr val="00B050"/>
                </a:solidFill>
              </a:rPr>
              <a:t>用户</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session_id</a:t>
            </a:r>
            <a:r>
              <a:rPr lang="zh-CN" altLang="en-US" sz="1200" dirty="0"/>
              <a:t>: String,</a:t>
            </a:r>
            <a:r>
              <a:rPr lang="en-US" altLang="zh-CN" sz="1200" dirty="0"/>
              <a:t>	</a:t>
            </a:r>
            <a:r>
              <a:rPr lang="en-US" altLang="zh-CN" sz="1200" dirty="0">
                <a:solidFill>
                  <a:srgbClr val="00B050"/>
                </a:solidFill>
              </a:rPr>
              <a:t>SessionID</a:t>
            </a:r>
            <a:endParaRPr lang="zh-CN" altLang="en-US" sz="1200" dirty="0">
              <a:solidFill>
                <a:srgbClr val="00B050"/>
              </a:solidFill>
            </a:endParaRPr>
          </a:p>
          <a:p>
            <a:r>
              <a:rPr lang="zh-CN" altLang="en-US" sz="1200" dirty="0"/>
              <a:t>                           </a:t>
            </a:r>
            <a:r>
              <a:rPr lang="zh-CN" altLang="en-US" sz="1200" dirty="0">
                <a:solidFill>
                  <a:srgbClr val="7030A0"/>
                </a:solidFill>
              </a:rPr>
              <a:t>page_id</a:t>
            </a:r>
            <a:r>
              <a:rPr lang="zh-CN" altLang="en-US" sz="1200" dirty="0"/>
              <a:t>: Long,</a:t>
            </a:r>
            <a:r>
              <a:rPr lang="en-US" altLang="zh-CN" sz="1200" dirty="0"/>
              <a:t>	</a:t>
            </a:r>
            <a:r>
              <a:rPr lang="zh-CN" altLang="en-US" sz="1200" dirty="0">
                <a:solidFill>
                  <a:srgbClr val="00B050"/>
                </a:solidFill>
              </a:rPr>
              <a:t>页面</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action_time</a:t>
            </a:r>
            <a:r>
              <a:rPr lang="zh-CN" altLang="en-US" sz="1200" dirty="0"/>
              <a:t>: String,</a:t>
            </a:r>
            <a:r>
              <a:rPr lang="en-US" altLang="zh-CN" sz="1200" dirty="0"/>
              <a:t>	</a:t>
            </a:r>
            <a:r>
              <a:rPr lang="zh-CN" altLang="en-US" sz="1200" dirty="0">
                <a:solidFill>
                  <a:srgbClr val="00B050"/>
                </a:solidFill>
              </a:rPr>
              <a:t>点击行为时间点</a:t>
            </a:r>
          </a:p>
          <a:p>
            <a:r>
              <a:rPr lang="zh-CN" altLang="en-US" sz="1200" dirty="0"/>
              <a:t>                           </a:t>
            </a:r>
            <a:r>
              <a:rPr lang="zh-CN" altLang="en-US" sz="1200" dirty="0">
                <a:solidFill>
                  <a:srgbClr val="7030A0"/>
                </a:solidFill>
              </a:rPr>
              <a:t>search_keyword</a:t>
            </a:r>
            <a:r>
              <a:rPr lang="zh-CN" altLang="en-US" sz="1200" dirty="0"/>
              <a:t>: String,</a:t>
            </a:r>
            <a:r>
              <a:rPr lang="en-US" altLang="zh-CN" sz="1200" dirty="0"/>
              <a:t>	</a:t>
            </a:r>
            <a:r>
              <a:rPr lang="zh-CN" altLang="en-US" sz="1200" dirty="0">
                <a:solidFill>
                  <a:srgbClr val="00B050"/>
                </a:solidFill>
              </a:rPr>
              <a:t>用户搜索关键词</a:t>
            </a:r>
          </a:p>
          <a:p>
            <a:r>
              <a:rPr lang="zh-CN" altLang="en-US" sz="1200" dirty="0"/>
              <a:t>                           </a:t>
            </a:r>
            <a:r>
              <a:rPr lang="zh-CN" altLang="en-US" sz="1200" dirty="0">
                <a:solidFill>
                  <a:srgbClr val="7030A0"/>
                </a:solidFill>
              </a:rPr>
              <a:t>click_category_id</a:t>
            </a:r>
            <a:r>
              <a:rPr lang="zh-CN" altLang="en-US" sz="1200" dirty="0"/>
              <a:t>: Long,</a:t>
            </a:r>
            <a:r>
              <a:rPr lang="en-US" altLang="zh-CN" sz="1200" dirty="0"/>
              <a:t>	</a:t>
            </a:r>
            <a:r>
              <a:rPr lang="zh-CN" altLang="en-US" sz="1200" dirty="0">
                <a:solidFill>
                  <a:srgbClr val="00B050"/>
                </a:solidFill>
              </a:rPr>
              <a:t>点击品类</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click_product_id</a:t>
            </a:r>
            <a:r>
              <a:rPr lang="zh-CN" altLang="en-US" sz="1200" dirty="0"/>
              <a:t>: Long,</a:t>
            </a:r>
            <a:r>
              <a:rPr lang="en-US" altLang="zh-CN" sz="1200" dirty="0"/>
              <a:t>	</a:t>
            </a:r>
            <a:r>
              <a:rPr lang="zh-CN" altLang="en-US" sz="1200" dirty="0">
                <a:solidFill>
                  <a:srgbClr val="00B050"/>
                </a:solidFill>
              </a:rPr>
              <a:t>商品</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order_category_ids</a:t>
            </a:r>
            <a:r>
              <a:rPr lang="zh-CN" altLang="en-US" sz="1200" dirty="0"/>
              <a:t>: String,</a:t>
            </a:r>
            <a:r>
              <a:rPr lang="en-US" altLang="zh-CN" sz="1200" dirty="0"/>
              <a:t>	</a:t>
            </a:r>
            <a:r>
              <a:rPr lang="zh-CN" altLang="en-US" sz="1200" dirty="0">
                <a:solidFill>
                  <a:srgbClr val="00B050"/>
                </a:solidFill>
              </a:rPr>
              <a:t>下单品类</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order_product_ids</a:t>
            </a:r>
            <a:r>
              <a:rPr lang="zh-CN" altLang="en-US" sz="1200" dirty="0"/>
              <a:t>: String,</a:t>
            </a:r>
            <a:r>
              <a:rPr lang="en-US" altLang="zh-CN" sz="1200" dirty="0"/>
              <a:t>	</a:t>
            </a:r>
            <a:r>
              <a:rPr lang="zh-CN" altLang="en-US" sz="1200" dirty="0">
                <a:solidFill>
                  <a:srgbClr val="00B050"/>
                </a:solidFill>
              </a:rPr>
              <a:t>下单商品</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pay_category_ids</a:t>
            </a:r>
            <a:r>
              <a:rPr lang="zh-CN" altLang="en-US" sz="1200" dirty="0"/>
              <a:t>: String,</a:t>
            </a:r>
            <a:r>
              <a:rPr lang="en-US" altLang="zh-CN" sz="1200" dirty="0"/>
              <a:t>	</a:t>
            </a:r>
            <a:r>
              <a:rPr lang="zh-CN" altLang="en-US" sz="1200" dirty="0">
                <a:solidFill>
                  <a:srgbClr val="00B050"/>
                </a:solidFill>
              </a:rPr>
              <a:t>支付品类</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pay_product_ids</a:t>
            </a:r>
            <a:r>
              <a:rPr lang="zh-CN" altLang="en-US" sz="1200" dirty="0"/>
              <a:t>: String,</a:t>
            </a:r>
            <a:r>
              <a:rPr lang="en-US" altLang="zh-CN" sz="1200" dirty="0"/>
              <a:t>	</a:t>
            </a:r>
            <a:r>
              <a:rPr lang="zh-CN" altLang="en-US" sz="1200" dirty="0">
                <a:solidFill>
                  <a:srgbClr val="00B050"/>
                </a:solidFill>
              </a:rPr>
              <a:t>支付商品</a:t>
            </a:r>
            <a:r>
              <a:rPr lang="en-US" altLang="zh-CN" sz="1200" dirty="0">
                <a:solidFill>
                  <a:srgbClr val="00B050"/>
                </a:solidFill>
              </a:rPr>
              <a:t>ID</a:t>
            </a:r>
            <a:endParaRPr lang="zh-CN" altLang="en-US" sz="1200" dirty="0">
              <a:solidFill>
                <a:srgbClr val="00B050"/>
              </a:solidFill>
            </a:endParaRPr>
          </a:p>
          <a:p>
            <a:r>
              <a:rPr lang="zh-CN" altLang="en-US" sz="1200" dirty="0"/>
              <a:t>                           </a:t>
            </a:r>
            <a:r>
              <a:rPr lang="zh-CN" altLang="en-US" sz="1200" dirty="0">
                <a:solidFill>
                  <a:srgbClr val="7030A0"/>
                </a:solidFill>
              </a:rPr>
              <a:t>city_id</a:t>
            </a:r>
            <a:r>
              <a:rPr lang="zh-CN" altLang="en-US" sz="1200" dirty="0"/>
              <a:t>: Long</a:t>
            </a:r>
            <a:r>
              <a:rPr lang="en-US" altLang="zh-CN" sz="1200" dirty="0"/>
              <a:t>		</a:t>
            </a:r>
            <a:r>
              <a:rPr lang="zh-CN" altLang="en-US" sz="1200" dirty="0">
                <a:solidFill>
                  <a:srgbClr val="00B050"/>
                </a:solidFill>
              </a:rPr>
              <a:t>城市</a:t>
            </a:r>
            <a:r>
              <a:rPr lang="en-US" altLang="zh-CN" sz="1200" dirty="0">
                <a:solidFill>
                  <a:srgbClr val="00B050"/>
                </a:solidFill>
              </a:rPr>
              <a:t>ID</a:t>
            </a:r>
            <a:endParaRPr lang="zh-CN" altLang="en-US" sz="1200" dirty="0">
              <a:solidFill>
                <a:srgbClr val="00B050"/>
              </a:solidFill>
            </a:endParaRPr>
          </a:p>
          <a:p>
            <a:r>
              <a:rPr lang="zh-CN" altLang="en-US" sz="1200" dirty="0"/>
              <a:t>                          )</a:t>
            </a:r>
          </a:p>
        </p:txBody>
      </p:sp>
      <p:sp>
        <p:nvSpPr>
          <p:cNvPr id="5" name="文本框 4"/>
          <p:cNvSpPr txBox="1"/>
          <p:nvPr/>
        </p:nvSpPr>
        <p:spPr>
          <a:xfrm>
            <a:off x="581794" y="987574"/>
            <a:ext cx="2448272" cy="369332"/>
          </a:xfrm>
          <a:prstGeom prst="rect">
            <a:avLst/>
          </a:prstGeom>
          <a:noFill/>
        </p:spPr>
        <p:txBody>
          <a:bodyPr wrap="square" rtlCol="0">
            <a:spAutoFit/>
          </a:bodyPr>
          <a:lstStyle/>
          <a:p>
            <a:r>
              <a:rPr lang="en-US" altLang="zh-CN" b="1" dirty="0"/>
              <a:t>2.1 user_visit_action</a:t>
            </a:r>
            <a:r>
              <a:rPr lang="zh-CN" altLang="en-US" b="1" dirty="0"/>
              <a:t>表</a:t>
            </a:r>
          </a:p>
        </p:txBody>
      </p:sp>
    </p:spTree>
    <p:extLst>
      <p:ext uri="{BB962C8B-B14F-4D97-AF65-F5344CB8AC3E}">
        <p14:creationId xmlns:p14="http://schemas.microsoft.com/office/powerpoint/2010/main" val="16163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27584" y="1275606"/>
            <a:ext cx="7298058" cy="3583162"/>
          </a:xfrm>
          <a:prstGeom prst="rect">
            <a:avLst/>
          </a:prstGeom>
        </p:spPr>
      </p:pic>
      <p:sp>
        <p:nvSpPr>
          <p:cNvPr id="5" name="文本框 4"/>
          <p:cNvSpPr txBox="1"/>
          <p:nvPr/>
        </p:nvSpPr>
        <p:spPr>
          <a:xfrm>
            <a:off x="539552" y="843558"/>
            <a:ext cx="2448272" cy="369332"/>
          </a:xfrm>
          <a:prstGeom prst="rect">
            <a:avLst/>
          </a:prstGeom>
          <a:noFill/>
        </p:spPr>
        <p:txBody>
          <a:bodyPr wrap="square" rtlCol="0">
            <a:spAutoFit/>
          </a:bodyPr>
          <a:lstStyle/>
          <a:p>
            <a:r>
              <a:rPr lang="en-US" altLang="zh-CN" b="1" dirty="0"/>
              <a:t>2.3 </a:t>
            </a:r>
            <a:r>
              <a:rPr lang="zh-CN" altLang="en-US" b="1" dirty="0"/>
              <a:t>简要运行流程</a:t>
            </a:r>
          </a:p>
        </p:txBody>
      </p:sp>
    </p:spTree>
    <p:extLst>
      <p:ext uri="{BB962C8B-B14F-4D97-AF65-F5344CB8AC3E}">
        <p14:creationId xmlns:p14="http://schemas.microsoft.com/office/powerpoint/2010/main" val="500808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1794" y="987574"/>
            <a:ext cx="2448272" cy="369332"/>
          </a:xfrm>
          <a:prstGeom prst="rect">
            <a:avLst/>
          </a:prstGeom>
          <a:noFill/>
        </p:spPr>
        <p:txBody>
          <a:bodyPr wrap="square" rtlCol="0">
            <a:spAutoFit/>
          </a:bodyPr>
          <a:lstStyle/>
          <a:p>
            <a:r>
              <a:rPr lang="en-US" altLang="zh-CN" b="1" dirty="0"/>
              <a:t>2.2 user_info</a:t>
            </a:r>
            <a:r>
              <a:rPr lang="zh-CN" altLang="en-US" b="1" dirty="0"/>
              <a:t>表</a:t>
            </a:r>
          </a:p>
        </p:txBody>
      </p:sp>
      <p:pic>
        <p:nvPicPr>
          <p:cNvPr id="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499742"/>
            <a:ext cx="347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1437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11760" y="1851670"/>
            <a:ext cx="5472608" cy="1569660"/>
          </a:xfrm>
          <a:prstGeom prst="rect">
            <a:avLst/>
          </a:prstGeom>
        </p:spPr>
        <p:txBody>
          <a:bodyPr wrap="square">
            <a:spAutoFit/>
          </a:bodyPr>
          <a:lstStyle/>
          <a:p>
            <a:r>
              <a:rPr lang="zh-CN" altLang="en-US" sz="1200" dirty="0"/>
              <a:t>case class </a:t>
            </a:r>
            <a:r>
              <a:rPr lang="zh-CN" altLang="en-US" sz="1200" dirty="0">
                <a:solidFill>
                  <a:srgbClr val="FF0000"/>
                </a:solidFill>
              </a:rPr>
              <a:t>UserInfo</a:t>
            </a:r>
            <a:r>
              <a:rPr lang="zh-CN" altLang="en-US" sz="1200" dirty="0"/>
              <a:t>(</a:t>
            </a:r>
            <a:r>
              <a:rPr lang="zh-CN" altLang="en-US" sz="1200" dirty="0">
                <a:solidFill>
                  <a:srgbClr val="7030A0"/>
                </a:solidFill>
              </a:rPr>
              <a:t>user_id</a:t>
            </a:r>
            <a:r>
              <a:rPr lang="zh-CN" altLang="en-US" sz="1200" dirty="0"/>
              <a:t>: Long,           </a:t>
            </a:r>
            <a:r>
              <a:rPr lang="zh-CN" altLang="en-US" sz="1200" dirty="0">
                <a:solidFill>
                  <a:srgbClr val="00B050"/>
                </a:solidFill>
              </a:rPr>
              <a:t>用户</a:t>
            </a:r>
            <a:r>
              <a:rPr lang="en-US" altLang="zh-CN" sz="1200" dirty="0">
                <a:solidFill>
                  <a:srgbClr val="00B050"/>
                </a:solidFill>
              </a:rPr>
              <a:t>ID</a:t>
            </a:r>
            <a:endParaRPr lang="zh-CN" altLang="en-US" sz="1200" dirty="0"/>
          </a:p>
          <a:p>
            <a:r>
              <a:rPr lang="zh-CN" altLang="en-US" sz="1200" dirty="0"/>
              <a:t>                    </a:t>
            </a:r>
            <a:r>
              <a:rPr lang="zh-CN" altLang="en-US" sz="1200" dirty="0">
                <a:solidFill>
                  <a:srgbClr val="7030A0"/>
                </a:solidFill>
              </a:rPr>
              <a:t>username</a:t>
            </a:r>
            <a:r>
              <a:rPr lang="zh-CN" altLang="en-US" sz="1200" dirty="0"/>
              <a:t>: String,</a:t>
            </a:r>
            <a:r>
              <a:rPr lang="en-US" altLang="zh-CN" sz="1200" dirty="0"/>
              <a:t>	                  </a:t>
            </a:r>
            <a:r>
              <a:rPr lang="zh-CN" altLang="en-US" sz="1200" dirty="0">
                <a:solidFill>
                  <a:srgbClr val="00B050"/>
                </a:solidFill>
              </a:rPr>
              <a:t>用户名</a:t>
            </a:r>
            <a:endParaRPr lang="zh-CN" altLang="en-US" sz="1200" dirty="0"/>
          </a:p>
          <a:p>
            <a:r>
              <a:rPr lang="zh-CN" altLang="en-US" sz="1200" dirty="0"/>
              <a:t>                    </a:t>
            </a:r>
            <a:r>
              <a:rPr lang="zh-CN" altLang="en-US" sz="1200" dirty="0">
                <a:solidFill>
                  <a:srgbClr val="7030A0"/>
                </a:solidFill>
              </a:rPr>
              <a:t>name</a:t>
            </a:r>
            <a:r>
              <a:rPr lang="zh-CN" altLang="en-US" sz="1200" dirty="0"/>
              <a:t>: String,</a:t>
            </a:r>
            <a:r>
              <a:rPr lang="en-US" altLang="zh-CN" sz="1200" dirty="0"/>
              <a:t>	                  </a:t>
            </a:r>
            <a:r>
              <a:rPr lang="zh-CN" altLang="en-US" sz="1200" dirty="0">
                <a:solidFill>
                  <a:srgbClr val="00B050"/>
                </a:solidFill>
              </a:rPr>
              <a:t>用户真实姓名</a:t>
            </a:r>
            <a:endParaRPr lang="zh-CN" altLang="en-US" sz="1200" dirty="0"/>
          </a:p>
          <a:p>
            <a:r>
              <a:rPr lang="zh-CN" altLang="en-US" sz="1200" dirty="0"/>
              <a:t>                    </a:t>
            </a:r>
            <a:r>
              <a:rPr lang="zh-CN" altLang="en-US" sz="1200" dirty="0">
                <a:solidFill>
                  <a:srgbClr val="7030A0"/>
                </a:solidFill>
              </a:rPr>
              <a:t>age</a:t>
            </a:r>
            <a:r>
              <a:rPr lang="zh-CN" altLang="en-US" sz="1200" dirty="0"/>
              <a:t>: Int,</a:t>
            </a:r>
            <a:r>
              <a:rPr lang="en-US" altLang="zh-CN" sz="1200" dirty="0"/>
              <a:t>	                  </a:t>
            </a:r>
            <a:r>
              <a:rPr lang="zh-CN" altLang="en-US" sz="1200" dirty="0">
                <a:solidFill>
                  <a:srgbClr val="00B050"/>
                </a:solidFill>
              </a:rPr>
              <a:t>年龄</a:t>
            </a:r>
            <a:endParaRPr lang="zh-CN" altLang="en-US" sz="1200" dirty="0"/>
          </a:p>
          <a:p>
            <a:r>
              <a:rPr lang="zh-CN" altLang="en-US" sz="1200" dirty="0"/>
              <a:t>                    </a:t>
            </a:r>
            <a:r>
              <a:rPr lang="zh-CN" altLang="en-US" sz="1200" dirty="0">
                <a:solidFill>
                  <a:srgbClr val="7030A0"/>
                </a:solidFill>
              </a:rPr>
              <a:t>professional</a:t>
            </a:r>
            <a:r>
              <a:rPr lang="zh-CN" altLang="en-US" sz="1200" dirty="0"/>
              <a:t>: String,               </a:t>
            </a:r>
            <a:r>
              <a:rPr lang="zh-CN" altLang="en-US" sz="1200" dirty="0">
                <a:solidFill>
                  <a:srgbClr val="00B050"/>
                </a:solidFill>
              </a:rPr>
              <a:t>职业</a:t>
            </a:r>
            <a:endParaRPr lang="zh-CN" altLang="en-US" sz="1200" dirty="0"/>
          </a:p>
          <a:p>
            <a:r>
              <a:rPr lang="zh-CN" altLang="en-US" sz="1200" dirty="0"/>
              <a:t>                    </a:t>
            </a:r>
            <a:r>
              <a:rPr lang="zh-CN" altLang="en-US" sz="1200" dirty="0">
                <a:solidFill>
                  <a:srgbClr val="7030A0"/>
                </a:solidFill>
              </a:rPr>
              <a:t>city</a:t>
            </a:r>
            <a:r>
              <a:rPr lang="zh-CN" altLang="en-US" sz="1200" dirty="0"/>
              <a:t>: String,</a:t>
            </a:r>
            <a:r>
              <a:rPr lang="en-US" altLang="zh-CN" sz="1200" dirty="0"/>
              <a:t>	                  </a:t>
            </a:r>
            <a:r>
              <a:rPr lang="zh-CN" altLang="en-US" sz="1200" dirty="0">
                <a:solidFill>
                  <a:srgbClr val="00B050"/>
                </a:solidFill>
              </a:rPr>
              <a:t>城市</a:t>
            </a:r>
            <a:endParaRPr lang="zh-CN" altLang="en-US" sz="1200" dirty="0"/>
          </a:p>
          <a:p>
            <a:r>
              <a:rPr lang="zh-CN" altLang="en-US" sz="1200" dirty="0"/>
              <a:t>                    </a:t>
            </a:r>
            <a:r>
              <a:rPr lang="zh-CN" altLang="en-US" sz="1200" dirty="0">
                <a:solidFill>
                  <a:srgbClr val="7030A0"/>
                </a:solidFill>
              </a:rPr>
              <a:t>sex</a:t>
            </a:r>
            <a:r>
              <a:rPr lang="zh-CN" altLang="en-US" sz="1200" dirty="0"/>
              <a:t>: String</a:t>
            </a:r>
            <a:r>
              <a:rPr lang="en-US" altLang="zh-CN" sz="1200" dirty="0"/>
              <a:t>	                  </a:t>
            </a:r>
            <a:r>
              <a:rPr lang="zh-CN" altLang="en-US" sz="1200" dirty="0">
                <a:solidFill>
                  <a:srgbClr val="00B050"/>
                </a:solidFill>
              </a:rPr>
              <a:t>性别</a:t>
            </a:r>
            <a:endParaRPr lang="zh-CN" altLang="en-US" sz="1200" dirty="0"/>
          </a:p>
          <a:p>
            <a:r>
              <a:rPr lang="zh-CN" altLang="en-US" sz="1200" dirty="0"/>
              <a:t>                   )</a:t>
            </a:r>
          </a:p>
        </p:txBody>
      </p:sp>
    </p:spTree>
    <p:extLst>
      <p:ext uri="{BB962C8B-B14F-4D97-AF65-F5344CB8AC3E}">
        <p14:creationId xmlns:p14="http://schemas.microsoft.com/office/powerpoint/2010/main" val="2253464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1560" y="1131590"/>
            <a:ext cx="2880320" cy="369332"/>
          </a:xfrm>
          <a:prstGeom prst="rect">
            <a:avLst/>
          </a:prstGeom>
          <a:noFill/>
        </p:spPr>
        <p:txBody>
          <a:bodyPr wrap="square" rtlCol="0">
            <a:spAutoFit/>
          </a:bodyPr>
          <a:lstStyle/>
          <a:p>
            <a:r>
              <a:rPr lang="zh-CN" altLang="en-US" b="1" dirty="0"/>
              <a:t>为什么联立用户表？</a:t>
            </a:r>
          </a:p>
        </p:txBody>
      </p:sp>
      <p:sp>
        <p:nvSpPr>
          <p:cNvPr id="21" name="矩形 20"/>
          <p:cNvSpPr/>
          <p:nvPr/>
        </p:nvSpPr>
        <p:spPr>
          <a:xfrm>
            <a:off x="611560" y="2067694"/>
            <a:ext cx="7632848" cy="1569660"/>
          </a:xfrm>
          <a:prstGeom prst="rect">
            <a:avLst/>
          </a:prstGeom>
        </p:spPr>
        <p:txBody>
          <a:bodyPr wrap="square">
            <a:spAutoFit/>
          </a:bodyPr>
          <a:lstStyle/>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用户表中记录了用户详细的个人信息，包括年龄、职业、城市、性别等，</a:t>
            </a:r>
            <a:r>
              <a:rPr lang="zh-CN" altLang="en-US" sz="1600" dirty="0">
                <a:solidFill>
                  <a:srgbClr val="FF0000"/>
                </a:solidFill>
                <a:latin typeface="Times New Roman" panose="02020603050405020304" pitchFamily="18" charset="0"/>
                <a:cs typeface="Times New Roman" panose="02020603050405020304" pitchFamily="18" charset="0"/>
              </a:rPr>
              <a:t>在实际的业务场景中，我们可能会在一段时间关注某一个群体的用户的行为</a:t>
            </a:r>
            <a:r>
              <a:rPr lang="zh-CN" altLang="en-US" sz="1600" dirty="0">
                <a:latin typeface="Times New Roman" panose="02020603050405020304" pitchFamily="18" charset="0"/>
                <a:cs typeface="Times New Roman" panose="02020603050405020304" pitchFamily="18" charset="0"/>
              </a:rPr>
              <a:t>，比如在某一段时间关注北京的白领们的购物行为，那么我们就可以通过联立用户表，让我们的统计数据中具有用户属性，然后根据用户属性对统计信息进行过滤，将不属于我们所关注的用户群体的用户所产生的行为数据过滤掉，这样就可以实现对指定人群的精准分析。</a:t>
            </a:r>
            <a:endParaRPr lang="zh-CN" altLang="en-US" sz="1600" dirty="0"/>
          </a:p>
        </p:txBody>
      </p:sp>
    </p:spTree>
    <p:extLst>
      <p:ext uri="{BB962C8B-B14F-4D97-AF65-F5344CB8AC3E}">
        <p14:creationId xmlns:p14="http://schemas.microsoft.com/office/powerpoint/2010/main" val="407855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1840" y="1135719"/>
            <a:ext cx="4572000" cy="3785652"/>
          </a:xfrm>
          <a:prstGeom prst="rect">
            <a:avLst/>
          </a:prstGeom>
        </p:spPr>
        <p:txBody>
          <a:bodyPr>
            <a:spAutoFit/>
          </a:bodyPr>
          <a:lstStyle/>
          <a:p>
            <a:r>
              <a:rPr lang="zh-CN" altLang="en-US" sz="1000" dirty="0">
                <a:solidFill>
                  <a:srgbClr val="00B050"/>
                </a:solidFill>
              </a:rPr>
              <a:t>-- ----------------------------</a:t>
            </a:r>
          </a:p>
          <a:p>
            <a:r>
              <a:rPr lang="zh-CN" altLang="en-US" sz="1000" dirty="0">
                <a:solidFill>
                  <a:srgbClr val="00B050"/>
                </a:solidFill>
              </a:rPr>
              <a:t>--  Table structure for `session_aggr_stat`</a:t>
            </a:r>
          </a:p>
          <a:p>
            <a:r>
              <a:rPr lang="zh-CN" altLang="en-US" sz="1000" dirty="0">
                <a:solidFill>
                  <a:srgbClr val="00B050"/>
                </a:solidFill>
              </a:rPr>
              <a:t>-- ----------------------------</a:t>
            </a:r>
          </a:p>
          <a:p>
            <a:r>
              <a:rPr lang="zh-CN" altLang="en-US" sz="1000" dirty="0"/>
              <a:t>DROP TABLE IF EXISTS `session_aggr_stat`;</a:t>
            </a:r>
          </a:p>
          <a:p>
            <a:r>
              <a:rPr lang="zh-CN" altLang="en-US" sz="1000" dirty="0"/>
              <a:t>CREATE TABLE `session_aggr_stat` (</a:t>
            </a:r>
          </a:p>
          <a:p>
            <a:r>
              <a:rPr lang="zh-CN" altLang="en-US" sz="1000" dirty="0"/>
              <a:t>  </a:t>
            </a:r>
            <a:r>
              <a:rPr lang="zh-CN" altLang="en-US" sz="1000" dirty="0">
                <a:solidFill>
                  <a:srgbClr val="7030A0"/>
                </a:solidFill>
              </a:rPr>
              <a:t>`taskid` </a:t>
            </a:r>
            <a:r>
              <a:rPr lang="zh-CN" altLang="en-US" sz="1000" dirty="0"/>
              <a:t>varchar(255) DEFAULT NULL,</a:t>
            </a:r>
          </a:p>
          <a:p>
            <a:r>
              <a:rPr lang="zh-CN" altLang="en-US" sz="1000" dirty="0"/>
              <a:t>  </a:t>
            </a:r>
            <a:r>
              <a:rPr lang="zh-CN" altLang="en-US" sz="1000" dirty="0">
                <a:solidFill>
                  <a:srgbClr val="7030A0"/>
                </a:solidFill>
              </a:rPr>
              <a:t>`session_count` </a:t>
            </a:r>
            <a:r>
              <a:rPr lang="zh-CN" altLang="en-US" sz="1000" dirty="0"/>
              <a:t>int(11) DEFAULT NULL,</a:t>
            </a:r>
          </a:p>
          <a:p>
            <a:r>
              <a:rPr lang="zh-CN" altLang="en-US" sz="1000" dirty="0">
                <a:solidFill>
                  <a:srgbClr val="7030A0"/>
                </a:solidFill>
              </a:rPr>
              <a:t>  `visit_length_1s_3s_ratio` </a:t>
            </a:r>
            <a:r>
              <a:rPr lang="zh-CN" altLang="en-US" sz="1000" dirty="0"/>
              <a:t>double DEFAULT NULL,</a:t>
            </a:r>
          </a:p>
          <a:p>
            <a:r>
              <a:rPr lang="zh-CN" altLang="en-US" sz="1000" dirty="0">
                <a:solidFill>
                  <a:srgbClr val="7030A0"/>
                </a:solidFill>
              </a:rPr>
              <a:t>  `visit_length_4s_6s_ratio`</a:t>
            </a:r>
            <a:r>
              <a:rPr lang="zh-CN" altLang="en-US" sz="1000" dirty="0"/>
              <a:t> double DEFAULT NULL,</a:t>
            </a:r>
          </a:p>
          <a:p>
            <a:r>
              <a:rPr lang="zh-CN" altLang="en-US" sz="1000" dirty="0"/>
              <a:t>  </a:t>
            </a:r>
            <a:r>
              <a:rPr lang="zh-CN" altLang="en-US" sz="1000" dirty="0">
                <a:solidFill>
                  <a:srgbClr val="7030A0"/>
                </a:solidFill>
              </a:rPr>
              <a:t>`visit_length_7s_9s_ratio` </a:t>
            </a:r>
            <a:r>
              <a:rPr lang="zh-CN" altLang="en-US" sz="1000" dirty="0"/>
              <a:t>double DEFAULT NULL,</a:t>
            </a:r>
          </a:p>
          <a:p>
            <a:r>
              <a:rPr lang="zh-CN" altLang="en-US" sz="1000" dirty="0">
                <a:solidFill>
                  <a:srgbClr val="7030A0"/>
                </a:solidFill>
              </a:rPr>
              <a:t>  `visit_length_10s_30s_ratio` </a:t>
            </a:r>
            <a:r>
              <a:rPr lang="zh-CN" altLang="en-US" sz="1000" dirty="0"/>
              <a:t>double DEFAULT NULL,</a:t>
            </a:r>
          </a:p>
          <a:p>
            <a:r>
              <a:rPr lang="zh-CN" altLang="en-US" sz="1000" dirty="0">
                <a:solidFill>
                  <a:srgbClr val="7030A0"/>
                </a:solidFill>
              </a:rPr>
              <a:t>  `visit_length_30s_60s_ratio` </a:t>
            </a:r>
            <a:r>
              <a:rPr lang="zh-CN" altLang="en-US" sz="1000" dirty="0"/>
              <a:t>double DEFAULT NULL,</a:t>
            </a:r>
          </a:p>
          <a:p>
            <a:r>
              <a:rPr lang="zh-CN" altLang="en-US" sz="1000" dirty="0">
                <a:solidFill>
                  <a:srgbClr val="7030A0"/>
                </a:solidFill>
              </a:rPr>
              <a:t>  `visit_length_1m_3m_ratio` </a:t>
            </a:r>
            <a:r>
              <a:rPr lang="zh-CN" altLang="en-US" sz="1000" dirty="0"/>
              <a:t>double DEFAULT NULL,</a:t>
            </a:r>
          </a:p>
          <a:p>
            <a:r>
              <a:rPr lang="zh-CN" altLang="en-US" sz="1000" dirty="0">
                <a:solidFill>
                  <a:srgbClr val="7030A0"/>
                </a:solidFill>
              </a:rPr>
              <a:t>  `visit_length_3m_10m_ratio` </a:t>
            </a:r>
            <a:r>
              <a:rPr lang="zh-CN" altLang="en-US" sz="1000" dirty="0"/>
              <a:t>double DEFAULT NULL,</a:t>
            </a:r>
          </a:p>
          <a:p>
            <a:r>
              <a:rPr lang="zh-CN" altLang="en-US" sz="1000" dirty="0">
                <a:solidFill>
                  <a:srgbClr val="7030A0"/>
                </a:solidFill>
              </a:rPr>
              <a:t>  `visit_length_10m_30m_ratio` </a:t>
            </a:r>
            <a:r>
              <a:rPr lang="zh-CN" altLang="en-US" sz="1000" dirty="0"/>
              <a:t>double DEFAULT NULL,</a:t>
            </a:r>
          </a:p>
          <a:p>
            <a:r>
              <a:rPr lang="zh-CN" altLang="en-US" sz="1000" dirty="0">
                <a:solidFill>
                  <a:srgbClr val="7030A0"/>
                </a:solidFill>
              </a:rPr>
              <a:t>  `visit_length_30m_ratio` </a:t>
            </a:r>
            <a:r>
              <a:rPr lang="zh-CN" altLang="en-US" sz="1000" dirty="0"/>
              <a:t>double DEFAULT NULL,</a:t>
            </a:r>
          </a:p>
          <a:p>
            <a:r>
              <a:rPr lang="zh-CN" altLang="en-US" sz="1000" dirty="0"/>
              <a:t>  </a:t>
            </a:r>
            <a:r>
              <a:rPr lang="zh-CN" altLang="en-US" sz="1000" dirty="0">
                <a:solidFill>
                  <a:srgbClr val="7030A0"/>
                </a:solidFill>
              </a:rPr>
              <a:t>`step_length_1_3_ratio` </a:t>
            </a:r>
            <a:r>
              <a:rPr lang="zh-CN" altLang="en-US" sz="1000" dirty="0"/>
              <a:t>double DEFAULT NULL,</a:t>
            </a:r>
          </a:p>
          <a:p>
            <a:r>
              <a:rPr lang="zh-CN" altLang="en-US" sz="1000" dirty="0"/>
              <a:t>  </a:t>
            </a:r>
            <a:r>
              <a:rPr lang="zh-CN" altLang="en-US" sz="1000" dirty="0">
                <a:solidFill>
                  <a:srgbClr val="7030A0"/>
                </a:solidFill>
              </a:rPr>
              <a:t>`step_length_4_6_ratio` </a:t>
            </a:r>
            <a:r>
              <a:rPr lang="zh-CN" altLang="en-US" sz="1000" dirty="0"/>
              <a:t>double DEFAULT NULL,</a:t>
            </a:r>
          </a:p>
          <a:p>
            <a:r>
              <a:rPr lang="zh-CN" altLang="en-US" sz="1000" dirty="0">
                <a:solidFill>
                  <a:srgbClr val="7030A0"/>
                </a:solidFill>
              </a:rPr>
              <a:t>  `step_length_7_9_ratio` </a:t>
            </a:r>
            <a:r>
              <a:rPr lang="zh-CN" altLang="en-US" sz="1000" dirty="0"/>
              <a:t>double DEFAULT NULL,</a:t>
            </a:r>
          </a:p>
          <a:p>
            <a:r>
              <a:rPr lang="zh-CN" altLang="en-US" sz="1000" dirty="0">
                <a:solidFill>
                  <a:srgbClr val="7030A0"/>
                </a:solidFill>
              </a:rPr>
              <a:t>  `step_length_10_30_ratio` </a:t>
            </a:r>
            <a:r>
              <a:rPr lang="zh-CN" altLang="en-US" sz="1000" dirty="0"/>
              <a:t>double DEFAULT NULL,</a:t>
            </a:r>
          </a:p>
          <a:p>
            <a:r>
              <a:rPr lang="zh-CN" altLang="en-US" sz="1000" dirty="0"/>
              <a:t>  </a:t>
            </a:r>
            <a:r>
              <a:rPr lang="zh-CN" altLang="en-US" sz="1000" dirty="0">
                <a:solidFill>
                  <a:srgbClr val="7030A0"/>
                </a:solidFill>
              </a:rPr>
              <a:t>`step_length_30_60_ratio` </a:t>
            </a:r>
            <a:r>
              <a:rPr lang="zh-CN" altLang="en-US" sz="1000" dirty="0"/>
              <a:t>double DEFAULT NULL,</a:t>
            </a:r>
          </a:p>
          <a:p>
            <a:r>
              <a:rPr lang="zh-CN" altLang="en-US" sz="1000" dirty="0">
                <a:solidFill>
                  <a:srgbClr val="7030A0"/>
                </a:solidFill>
              </a:rPr>
              <a:t>  `step_length_60_ratio` </a:t>
            </a:r>
            <a:r>
              <a:rPr lang="zh-CN" altLang="en-US" sz="1000" dirty="0"/>
              <a:t>double DEFAULT NULL,</a:t>
            </a:r>
          </a:p>
          <a:p>
            <a:r>
              <a:rPr lang="zh-CN" altLang="en-US" sz="1000" dirty="0"/>
              <a:t>  KEY `idx_task_id` (`taskid`)</a:t>
            </a:r>
          </a:p>
          <a:p>
            <a:r>
              <a:rPr lang="zh-CN" altLang="en-US" sz="1000" dirty="0"/>
              <a:t>) ENGINE=InnoDB DEFAULT CHARSET=utf8;</a:t>
            </a:r>
          </a:p>
        </p:txBody>
      </p:sp>
      <p:sp>
        <p:nvSpPr>
          <p:cNvPr id="25" name="文本框 24"/>
          <p:cNvSpPr txBox="1"/>
          <p:nvPr/>
        </p:nvSpPr>
        <p:spPr>
          <a:xfrm>
            <a:off x="369772" y="951053"/>
            <a:ext cx="2618051" cy="369332"/>
          </a:xfrm>
          <a:prstGeom prst="rect">
            <a:avLst/>
          </a:prstGeom>
          <a:noFill/>
        </p:spPr>
        <p:txBody>
          <a:bodyPr wrap="square" rtlCol="0">
            <a:spAutoFit/>
          </a:bodyPr>
          <a:lstStyle/>
          <a:p>
            <a:r>
              <a:rPr lang="en-US" altLang="zh-CN" b="1" dirty="0"/>
              <a:t>2.4 MySQL</a:t>
            </a:r>
            <a:r>
              <a:rPr lang="zh-CN" altLang="en-US" b="1" dirty="0"/>
              <a:t>写入数据格式</a:t>
            </a:r>
          </a:p>
        </p:txBody>
      </p:sp>
    </p:spTree>
    <p:extLst>
      <p:ext uri="{BB962C8B-B14F-4D97-AF65-F5344CB8AC3E}">
        <p14:creationId xmlns:p14="http://schemas.microsoft.com/office/powerpoint/2010/main" val="21202695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5776" y="2211710"/>
            <a:ext cx="3744416" cy="461665"/>
          </a:xfrm>
          <a:prstGeom prst="rect">
            <a:avLst/>
          </a:prstGeom>
          <a:noFill/>
        </p:spPr>
        <p:txBody>
          <a:bodyPr wrap="square" rtlCol="0">
            <a:spAutoFit/>
          </a:bodyPr>
          <a:lstStyle/>
          <a:p>
            <a:r>
              <a:rPr lang="zh-CN" altLang="en-US" sz="2400" b="1" dirty="0"/>
              <a:t>需求二：</a:t>
            </a:r>
            <a:r>
              <a:rPr lang="en-US" altLang="zh-CN" sz="2400" b="1" dirty="0"/>
              <a:t>Session</a:t>
            </a:r>
            <a:r>
              <a:rPr lang="zh-CN" altLang="en-US" sz="2400" b="1" dirty="0"/>
              <a:t>随机抽取</a:t>
            </a:r>
          </a:p>
        </p:txBody>
      </p:sp>
    </p:spTree>
    <p:extLst>
      <p:ext uri="{BB962C8B-B14F-4D97-AF65-F5344CB8AC3E}">
        <p14:creationId xmlns:p14="http://schemas.microsoft.com/office/powerpoint/2010/main" val="6323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1560" y="1131590"/>
            <a:ext cx="1296144" cy="369332"/>
          </a:xfrm>
          <a:prstGeom prst="rect">
            <a:avLst/>
          </a:prstGeom>
          <a:noFill/>
        </p:spPr>
        <p:txBody>
          <a:bodyPr wrap="square" rtlCol="0">
            <a:spAutoFit/>
          </a:bodyPr>
          <a:lstStyle/>
          <a:p>
            <a:r>
              <a:rPr lang="en-US" altLang="zh-CN" b="1" dirty="0"/>
              <a:t>1.</a:t>
            </a:r>
            <a:r>
              <a:rPr lang="zh-CN" altLang="en-US" b="1" dirty="0"/>
              <a:t> 做什么？</a:t>
            </a:r>
          </a:p>
        </p:txBody>
      </p:sp>
      <p:sp>
        <p:nvSpPr>
          <p:cNvPr id="21" name="矩形 20"/>
          <p:cNvSpPr/>
          <p:nvPr/>
        </p:nvSpPr>
        <p:spPr>
          <a:xfrm>
            <a:off x="899592" y="2067694"/>
            <a:ext cx="6966520" cy="1077218"/>
          </a:xfrm>
          <a:prstGeom prst="rect">
            <a:avLst/>
          </a:prstGeom>
        </p:spPr>
        <p:txBody>
          <a:bodyPr wrap="square">
            <a:spAutoFit/>
          </a:bodyPr>
          <a:lstStyle/>
          <a:p>
            <a:r>
              <a:rPr lang="en-US" altLang="zh-CN" sz="1600" dirty="0">
                <a:latin typeface="Times New Roman" panose="02020603050405020304" pitchFamily="18" charset="0"/>
                <a:cs typeface="Times New Roman" panose="02020603050405020304" pitchFamily="18" charset="0"/>
              </a:rPr>
              <a:t>   </a:t>
            </a:r>
            <a:r>
              <a:rPr lang="zh-CN" altLang="zh-CN" sz="1600" dirty="0">
                <a:latin typeface="Times New Roman" panose="02020603050405020304" pitchFamily="18" charset="0"/>
                <a:cs typeface="Times New Roman" panose="02020603050405020304" pitchFamily="18" charset="0"/>
              </a:rPr>
              <a:t>在符合</a:t>
            </a:r>
            <a:r>
              <a:rPr lang="zh-CN" altLang="en-US" sz="1600" dirty="0">
                <a:latin typeface="Times New Roman" panose="02020603050405020304" pitchFamily="18" charset="0"/>
                <a:cs typeface="Times New Roman" panose="02020603050405020304" pitchFamily="18" charset="0"/>
              </a:rPr>
              <a:t>过滤</a:t>
            </a:r>
            <a:r>
              <a:rPr lang="zh-CN" altLang="zh-CN" sz="1600" dirty="0">
                <a:latin typeface="Times New Roman" panose="02020603050405020304" pitchFamily="18" charset="0"/>
                <a:cs typeface="Times New Roman" panose="02020603050405020304" pitchFamily="18" charset="0"/>
              </a:rPr>
              <a:t>条件的</a:t>
            </a:r>
            <a:r>
              <a:rPr lang="en-US" altLang="zh-CN" sz="1600" dirty="0">
                <a:latin typeface="Times New Roman" panose="02020603050405020304" pitchFamily="18" charset="0"/>
              </a:rPr>
              <a:t>session</a:t>
            </a:r>
            <a:r>
              <a:rPr lang="zh-CN" altLang="zh-CN" sz="1600" dirty="0">
                <a:latin typeface="Times New Roman" panose="02020603050405020304" pitchFamily="18" charset="0"/>
                <a:cs typeface="Times New Roman" panose="02020603050405020304" pitchFamily="18" charset="0"/>
              </a:rPr>
              <a:t>中，按照时间比例随机抽取</a:t>
            </a:r>
            <a:r>
              <a:rPr lang="en-US" altLang="zh-CN" sz="1600" dirty="0">
                <a:latin typeface="Times New Roman" panose="02020603050405020304" pitchFamily="18" charset="0"/>
              </a:rPr>
              <a:t>100</a:t>
            </a:r>
            <a:r>
              <a:rPr lang="zh-CN" altLang="zh-CN" sz="1600" dirty="0">
                <a:latin typeface="Times New Roman" panose="02020603050405020304" pitchFamily="18" charset="0"/>
                <a:cs typeface="Times New Roman" panose="02020603050405020304" pitchFamily="18" charset="0"/>
              </a:rPr>
              <a:t>个</a:t>
            </a:r>
            <a:r>
              <a:rPr lang="en-US" altLang="zh-CN" sz="1600" dirty="0">
                <a:latin typeface="Times New Roman" panose="02020603050405020304" pitchFamily="18" charset="0"/>
              </a:rPr>
              <a:t>session</a:t>
            </a:r>
            <a:r>
              <a:rPr lang="zh-CN" altLang="en-US" sz="1600" dirty="0">
                <a:latin typeface="Times New Roman" panose="02020603050405020304" pitchFamily="18" charset="0"/>
              </a:rPr>
              <a:t>。当存在若干天的数据时，</a:t>
            </a:r>
            <a:r>
              <a:rPr lang="en-US" altLang="zh-CN" sz="1600" b="1" dirty="0">
                <a:solidFill>
                  <a:srgbClr val="FF0000"/>
                </a:solidFill>
                <a:latin typeface="Times New Roman" panose="02020603050405020304" pitchFamily="18" charset="0"/>
              </a:rPr>
              <a:t>100</a:t>
            </a:r>
            <a:r>
              <a:rPr lang="zh-CN" altLang="en-US" sz="1600" b="1" dirty="0">
                <a:solidFill>
                  <a:srgbClr val="FF0000"/>
                </a:solidFill>
                <a:latin typeface="Times New Roman" panose="02020603050405020304" pitchFamily="18" charset="0"/>
              </a:rPr>
              <a:t>个</a:t>
            </a:r>
            <a:r>
              <a:rPr lang="en-US" altLang="zh-CN" sz="1600" b="1" dirty="0">
                <a:solidFill>
                  <a:srgbClr val="FF0000"/>
                </a:solidFill>
                <a:latin typeface="Times New Roman" panose="02020603050405020304" pitchFamily="18" charset="0"/>
              </a:rPr>
              <a:t>session</a:t>
            </a:r>
            <a:r>
              <a:rPr lang="zh-CN" altLang="en-US" sz="1600" b="1" dirty="0">
                <a:solidFill>
                  <a:srgbClr val="FF0000"/>
                </a:solidFill>
                <a:latin typeface="Times New Roman" panose="02020603050405020304" pitchFamily="18" charset="0"/>
              </a:rPr>
              <a:t>抽取指标在天之间平均分配</a:t>
            </a:r>
            <a:r>
              <a:rPr lang="zh-CN" altLang="en-US" sz="1600" dirty="0">
                <a:latin typeface="Times New Roman" panose="02020603050405020304" pitchFamily="18" charset="0"/>
              </a:rPr>
              <a:t>，在一天之中，</a:t>
            </a:r>
            <a:r>
              <a:rPr lang="zh-CN" altLang="en-US" sz="1600" b="1" dirty="0">
                <a:solidFill>
                  <a:srgbClr val="FF0000"/>
                </a:solidFill>
                <a:latin typeface="Times New Roman" panose="02020603050405020304" pitchFamily="18" charset="0"/>
              </a:rPr>
              <a:t>根据某个小时的</a:t>
            </a:r>
            <a:r>
              <a:rPr lang="en-US" altLang="zh-CN" sz="1600" b="1" dirty="0">
                <a:solidFill>
                  <a:srgbClr val="FF0000"/>
                </a:solidFill>
                <a:latin typeface="Times New Roman" panose="02020603050405020304" pitchFamily="18" charset="0"/>
              </a:rPr>
              <a:t>session</a:t>
            </a:r>
            <a:r>
              <a:rPr lang="zh-CN" altLang="en-US" sz="1600" b="1" dirty="0">
                <a:solidFill>
                  <a:srgbClr val="FF0000"/>
                </a:solidFill>
                <a:latin typeface="Times New Roman" panose="02020603050405020304" pitchFamily="18" charset="0"/>
              </a:rPr>
              <a:t>数量在一天中总</a:t>
            </a:r>
            <a:r>
              <a:rPr lang="en-US" altLang="zh-CN" sz="1600" b="1" dirty="0">
                <a:solidFill>
                  <a:srgbClr val="FF0000"/>
                </a:solidFill>
                <a:latin typeface="Times New Roman" panose="02020603050405020304" pitchFamily="18" charset="0"/>
              </a:rPr>
              <a:t>session</a:t>
            </a:r>
            <a:r>
              <a:rPr lang="zh-CN" altLang="en-US" sz="1600" b="1" dirty="0">
                <a:solidFill>
                  <a:srgbClr val="FF0000"/>
                </a:solidFill>
                <a:latin typeface="Times New Roman" panose="02020603050405020304" pitchFamily="18" charset="0"/>
              </a:rPr>
              <a:t>数量中的占比决定这个小时抽取多少个</a:t>
            </a:r>
            <a:r>
              <a:rPr lang="en-US" altLang="zh-CN" sz="1600" b="1" dirty="0">
                <a:solidFill>
                  <a:srgbClr val="FF0000"/>
                </a:solidFill>
                <a:latin typeface="Times New Roman" panose="02020603050405020304" pitchFamily="18" charset="0"/>
              </a:rPr>
              <a:t>session</a:t>
            </a:r>
            <a:r>
              <a:rPr lang="zh-CN" altLang="en-US" sz="1600" dirty="0">
                <a:latin typeface="Times New Roman" panose="02020603050405020304" pitchFamily="18" charset="0"/>
              </a:rPr>
              <a:t>。</a:t>
            </a:r>
            <a:endParaRPr lang="zh-CN" altLang="en-US" sz="1600" dirty="0"/>
          </a:p>
        </p:txBody>
      </p:sp>
    </p:spTree>
    <p:extLst>
      <p:ext uri="{BB962C8B-B14F-4D97-AF65-F5344CB8AC3E}">
        <p14:creationId xmlns:p14="http://schemas.microsoft.com/office/powerpoint/2010/main" val="70883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1560" y="1131590"/>
            <a:ext cx="1296144" cy="369332"/>
          </a:xfrm>
          <a:prstGeom prst="rect">
            <a:avLst/>
          </a:prstGeom>
          <a:noFill/>
        </p:spPr>
        <p:txBody>
          <a:bodyPr wrap="square" rtlCol="0">
            <a:spAutoFit/>
          </a:bodyPr>
          <a:lstStyle/>
          <a:p>
            <a:r>
              <a:rPr lang="en-US" altLang="zh-CN" b="1" dirty="0"/>
              <a:t>1.</a:t>
            </a:r>
            <a:r>
              <a:rPr lang="zh-CN" altLang="en-US" b="1" dirty="0"/>
              <a:t> 做什么？</a:t>
            </a:r>
          </a:p>
        </p:txBody>
      </p:sp>
      <p:sp>
        <p:nvSpPr>
          <p:cNvPr id="3" name="文本框 2"/>
          <p:cNvSpPr txBox="1"/>
          <p:nvPr/>
        </p:nvSpPr>
        <p:spPr>
          <a:xfrm>
            <a:off x="2771800" y="2499742"/>
            <a:ext cx="1152128"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zh-CN" altLang="en-US" b="1" dirty="0"/>
              <a:t>抽取数量</a:t>
            </a:r>
          </a:p>
        </p:txBody>
      </p:sp>
      <p:sp>
        <p:nvSpPr>
          <p:cNvPr id="7" name="文本框 6"/>
          <p:cNvSpPr txBox="1"/>
          <p:nvPr/>
        </p:nvSpPr>
        <p:spPr>
          <a:xfrm>
            <a:off x="4716016" y="2499742"/>
            <a:ext cx="1152128"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zh-CN" altLang="en-US" b="1" dirty="0"/>
              <a:t>随机性</a:t>
            </a:r>
          </a:p>
        </p:txBody>
      </p:sp>
    </p:spTree>
    <p:extLst>
      <p:ext uri="{BB962C8B-B14F-4D97-AF65-F5344CB8AC3E}">
        <p14:creationId xmlns:p14="http://schemas.microsoft.com/office/powerpoint/2010/main" val="9139896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1560" y="1131590"/>
            <a:ext cx="1296144" cy="369332"/>
          </a:xfrm>
          <a:prstGeom prst="rect">
            <a:avLst/>
          </a:prstGeom>
          <a:noFill/>
        </p:spPr>
        <p:txBody>
          <a:bodyPr wrap="square" rtlCol="0">
            <a:spAutoFit/>
          </a:bodyPr>
          <a:lstStyle/>
          <a:p>
            <a:r>
              <a:rPr lang="en-US" altLang="zh-CN" b="1" dirty="0"/>
              <a:t>1.</a:t>
            </a:r>
            <a:r>
              <a:rPr lang="zh-CN" altLang="en-US" b="1" dirty="0"/>
              <a:t> 做什么？</a:t>
            </a:r>
          </a:p>
        </p:txBody>
      </p:sp>
      <p:sp>
        <p:nvSpPr>
          <p:cNvPr id="3" name="文本框 2"/>
          <p:cNvSpPr txBox="1"/>
          <p:nvPr/>
        </p:nvSpPr>
        <p:spPr>
          <a:xfrm>
            <a:off x="582494" y="3107164"/>
            <a:ext cx="8280920" cy="369332"/>
          </a:xfrm>
          <a:prstGeom prst="rect">
            <a:avLst/>
          </a:prstGeom>
          <a:noFill/>
        </p:spPr>
        <p:txBody>
          <a:bodyPr wrap="square" rtlCol="0">
            <a:spAutoFit/>
          </a:bodyPr>
          <a:lstStyle/>
          <a:p>
            <a:r>
              <a:rPr lang="zh-CN" altLang="en-US" dirty="0"/>
              <a:t>已知一共要抽取</a:t>
            </a:r>
            <a:r>
              <a:rPr lang="en-US" altLang="zh-CN" dirty="0"/>
              <a:t>100</a:t>
            </a:r>
            <a:r>
              <a:rPr lang="zh-CN" altLang="en-US" dirty="0"/>
              <a:t>条</a:t>
            </a:r>
            <a:r>
              <a:rPr lang="en-US" altLang="zh-CN" dirty="0"/>
              <a:t>session</a:t>
            </a:r>
            <a:r>
              <a:rPr lang="zh-CN" altLang="en-US" dirty="0"/>
              <a:t>，一共</a:t>
            </a:r>
            <a:r>
              <a:rPr lang="en-US" altLang="zh-CN" dirty="0"/>
              <a:t>N</a:t>
            </a:r>
            <a:r>
              <a:rPr lang="zh-CN" altLang="en-US" dirty="0"/>
              <a:t>天，每天平均分配，那么一天抽取多少条？</a:t>
            </a:r>
          </a:p>
        </p:txBody>
      </p:sp>
      <p:sp>
        <p:nvSpPr>
          <p:cNvPr id="6" name="文本框 5"/>
          <p:cNvSpPr txBox="1"/>
          <p:nvPr/>
        </p:nvSpPr>
        <p:spPr>
          <a:xfrm>
            <a:off x="582494" y="3795886"/>
            <a:ext cx="8280920" cy="369332"/>
          </a:xfrm>
          <a:prstGeom prst="rect">
            <a:avLst/>
          </a:prstGeom>
          <a:noFill/>
        </p:spPr>
        <p:txBody>
          <a:bodyPr wrap="square" rtlCol="0">
            <a:spAutoFit/>
          </a:bodyPr>
          <a:lstStyle/>
          <a:p>
            <a:r>
              <a:rPr lang="zh-CN" altLang="en-US" dirty="0"/>
              <a:t>已知一天要抽取多少条，那么按时间比例的话，一小时抽取多少条？</a:t>
            </a:r>
          </a:p>
        </p:txBody>
      </p:sp>
      <p:sp>
        <p:nvSpPr>
          <p:cNvPr id="5" name="文本框 4"/>
          <p:cNvSpPr txBox="1"/>
          <p:nvPr/>
        </p:nvSpPr>
        <p:spPr>
          <a:xfrm>
            <a:off x="582494" y="1797664"/>
            <a:ext cx="3312368" cy="369332"/>
          </a:xfrm>
          <a:prstGeom prst="rect">
            <a:avLst/>
          </a:prstGeom>
          <a:noFill/>
        </p:spPr>
        <p:txBody>
          <a:bodyPr wrap="square" rtlCol="0">
            <a:spAutoFit/>
          </a:bodyPr>
          <a:lstStyle/>
          <a:p>
            <a:r>
              <a:rPr lang="zh-CN" altLang="en-US" dirty="0"/>
              <a:t>如何得到每天的</a:t>
            </a:r>
            <a:r>
              <a:rPr lang="en-US" altLang="zh-CN" dirty="0"/>
              <a:t>session</a:t>
            </a:r>
            <a:r>
              <a:rPr lang="zh-CN" altLang="en-US" dirty="0"/>
              <a:t>数量？</a:t>
            </a:r>
          </a:p>
        </p:txBody>
      </p:sp>
      <p:sp>
        <p:nvSpPr>
          <p:cNvPr id="7" name="文本框 6"/>
          <p:cNvSpPr txBox="1"/>
          <p:nvPr/>
        </p:nvSpPr>
        <p:spPr>
          <a:xfrm>
            <a:off x="582494" y="2418442"/>
            <a:ext cx="3456384" cy="369332"/>
          </a:xfrm>
          <a:prstGeom prst="rect">
            <a:avLst/>
          </a:prstGeom>
          <a:noFill/>
        </p:spPr>
        <p:txBody>
          <a:bodyPr wrap="square" rtlCol="0">
            <a:spAutoFit/>
          </a:bodyPr>
          <a:lstStyle/>
          <a:p>
            <a:r>
              <a:rPr lang="zh-CN" altLang="en-US" dirty="0"/>
              <a:t>如何得到每小时的</a:t>
            </a:r>
            <a:r>
              <a:rPr lang="en-US" altLang="zh-CN" dirty="0"/>
              <a:t>session</a:t>
            </a:r>
            <a:r>
              <a:rPr lang="zh-CN" altLang="en-US" dirty="0"/>
              <a:t>数量？</a:t>
            </a:r>
          </a:p>
        </p:txBody>
      </p:sp>
    </p:spTree>
    <p:extLst>
      <p:ext uri="{BB962C8B-B14F-4D97-AF65-F5344CB8AC3E}">
        <p14:creationId xmlns:p14="http://schemas.microsoft.com/office/powerpoint/2010/main" val="161121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27584" y="771550"/>
            <a:ext cx="7420794" cy="3949580"/>
          </a:xfrm>
          <a:prstGeom prst="rect">
            <a:avLst/>
          </a:prstGeom>
        </p:spPr>
      </p:pic>
    </p:spTree>
    <p:extLst>
      <p:ext uri="{BB962C8B-B14F-4D97-AF65-F5344CB8AC3E}">
        <p14:creationId xmlns:p14="http://schemas.microsoft.com/office/powerpoint/2010/main" val="143723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1560" y="1131590"/>
            <a:ext cx="1296144" cy="369332"/>
          </a:xfrm>
          <a:prstGeom prst="rect">
            <a:avLst/>
          </a:prstGeom>
          <a:noFill/>
        </p:spPr>
        <p:txBody>
          <a:bodyPr wrap="square" rtlCol="0">
            <a:spAutoFit/>
          </a:bodyPr>
          <a:lstStyle/>
          <a:p>
            <a:r>
              <a:rPr lang="en-US" altLang="zh-CN" b="1" dirty="0"/>
              <a:t>1.</a:t>
            </a:r>
            <a:r>
              <a:rPr lang="zh-CN" altLang="en-US" b="1" dirty="0"/>
              <a:t> 做什么？</a:t>
            </a:r>
          </a:p>
        </p:txBody>
      </p:sp>
      <p:sp>
        <p:nvSpPr>
          <p:cNvPr id="5" name="圆角矩形 4"/>
          <p:cNvSpPr/>
          <p:nvPr/>
        </p:nvSpPr>
        <p:spPr>
          <a:xfrm>
            <a:off x="5364088" y="2570487"/>
            <a:ext cx="1512168" cy="504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400" b="1" dirty="0"/>
              <a:t>每天的</a:t>
            </a:r>
            <a:r>
              <a:rPr lang="en-US" altLang="zh-CN" sz="1400" b="1" dirty="0"/>
              <a:t>session</a:t>
            </a:r>
            <a:r>
              <a:rPr lang="zh-CN" altLang="en-US" sz="1400" b="1" dirty="0"/>
              <a:t>数量</a:t>
            </a:r>
          </a:p>
        </p:txBody>
      </p:sp>
      <p:sp>
        <p:nvSpPr>
          <p:cNvPr id="6" name="圆角矩形 5"/>
          <p:cNvSpPr/>
          <p:nvPr/>
        </p:nvSpPr>
        <p:spPr>
          <a:xfrm>
            <a:off x="3454807" y="2570487"/>
            <a:ext cx="1512168" cy="504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400" b="1" dirty="0"/>
              <a:t>每小时的</a:t>
            </a:r>
            <a:r>
              <a:rPr lang="en-US" altLang="zh-CN" sz="1400" b="1" dirty="0"/>
              <a:t>session</a:t>
            </a:r>
            <a:r>
              <a:rPr lang="zh-CN" altLang="en-US" sz="1400" b="1" dirty="0"/>
              <a:t>数量</a:t>
            </a:r>
          </a:p>
        </p:txBody>
      </p:sp>
      <p:sp>
        <p:nvSpPr>
          <p:cNvPr id="7" name="圆角矩形 6"/>
          <p:cNvSpPr/>
          <p:nvPr/>
        </p:nvSpPr>
        <p:spPr>
          <a:xfrm>
            <a:off x="7273369" y="2570487"/>
            <a:ext cx="1512168" cy="504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400" b="1" dirty="0"/>
              <a:t>每天要抽取的</a:t>
            </a:r>
            <a:r>
              <a:rPr lang="en-US" altLang="zh-CN" sz="1400" b="1" dirty="0"/>
              <a:t>session</a:t>
            </a:r>
            <a:r>
              <a:rPr lang="zh-CN" altLang="en-US" sz="1400" b="1" dirty="0"/>
              <a:t>数</a:t>
            </a:r>
          </a:p>
        </p:txBody>
      </p:sp>
      <p:sp>
        <p:nvSpPr>
          <p:cNvPr id="8" name="圆角矩形 7"/>
          <p:cNvSpPr/>
          <p:nvPr/>
        </p:nvSpPr>
        <p:spPr>
          <a:xfrm>
            <a:off x="1151620" y="2571750"/>
            <a:ext cx="1512168" cy="504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400" b="1" dirty="0"/>
              <a:t>每小时要抽取的</a:t>
            </a:r>
            <a:r>
              <a:rPr lang="en-US" altLang="zh-CN" sz="1400" b="1" dirty="0"/>
              <a:t>session</a:t>
            </a:r>
            <a:r>
              <a:rPr lang="zh-CN" altLang="en-US" sz="1400" b="1" dirty="0"/>
              <a:t>数</a:t>
            </a:r>
          </a:p>
        </p:txBody>
      </p:sp>
    </p:spTree>
    <p:extLst>
      <p:ext uri="{BB962C8B-B14F-4D97-AF65-F5344CB8AC3E}">
        <p14:creationId xmlns:p14="http://schemas.microsoft.com/office/powerpoint/2010/main" val="36357960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1560" y="1131590"/>
            <a:ext cx="1296144" cy="369332"/>
          </a:xfrm>
          <a:prstGeom prst="rect">
            <a:avLst/>
          </a:prstGeom>
          <a:noFill/>
        </p:spPr>
        <p:txBody>
          <a:bodyPr wrap="square" rtlCol="0">
            <a:spAutoFit/>
          </a:bodyPr>
          <a:lstStyle/>
          <a:p>
            <a:r>
              <a:rPr lang="en-US" altLang="zh-CN" b="1" dirty="0"/>
              <a:t>1.</a:t>
            </a:r>
            <a:r>
              <a:rPr lang="zh-CN" altLang="en-US" b="1" dirty="0"/>
              <a:t> 做什么？</a:t>
            </a:r>
          </a:p>
        </p:txBody>
      </p:sp>
      <p:sp>
        <p:nvSpPr>
          <p:cNvPr id="3" name="文本框 2"/>
          <p:cNvSpPr txBox="1"/>
          <p:nvPr/>
        </p:nvSpPr>
        <p:spPr>
          <a:xfrm>
            <a:off x="2555776" y="2643758"/>
            <a:ext cx="2880320" cy="307777"/>
          </a:xfrm>
          <a:prstGeom prst="rect">
            <a:avLst/>
          </a:prstGeom>
          <a:noFill/>
        </p:spPr>
        <p:txBody>
          <a:bodyPr wrap="square" rtlCol="0">
            <a:spAutoFit/>
          </a:bodyPr>
          <a:lstStyle/>
          <a:p>
            <a:r>
              <a:rPr lang="zh-CN" altLang="en-US" sz="1400" dirty="0">
                <a:solidFill>
                  <a:srgbClr val="FF0000"/>
                </a:solidFill>
              </a:rPr>
              <a:t>一个小时要抽取的</a:t>
            </a:r>
            <a:r>
              <a:rPr lang="en-US" altLang="zh-CN" sz="1400" dirty="0">
                <a:solidFill>
                  <a:srgbClr val="FF0000"/>
                </a:solidFill>
              </a:rPr>
              <a:t>session</a:t>
            </a:r>
            <a:r>
              <a:rPr lang="zh-CN" altLang="en-US" sz="1400" dirty="0">
                <a:solidFill>
                  <a:srgbClr val="FF0000"/>
                </a:solidFill>
              </a:rPr>
              <a:t>数量 </a:t>
            </a:r>
            <a:r>
              <a:rPr lang="en-US" altLang="zh-CN" sz="1400" dirty="0"/>
              <a:t>= </a:t>
            </a:r>
            <a:r>
              <a:rPr lang="zh-CN" altLang="en-US" sz="1400" dirty="0"/>
              <a:t>？</a:t>
            </a:r>
            <a:endParaRPr lang="zh-CN" altLang="en-US" sz="1400" dirty="0">
              <a:solidFill>
                <a:srgbClr val="FF0000"/>
              </a:solidFill>
            </a:endParaRPr>
          </a:p>
        </p:txBody>
      </p:sp>
    </p:spTree>
    <p:extLst>
      <p:ext uri="{BB962C8B-B14F-4D97-AF65-F5344CB8AC3E}">
        <p14:creationId xmlns:p14="http://schemas.microsoft.com/office/powerpoint/2010/main" val="29514129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1560" y="1131590"/>
            <a:ext cx="1296144" cy="369332"/>
          </a:xfrm>
          <a:prstGeom prst="rect">
            <a:avLst/>
          </a:prstGeom>
          <a:noFill/>
        </p:spPr>
        <p:txBody>
          <a:bodyPr wrap="square" rtlCol="0">
            <a:spAutoFit/>
          </a:bodyPr>
          <a:lstStyle/>
          <a:p>
            <a:r>
              <a:rPr lang="en-US" altLang="zh-CN" b="1" dirty="0"/>
              <a:t>1.</a:t>
            </a:r>
            <a:r>
              <a:rPr lang="zh-CN" altLang="en-US" b="1" dirty="0"/>
              <a:t> 做什么？</a:t>
            </a:r>
          </a:p>
        </p:txBody>
      </p:sp>
      <p:sp>
        <p:nvSpPr>
          <p:cNvPr id="3" name="文本框 2"/>
          <p:cNvSpPr txBox="1"/>
          <p:nvPr/>
        </p:nvSpPr>
        <p:spPr>
          <a:xfrm>
            <a:off x="323528" y="2571750"/>
            <a:ext cx="8496944" cy="307777"/>
          </a:xfrm>
          <a:prstGeom prst="rect">
            <a:avLst/>
          </a:prstGeom>
          <a:noFill/>
        </p:spPr>
        <p:txBody>
          <a:bodyPr wrap="square" rtlCol="0">
            <a:spAutoFit/>
          </a:bodyPr>
          <a:lstStyle/>
          <a:p>
            <a:r>
              <a:rPr lang="zh-CN" altLang="en-US" sz="1400" dirty="0"/>
              <a:t>一个小时要抽取的</a:t>
            </a:r>
            <a:r>
              <a:rPr lang="en-US" altLang="zh-CN" sz="1400" dirty="0"/>
              <a:t>session</a:t>
            </a:r>
            <a:r>
              <a:rPr lang="zh-CN" altLang="en-US" sz="1400" dirty="0"/>
              <a:t>数量 </a:t>
            </a:r>
            <a:r>
              <a:rPr lang="en-US" altLang="zh-CN" sz="1400" dirty="0"/>
              <a:t>= (</a:t>
            </a:r>
            <a:r>
              <a:rPr lang="zh-CN" altLang="en-US" sz="1400" dirty="0">
                <a:solidFill>
                  <a:srgbClr val="FF0000"/>
                </a:solidFill>
              </a:rPr>
              <a:t>这个小时的</a:t>
            </a:r>
            <a:r>
              <a:rPr lang="en-US" altLang="zh-CN" sz="1400" dirty="0">
                <a:solidFill>
                  <a:srgbClr val="FF0000"/>
                </a:solidFill>
              </a:rPr>
              <a:t>session</a:t>
            </a:r>
            <a:r>
              <a:rPr lang="zh-CN" altLang="en-US" sz="1400" dirty="0">
                <a:solidFill>
                  <a:srgbClr val="FF0000"/>
                </a:solidFill>
              </a:rPr>
              <a:t>数量</a:t>
            </a:r>
            <a:r>
              <a:rPr lang="en-US" altLang="zh-CN" sz="1400" dirty="0"/>
              <a:t>/</a:t>
            </a:r>
            <a:r>
              <a:rPr lang="zh-CN" altLang="en-US" sz="1400" dirty="0">
                <a:solidFill>
                  <a:srgbClr val="FF0000"/>
                </a:solidFill>
              </a:rPr>
              <a:t>这一天的</a:t>
            </a:r>
            <a:r>
              <a:rPr lang="en-US" altLang="zh-CN" sz="1400" dirty="0">
                <a:solidFill>
                  <a:srgbClr val="FF0000"/>
                </a:solidFill>
              </a:rPr>
              <a:t>session</a:t>
            </a:r>
            <a:r>
              <a:rPr lang="zh-CN" altLang="en-US" sz="1400" dirty="0">
                <a:solidFill>
                  <a:srgbClr val="FF0000"/>
                </a:solidFill>
              </a:rPr>
              <a:t>数量</a:t>
            </a:r>
            <a:r>
              <a:rPr lang="en-US" altLang="zh-CN" sz="1400" dirty="0"/>
              <a:t>)</a:t>
            </a:r>
            <a:r>
              <a:rPr lang="zh-CN" altLang="en-US" sz="1400" dirty="0"/>
              <a:t> * </a:t>
            </a:r>
            <a:r>
              <a:rPr lang="zh-CN" altLang="en-US" sz="1400" dirty="0">
                <a:solidFill>
                  <a:srgbClr val="FF0000"/>
                </a:solidFill>
              </a:rPr>
              <a:t>这一天要抽取的</a:t>
            </a:r>
            <a:r>
              <a:rPr lang="en-US" altLang="zh-CN" sz="1400" dirty="0">
                <a:solidFill>
                  <a:srgbClr val="FF0000"/>
                </a:solidFill>
              </a:rPr>
              <a:t>session</a:t>
            </a:r>
            <a:r>
              <a:rPr lang="zh-CN" altLang="en-US" sz="1400" dirty="0">
                <a:solidFill>
                  <a:srgbClr val="FF0000"/>
                </a:solidFill>
              </a:rPr>
              <a:t>数量</a:t>
            </a:r>
          </a:p>
        </p:txBody>
      </p:sp>
    </p:spTree>
    <p:extLst>
      <p:ext uri="{BB962C8B-B14F-4D97-AF65-F5344CB8AC3E}">
        <p14:creationId xmlns:p14="http://schemas.microsoft.com/office/powerpoint/2010/main" val="22731971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11560" y="1131590"/>
            <a:ext cx="1296144" cy="369332"/>
          </a:xfrm>
          <a:prstGeom prst="rect">
            <a:avLst/>
          </a:prstGeom>
          <a:noFill/>
        </p:spPr>
        <p:txBody>
          <a:bodyPr wrap="square" rtlCol="0">
            <a:spAutoFit/>
          </a:bodyPr>
          <a:lstStyle/>
          <a:p>
            <a:r>
              <a:rPr lang="en-US" altLang="zh-CN" b="1" dirty="0"/>
              <a:t>1.</a:t>
            </a:r>
            <a:r>
              <a:rPr lang="zh-CN" altLang="en-US" b="1" dirty="0"/>
              <a:t> 做什么？</a:t>
            </a:r>
          </a:p>
        </p:txBody>
      </p:sp>
      <p:sp>
        <p:nvSpPr>
          <p:cNvPr id="5" name="文本框 4"/>
          <p:cNvSpPr txBox="1"/>
          <p:nvPr/>
        </p:nvSpPr>
        <p:spPr>
          <a:xfrm>
            <a:off x="539552" y="1923678"/>
            <a:ext cx="8093962" cy="1200329"/>
          </a:xfrm>
          <a:prstGeom prst="rect">
            <a:avLst/>
          </a:prstGeom>
          <a:noFill/>
        </p:spPr>
        <p:txBody>
          <a:bodyPr wrap="square" rtlCol="0">
            <a:spAutoFit/>
          </a:bodyPr>
          <a:lstStyle/>
          <a:p>
            <a:r>
              <a:rPr lang="zh-CN" altLang="en-US" dirty="0"/>
              <a:t>    明确一个小时抽取多少</a:t>
            </a:r>
            <a:r>
              <a:rPr lang="en-US" altLang="zh-CN" dirty="0"/>
              <a:t>session</a:t>
            </a:r>
            <a:r>
              <a:rPr lang="zh-CN" altLang="en-US" dirty="0"/>
              <a:t>后（假设为</a:t>
            </a:r>
            <a:r>
              <a:rPr lang="en-US" altLang="zh-CN" dirty="0"/>
              <a:t>N</a:t>
            </a:r>
            <a:r>
              <a:rPr lang="zh-CN" altLang="en-US" dirty="0"/>
              <a:t>个），根据数量产生</a:t>
            </a:r>
            <a:r>
              <a:rPr lang="en-US" altLang="zh-CN" dirty="0"/>
              <a:t>N</a:t>
            </a:r>
            <a:r>
              <a:rPr lang="zh-CN" altLang="en-US" dirty="0"/>
              <a:t>个随机数，这</a:t>
            </a:r>
            <a:r>
              <a:rPr lang="en-US" altLang="zh-CN" dirty="0"/>
              <a:t>N</a:t>
            </a:r>
            <a:r>
              <a:rPr lang="zh-CN" altLang="en-US" dirty="0"/>
              <a:t>个随机数组成的列表就是要抽取的</a:t>
            </a:r>
            <a:r>
              <a:rPr lang="en-US" altLang="zh-CN" dirty="0"/>
              <a:t>session</a:t>
            </a:r>
            <a:r>
              <a:rPr lang="zh-CN" altLang="en-US" dirty="0"/>
              <a:t>的索引列表，我们假设按照</a:t>
            </a:r>
            <a:r>
              <a:rPr lang="en-US" altLang="zh-CN" dirty="0"/>
              <a:t>hour</a:t>
            </a:r>
            <a:r>
              <a:rPr lang="zh-CN" altLang="en-US" dirty="0"/>
              <a:t>聚合后的</a:t>
            </a:r>
            <a:r>
              <a:rPr lang="en-US" altLang="zh-CN" dirty="0"/>
              <a:t>session</a:t>
            </a:r>
            <a:r>
              <a:rPr lang="zh-CN" altLang="en-US" dirty="0"/>
              <a:t>数据可以从</a:t>
            </a:r>
            <a:r>
              <a:rPr lang="en-US" altLang="zh-CN" dirty="0"/>
              <a:t>0</a:t>
            </a:r>
            <a:r>
              <a:rPr lang="zh-CN" altLang="en-US" dirty="0"/>
              <a:t>开始编号，如果</a:t>
            </a:r>
            <a:r>
              <a:rPr lang="en-US" altLang="zh-CN" dirty="0"/>
              <a:t>session</a:t>
            </a:r>
            <a:r>
              <a:rPr lang="zh-CN" altLang="en-US" dirty="0"/>
              <a:t>对应的索引存在于列表中，那么就抽取此</a:t>
            </a:r>
            <a:r>
              <a:rPr lang="en-US" altLang="zh-CN" dirty="0"/>
              <a:t>session</a:t>
            </a:r>
            <a:r>
              <a:rPr lang="zh-CN" altLang="en-US" dirty="0"/>
              <a:t>，否则不抽取。</a:t>
            </a:r>
          </a:p>
        </p:txBody>
      </p:sp>
    </p:spTree>
    <p:extLst>
      <p:ext uri="{BB962C8B-B14F-4D97-AF65-F5344CB8AC3E}">
        <p14:creationId xmlns:p14="http://schemas.microsoft.com/office/powerpoint/2010/main" val="37732978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539552" y="771550"/>
            <a:ext cx="1296144" cy="369332"/>
          </a:xfrm>
          <a:prstGeom prst="rect">
            <a:avLst/>
          </a:prstGeom>
          <a:noFill/>
        </p:spPr>
        <p:txBody>
          <a:bodyPr wrap="square" rtlCol="0">
            <a:spAutoFit/>
          </a:bodyPr>
          <a:lstStyle/>
          <a:p>
            <a:r>
              <a:rPr lang="en-US" altLang="zh-CN" b="1" dirty="0"/>
              <a:t>1.</a:t>
            </a:r>
            <a:r>
              <a:rPr lang="zh-CN" altLang="en-US" b="1" dirty="0"/>
              <a:t> 做什么？</a:t>
            </a:r>
          </a:p>
        </p:txBody>
      </p:sp>
      <p:sp>
        <p:nvSpPr>
          <p:cNvPr id="5" name="文本框 4"/>
          <p:cNvSpPr txBox="1"/>
          <p:nvPr/>
        </p:nvSpPr>
        <p:spPr>
          <a:xfrm>
            <a:off x="539552" y="1347614"/>
            <a:ext cx="8280920" cy="3385542"/>
          </a:xfrm>
          <a:prstGeom prst="rect">
            <a:avLst/>
          </a:prstGeom>
          <a:noFill/>
        </p:spPr>
        <p:txBody>
          <a:bodyPr wrap="square" rtlCol="0">
            <a:spAutoFit/>
          </a:bodyPr>
          <a:lstStyle/>
          <a:p>
            <a:pPr marL="342900" indent="-342900">
              <a:buAutoNum type="arabicPeriod"/>
            </a:pPr>
            <a:r>
              <a:rPr lang="zh-CN" altLang="en-US" sz="1600" dirty="0"/>
              <a:t>明确一共要抽取多少</a:t>
            </a:r>
            <a:r>
              <a:rPr lang="en-US" altLang="zh-CN" sz="1600" dirty="0"/>
              <a:t>session</a:t>
            </a:r>
          </a:p>
          <a:p>
            <a:pPr marL="342900" indent="-342900">
              <a:buAutoNum type="arabicPeriod"/>
            </a:pPr>
            <a:endParaRPr lang="en-US" altLang="zh-CN" sz="1600" dirty="0"/>
          </a:p>
          <a:p>
            <a:pPr marL="342900" indent="-342900">
              <a:buAutoNum type="arabicPeriod"/>
            </a:pPr>
            <a:r>
              <a:rPr lang="zh-CN" altLang="en-US" sz="1600" dirty="0"/>
              <a:t>明确每天要抽取多少</a:t>
            </a:r>
            <a:r>
              <a:rPr lang="en-US" altLang="zh-CN" sz="1600" dirty="0"/>
              <a:t>session</a:t>
            </a:r>
          </a:p>
          <a:p>
            <a:pPr marL="342900" indent="-342900">
              <a:buAutoNum type="arabicPeriod"/>
            </a:pPr>
            <a:endParaRPr lang="en-US" altLang="zh-CN" sz="1600" dirty="0"/>
          </a:p>
          <a:p>
            <a:pPr marL="342900" indent="-342900">
              <a:buAutoNum type="arabicPeriod"/>
            </a:pPr>
            <a:r>
              <a:rPr lang="zh-CN" altLang="en-US" sz="1600" dirty="0"/>
              <a:t>明确每天有多少</a:t>
            </a:r>
            <a:r>
              <a:rPr lang="en-US" altLang="zh-CN" sz="1600" dirty="0"/>
              <a:t>session</a:t>
            </a:r>
          </a:p>
          <a:p>
            <a:pPr marL="342900" indent="-342900">
              <a:buAutoNum type="arabicPeriod"/>
            </a:pPr>
            <a:endParaRPr lang="en-US" altLang="zh-CN" sz="1600" dirty="0"/>
          </a:p>
          <a:p>
            <a:pPr marL="342900" indent="-342900">
              <a:buAutoNum type="arabicPeriod"/>
            </a:pPr>
            <a:r>
              <a:rPr lang="zh-CN" altLang="en-US" sz="1600" dirty="0"/>
              <a:t>明确每小时有多少</a:t>
            </a:r>
            <a:r>
              <a:rPr lang="en-US" altLang="zh-CN" sz="1600" dirty="0"/>
              <a:t>session</a:t>
            </a:r>
          </a:p>
          <a:p>
            <a:pPr marL="342900" indent="-342900">
              <a:buAutoNum type="arabicPeriod"/>
            </a:pPr>
            <a:endParaRPr lang="en-US" altLang="zh-CN" sz="1600" dirty="0"/>
          </a:p>
          <a:p>
            <a:pPr marL="342900" indent="-342900">
              <a:buAutoNum type="arabicPeriod"/>
            </a:pPr>
            <a:r>
              <a:rPr lang="zh-CN" altLang="en-US" sz="1600" dirty="0"/>
              <a:t>明确每小时抽取多少</a:t>
            </a:r>
            <a:r>
              <a:rPr lang="en-US" altLang="zh-CN" sz="1600" dirty="0"/>
              <a:t>session</a:t>
            </a:r>
          </a:p>
          <a:p>
            <a:pPr marL="342900" indent="-342900">
              <a:buAutoNum type="arabicPeriod"/>
            </a:pPr>
            <a:endParaRPr lang="en-US" altLang="zh-CN" sz="1600" dirty="0"/>
          </a:p>
          <a:p>
            <a:pPr marL="342900" indent="-342900">
              <a:buAutoNum type="arabicPeriod"/>
            </a:pPr>
            <a:r>
              <a:rPr lang="zh-CN" altLang="en-US" sz="1600" dirty="0"/>
              <a:t>根据每小时抽取数量生成随机索引</a:t>
            </a:r>
            <a:endParaRPr lang="en-US" altLang="zh-CN" sz="1600" dirty="0"/>
          </a:p>
          <a:p>
            <a:pPr marL="342900" indent="-342900">
              <a:buAutoNum type="arabicPeriod"/>
            </a:pPr>
            <a:endParaRPr lang="en-US" altLang="zh-CN" sz="1600" dirty="0"/>
          </a:p>
          <a:p>
            <a:pPr marL="342900" indent="-342900">
              <a:buAutoNum type="arabicPeriod"/>
            </a:pPr>
            <a:r>
              <a:rPr lang="zh-CN" altLang="en-US" sz="1600" dirty="0"/>
              <a:t>按照随机索引抽取实际的一个小时中的</a:t>
            </a:r>
            <a:r>
              <a:rPr lang="en-US" altLang="zh-CN" sz="1600" dirty="0"/>
              <a:t>session</a:t>
            </a:r>
            <a:endParaRPr lang="zh-CN" altLang="en-US" sz="1600" dirty="0"/>
          </a:p>
        </p:txBody>
      </p:sp>
    </p:spTree>
    <p:extLst>
      <p:ext uri="{BB962C8B-B14F-4D97-AF65-F5344CB8AC3E}">
        <p14:creationId xmlns:p14="http://schemas.microsoft.com/office/powerpoint/2010/main" val="2751099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83568" y="1923678"/>
            <a:ext cx="7845526" cy="1642247"/>
          </a:xfrm>
          <a:prstGeom prst="rect">
            <a:avLst/>
          </a:prstGeom>
        </p:spPr>
      </p:pic>
    </p:spTree>
    <p:extLst>
      <p:ext uri="{BB962C8B-B14F-4D97-AF65-F5344CB8AC3E}">
        <p14:creationId xmlns:p14="http://schemas.microsoft.com/office/powerpoint/2010/main" val="4050406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683568" y="1336681"/>
          <a:ext cx="2376264" cy="2893060"/>
        </p:xfrm>
        <a:graphic>
          <a:graphicData uri="http://schemas.openxmlformats.org/drawingml/2006/table">
            <a:tbl>
              <a:tblPr firstRow="1" bandRow="1">
                <a:tableStyleId>{5DA37D80-6434-44D0-A028-1B22A696006F}</a:tableStyleId>
              </a:tblPr>
              <a:tblGrid>
                <a:gridCol w="1296144">
                  <a:extLst>
                    <a:ext uri="{9D8B030D-6E8A-4147-A177-3AD203B41FA5}">
                      <a16:colId xmlns:a16="http://schemas.microsoft.com/office/drawing/2014/main" val="3914253666"/>
                    </a:ext>
                  </a:extLst>
                </a:gridCol>
                <a:gridCol w="1080120">
                  <a:extLst>
                    <a:ext uri="{9D8B030D-6E8A-4147-A177-3AD203B41FA5}">
                      <a16:colId xmlns:a16="http://schemas.microsoft.com/office/drawing/2014/main" val="1078836911"/>
                    </a:ext>
                  </a:extLst>
                </a:gridCol>
              </a:tblGrid>
              <a:tr h="216024">
                <a:tc>
                  <a:txBody>
                    <a:bodyPr/>
                    <a:lstStyle/>
                    <a:p>
                      <a:pPr algn="ctr"/>
                      <a:r>
                        <a:rPr lang="en-US" altLang="zh-CN" b="1" dirty="0"/>
                        <a:t>dateHour1</a:t>
                      </a:r>
                      <a:endParaRPr lang="zh-CN" altLang="en-US" b="1" dirty="0"/>
                    </a:p>
                  </a:txBody>
                  <a:tcPr/>
                </a:tc>
                <a:tc>
                  <a:txBody>
                    <a:bodyPr/>
                    <a:lstStyle/>
                    <a:p>
                      <a:pPr algn="ctr"/>
                      <a:r>
                        <a:rPr lang="en-US" altLang="zh-CN" b="1" dirty="0"/>
                        <a:t>count</a:t>
                      </a:r>
                      <a:endParaRPr lang="zh-CN" altLang="en-US" b="1"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dateHour2</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count</a:t>
                      </a:r>
                      <a:endParaRPr lang="zh-CN" altLang="en-US" b="1"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dateHour3</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count</a:t>
                      </a:r>
                      <a:endParaRPr lang="zh-CN" altLang="en-US" b="1"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dateHour4</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count</a:t>
                      </a:r>
                      <a:endParaRPr lang="zh-CN" altLang="en-US" b="1"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dateHour5</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count</a:t>
                      </a:r>
                      <a:endParaRPr lang="zh-CN" altLang="en-US" b="1"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dateHour6</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count</a:t>
                      </a:r>
                      <a:endParaRPr lang="zh-CN" altLang="en-US" b="1"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dateHour7</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count</a:t>
                      </a:r>
                      <a:endParaRPr lang="zh-CN" altLang="en-US" b="1"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dateHour8</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count</a:t>
                      </a:r>
                      <a:endParaRPr lang="zh-CN" altLang="en-US" b="1" dirty="0"/>
                    </a:p>
                  </a:txBody>
                  <a:tcPr/>
                </a:tc>
                <a:extLst>
                  <a:ext uri="{0D108BD9-81ED-4DB2-BD59-A6C34878D82A}">
                    <a16:rowId xmlns:a16="http://schemas.microsoft.com/office/drawing/2014/main" val="2664632867"/>
                  </a:ext>
                </a:extLst>
              </a:tr>
            </a:tbl>
          </a:graphicData>
        </a:graphic>
      </p:graphicFrame>
      <p:graphicFrame>
        <p:nvGraphicFramePr>
          <p:cNvPr id="5" name="表格 4"/>
          <p:cNvGraphicFramePr>
            <a:graphicFrameLocks noGrp="1"/>
          </p:cNvGraphicFramePr>
          <p:nvPr>
            <p:extLst/>
          </p:nvPr>
        </p:nvGraphicFramePr>
        <p:xfrm>
          <a:off x="6084168" y="1338302"/>
          <a:ext cx="2088232" cy="2893060"/>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gridCol w="1044116">
                  <a:extLst>
                    <a:ext uri="{9D8B030D-6E8A-4147-A177-3AD203B41FA5}">
                      <a16:colId xmlns:a16="http://schemas.microsoft.com/office/drawing/2014/main" val="1078836911"/>
                    </a:ext>
                  </a:extLst>
                </a:gridCol>
              </a:tblGrid>
              <a:tr h="216024">
                <a:tc>
                  <a:txBody>
                    <a:bodyPr/>
                    <a:lstStyle/>
                    <a:p>
                      <a:pPr algn="ctr"/>
                      <a:r>
                        <a:rPr lang="en-US" altLang="zh-CN" b="0" dirty="0"/>
                        <a:t>hour1</a:t>
                      </a:r>
                      <a:endParaRPr lang="zh-CN" altLang="en-US" b="0" dirty="0"/>
                    </a:p>
                  </a:txBody>
                  <a:tcPr/>
                </a:tc>
                <a:tc>
                  <a:txBody>
                    <a:bodyPr/>
                    <a:lstStyle/>
                    <a:p>
                      <a:pPr algn="ctr"/>
                      <a:r>
                        <a:rPr lang="en-US" altLang="zh-CN" b="0" dirty="0"/>
                        <a:t>count</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hour2</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hour3</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hour4</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hour5</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hour6</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hour7</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hour8</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2664632867"/>
                  </a:ext>
                </a:extLst>
              </a:tr>
            </a:tbl>
          </a:graphicData>
        </a:graphic>
      </p:graphicFrame>
      <p:graphicFrame>
        <p:nvGraphicFramePr>
          <p:cNvPr id="6" name="表格 5"/>
          <p:cNvGraphicFramePr>
            <a:graphicFrameLocks noGrp="1"/>
          </p:cNvGraphicFramePr>
          <p:nvPr>
            <p:extLst/>
          </p:nvPr>
        </p:nvGraphicFramePr>
        <p:xfrm>
          <a:off x="4692352" y="1338302"/>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date</a:t>
                      </a:r>
                      <a:endParaRPr lang="zh-CN" altLang="en-US" dirty="0"/>
                    </a:p>
                  </a:txBody>
                  <a:tcPr/>
                </a:tc>
                <a:extLst>
                  <a:ext uri="{0D108BD9-81ED-4DB2-BD59-A6C34878D82A}">
                    <a16:rowId xmlns:a16="http://schemas.microsoft.com/office/drawing/2014/main" val="903909789"/>
                  </a:ext>
                </a:extLst>
              </a:tr>
            </a:tbl>
          </a:graphicData>
        </a:graphic>
      </p:graphicFrame>
      <p:sp>
        <p:nvSpPr>
          <p:cNvPr id="7" name="右箭头 6"/>
          <p:cNvSpPr/>
          <p:nvPr/>
        </p:nvSpPr>
        <p:spPr>
          <a:xfrm>
            <a:off x="3419872" y="2625620"/>
            <a:ext cx="1080120" cy="7200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50622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682799340"/>
              </p:ext>
            </p:extLst>
          </p:nvPr>
        </p:nvGraphicFramePr>
        <p:xfrm>
          <a:off x="3563888" y="1275606"/>
          <a:ext cx="2088232" cy="2916148"/>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gridCol w="1044116">
                  <a:extLst>
                    <a:ext uri="{9D8B030D-6E8A-4147-A177-3AD203B41FA5}">
                      <a16:colId xmlns:a16="http://schemas.microsoft.com/office/drawing/2014/main" val="1078836911"/>
                    </a:ext>
                  </a:extLst>
                </a:gridCol>
              </a:tblGrid>
              <a:tr h="216024">
                <a:tc>
                  <a:txBody>
                    <a:bodyPr/>
                    <a:lstStyle/>
                    <a:p>
                      <a:pPr algn="ctr"/>
                      <a:r>
                        <a:rPr lang="en-US" altLang="zh-CN" b="0" dirty="0"/>
                        <a:t>hour1</a:t>
                      </a:r>
                      <a:endParaRPr lang="zh-CN" altLang="en-US" b="0" dirty="0"/>
                    </a:p>
                  </a:txBody>
                  <a:tcPr/>
                </a:tc>
                <a:tc>
                  <a:txBody>
                    <a:bodyPr/>
                    <a:lstStyle/>
                    <a:p>
                      <a:pPr algn="ctr"/>
                      <a:r>
                        <a:rPr lang="en-US" altLang="zh-CN" b="0" dirty="0"/>
                        <a:t>count</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hour2</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b="1"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hour24</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597745916"/>
                  </a:ext>
                </a:extLst>
              </a:tr>
              <a:tr h="3939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hour1</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hour2</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b="1"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hour24</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2664632867"/>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416283762"/>
              </p:ext>
            </p:extLst>
          </p:nvPr>
        </p:nvGraphicFramePr>
        <p:xfrm>
          <a:off x="2172072" y="1275606"/>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date</a:t>
                      </a:r>
                      <a:endParaRPr lang="zh-CN" altLang="en-US" dirty="0"/>
                    </a:p>
                  </a:txBody>
                  <a:tcPr/>
                </a:tc>
                <a:extLst>
                  <a:ext uri="{0D108BD9-81ED-4DB2-BD59-A6C34878D82A}">
                    <a16:rowId xmlns:a16="http://schemas.microsoft.com/office/drawing/2014/main" val="903909789"/>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528057359"/>
              </p:ext>
            </p:extLst>
          </p:nvPr>
        </p:nvGraphicFramePr>
        <p:xfrm>
          <a:off x="2165857" y="2776974"/>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date</a:t>
                      </a:r>
                      <a:endParaRPr lang="zh-CN" altLang="en-US" dirty="0"/>
                    </a:p>
                  </a:txBody>
                  <a:tcPr/>
                </a:tc>
                <a:extLst>
                  <a:ext uri="{0D108BD9-81ED-4DB2-BD59-A6C34878D82A}">
                    <a16:rowId xmlns:a16="http://schemas.microsoft.com/office/drawing/2014/main" val="903909789"/>
                  </a:ext>
                </a:extLst>
              </a:tr>
            </a:tbl>
          </a:graphicData>
        </a:graphic>
      </p:graphicFrame>
    </p:spTree>
    <p:extLst>
      <p:ext uri="{BB962C8B-B14F-4D97-AF65-F5344CB8AC3E}">
        <p14:creationId xmlns:p14="http://schemas.microsoft.com/office/powerpoint/2010/main" val="33770701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nvPr>
        </p:nvGraphicFramePr>
        <p:xfrm>
          <a:off x="1619672" y="1203598"/>
          <a:ext cx="2088232" cy="2893060"/>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gridCol w="1044116">
                  <a:extLst>
                    <a:ext uri="{9D8B030D-6E8A-4147-A177-3AD203B41FA5}">
                      <a16:colId xmlns:a16="http://schemas.microsoft.com/office/drawing/2014/main" val="1078836911"/>
                    </a:ext>
                  </a:extLst>
                </a:gridCol>
              </a:tblGrid>
              <a:tr h="216024">
                <a:tc>
                  <a:txBody>
                    <a:bodyPr/>
                    <a:lstStyle/>
                    <a:p>
                      <a:pPr algn="ctr"/>
                      <a:r>
                        <a:rPr lang="en-US" altLang="zh-CN" b="0" dirty="0"/>
                        <a:t>hour1</a:t>
                      </a:r>
                      <a:endParaRPr lang="zh-CN" altLang="en-US" b="0" dirty="0"/>
                    </a:p>
                  </a:txBody>
                  <a:tcPr/>
                </a:tc>
                <a:tc>
                  <a:txBody>
                    <a:bodyPr/>
                    <a:lstStyle/>
                    <a:p>
                      <a:pPr algn="ctr"/>
                      <a:r>
                        <a:rPr lang="en-US" altLang="zh-CN" b="0" dirty="0"/>
                        <a:t>count</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hour2</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hour3</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hour4</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hour5</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hour6</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hour7</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hour8</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2664632867"/>
                  </a:ext>
                </a:extLst>
              </a:tr>
            </a:tbl>
          </a:graphicData>
        </a:graphic>
      </p:graphicFrame>
      <p:graphicFrame>
        <p:nvGraphicFramePr>
          <p:cNvPr id="6" name="表格 5"/>
          <p:cNvGraphicFramePr>
            <a:graphicFrameLocks noGrp="1"/>
          </p:cNvGraphicFramePr>
          <p:nvPr>
            <p:extLst/>
          </p:nvPr>
        </p:nvGraphicFramePr>
        <p:xfrm>
          <a:off x="227856" y="1203598"/>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date</a:t>
                      </a:r>
                      <a:endParaRPr lang="zh-CN" altLang="en-US" dirty="0"/>
                    </a:p>
                  </a:txBody>
                  <a:tcPr/>
                </a:tc>
                <a:extLst>
                  <a:ext uri="{0D108BD9-81ED-4DB2-BD59-A6C34878D82A}">
                    <a16:rowId xmlns:a16="http://schemas.microsoft.com/office/drawing/2014/main" val="903909789"/>
                  </a:ext>
                </a:extLst>
              </a:tr>
            </a:tbl>
          </a:graphicData>
        </a:graphic>
      </p:graphicFrame>
      <p:sp>
        <p:nvSpPr>
          <p:cNvPr id="8" name="右箭头 7"/>
          <p:cNvSpPr/>
          <p:nvPr/>
        </p:nvSpPr>
        <p:spPr>
          <a:xfrm>
            <a:off x="3923928" y="2427734"/>
            <a:ext cx="1080120" cy="7200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aphicFrame>
        <p:nvGraphicFramePr>
          <p:cNvPr id="9" name="表格 8"/>
          <p:cNvGraphicFramePr>
            <a:graphicFrameLocks noGrp="1"/>
          </p:cNvGraphicFramePr>
          <p:nvPr>
            <p:extLst/>
          </p:nvPr>
        </p:nvGraphicFramePr>
        <p:xfrm>
          <a:off x="6156176" y="1227887"/>
          <a:ext cx="2088232" cy="2893060"/>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gridCol w="1044116">
                  <a:extLst>
                    <a:ext uri="{9D8B030D-6E8A-4147-A177-3AD203B41FA5}">
                      <a16:colId xmlns:a16="http://schemas.microsoft.com/office/drawing/2014/main" val="1078836911"/>
                    </a:ext>
                  </a:extLst>
                </a:gridCol>
              </a:tblGrid>
              <a:tr h="216024">
                <a:tc>
                  <a:txBody>
                    <a:bodyPr/>
                    <a:lstStyle/>
                    <a:p>
                      <a:pPr algn="ctr"/>
                      <a:r>
                        <a:rPr lang="en-US" altLang="zh-CN" b="0" dirty="0"/>
                        <a:t>hour1</a:t>
                      </a:r>
                      <a:endParaRPr lang="zh-CN" altLang="en-US" b="0" dirty="0"/>
                    </a:p>
                  </a:txBody>
                  <a:tcPr/>
                </a:tc>
                <a:tc>
                  <a:txBody>
                    <a:bodyPr/>
                    <a:lstStyle/>
                    <a:p>
                      <a:pPr algn="ctr"/>
                      <a:r>
                        <a:rPr lang="en-US" altLang="zh-CN" b="0" dirty="0"/>
                        <a:t>List</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hour2</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endParaRPr lang="zh-CN" altLang="en-US" b="1"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hour3</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endParaRPr lang="zh-CN" altLang="en-US" b="1"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hour4</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endParaRPr lang="zh-CN" altLang="en-US" b="1"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hour5</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endParaRPr lang="zh-CN" altLang="en-US" b="1"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hour6</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endParaRPr lang="zh-CN" altLang="en-US" b="1"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hour7</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endParaRPr lang="zh-CN" altLang="en-US" b="1"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hour8</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endParaRPr lang="zh-CN" altLang="en-US" b="1" dirty="0"/>
                    </a:p>
                  </a:txBody>
                  <a:tcPr/>
                </a:tc>
                <a:extLst>
                  <a:ext uri="{0D108BD9-81ED-4DB2-BD59-A6C34878D82A}">
                    <a16:rowId xmlns:a16="http://schemas.microsoft.com/office/drawing/2014/main" val="2664632867"/>
                  </a:ext>
                </a:extLst>
              </a:tr>
            </a:tbl>
          </a:graphicData>
        </a:graphic>
      </p:graphicFrame>
      <p:graphicFrame>
        <p:nvGraphicFramePr>
          <p:cNvPr id="10" name="表格 9"/>
          <p:cNvGraphicFramePr>
            <a:graphicFrameLocks noGrp="1"/>
          </p:cNvGraphicFramePr>
          <p:nvPr>
            <p:extLst/>
          </p:nvPr>
        </p:nvGraphicFramePr>
        <p:xfrm>
          <a:off x="4764360" y="1227887"/>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date</a:t>
                      </a:r>
                      <a:endParaRPr lang="zh-CN" altLang="en-US" dirty="0"/>
                    </a:p>
                  </a:txBody>
                  <a:tcPr/>
                </a:tc>
                <a:extLst>
                  <a:ext uri="{0D108BD9-81ED-4DB2-BD59-A6C34878D82A}">
                    <a16:rowId xmlns:a16="http://schemas.microsoft.com/office/drawing/2014/main" val="903909789"/>
                  </a:ext>
                </a:extLst>
              </a:tr>
            </a:tbl>
          </a:graphicData>
        </a:graphic>
      </p:graphicFrame>
    </p:spTree>
    <p:extLst>
      <p:ext uri="{BB962C8B-B14F-4D97-AF65-F5344CB8AC3E}">
        <p14:creationId xmlns:p14="http://schemas.microsoft.com/office/powerpoint/2010/main" val="12644566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nvPr>
        </p:nvGraphicFramePr>
        <p:xfrm>
          <a:off x="3059832" y="1275606"/>
          <a:ext cx="3744416" cy="2893060"/>
        </p:xfrm>
        <a:graphic>
          <a:graphicData uri="http://schemas.openxmlformats.org/drawingml/2006/table">
            <a:tbl>
              <a:tblPr firstRow="1" bandRow="1">
                <a:tableStyleId>{BDBED569-4797-4DF1-A0F4-6AAB3CD982D8}</a:tableStyleId>
              </a:tblPr>
              <a:tblGrid>
                <a:gridCol w="1008112">
                  <a:extLst>
                    <a:ext uri="{9D8B030D-6E8A-4147-A177-3AD203B41FA5}">
                      <a16:colId xmlns:a16="http://schemas.microsoft.com/office/drawing/2014/main" val="3914253666"/>
                    </a:ext>
                  </a:extLst>
                </a:gridCol>
                <a:gridCol w="2736304">
                  <a:extLst>
                    <a:ext uri="{9D8B030D-6E8A-4147-A177-3AD203B41FA5}">
                      <a16:colId xmlns:a16="http://schemas.microsoft.com/office/drawing/2014/main" val="1078836911"/>
                    </a:ext>
                  </a:extLst>
                </a:gridCol>
              </a:tblGrid>
              <a:tr h="216024">
                <a:tc>
                  <a:txBody>
                    <a:bodyPr/>
                    <a:lstStyle/>
                    <a:p>
                      <a:pPr algn="ctr"/>
                      <a:r>
                        <a:rPr lang="en-US" altLang="zh-CN" b="0" dirty="0"/>
                        <a:t>hour1</a:t>
                      </a:r>
                      <a:endParaRPr lang="zh-CN" altLang="en-US" b="0" dirty="0"/>
                    </a:p>
                  </a:txBody>
                  <a:tcPr/>
                </a:tc>
                <a:tc>
                  <a:txBody>
                    <a:bodyPr/>
                    <a:lstStyle/>
                    <a:p>
                      <a:pPr algn="ctr"/>
                      <a:r>
                        <a:rPr lang="en-US" altLang="zh-CN" b="0" dirty="0"/>
                        <a:t>List(index1,index2,…)</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hour2</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r>
                        <a:rPr lang="en-US" altLang="zh-CN" b="0" dirty="0"/>
                        <a:t>(index1,index2,…)</a:t>
                      </a:r>
                      <a:endParaRPr lang="zh-CN" altLang="en-US" b="0"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hour3</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r>
                        <a:rPr lang="en-US" altLang="zh-CN" b="0" dirty="0"/>
                        <a:t>(index1,index2,…)</a:t>
                      </a:r>
                      <a:endParaRPr lang="zh-CN" altLang="en-US" b="0"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hour4</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r>
                        <a:rPr lang="en-US" altLang="zh-CN" b="0" dirty="0"/>
                        <a:t>(index1,index2,…)</a:t>
                      </a:r>
                      <a:endParaRPr lang="zh-CN" altLang="en-US" b="0"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hour5</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r>
                        <a:rPr lang="en-US" altLang="zh-CN" b="0" dirty="0"/>
                        <a:t>(index1,index2,…)</a:t>
                      </a:r>
                      <a:endParaRPr lang="zh-CN" altLang="en-US" b="0"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hour6</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r>
                        <a:rPr lang="en-US" altLang="zh-CN" b="0" dirty="0"/>
                        <a:t>(index1,index2,…)</a:t>
                      </a:r>
                      <a:endParaRPr lang="zh-CN" altLang="en-US" b="0"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hour7</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r>
                        <a:rPr lang="en-US" altLang="zh-CN" b="0" dirty="0"/>
                        <a:t>(index1,index2,…)</a:t>
                      </a:r>
                      <a:endParaRPr lang="zh-CN" altLang="en-US" b="0"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hour8</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r>
                        <a:rPr lang="en-US" altLang="zh-CN" b="0" dirty="0"/>
                        <a:t>(index1,index2,…)</a:t>
                      </a:r>
                      <a:endParaRPr lang="zh-CN" altLang="en-US" b="0" dirty="0"/>
                    </a:p>
                  </a:txBody>
                  <a:tcPr/>
                </a:tc>
                <a:extLst>
                  <a:ext uri="{0D108BD9-81ED-4DB2-BD59-A6C34878D82A}">
                    <a16:rowId xmlns:a16="http://schemas.microsoft.com/office/drawing/2014/main" val="2664632867"/>
                  </a:ext>
                </a:extLst>
              </a:tr>
            </a:tbl>
          </a:graphicData>
        </a:graphic>
      </p:graphicFrame>
      <p:graphicFrame>
        <p:nvGraphicFramePr>
          <p:cNvPr id="10" name="表格 9"/>
          <p:cNvGraphicFramePr>
            <a:graphicFrameLocks noGrp="1"/>
          </p:cNvGraphicFramePr>
          <p:nvPr>
            <p:extLst/>
          </p:nvPr>
        </p:nvGraphicFramePr>
        <p:xfrm>
          <a:off x="1668016" y="1275606"/>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date</a:t>
                      </a:r>
                      <a:endParaRPr lang="zh-CN" altLang="en-US" dirty="0"/>
                    </a:p>
                  </a:txBody>
                  <a:tcPr/>
                </a:tc>
                <a:extLst>
                  <a:ext uri="{0D108BD9-81ED-4DB2-BD59-A6C34878D82A}">
                    <a16:rowId xmlns:a16="http://schemas.microsoft.com/office/drawing/2014/main" val="903909789"/>
                  </a:ext>
                </a:extLst>
              </a:tr>
            </a:tbl>
          </a:graphicData>
        </a:graphic>
      </p:graphicFrame>
    </p:spTree>
    <p:extLst>
      <p:ext uri="{BB962C8B-B14F-4D97-AF65-F5344CB8AC3E}">
        <p14:creationId xmlns:p14="http://schemas.microsoft.com/office/powerpoint/2010/main" val="315222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55576" y="915566"/>
            <a:ext cx="7409544" cy="3907185"/>
          </a:xfrm>
          <a:prstGeom prst="rect">
            <a:avLst/>
          </a:prstGeom>
        </p:spPr>
      </p:pic>
    </p:spTree>
    <p:extLst>
      <p:ext uri="{BB962C8B-B14F-4D97-AF65-F5344CB8AC3E}">
        <p14:creationId xmlns:p14="http://schemas.microsoft.com/office/powerpoint/2010/main" val="32572687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55576" y="1491630"/>
            <a:ext cx="7596336" cy="209288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for</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((dateHour, count) &lt;- dateHourCountMap){</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val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date = dateHour.</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split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DC322F"/>
                </a:solidFill>
                <a:effectLst/>
                <a:latin typeface="宋体" panose="02010600030101010101" pitchFamily="2" charset="-122"/>
                <a:ea typeface="宋体" panose="02010600030101010101" pitchFamily="2" charset="-122"/>
              </a:rPr>
              <a:t>"_"</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t>0</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val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hour = dateHour.</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split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DC322F"/>
                </a:solidFill>
                <a:effectLst/>
                <a:latin typeface="宋体" panose="02010600030101010101" pitchFamily="2" charset="-122"/>
                <a:ea typeface="宋体" panose="02010600030101010101" pitchFamily="2" charset="-122"/>
              </a:rPr>
              <a:t>"_"</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t>1</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dateHourSessionCountMap.</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get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(date)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match</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case </a:t>
            </a:r>
            <a:r>
              <a:rPr kumimoji="0" lang="zh-CN" altLang="zh-CN" sz="1300" b="1" i="0" u="none" strike="noStrike" cap="none" normalizeH="0" baseline="0" dirty="0">
                <a:ln>
                  <a:noFill/>
                </a:ln>
                <a:solidFill>
                  <a:srgbClr val="2AA198"/>
                </a:solidFill>
                <a:effectLst/>
                <a:latin typeface="宋体" panose="02010600030101010101" pitchFamily="2" charset="-122"/>
                <a:ea typeface="宋体" panose="02010600030101010101" pitchFamily="2" charset="-122"/>
              </a:rPr>
              <a:t>None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=&gt; dateHourSessionCountMap(date) =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new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mutable.</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HashMap</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String</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Long]()</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dateHourSessionCountMap(date) </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(hour</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-&gt;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count)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case </a:t>
            </a:r>
            <a:r>
              <a:rPr kumimoji="0" lang="zh-CN" altLang="zh-CN" sz="1300" b="0" i="1" u="none" strike="noStrike" cap="none" normalizeH="0" baseline="0" dirty="0">
                <a:ln>
                  <a:noFill/>
                </a:ln>
                <a:solidFill>
                  <a:srgbClr val="CB4B16"/>
                </a:solidFill>
                <a:effectLst/>
                <a:latin typeface="宋体" panose="02010600030101010101" pitchFamily="2" charset="-122"/>
                <a:ea typeface="宋体" panose="02010600030101010101" pitchFamily="2" charset="-122"/>
              </a:rPr>
              <a:t>Some</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(map) =&gt; dateHourSessionCountMap(date) </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(hour</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-&gt;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count)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20415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41374364"/>
              </p:ext>
            </p:extLst>
          </p:nvPr>
        </p:nvGraphicFramePr>
        <p:xfrm>
          <a:off x="5819800" y="1419622"/>
          <a:ext cx="2088232" cy="2893060"/>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gridCol w="1044116">
                  <a:extLst>
                    <a:ext uri="{9D8B030D-6E8A-4147-A177-3AD203B41FA5}">
                      <a16:colId xmlns:a16="http://schemas.microsoft.com/office/drawing/2014/main" val="1078836911"/>
                    </a:ext>
                  </a:extLst>
                </a:gridCol>
              </a:tblGrid>
              <a:tr h="2160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null</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null</a:t>
                      </a:r>
                      <a:endParaRPr lang="zh-CN" altLang="en-US"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2664632867"/>
                  </a:ext>
                </a:extLst>
              </a:tr>
            </a:tbl>
          </a:graphicData>
        </a:graphic>
      </p:graphicFrame>
      <p:graphicFrame>
        <p:nvGraphicFramePr>
          <p:cNvPr id="5" name="表格 4"/>
          <p:cNvGraphicFramePr>
            <a:graphicFrameLocks noGrp="1"/>
          </p:cNvGraphicFramePr>
          <p:nvPr>
            <p:extLst/>
          </p:nvPr>
        </p:nvGraphicFramePr>
        <p:xfrm>
          <a:off x="4427984" y="1419622"/>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date</a:t>
                      </a:r>
                      <a:endParaRPr lang="zh-CN" altLang="en-US" dirty="0"/>
                    </a:p>
                  </a:txBody>
                  <a:tcPr/>
                </a:tc>
                <a:extLst>
                  <a:ext uri="{0D108BD9-81ED-4DB2-BD59-A6C34878D82A}">
                    <a16:rowId xmlns:a16="http://schemas.microsoft.com/office/drawing/2014/main" val="903909789"/>
                  </a:ext>
                </a:extLst>
              </a:tr>
            </a:tbl>
          </a:graphicData>
        </a:graphic>
      </p:graphicFrame>
      <p:graphicFrame>
        <p:nvGraphicFramePr>
          <p:cNvPr id="6" name="表格 5"/>
          <p:cNvGraphicFramePr>
            <a:graphicFrameLocks noGrp="1"/>
          </p:cNvGraphicFramePr>
          <p:nvPr>
            <p:extLst/>
          </p:nvPr>
        </p:nvGraphicFramePr>
        <p:xfrm>
          <a:off x="395536" y="1419622"/>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null</a:t>
                      </a:r>
                      <a:endParaRPr lang="zh-CN" altLang="en-US" dirty="0"/>
                    </a:p>
                  </a:txBody>
                  <a:tcPr/>
                </a:tc>
                <a:extLst>
                  <a:ext uri="{0D108BD9-81ED-4DB2-BD59-A6C34878D82A}">
                    <a16:rowId xmlns:a16="http://schemas.microsoft.com/office/drawing/2014/main" val="903909789"/>
                  </a:ext>
                </a:extLst>
              </a:tr>
            </a:tbl>
          </a:graphicData>
        </a:graphic>
      </p:graphicFrame>
      <p:graphicFrame>
        <p:nvGraphicFramePr>
          <p:cNvPr id="7" name="表格 6"/>
          <p:cNvGraphicFramePr>
            <a:graphicFrameLocks noGrp="1"/>
          </p:cNvGraphicFramePr>
          <p:nvPr>
            <p:extLst/>
          </p:nvPr>
        </p:nvGraphicFramePr>
        <p:xfrm>
          <a:off x="1787352" y="1420982"/>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null</a:t>
                      </a:r>
                      <a:endParaRPr lang="zh-CN" altLang="en-US" dirty="0"/>
                    </a:p>
                  </a:txBody>
                  <a:tcPr/>
                </a:tc>
                <a:extLst>
                  <a:ext uri="{0D108BD9-81ED-4DB2-BD59-A6C34878D82A}">
                    <a16:rowId xmlns:a16="http://schemas.microsoft.com/office/drawing/2014/main" val="903909789"/>
                  </a:ext>
                </a:extLst>
              </a:tr>
            </a:tbl>
          </a:graphicData>
        </a:graphic>
      </p:graphicFrame>
      <p:sp>
        <p:nvSpPr>
          <p:cNvPr id="2" name="矩形 1"/>
          <p:cNvSpPr/>
          <p:nvPr/>
        </p:nvSpPr>
        <p:spPr>
          <a:xfrm>
            <a:off x="1475656" y="915566"/>
            <a:ext cx="6575145" cy="276999"/>
          </a:xfrm>
          <a:prstGeom prst="rect">
            <a:avLst/>
          </a:prstGeom>
        </p:spPr>
        <p:txBody>
          <a:bodyPr wrap="square">
            <a:spAutoFit/>
          </a:bodyPr>
          <a:lstStyle/>
          <a:p>
            <a:r>
              <a:rPr lang="zh-CN" altLang="zh-CN" sz="1200" dirty="0">
                <a:solidFill>
                  <a:srgbClr val="586E75"/>
                </a:solidFill>
                <a:latin typeface="宋体" panose="02010600030101010101" pitchFamily="2" charset="-122"/>
              </a:rPr>
              <a:t>dateHourSessionCountMap(date) = </a:t>
            </a:r>
            <a:r>
              <a:rPr lang="zh-CN" altLang="zh-CN" sz="1200" b="1" dirty="0">
                <a:solidFill>
                  <a:srgbClr val="D33682"/>
                </a:solidFill>
                <a:latin typeface="宋体" panose="02010600030101010101" pitchFamily="2" charset="-122"/>
              </a:rPr>
              <a:t>new </a:t>
            </a:r>
            <a:r>
              <a:rPr lang="zh-CN" altLang="zh-CN" sz="1200" dirty="0">
                <a:solidFill>
                  <a:srgbClr val="586E75"/>
                </a:solidFill>
                <a:latin typeface="宋体" panose="02010600030101010101" pitchFamily="2" charset="-122"/>
              </a:rPr>
              <a:t>mutable.</a:t>
            </a:r>
            <a:r>
              <a:rPr lang="zh-CN" altLang="zh-CN" sz="1200" dirty="0">
                <a:solidFill>
                  <a:srgbClr val="859900"/>
                </a:solidFill>
                <a:latin typeface="宋体" panose="02010600030101010101" pitchFamily="2" charset="-122"/>
              </a:rPr>
              <a:t>HashMap</a:t>
            </a:r>
            <a:r>
              <a:rPr lang="zh-CN" altLang="zh-CN" sz="1200" dirty="0">
                <a:solidFill>
                  <a:srgbClr val="586E75"/>
                </a:solidFill>
                <a:latin typeface="宋体" panose="02010600030101010101" pitchFamily="2" charset="-122"/>
              </a:rPr>
              <a:t>[</a:t>
            </a:r>
            <a:r>
              <a:rPr lang="zh-CN" altLang="zh-CN" sz="1200" dirty="0">
                <a:solidFill>
                  <a:srgbClr val="839496"/>
                </a:solidFill>
                <a:latin typeface="宋体" panose="02010600030101010101" pitchFamily="2" charset="-122"/>
              </a:rPr>
              <a:t>String</a:t>
            </a:r>
            <a:r>
              <a:rPr lang="zh-CN" altLang="zh-CN" sz="1200" dirty="0">
                <a:solidFill>
                  <a:srgbClr val="586E75"/>
                </a:solidFill>
                <a:latin typeface="宋体" panose="02010600030101010101" pitchFamily="2" charset="-122"/>
              </a:rPr>
              <a:t>, Long]()</a:t>
            </a:r>
            <a:endParaRPr lang="zh-CN" altLang="en-US" sz="1200" dirty="0"/>
          </a:p>
        </p:txBody>
      </p:sp>
    </p:spTree>
    <p:extLst>
      <p:ext uri="{BB962C8B-B14F-4D97-AF65-F5344CB8AC3E}">
        <p14:creationId xmlns:p14="http://schemas.microsoft.com/office/powerpoint/2010/main" val="9463121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3659560" y="1635646"/>
          <a:ext cx="2088232" cy="2893060"/>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gridCol w="1044116">
                  <a:extLst>
                    <a:ext uri="{9D8B030D-6E8A-4147-A177-3AD203B41FA5}">
                      <a16:colId xmlns:a16="http://schemas.microsoft.com/office/drawing/2014/main" val="1078836911"/>
                    </a:ext>
                  </a:extLst>
                </a:gridCol>
              </a:tblGrid>
              <a:tr h="216024">
                <a:tc>
                  <a:txBody>
                    <a:bodyPr/>
                    <a:lstStyle/>
                    <a:p>
                      <a:pPr algn="ctr"/>
                      <a:r>
                        <a:rPr lang="en-US" altLang="zh-CN" b="0" dirty="0"/>
                        <a:t>hour1</a:t>
                      </a:r>
                      <a:endParaRPr lang="zh-CN" altLang="en-US" b="0" dirty="0"/>
                    </a:p>
                  </a:txBody>
                  <a:tcPr/>
                </a:tc>
                <a:tc>
                  <a:txBody>
                    <a:bodyPr/>
                    <a:lstStyle/>
                    <a:p>
                      <a:pPr algn="ctr"/>
                      <a:r>
                        <a:rPr lang="en-US" altLang="zh-CN" b="0" dirty="0"/>
                        <a:t>count</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2664632867"/>
                  </a:ext>
                </a:extLst>
              </a:tr>
            </a:tbl>
          </a:graphicData>
        </a:graphic>
      </p:graphicFrame>
      <p:graphicFrame>
        <p:nvGraphicFramePr>
          <p:cNvPr id="5" name="表格 4"/>
          <p:cNvGraphicFramePr>
            <a:graphicFrameLocks noGrp="1"/>
          </p:cNvGraphicFramePr>
          <p:nvPr>
            <p:extLst/>
          </p:nvPr>
        </p:nvGraphicFramePr>
        <p:xfrm>
          <a:off x="2267744" y="1635646"/>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date</a:t>
                      </a:r>
                      <a:endParaRPr lang="zh-CN" altLang="en-US" dirty="0"/>
                    </a:p>
                  </a:txBody>
                  <a:tcPr/>
                </a:tc>
                <a:extLst>
                  <a:ext uri="{0D108BD9-81ED-4DB2-BD59-A6C34878D82A}">
                    <a16:rowId xmlns:a16="http://schemas.microsoft.com/office/drawing/2014/main" val="903909789"/>
                  </a:ext>
                </a:extLst>
              </a:tr>
            </a:tbl>
          </a:graphicData>
        </a:graphic>
      </p:graphicFrame>
      <p:sp>
        <p:nvSpPr>
          <p:cNvPr id="2" name="矩形 1"/>
          <p:cNvSpPr/>
          <p:nvPr/>
        </p:nvSpPr>
        <p:spPr>
          <a:xfrm>
            <a:off x="2483768" y="1059582"/>
            <a:ext cx="3888432" cy="276999"/>
          </a:xfrm>
          <a:prstGeom prst="rect">
            <a:avLst/>
          </a:prstGeom>
        </p:spPr>
        <p:txBody>
          <a:bodyPr wrap="square">
            <a:spAutoFit/>
          </a:bodyPr>
          <a:lstStyle/>
          <a:p>
            <a:r>
              <a:rPr lang="zh-CN" altLang="zh-CN" sz="1200" dirty="0">
                <a:solidFill>
                  <a:srgbClr val="586E75"/>
                </a:solidFill>
                <a:latin typeface="宋体" panose="02010600030101010101" pitchFamily="2" charset="-122"/>
              </a:rPr>
              <a:t>dateHourSessionCountMap(date) </a:t>
            </a:r>
            <a:r>
              <a:rPr lang="zh-CN" altLang="zh-CN" sz="1200" dirty="0">
                <a:solidFill>
                  <a:srgbClr val="859900"/>
                </a:solidFill>
                <a:latin typeface="宋体" panose="02010600030101010101" pitchFamily="2" charset="-122"/>
              </a:rPr>
              <a:t>+= </a:t>
            </a:r>
            <a:r>
              <a:rPr lang="zh-CN" altLang="zh-CN" sz="1200" dirty="0">
                <a:solidFill>
                  <a:srgbClr val="586E75"/>
                </a:solidFill>
                <a:latin typeface="宋体" panose="02010600030101010101" pitchFamily="2" charset="-122"/>
              </a:rPr>
              <a:t>(hour</a:t>
            </a:r>
            <a:r>
              <a:rPr lang="zh-CN" altLang="zh-CN" sz="1200" dirty="0">
                <a:solidFill>
                  <a:srgbClr val="859900"/>
                </a:solidFill>
                <a:latin typeface="宋体" panose="02010600030101010101" pitchFamily="2" charset="-122"/>
              </a:rPr>
              <a:t>-&gt;</a:t>
            </a:r>
            <a:r>
              <a:rPr lang="zh-CN" altLang="zh-CN" sz="1200" dirty="0">
                <a:solidFill>
                  <a:srgbClr val="586E75"/>
                </a:solidFill>
                <a:latin typeface="宋体" panose="02010600030101010101" pitchFamily="2" charset="-122"/>
              </a:rPr>
              <a:t>count)</a:t>
            </a:r>
            <a:endParaRPr lang="zh-CN" altLang="en-US" sz="1200" dirty="0"/>
          </a:p>
        </p:txBody>
      </p:sp>
    </p:spTree>
    <p:extLst>
      <p:ext uri="{BB962C8B-B14F-4D97-AF65-F5344CB8AC3E}">
        <p14:creationId xmlns:p14="http://schemas.microsoft.com/office/powerpoint/2010/main" val="31603121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12021" y="1419622"/>
            <a:ext cx="8996483" cy="2164889"/>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for</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((date, hourCountMap) &lt;- dateHourSessionCountMap){</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val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dayCount = hourCountMap.</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values</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sum</a:t>
            </a:r>
            <a:b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br>
            <a:b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dateHourRandomIndexMap.</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get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(date)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match</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case </a:t>
            </a:r>
            <a:r>
              <a:rPr kumimoji="0" lang="zh-CN" altLang="zh-CN" sz="1300" b="1" i="0" u="none" strike="noStrike" cap="none" normalizeH="0" baseline="0" dirty="0">
                <a:ln>
                  <a:noFill/>
                </a:ln>
                <a:solidFill>
                  <a:srgbClr val="2AA198"/>
                </a:solidFill>
                <a:effectLst/>
                <a:latin typeface="宋体" panose="02010600030101010101" pitchFamily="2" charset="-122"/>
                <a:ea typeface="宋体" panose="02010600030101010101" pitchFamily="2" charset="-122"/>
              </a:rPr>
              <a:t>None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=&gt; dateHourRandomIndexMap(date) =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new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mutable.</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HashMap</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String</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mutable.</a:t>
            </a:r>
            <a:r>
              <a:rPr kumimoji="0" lang="zh-CN" altLang="zh-CN" sz="1300" b="1" i="0" u="none" strike="noStrike" cap="none" normalizeH="0" baseline="0" dirty="0">
                <a:ln>
                  <a:noFill/>
                </a:ln>
                <a:solidFill>
                  <a:srgbClr val="2AA198"/>
                </a:solidFill>
                <a:effectLst/>
                <a:latin typeface="宋体" panose="02010600030101010101" pitchFamily="2" charset="-122"/>
                <a:ea typeface="宋体" panose="02010600030101010101" pitchFamily="2" charset="-122"/>
              </a:rPr>
              <a:t>ListBuffer</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[Int]]()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generateRandomIndex</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(sessionExtractCountPerDay, dayCount, hourCountMap, dateHourRandomIndexMap(date))</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case </a:t>
            </a:r>
            <a:r>
              <a:rPr kumimoji="0" lang="zh-CN" altLang="zh-CN" sz="1300" b="0" i="1" u="none" strike="noStrike" cap="none" normalizeH="0" baseline="0" dirty="0">
                <a:ln>
                  <a:noFill/>
                </a:ln>
                <a:solidFill>
                  <a:srgbClr val="CB4B16"/>
                </a:solidFill>
                <a:effectLst/>
                <a:latin typeface="宋体" panose="02010600030101010101" pitchFamily="2" charset="-122"/>
                <a:ea typeface="宋体" panose="02010600030101010101" pitchFamily="2" charset="-122"/>
              </a:rPr>
              <a:t>Some</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(map) =&gt;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generateRandomIndex</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(sessionExtractCountPerDay, dayCount, hourCountMap, dateHourRandomIndexMap(date))</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94737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nvPr>
        </p:nvGraphicFramePr>
        <p:xfrm>
          <a:off x="1619672" y="1203598"/>
          <a:ext cx="2088232" cy="2893060"/>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gridCol w="1044116">
                  <a:extLst>
                    <a:ext uri="{9D8B030D-6E8A-4147-A177-3AD203B41FA5}">
                      <a16:colId xmlns:a16="http://schemas.microsoft.com/office/drawing/2014/main" val="1078836911"/>
                    </a:ext>
                  </a:extLst>
                </a:gridCol>
              </a:tblGrid>
              <a:tr h="216024">
                <a:tc>
                  <a:txBody>
                    <a:bodyPr/>
                    <a:lstStyle/>
                    <a:p>
                      <a:pPr algn="ctr"/>
                      <a:r>
                        <a:rPr lang="en-US" altLang="zh-CN" b="0" dirty="0"/>
                        <a:t>hour1</a:t>
                      </a:r>
                      <a:endParaRPr lang="zh-CN" altLang="en-US" b="0" dirty="0"/>
                    </a:p>
                  </a:txBody>
                  <a:tcPr/>
                </a:tc>
                <a:tc>
                  <a:txBody>
                    <a:bodyPr/>
                    <a:lstStyle/>
                    <a:p>
                      <a:pPr algn="ctr"/>
                      <a:r>
                        <a:rPr lang="en-US" altLang="zh-CN" b="0" dirty="0"/>
                        <a:t>count</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hour2</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hour3</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hour4</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hour5</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hour6</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hour7</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hour8</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count</a:t>
                      </a:r>
                      <a:endParaRPr lang="zh-CN" altLang="en-US" b="1" dirty="0"/>
                    </a:p>
                  </a:txBody>
                  <a:tcPr/>
                </a:tc>
                <a:extLst>
                  <a:ext uri="{0D108BD9-81ED-4DB2-BD59-A6C34878D82A}">
                    <a16:rowId xmlns:a16="http://schemas.microsoft.com/office/drawing/2014/main" val="2664632867"/>
                  </a:ext>
                </a:extLst>
              </a:tr>
            </a:tbl>
          </a:graphicData>
        </a:graphic>
      </p:graphicFrame>
      <p:graphicFrame>
        <p:nvGraphicFramePr>
          <p:cNvPr id="6" name="表格 5"/>
          <p:cNvGraphicFramePr>
            <a:graphicFrameLocks noGrp="1"/>
          </p:cNvGraphicFramePr>
          <p:nvPr>
            <p:extLst/>
          </p:nvPr>
        </p:nvGraphicFramePr>
        <p:xfrm>
          <a:off x="227856" y="1203598"/>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date</a:t>
                      </a:r>
                      <a:endParaRPr lang="zh-CN" altLang="en-US" dirty="0"/>
                    </a:p>
                  </a:txBody>
                  <a:tcPr/>
                </a:tc>
                <a:extLst>
                  <a:ext uri="{0D108BD9-81ED-4DB2-BD59-A6C34878D82A}">
                    <a16:rowId xmlns:a16="http://schemas.microsoft.com/office/drawing/2014/main" val="903909789"/>
                  </a:ext>
                </a:extLst>
              </a:tr>
            </a:tbl>
          </a:graphicData>
        </a:graphic>
      </p:graphicFrame>
      <p:sp>
        <p:nvSpPr>
          <p:cNvPr id="8" name="右箭头 7"/>
          <p:cNvSpPr/>
          <p:nvPr/>
        </p:nvSpPr>
        <p:spPr>
          <a:xfrm>
            <a:off x="3923928" y="2427734"/>
            <a:ext cx="1080120" cy="7200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graphicFrame>
        <p:nvGraphicFramePr>
          <p:cNvPr id="9" name="表格 8"/>
          <p:cNvGraphicFramePr>
            <a:graphicFrameLocks noGrp="1"/>
          </p:cNvGraphicFramePr>
          <p:nvPr>
            <p:extLst/>
          </p:nvPr>
        </p:nvGraphicFramePr>
        <p:xfrm>
          <a:off x="6156176" y="1227887"/>
          <a:ext cx="2088232" cy="2893060"/>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gridCol w="1044116">
                  <a:extLst>
                    <a:ext uri="{9D8B030D-6E8A-4147-A177-3AD203B41FA5}">
                      <a16:colId xmlns:a16="http://schemas.microsoft.com/office/drawing/2014/main" val="1078836911"/>
                    </a:ext>
                  </a:extLst>
                </a:gridCol>
              </a:tblGrid>
              <a:tr h="216024">
                <a:tc>
                  <a:txBody>
                    <a:bodyPr/>
                    <a:lstStyle/>
                    <a:p>
                      <a:pPr algn="ctr"/>
                      <a:r>
                        <a:rPr lang="en-US" altLang="zh-CN" b="0" dirty="0"/>
                        <a:t>hour1</a:t>
                      </a:r>
                      <a:endParaRPr lang="zh-CN" altLang="en-US" b="0" dirty="0"/>
                    </a:p>
                  </a:txBody>
                  <a:tcPr/>
                </a:tc>
                <a:tc>
                  <a:txBody>
                    <a:bodyPr/>
                    <a:lstStyle/>
                    <a:p>
                      <a:pPr algn="ctr"/>
                      <a:r>
                        <a:rPr lang="en-US" altLang="zh-CN" b="0" dirty="0"/>
                        <a:t>List</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hour2</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endParaRPr lang="zh-CN" altLang="en-US" b="1"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hour3</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endParaRPr lang="zh-CN" altLang="en-US" b="1"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hour4</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endParaRPr lang="zh-CN" altLang="en-US" b="1"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hour5</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endParaRPr lang="zh-CN" altLang="en-US" b="1"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hour6</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endParaRPr lang="zh-CN" altLang="en-US" b="1"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hour7</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endParaRPr lang="zh-CN" altLang="en-US" b="1"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hour8</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endParaRPr lang="zh-CN" altLang="en-US" b="1" dirty="0"/>
                    </a:p>
                  </a:txBody>
                  <a:tcPr/>
                </a:tc>
                <a:extLst>
                  <a:ext uri="{0D108BD9-81ED-4DB2-BD59-A6C34878D82A}">
                    <a16:rowId xmlns:a16="http://schemas.microsoft.com/office/drawing/2014/main" val="2664632867"/>
                  </a:ext>
                </a:extLst>
              </a:tr>
            </a:tbl>
          </a:graphicData>
        </a:graphic>
      </p:graphicFrame>
      <p:graphicFrame>
        <p:nvGraphicFramePr>
          <p:cNvPr id="10" name="表格 9"/>
          <p:cNvGraphicFramePr>
            <a:graphicFrameLocks noGrp="1"/>
          </p:cNvGraphicFramePr>
          <p:nvPr>
            <p:extLst/>
          </p:nvPr>
        </p:nvGraphicFramePr>
        <p:xfrm>
          <a:off x="4764360" y="1227887"/>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date</a:t>
                      </a:r>
                      <a:endParaRPr lang="zh-CN" altLang="en-US" dirty="0"/>
                    </a:p>
                  </a:txBody>
                  <a:tcPr/>
                </a:tc>
                <a:extLst>
                  <a:ext uri="{0D108BD9-81ED-4DB2-BD59-A6C34878D82A}">
                    <a16:rowId xmlns:a16="http://schemas.microsoft.com/office/drawing/2014/main" val="903909789"/>
                  </a:ext>
                </a:extLst>
              </a:tr>
            </a:tbl>
          </a:graphicData>
        </a:graphic>
      </p:graphicFrame>
    </p:spTree>
    <p:extLst>
      <p:ext uri="{BB962C8B-B14F-4D97-AF65-F5344CB8AC3E}">
        <p14:creationId xmlns:p14="http://schemas.microsoft.com/office/powerpoint/2010/main" val="26995905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5819800" y="1419622"/>
          <a:ext cx="2088232" cy="2893060"/>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gridCol w="1044116">
                  <a:extLst>
                    <a:ext uri="{9D8B030D-6E8A-4147-A177-3AD203B41FA5}">
                      <a16:colId xmlns:a16="http://schemas.microsoft.com/office/drawing/2014/main" val="1078836911"/>
                    </a:ext>
                  </a:extLst>
                </a:gridCol>
              </a:tblGrid>
              <a:tr h="216024">
                <a:tc>
                  <a:txBody>
                    <a:bodyPr/>
                    <a:lstStyle/>
                    <a:p>
                      <a:pPr algn="ctr"/>
                      <a:endParaRPr lang="zh-CN" altLang="en-US" b="0" dirty="0"/>
                    </a:p>
                  </a:txBody>
                  <a:tcPr/>
                </a:tc>
                <a:tc>
                  <a:txBody>
                    <a:bodyPr/>
                    <a:lstStyle/>
                    <a:p>
                      <a:pPr algn="ct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2664632867"/>
                  </a:ext>
                </a:extLst>
              </a:tr>
            </a:tbl>
          </a:graphicData>
        </a:graphic>
      </p:graphicFrame>
      <p:graphicFrame>
        <p:nvGraphicFramePr>
          <p:cNvPr id="5" name="表格 4"/>
          <p:cNvGraphicFramePr>
            <a:graphicFrameLocks noGrp="1"/>
          </p:cNvGraphicFramePr>
          <p:nvPr>
            <p:extLst/>
          </p:nvPr>
        </p:nvGraphicFramePr>
        <p:xfrm>
          <a:off x="4427984" y="1419622"/>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date</a:t>
                      </a:r>
                      <a:endParaRPr lang="zh-CN" altLang="en-US" dirty="0"/>
                    </a:p>
                  </a:txBody>
                  <a:tcPr/>
                </a:tc>
                <a:extLst>
                  <a:ext uri="{0D108BD9-81ED-4DB2-BD59-A6C34878D82A}">
                    <a16:rowId xmlns:a16="http://schemas.microsoft.com/office/drawing/2014/main" val="903909789"/>
                  </a:ext>
                </a:extLst>
              </a:tr>
            </a:tbl>
          </a:graphicData>
        </a:graphic>
      </p:graphicFrame>
      <p:graphicFrame>
        <p:nvGraphicFramePr>
          <p:cNvPr id="6" name="表格 5"/>
          <p:cNvGraphicFramePr>
            <a:graphicFrameLocks noGrp="1"/>
          </p:cNvGraphicFramePr>
          <p:nvPr>
            <p:extLst/>
          </p:nvPr>
        </p:nvGraphicFramePr>
        <p:xfrm>
          <a:off x="395536" y="1419622"/>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null</a:t>
                      </a:r>
                      <a:endParaRPr lang="zh-CN" altLang="en-US" dirty="0"/>
                    </a:p>
                  </a:txBody>
                  <a:tcPr/>
                </a:tc>
                <a:extLst>
                  <a:ext uri="{0D108BD9-81ED-4DB2-BD59-A6C34878D82A}">
                    <a16:rowId xmlns:a16="http://schemas.microsoft.com/office/drawing/2014/main" val="903909789"/>
                  </a:ext>
                </a:extLst>
              </a:tr>
            </a:tbl>
          </a:graphicData>
        </a:graphic>
      </p:graphicFrame>
      <p:graphicFrame>
        <p:nvGraphicFramePr>
          <p:cNvPr id="7" name="表格 6"/>
          <p:cNvGraphicFramePr>
            <a:graphicFrameLocks noGrp="1"/>
          </p:cNvGraphicFramePr>
          <p:nvPr>
            <p:extLst/>
          </p:nvPr>
        </p:nvGraphicFramePr>
        <p:xfrm>
          <a:off x="1787352" y="1420982"/>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null</a:t>
                      </a:r>
                      <a:endParaRPr lang="zh-CN" altLang="en-US" dirty="0"/>
                    </a:p>
                  </a:txBody>
                  <a:tcPr/>
                </a:tc>
                <a:extLst>
                  <a:ext uri="{0D108BD9-81ED-4DB2-BD59-A6C34878D82A}">
                    <a16:rowId xmlns:a16="http://schemas.microsoft.com/office/drawing/2014/main" val="903909789"/>
                  </a:ext>
                </a:extLst>
              </a:tr>
            </a:tbl>
          </a:graphicData>
        </a:graphic>
      </p:graphicFrame>
      <p:sp>
        <p:nvSpPr>
          <p:cNvPr id="10" name="矩形 9"/>
          <p:cNvSpPr/>
          <p:nvPr/>
        </p:nvSpPr>
        <p:spPr>
          <a:xfrm>
            <a:off x="1062263" y="843558"/>
            <a:ext cx="6750097" cy="276999"/>
          </a:xfrm>
          <a:prstGeom prst="rect">
            <a:avLst/>
          </a:prstGeom>
        </p:spPr>
        <p:txBody>
          <a:bodyPr wrap="square">
            <a:spAutoFit/>
          </a:bodyPr>
          <a:lstStyle/>
          <a:p>
            <a:r>
              <a:rPr lang="zh-CN" altLang="zh-CN" sz="1200" dirty="0">
                <a:solidFill>
                  <a:srgbClr val="586E75"/>
                </a:solidFill>
                <a:latin typeface="宋体" panose="02010600030101010101" pitchFamily="2" charset="-122"/>
              </a:rPr>
              <a:t>dateHourRandomIndexMap(date) = </a:t>
            </a:r>
            <a:r>
              <a:rPr lang="zh-CN" altLang="zh-CN" sz="1200" b="1" dirty="0">
                <a:solidFill>
                  <a:srgbClr val="D33682"/>
                </a:solidFill>
                <a:latin typeface="宋体" panose="02010600030101010101" pitchFamily="2" charset="-122"/>
              </a:rPr>
              <a:t>new </a:t>
            </a:r>
            <a:r>
              <a:rPr lang="zh-CN" altLang="zh-CN" sz="1200" dirty="0">
                <a:solidFill>
                  <a:srgbClr val="586E75"/>
                </a:solidFill>
                <a:latin typeface="宋体" panose="02010600030101010101" pitchFamily="2" charset="-122"/>
              </a:rPr>
              <a:t>mutable.</a:t>
            </a:r>
            <a:r>
              <a:rPr lang="zh-CN" altLang="zh-CN" sz="1200" dirty="0">
                <a:solidFill>
                  <a:srgbClr val="859900"/>
                </a:solidFill>
                <a:latin typeface="宋体" panose="02010600030101010101" pitchFamily="2" charset="-122"/>
              </a:rPr>
              <a:t>HashMap</a:t>
            </a:r>
            <a:r>
              <a:rPr lang="zh-CN" altLang="zh-CN" sz="1200" dirty="0">
                <a:solidFill>
                  <a:srgbClr val="586E75"/>
                </a:solidFill>
                <a:latin typeface="宋体" panose="02010600030101010101" pitchFamily="2" charset="-122"/>
              </a:rPr>
              <a:t>[</a:t>
            </a:r>
            <a:r>
              <a:rPr lang="zh-CN" altLang="zh-CN" sz="1200" dirty="0">
                <a:solidFill>
                  <a:srgbClr val="839496"/>
                </a:solidFill>
                <a:latin typeface="宋体" panose="02010600030101010101" pitchFamily="2" charset="-122"/>
              </a:rPr>
              <a:t>String</a:t>
            </a:r>
            <a:r>
              <a:rPr lang="zh-CN" altLang="zh-CN" sz="1200" dirty="0">
                <a:solidFill>
                  <a:srgbClr val="586E75"/>
                </a:solidFill>
                <a:latin typeface="宋体" panose="02010600030101010101" pitchFamily="2" charset="-122"/>
              </a:rPr>
              <a:t>, mutable.</a:t>
            </a:r>
            <a:r>
              <a:rPr lang="zh-CN" altLang="zh-CN" sz="1200" b="1" dirty="0">
                <a:solidFill>
                  <a:srgbClr val="2AA198"/>
                </a:solidFill>
                <a:latin typeface="宋体" panose="02010600030101010101" pitchFamily="2" charset="-122"/>
              </a:rPr>
              <a:t>ListBuffer</a:t>
            </a:r>
            <a:r>
              <a:rPr lang="zh-CN" altLang="zh-CN" sz="1200" dirty="0">
                <a:solidFill>
                  <a:srgbClr val="586E75"/>
                </a:solidFill>
                <a:latin typeface="宋体" panose="02010600030101010101" pitchFamily="2" charset="-122"/>
              </a:rPr>
              <a:t>[Int]]()</a:t>
            </a:r>
            <a:endParaRPr lang="zh-CN" altLang="en-US" sz="1200" dirty="0"/>
          </a:p>
        </p:txBody>
      </p:sp>
    </p:spTree>
    <p:extLst>
      <p:ext uri="{BB962C8B-B14F-4D97-AF65-F5344CB8AC3E}">
        <p14:creationId xmlns:p14="http://schemas.microsoft.com/office/powerpoint/2010/main" val="1858414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6512" y="470445"/>
            <a:ext cx="9123218" cy="4693593"/>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for</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((hour, count) &lt;- </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hourCountMap</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var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hourExtractSessionCount = ((count / </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sessionDayCount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.toDouble) * </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sessionExtractCountPerDay</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).toInt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if</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(hourExtractSessionCount &gt; count.toInt){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hourExtractSessionCount = count.toInt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hourIndexMap</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get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(hour)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match</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case </a:t>
            </a:r>
            <a:r>
              <a:rPr kumimoji="0" lang="zh-CN" altLang="zh-CN" sz="1300" b="1" i="0" u="none" strike="noStrike" cap="none" normalizeH="0" baseline="0" dirty="0">
                <a:ln>
                  <a:noFill/>
                </a:ln>
                <a:solidFill>
                  <a:srgbClr val="2AA198"/>
                </a:solidFill>
                <a:effectLst/>
                <a:latin typeface="宋体" panose="02010600030101010101" pitchFamily="2" charset="-122"/>
                <a:ea typeface="宋体" panose="02010600030101010101" pitchFamily="2" charset="-122"/>
              </a:rPr>
              <a:t>None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=&gt; </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hourIndexMap</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(hour) =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new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mutable.</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ListBuffer</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[Int]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for</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(i &lt;- </a:t>
            </a:r>
            <a:r>
              <a:rPr kumimoji="0" lang="zh-CN" altLang="zh-CN" sz="13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t>0 </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until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hourExtractSessionCount){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var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index = random.</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nextInt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(count.toInt)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while</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hourIndexMap</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(hour).</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contains</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(index)){</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index = random.</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nextInt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(count.toInt)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hourIndexMap</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(hour) </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index</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case </a:t>
            </a:r>
            <a:r>
              <a:rPr kumimoji="0" lang="zh-CN" altLang="zh-CN" sz="1300" b="0" i="1" u="none" strike="noStrike" cap="none" normalizeH="0" baseline="0" dirty="0">
                <a:ln>
                  <a:noFill/>
                </a:ln>
                <a:solidFill>
                  <a:srgbClr val="CB4B16"/>
                </a:solidFill>
                <a:effectLst/>
                <a:latin typeface="宋体" panose="02010600030101010101" pitchFamily="2" charset="-122"/>
                <a:ea typeface="宋体" panose="02010600030101010101" pitchFamily="2" charset="-122"/>
              </a:rPr>
              <a:t>Some</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(list) =&gt;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for</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(i &lt;- </a:t>
            </a:r>
            <a:r>
              <a:rPr kumimoji="0" lang="zh-CN" altLang="zh-CN" sz="1300" b="0" i="0" u="none" strike="noStrike" cap="none" normalizeH="0" baseline="0" dirty="0">
                <a:ln>
                  <a:noFill/>
                </a:ln>
                <a:solidFill>
                  <a:srgbClr val="6C71C4"/>
                </a:solidFill>
                <a:effectLst/>
                <a:latin typeface="宋体" panose="02010600030101010101" pitchFamily="2" charset="-122"/>
                <a:ea typeface="宋体" panose="02010600030101010101" pitchFamily="2" charset="-122"/>
              </a:rPr>
              <a:t>0 </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until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hourExtractSessionCount){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var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index = random.</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nextInt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(count.toInt)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1" i="0" u="none" strike="noStrike" cap="none" normalizeH="0" baseline="0" dirty="0">
                <a:ln>
                  <a:noFill/>
                </a:ln>
                <a:solidFill>
                  <a:srgbClr val="D33682"/>
                </a:solidFill>
                <a:effectLst/>
                <a:latin typeface="宋体" panose="02010600030101010101" pitchFamily="2" charset="-122"/>
                <a:ea typeface="宋体" panose="02010600030101010101" pitchFamily="2" charset="-122"/>
              </a:rPr>
              <a:t>while</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hourIndexMap</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(hour).</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contains</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(index)){</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index = random.</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nextInt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(count.toInt)</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839496"/>
                </a:solidFill>
                <a:effectLst/>
                <a:latin typeface="宋体" panose="02010600030101010101" pitchFamily="2" charset="-122"/>
                <a:ea typeface="宋体" panose="02010600030101010101" pitchFamily="2" charset="-122"/>
              </a:rPr>
              <a:t>hourIndexMap</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(hour) </a:t>
            </a:r>
            <a:r>
              <a:rPr kumimoji="0" lang="zh-CN" altLang="zh-CN" sz="1300" b="0" i="0" u="none" strike="noStrike" cap="none" normalizeH="0" baseline="0" dirty="0">
                <a:ln>
                  <a:noFill/>
                </a:ln>
                <a:solidFill>
                  <a:srgbClr val="859900"/>
                </a:solidFill>
                <a:effectLst/>
                <a:latin typeface="宋体" panose="02010600030101010101" pitchFamily="2" charset="-122"/>
                <a:ea typeface="宋体" panose="02010600030101010101" pitchFamily="2" charset="-122"/>
              </a:rPr>
              <a:t>+= </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index</a:t>
            </a:r>
            <a:b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b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        }</a:t>
            </a:r>
            <a:r>
              <a:rPr lang="en-US" altLang="zh-CN" sz="1300" dirty="0">
                <a:solidFill>
                  <a:srgbClr val="586E75"/>
                </a:solidFill>
                <a:latin typeface="宋体" panose="02010600030101010101" pitchFamily="2" charset="-122"/>
                <a:ea typeface="宋体" panose="02010600030101010101" pitchFamily="2" charset="-122"/>
              </a:rPr>
              <a:t>}</a:t>
            </a:r>
            <a:r>
              <a:rPr kumimoji="0" lang="zh-CN" altLang="zh-CN" sz="1300" b="0" i="0" u="none" strike="noStrike" cap="none" normalizeH="0" baseline="0" dirty="0">
                <a:ln>
                  <a:noFill/>
                </a:ln>
                <a:solidFill>
                  <a:srgbClr val="586E75"/>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19231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3491880" y="1275606"/>
          <a:ext cx="2088232" cy="2893060"/>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gridCol w="1044116">
                  <a:extLst>
                    <a:ext uri="{9D8B030D-6E8A-4147-A177-3AD203B41FA5}">
                      <a16:colId xmlns:a16="http://schemas.microsoft.com/office/drawing/2014/main" val="1078836911"/>
                    </a:ext>
                  </a:extLst>
                </a:gridCol>
              </a:tblGrid>
              <a:tr h="216024">
                <a:tc>
                  <a:txBody>
                    <a:bodyPr/>
                    <a:lstStyle/>
                    <a:p>
                      <a:pPr algn="ctr"/>
                      <a:r>
                        <a:rPr lang="en-US" altLang="zh-CN" b="0" dirty="0"/>
                        <a:t>hour1</a:t>
                      </a:r>
                      <a:endParaRPr lang="zh-CN" altLang="en-US" b="0" dirty="0"/>
                    </a:p>
                  </a:txBody>
                  <a:tcPr/>
                </a:tc>
                <a:tc>
                  <a:txBody>
                    <a:bodyPr/>
                    <a:lstStyle/>
                    <a:p>
                      <a:pPr algn="ctr"/>
                      <a:r>
                        <a:rPr lang="en-US" altLang="zh-CN" b="0" dirty="0"/>
                        <a:t>List</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p>
                  </a:txBody>
                  <a:tcPr/>
                </a:tc>
                <a:extLst>
                  <a:ext uri="{0D108BD9-81ED-4DB2-BD59-A6C34878D82A}">
                    <a16:rowId xmlns:a16="http://schemas.microsoft.com/office/drawing/2014/main" val="2664632867"/>
                  </a:ext>
                </a:extLst>
              </a:tr>
            </a:tbl>
          </a:graphicData>
        </a:graphic>
      </p:graphicFrame>
      <p:graphicFrame>
        <p:nvGraphicFramePr>
          <p:cNvPr id="5" name="表格 4"/>
          <p:cNvGraphicFramePr>
            <a:graphicFrameLocks noGrp="1"/>
          </p:cNvGraphicFramePr>
          <p:nvPr>
            <p:extLst/>
          </p:nvPr>
        </p:nvGraphicFramePr>
        <p:xfrm>
          <a:off x="2100064" y="1275606"/>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date</a:t>
                      </a:r>
                      <a:endParaRPr lang="zh-CN" altLang="en-US" dirty="0"/>
                    </a:p>
                  </a:txBody>
                  <a:tcPr/>
                </a:tc>
                <a:extLst>
                  <a:ext uri="{0D108BD9-81ED-4DB2-BD59-A6C34878D82A}">
                    <a16:rowId xmlns:a16="http://schemas.microsoft.com/office/drawing/2014/main" val="903909789"/>
                  </a:ext>
                </a:extLst>
              </a:tr>
            </a:tbl>
          </a:graphicData>
        </a:graphic>
      </p:graphicFrame>
    </p:spTree>
    <p:extLst>
      <p:ext uri="{BB962C8B-B14F-4D97-AF65-F5344CB8AC3E}">
        <p14:creationId xmlns:p14="http://schemas.microsoft.com/office/powerpoint/2010/main" val="20533821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nvPr>
        </p:nvGraphicFramePr>
        <p:xfrm>
          <a:off x="3059832" y="1275606"/>
          <a:ext cx="3744416" cy="2893060"/>
        </p:xfrm>
        <a:graphic>
          <a:graphicData uri="http://schemas.openxmlformats.org/drawingml/2006/table">
            <a:tbl>
              <a:tblPr firstRow="1" bandRow="1">
                <a:tableStyleId>{BDBED569-4797-4DF1-A0F4-6AAB3CD982D8}</a:tableStyleId>
              </a:tblPr>
              <a:tblGrid>
                <a:gridCol w="1008112">
                  <a:extLst>
                    <a:ext uri="{9D8B030D-6E8A-4147-A177-3AD203B41FA5}">
                      <a16:colId xmlns:a16="http://schemas.microsoft.com/office/drawing/2014/main" val="3914253666"/>
                    </a:ext>
                  </a:extLst>
                </a:gridCol>
                <a:gridCol w="2736304">
                  <a:extLst>
                    <a:ext uri="{9D8B030D-6E8A-4147-A177-3AD203B41FA5}">
                      <a16:colId xmlns:a16="http://schemas.microsoft.com/office/drawing/2014/main" val="1078836911"/>
                    </a:ext>
                  </a:extLst>
                </a:gridCol>
              </a:tblGrid>
              <a:tr h="216024">
                <a:tc>
                  <a:txBody>
                    <a:bodyPr/>
                    <a:lstStyle/>
                    <a:p>
                      <a:pPr algn="ctr"/>
                      <a:r>
                        <a:rPr lang="en-US" altLang="zh-CN" b="0" dirty="0"/>
                        <a:t>hour1</a:t>
                      </a:r>
                      <a:endParaRPr lang="zh-CN" altLang="en-US" b="0" dirty="0"/>
                    </a:p>
                  </a:txBody>
                  <a:tcPr/>
                </a:tc>
                <a:tc>
                  <a:txBody>
                    <a:bodyPr/>
                    <a:lstStyle/>
                    <a:p>
                      <a:pPr algn="ctr"/>
                      <a:r>
                        <a:rPr lang="en-US" altLang="zh-CN" b="0" dirty="0"/>
                        <a:t>List(index1,index2,…)</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hour2</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r>
                        <a:rPr lang="en-US" altLang="zh-CN" b="0" dirty="0"/>
                        <a:t>(index1,index2,…)</a:t>
                      </a:r>
                      <a:endParaRPr lang="zh-CN" altLang="en-US" b="0"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hour3</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r>
                        <a:rPr lang="en-US" altLang="zh-CN" b="0" dirty="0"/>
                        <a:t>(index1,index2,…)</a:t>
                      </a:r>
                      <a:endParaRPr lang="zh-CN" altLang="en-US" b="0"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hour4</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r>
                        <a:rPr lang="en-US" altLang="zh-CN" b="0" dirty="0"/>
                        <a:t>(index1,index2,…)</a:t>
                      </a:r>
                      <a:endParaRPr lang="zh-CN" altLang="en-US" b="0"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hour5</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r>
                        <a:rPr lang="en-US" altLang="zh-CN" b="0" dirty="0"/>
                        <a:t>(index1,index2,…)</a:t>
                      </a:r>
                      <a:endParaRPr lang="zh-CN" altLang="en-US" b="0"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hour6</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r>
                        <a:rPr lang="en-US" altLang="zh-CN" b="0" dirty="0"/>
                        <a:t>(index1,index2,…)</a:t>
                      </a:r>
                      <a:endParaRPr lang="zh-CN" altLang="en-US" b="0"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hour7</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r>
                        <a:rPr lang="en-US" altLang="zh-CN" b="0" dirty="0"/>
                        <a:t>(index1,index2,…)</a:t>
                      </a:r>
                      <a:endParaRPr lang="zh-CN" altLang="en-US" b="0"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hour8</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List</a:t>
                      </a:r>
                      <a:r>
                        <a:rPr lang="en-US" altLang="zh-CN" b="0" dirty="0"/>
                        <a:t>(index1,index2,…)</a:t>
                      </a:r>
                      <a:endParaRPr lang="zh-CN" altLang="en-US" b="0" dirty="0"/>
                    </a:p>
                  </a:txBody>
                  <a:tcPr/>
                </a:tc>
                <a:extLst>
                  <a:ext uri="{0D108BD9-81ED-4DB2-BD59-A6C34878D82A}">
                    <a16:rowId xmlns:a16="http://schemas.microsoft.com/office/drawing/2014/main" val="2664632867"/>
                  </a:ext>
                </a:extLst>
              </a:tr>
            </a:tbl>
          </a:graphicData>
        </a:graphic>
      </p:graphicFrame>
      <p:graphicFrame>
        <p:nvGraphicFramePr>
          <p:cNvPr id="10" name="表格 9"/>
          <p:cNvGraphicFramePr>
            <a:graphicFrameLocks noGrp="1"/>
          </p:cNvGraphicFramePr>
          <p:nvPr>
            <p:extLst/>
          </p:nvPr>
        </p:nvGraphicFramePr>
        <p:xfrm>
          <a:off x="1668016" y="1275606"/>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date</a:t>
                      </a:r>
                      <a:endParaRPr lang="zh-CN" altLang="en-US" dirty="0"/>
                    </a:p>
                  </a:txBody>
                  <a:tcPr/>
                </a:tc>
                <a:extLst>
                  <a:ext uri="{0D108BD9-81ED-4DB2-BD59-A6C34878D82A}">
                    <a16:rowId xmlns:a16="http://schemas.microsoft.com/office/drawing/2014/main" val="903909789"/>
                  </a:ext>
                </a:extLst>
              </a:tr>
            </a:tbl>
          </a:graphicData>
        </a:graphic>
      </p:graphicFrame>
    </p:spTree>
    <p:extLst>
      <p:ext uri="{BB962C8B-B14F-4D97-AF65-F5344CB8AC3E}">
        <p14:creationId xmlns:p14="http://schemas.microsoft.com/office/powerpoint/2010/main" val="10786585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9552" y="843558"/>
            <a:ext cx="2232248" cy="369332"/>
          </a:xfrm>
          <a:prstGeom prst="rect">
            <a:avLst/>
          </a:prstGeom>
          <a:noFill/>
        </p:spPr>
        <p:txBody>
          <a:bodyPr wrap="square" rtlCol="0">
            <a:spAutoFit/>
          </a:bodyPr>
          <a:lstStyle/>
          <a:p>
            <a:r>
              <a:rPr lang="en-US" altLang="zh-CN" b="1" dirty="0"/>
              <a:t>2. </a:t>
            </a:r>
            <a:r>
              <a:rPr lang="zh-CN" altLang="en-US" b="1" dirty="0"/>
              <a:t>数据结构分析</a:t>
            </a:r>
          </a:p>
        </p:txBody>
      </p:sp>
      <p:graphicFrame>
        <p:nvGraphicFramePr>
          <p:cNvPr id="10" name="表格 9"/>
          <p:cNvGraphicFramePr>
            <a:graphicFrameLocks noGrp="1"/>
          </p:cNvGraphicFramePr>
          <p:nvPr>
            <p:extLst/>
          </p:nvPr>
        </p:nvGraphicFramePr>
        <p:xfrm>
          <a:off x="1668016" y="1491630"/>
          <a:ext cx="1535832" cy="2966720"/>
        </p:xfrm>
        <a:graphic>
          <a:graphicData uri="http://schemas.openxmlformats.org/drawingml/2006/table">
            <a:tbl>
              <a:tblPr firstRow="1" bandRow="1">
                <a:tableStyleId>{5DA37D80-6434-44D0-A028-1B22A696006F}</a:tableStyleId>
              </a:tblPr>
              <a:tblGrid>
                <a:gridCol w="1535832">
                  <a:extLst>
                    <a:ext uri="{9D8B030D-6E8A-4147-A177-3AD203B41FA5}">
                      <a16:colId xmlns:a16="http://schemas.microsoft.com/office/drawing/2014/main" val="3914253666"/>
                    </a:ext>
                  </a:extLst>
                </a:gridCol>
              </a:tblGrid>
              <a:tr h="370840">
                <a:tc>
                  <a:txBody>
                    <a:bodyPr/>
                    <a:lstStyle/>
                    <a:p>
                      <a:pPr algn="ctr"/>
                      <a:r>
                        <a:rPr lang="en-US" altLang="zh-CN" b="1" dirty="0"/>
                        <a:t>Session1</a:t>
                      </a:r>
                      <a:endParaRPr lang="zh-CN" altLang="en-US" b="1"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Session2</a:t>
                      </a:r>
                      <a:endParaRPr lang="zh-CN" altLang="en-US" b="1"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Session3</a:t>
                      </a:r>
                      <a:endParaRPr lang="zh-CN" altLang="en-US" b="1"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Session4</a:t>
                      </a:r>
                      <a:endParaRPr lang="zh-CN" altLang="en-US" b="1"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Session5</a:t>
                      </a:r>
                      <a:endParaRPr lang="zh-CN" altLang="en-US" b="1"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Session6</a:t>
                      </a:r>
                      <a:endParaRPr lang="zh-CN" altLang="en-US" b="1"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Session7</a:t>
                      </a:r>
                      <a:endParaRPr lang="zh-CN" altLang="en-US" b="1"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Session8</a:t>
                      </a:r>
                      <a:endParaRPr lang="zh-CN" altLang="en-US" b="1" dirty="0"/>
                    </a:p>
                  </a:txBody>
                  <a:tcPr/>
                </a:tc>
                <a:extLst>
                  <a:ext uri="{0D108BD9-81ED-4DB2-BD59-A6C34878D82A}">
                    <a16:rowId xmlns:a16="http://schemas.microsoft.com/office/drawing/2014/main" val="2664632867"/>
                  </a:ext>
                </a:extLst>
              </a:tr>
            </a:tbl>
          </a:graphicData>
        </a:graphic>
      </p:graphicFrame>
      <p:sp>
        <p:nvSpPr>
          <p:cNvPr id="11" name="流程图: 文档 10"/>
          <p:cNvSpPr/>
          <p:nvPr/>
        </p:nvSpPr>
        <p:spPr>
          <a:xfrm>
            <a:off x="4644008" y="2715766"/>
            <a:ext cx="3168352" cy="1833074"/>
          </a:xfrm>
          <a:prstGeom prst="flowChartDocumen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文本框 11"/>
          <p:cNvSpPr txBox="1"/>
          <p:nvPr/>
        </p:nvSpPr>
        <p:spPr>
          <a:xfrm>
            <a:off x="4644008" y="2348530"/>
            <a:ext cx="504056" cy="400110"/>
          </a:xfrm>
          <a:prstGeom prst="rect">
            <a:avLst/>
          </a:prstGeom>
          <a:noFill/>
        </p:spPr>
        <p:txBody>
          <a:bodyPr wrap="square" rtlCol="0">
            <a:spAutoFit/>
          </a:bodyPr>
          <a:lstStyle/>
          <a:p>
            <a:r>
              <a:rPr lang="en-US" altLang="zh-CN" sz="2000" b="1" dirty="0"/>
              <a:t>for</a:t>
            </a:r>
            <a:endParaRPr lang="zh-CN" altLang="en-US" sz="2000" b="1" dirty="0"/>
          </a:p>
        </p:txBody>
      </p:sp>
      <p:sp>
        <p:nvSpPr>
          <p:cNvPr id="13" name="文本框 12"/>
          <p:cNvSpPr txBox="1"/>
          <p:nvPr/>
        </p:nvSpPr>
        <p:spPr>
          <a:xfrm>
            <a:off x="5556448" y="1993964"/>
            <a:ext cx="1296144" cy="400110"/>
          </a:xfrm>
          <a:prstGeom prst="rect">
            <a:avLst/>
          </a:prstGeom>
          <a:noFill/>
        </p:spPr>
        <p:txBody>
          <a:bodyPr wrap="square" rtlCol="0">
            <a:spAutoFit/>
          </a:bodyPr>
          <a:lstStyle/>
          <a:p>
            <a:r>
              <a:rPr lang="en-US" altLang="zh-CN" sz="2000" b="1" dirty="0"/>
              <a:t>Index = 0</a:t>
            </a:r>
            <a:endParaRPr lang="zh-CN" altLang="en-US" sz="2000" b="1" dirty="0"/>
          </a:p>
        </p:txBody>
      </p:sp>
      <p:sp>
        <p:nvSpPr>
          <p:cNvPr id="14" name="文本框 13"/>
          <p:cNvSpPr txBox="1"/>
          <p:nvPr/>
        </p:nvSpPr>
        <p:spPr>
          <a:xfrm>
            <a:off x="5652120" y="3742360"/>
            <a:ext cx="1296144" cy="400110"/>
          </a:xfrm>
          <a:prstGeom prst="rect">
            <a:avLst/>
          </a:prstGeom>
          <a:noFill/>
        </p:spPr>
        <p:txBody>
          <a:bodyPr wrap="square" rtlCol="0">
            <a:spAutoFit/>
          </a:bodyPr>
          <a:lstStyle/>
          <a:p>
            <a:r>
              <a:rPr lang="en-US" altLang="zh-CN" sz="2000" b="1" dirty="0"/>
              <a:t>Index += 1</a:t>
            </a:r>
            <a:endParaRPr lang="zh-CN" altLang="en-US" sz="2000" b="1" dirty="0"/>
          </a:p>
        </p:txBody>
      </p:sp>
      <p:sp>
        <p:nvSpPr>
          <p:cNvPr id="15" name="文本框 14"/>
          <p:cNvSpPr txBox="1"/>
          <p:nvPr/>
        </p:nvSpPr>
        <p:spPr>
          <a:xfrm>
            <a:off x="5982541" y="3158632"/>
            <a:ext cx="635302" cy="400110"/>
          </a:xfrm>
          <a:prstGeom prst="rect">
            <a:avLst/>
          </a:prstGeom>
          <a:noFill/>
        </p:spPr>
        <p:txBody>
          <a:bodyPr wrap="square" rtlCol="0">
            <a:spAutoFit/>
          </a:bodyPr>
          <a:lstStyle/>
          <a:p>
            <a:r>
              <a:rPr lang="en-US" altLang="zh-CN" sz="2000" b="1" dirty="0"/>
              <a:t>… …</a:t>
            </a:r>
            <a:endParaRPr lang="zh-CN" altLang="en-US" sz="2000" b="1" dirty="0"/>
          </a:p>
        </p:txBody>
      </p:sp>
      <p:graphicFrame>
        <p:nvGraphicFramePr>
          <p:cNvPr id="17" name="表格 16"/>
          <p:cNvGraphicFramePr>
            <a:graphicFrameLocks noGrp="1"/>
          </p:cNvGraphicFramePr>
          <p:nvPr>
            <p:extLst/>
          </p:nvPr>
        </p:nvGraphicFramePr>
        <p:xfrm>
          <a:off x="3851920" y="1254086"/>
          <a:ext cx="4811720" cy="370840"/>
        </p:xfrm>
        <a:graphic>
          <a:graphicData uri="http://schemas.openxmlformats.org/drawingml/2006/table">
            <a:tbl>
              <a:tblPr firstRow="1" bandRow="1">
                <a:tableStyleId>{BDBED569-4797-4DF1-A0F4-6AAB3CD982D8}</a:tableStyleId>
              </a:tblPr>
              <a:tblGrid>
                <a:gridCol w="962344">
                  <a:extLst>
                    <a:ext uri="{9D8B030D-6E8A-4147-A177-3AD203B41FA5}">
                      <a16:colId xmlns:a16="http://schemas.microsoft.com/office/drawing/2014/main" val="2751422737"/>
                    </a:ext>
                  </a:extLst>
                </a:gridCol>
                <a:gridCol w="3849376">
                  <a:extLst>
                    <a:ext uri="{9D8B030D-6E8A-4147-A177-3AD203B41FA5}">
                      <a16:colId xmlns:a16="http://schemas.microsoft.com/office/drawing/2014/main" val="777545053"/>
                    </a:ext>
                  </a:extLst>
                </a:gridCol>
              </a:tblGrid>
              <a:tr h="370840">
                <a:tc>
                  <a:txBody>
                    <a:bodyPr/>
                    <a:lstStyle/>
                    <a:p>
                      <a:pPr algn="ctr"/>
                      <a:r>
                        <a:rPr lang="en-US" altLang="zh-CN" dirty="0"/>
                        <a:t>hour</a:t>
                      </a:r>
                      <a:endParaRPr lang="zh-CN" altLang="en-US" dirty="0"/>
                    </a:p>
                  </a:txBody>
                  <a:tcPr/>
                </a:tc>
                <a:tc>
                  <a:txBody>
                    <a:bodyPr/>
                    <a:lstStyle/>
                    <a:p>
                      <a:pPr algn="ctr"/>
                      <a:r>
                        <a:rPr lang="en-US" altLang="zh-CN" dirty="0"/>
                        <a:t>List(2,5,6)</a:t>
                      </a:r>
                      <a:endParaRPr lang="zh-CN" altLang="en-US" dirty="0"/>
                    </a:p>
                  </a:txBody>
                  <a:tcPr/>
                </a:tc>
                <a:extLst>
                  <a:ext uri="{0D108BD9-81ED-4DB2-BD59-A6C34878D82A}">
                    <a16:rowId xmlns:a16="http://schemas.microsoft.com/office/drawing/2014/main" val="2079419711"/>
                  </a:ext>
                </a:extLst>
              </a:tr>
            </a:tbl>
          </a:graphicData>
        </a:graphic>
      </p:graphicFrame>
      <p:sp>
        <p:nvSpPr>
          <p:cNvPr id="18" name="文本框 17"/>
          <p:cNvSpPr txBox="1"/>
          <p:nvPr/>
        </p:nvSpPr>
        <p:spPr>
          <a:xfrm>
            <a:off x="3203847" y="892138"/>
            <a:ext cx="1986605" cy="338554"/>
          </a:xfrm>
          <a:prstGeom prst="rect">
            <a:avLst/>
          </a:prstGeom>
          <a:noFill/>
        </p:spPr>
        <p:txBody>
          <a:bodyPr wrap="square" rtlCol="0">
            <a:spAutoFit/>
          </a:bodyPr>
          <a:lstStyle/>
          <a:p>
            <a:r>
              <a:rPr lang="en-US" altLang="zh-CN" sz="1600" b="1" dirty="0"/>
              <a:t>extractIndexList</a:t>
            </a:r>
            <a:endParaRPr lang="zh-CN" altLang="en-US" sz="1600" b="1" dirty="0"/>
          </a:p>
        </p:txBody>
      </p:sp>
      <p:graphicFrame>
        <p:nvGraphicFramePr>
          <p:cNvPr id="16" name="表格 15"/>
          <p:cNvGraphicFramePr>
            <a:graphicFrameLocks noGrp="1"/>
          </p:cNvGraphicFramePr>
          <p:nvPr>
            <p:extLst/>
          </p:nvPr>
        </p:nvGraphicFramePr>
        <p:xfrm>
          <a:off x="731912" y="1491630"/>
          <a:ext cx="936104" cy="370840"/>
        </p:xfrm>
        <a:graphic>
          <a:graphicData uri="http://schemas.openxmlformats.org/drawingml/2006/table">
            <a:tbl>
              <a:tblPr firstRow="1" bandRow="1">
                <a:tableStyleId>{5DA37D80-6434-44D0-A028-1B22A696006F}</a:tableStyleId>
              </a:tblPr>
              <a:tblGrid>
                <a:gridCol w="936104">
                  <a:extLst>
                    <a:ext uri="{9D8B030D-6E8A-4147-A177-3AD203B41FA5}">
                      <a16:colId xmlns:a16="http://schemas.microsoft.com/office/drawing/2014/main" val="3555771367"/>
                    </a:ext>
                  </a:extLst>
                </a:gridCol>
              </a:tblGrid>
              <a:tr h="370840">
                <a:tc>
                  <a:txBody>
                    <a:bodyPr/>
                    <a:lstStyle/>
                    <a:p>
                      <a:r>
                        <a:rPr lang="en-US" altLang="zh-CN" dirty="0"/>
                        <a:t>hour</a:t>
                      </a:r>
                      <a:endParaRPr lang="zh-CN" altLang="en-US" dirty="0"/>
                    </a:p>
                  </a:txBody>
                  <a:tcPr/>
                </a:tc>
                <a:extLst>
                  <a:ext uri="{0D108BD9-81ED-4DB2-BD59-A6C34878D82A}">
                    <a16:rowId xmlns:a16="http://schemas.microsoft.com/office/drawing/2014/main" val="903909789"/>
                  </a:ext>
                </a:extLst>
              </a:tr>
            </a:tbl>
          </a:graphicData>
        </a:graphic>
      </p:graphicFrame>
    </p:spTree>
    <p:extLst>
      <p:ext uri="{BB962C8B-B14F-4D97-AF65-F5344CB8AC3E}">
        <p14:creationId xmlns:p14="http://schemas.microsoft.com/office/powerpoint/2010/main" val="3026515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5536" y="843558"/>
            <a:ext cx="3600400" cy="461665"/>
          </a:xfrm>
          <a:prstGeom prst="rect">
            <a:avLst/>
          </a:prstGeom>
          <a:noFill/>
        </p:spPr>
        <p:txBody>
          <a:bodyPr wrap="square" rtlCol="0">
            <a:spAutoFit/>
          </a:bodyPr>
          <a:lstStyle/>
          <a:p>
            <a:r>
              <a:rPr lang="en-US" altLang="zh-CN" sz="2400" b="1" dirty="0"/>
              <a:t>1.  </a:t>
            </a:r>
            <a:r>
              <a:rPr lang="zh-CN" altLang="en-US" sz="2400" b="1" dirty="0"/>
              <a:t>项目概述</a:t>
            </a:r>
          </a:p>
        </p:txBody>
      </p:sp>
      <p:sp>
        <p:nvSpPr>
          <p:cNvPr id="2" name="文本框 1"/>
          <p:cNvSpPr txBox="1"/>
          <p:nvPr/>
        </p:nvSpPr>
        <p:spPr>
          <a:xfrm>
            <a:off x="395536" y="1635646"/>
            <a:ext cx="8496944" cy="2308324"/>
          </a:xfrm>
          <a:prstGeom prst="rect">
            <a:avLst/>
          </a:prstGeom>
          <a:noFill/>
        </p:spPr>
        <p:txBody>
          <a:bodyPr wrap="square" rtlCol="0">
            <a:spAutoFit/>
          </a:bodyPr>
          <a:lstStyle/>
          <a:p>
            <a:r>
              <a:rPr lang="zh-CN" altLang="en-US" sz="1600" dirty="0"/>
              <a:t>    在访问电商网站时，我们的一些访问行为会产生相应的</a:t>
            </a:r>
            <a:r>
              <a:rPr lang="zh-CN" altLang="en-US" sz="1600" dirty="0">
                <a:solidFill>
                  <a:srgbClr val="FF0000"/>
                </a:solidFill>
              </a:rPr>
              <a:t>埋点日志</a:t>
            </a:r>
            <a:r>
              <a:rPr lang="zh-CN" altLang="en-US" sz="1600" dirty="0"/>
              <a:t>（例如点击、搜索、下单、购买等），这些埋点日志会被发送给电商的后台服务器，大数据部门会根据这些埋点日志中的数据分析用户的访问行为，并得出一系列的统计指标，借助这些统计指标指导电商平台中的商品推荐、广告推送和网站优化等工作。</a:t>
            </a:r>
            <a:endParaRPr lang="en-US" altLang="zh-CN" sz="1600" dirty="0"/>
          </a:p>
          <a:p>
            <a:endParaRPr lang="en-US" altLang="zh-CN" sz="1600" dirty="0"/>
          </a:p>
          <a:p>
            <a:r>
              <a:rPr lang="en-US" altLang="zh-CN" sz="1600" dirty="0"/>
              <a:t>    </a:t>
            </a:r>
            <a:r>
              <a:rPr lang="zh-CN" altLang="en-US" sz="1600" dirty="0"/>
              <a:t>上报到服务器的埋点日志数据会经过</a:t>
            </a:r>
            <a:r>
              <a:rPr lang="zh-CN" altLang="en-US" sz="1600" dirty="0">
                <a:solidFill>
                  <a:srgbClr val="FF0000"/>
                </a:solidFill>
              </a:rPr>
              <a:t>数据采集</a:t>
            </a:r>
            <a:r>
              <a:rPr lang="zh-CN" altLang="en-US" sz="1600" dirty="0"/>
              <a:t>、</a:t>
            </a:r>
            <a:r>
              <a:rPr lang="zh-CN" altLang="en-US" sz="1600" dirty="0">
                <a:solidFill>
                  <a:srgbClr val="FF0000"/>
                </a:solidFill>
              </a:rPr>
              <a:t>过滤</a:t>
            </a:r>
            <a:r>
              <a:rPr lang="zh-CN" altLang="en-US" sz="1600" dirty="0"/>
              <a:t>、</a:t>
            </a:r>
            <a:r>
              <a:rPr lang="zh-CN" altLang="en-US" sz="1600" dirty="0">
                <a:solidFill>
                  <a:srgbClr val="FF0000"/>
                </a:solidFill>
              </a:rPr>
              <a:t>存储</a:t>
            </a:r>
            <a:r>
              <a:rPr lang="zh-CN" altLang="en-US" sz="1600" dirty="0"/>
              <a:t>、</a:t>
            </a:r>
            <a:r>
              <a:rPr lang="zh-CN" altLang="en-US" sz="1600" dirty="0">
                <a:solidFill>
                  <a:srgbClr val="FF0000"/>
                </a:solidFill>
              </a:rPr>
              <a:t>分析</a:t>
            </a:r>
            <a:r>
              <a:rPr lang="zh-CN" altLang="en-US" sz="1600" dirty="0"/>
              <a:t>、</a:t>
            </a:r>
            <a:r>
              <a:rPr lang="zh-CN" altLang="en-US" sz="1600" dirty="0">
                <a:solidFill>
                  <a:srgbClr val="FF0000"/>
                </a:solidFill>
              </a:rPr>
              <a:t>可视化</a:t>
            </a:r>
            <a:r>
              <a:rPr lang="zh-CN" altLang="en-US" sz="1600" dirty="0"/>
              <a:t>这一完整流程，电商平台通过对海量用户行为数据的分析，可以对用户建立精准的用户画像，同时，对于用户行为的分析，也可以帮助电商网站找到网站的优化思路，从而在海量用户数据的基础上对网站进行改进和完善。</a:t>
            </a:r>
          </a:p>
        </p:txBody>
      </p:sp>
    </p:spTree>
    <p:extLst>
      <p:ext uri="{BB962C8B-B14F-4D97-AF65-F5344CB8AC3E}">
        <p14:creationId xmlns:p14="http://schemas.microsoft.com/office/powerpoint/2010/main" val="421479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539552" y="843558"/>
            <a:ext cx="2232248" cy="369332"/>
          </a:xfrm>
          <a:prstGeom prst="rect">
            <a:avLst/>
          </a:prstGeom>
          <a:noFill/>
        </p:spPr>
        <p:txBody>
          <a:bodyPr wrap="square" rtlCol="0">
            <a:spAutoFit/>
          </a:bodyPr>
          <a:lstStyle/>
          <a:p>
            <a:r>
              <a:rPr lang="en-US" altLang="zh-CN" b="1" dirty="0"/>
              <a:t>2. </a:t>
            </a:r>
            <a:r>
              <a:rPr lang="zh-CN" altLang="en-US" b="1" dirty="0"/>
              <a:t>数据结构分析</a:t>
            </a:r>
          </a:p>
        </p:txBody>
      </p:sp>
      <p:sp>
        <p:nvSpPr>
          <p:cNvPr id="3" name="矩形 2"/>
          <p:cNvSpPr/>
          <p:nvPr/>
        </p:nvSpPr>
        <p:spPr>
          <a:xfrm>
            <a:off x="2195736" y="1491630"/>
            <a:ext cx="6678488" cy="2893100"/>
          </a:xfrm>
          <a:prstGeom prst="rect">
            <a:avLst/>
          </a:prstGeom>
        </p:spPr>
        <p:txBody>
          <a:bodyPr wrap="square">
            <a:spAutoFit/>
          </a:bodyPr>
          <a:lstStyle/>
          <a:p>
            <a:r>
              <a:rPr lang="zh-CN" altLang="en-US" sz="1400" dirty="0">
                <a:solidFill>
                  <a:srgbClr val="00B050"/>
                </a:solidFill>
              </a:rPr>
              <a:t> * Session随机抽取表</a:t>
            </a:r>
          </a:p>
          <a:p>
            <a:r>
              <a:rPr lang="zh-CN" altLang="en-US" sz="1400" dirty="0">
                <a:solidFill>
                  <a:srgbClr val="00B050"/>
                </a:solidFill>
              </a:rPr>
              <a:t>  *</a:t>
            </a:r>
          </a:p>
          <a:p>
            <a:r>
              <a:rPr lang="zh-CN" altLang="en-US" sz="1400" dirty="0">
                <a:solidFill>
                  <a:srgbClr val="00B050"/>
                </a:solidFill>
              </a:rPr>
              <a:t>  * @param taskid                       当前计算批次的ID</a:t>
            </a:r>
          </a:p>
          <a:p>
            <a:r>
              <a:rPr lang="zh-CN" altLang="en-US" sz="1400" dirty="0">
                <a:solidFill>
                  <a:srgbClr val="00B050"/>
                </a:solidFill>
              </a:rPr>
              <a:t>  * @param sessionid                 抽取的Session的ID</a:t>
            </a:r>
          </a:p>
          <a:p>
            <a:r>
              <a:rPr lang="zh-CN" altLang="en-US" sz="1400" dirty="0">
                <a:solidFill>
                  <a:srgbClr val="00B050"/>
                </a:solidFill>
              </a:rPr>
              <a:t>  * @param startTime                 Session的开始时间</a:t>
            </a:r>
          </a:p>
          <a:p>
            <a:r>
              <a:rPr lang="zh-CN" altLang="en-US" sz="1400" dirty="0">
                <a:solidFill>
                  <a:srgbClr val="00B050"/>
                </a:solidFill>
              </a:rPr>
              <a:t>  * @param searchKeywords     Session的查询字段</a:t>
            </a:r>
          </a:p>
          <a:p>
            <a:r>
              <a:rPr lang="zh-CN" altLang="en-US" sz="1400" dirty="0">
                <a:solidFill>
                  <a:srgbClr val="00B050"/>
                </a:solidFill>
              </a:rPr>
              <a:t>  * @param clickCategoryIds     Session点击的类别id集合</a:t>
            </a:r>
          </a:p>
          <a:p>
            <a:r>
              <a:rPr lang="zh-CN" altLang="en-US" sz="1400" dirty="0">
                <a:solidFill>
                  <a:srgbClr val="00B050"/>
                </a:solidFill>
              </a:rPr>
              <a:t>  */</a:t>
            </a:r>
          </a:p>
          <a:p>
            <a:r>
              <a:rPr lang="zh-CN" altLang="en-US" sz="1400" dirty="0"/>
              <a:t>case class </a:t>
            </a:r>
            <a:r>
              <a:rPr lang="zh-CN" altLang="en-US" sz="1400" dirty="0">
                <a:solidFill>
                  <a:srgbClr val="FF0000"/>
                </a:solidFill>
              </a:rPr>
              <a:t>SessionRandomExtract</a:t>
            </a:r>
            <a:r>
              <a:rPr lang="zh-CN" altLang="en-US" sz="1400" dirty="0"/>
              <a:t>(taskid:String,</a:t>
            </a:r>
          </a:p>
          <a:p>
            <a:r>
              <a:rPr lang="zh-CN" altLang="en-US" sz="1400" dirty="0"/>
              <a:t>                                sessionid:String,</a:t>
            </a:r>
          </a:p>
          <a:p>
            <a:r>
              <a:rPr lang="zh-CN" altLang="en-US" sz="1400" dirty="0"/>
              <a:t>                                startTime:String,</a:t>
            </a:r>
          </a:p>
          <a:p>
            <a:r>
              <a:rPr lang="zh-CN" altLang="en-US" sz="1400" dirty="0"/>
              <a:t>                                searchKeywords:String,</a:t>
            </a:r>
          </a:p>
          <a:p>
            <a:r>
              <a:rPr lang="zh-CN" altLang="en-US" sz="1400" dirty="0"/>
              <a:t>                                clickCategoryIds:String)</a:t>
            </a:r>
          </a:p>
        </p:txBody>
      </p:sp>
    </p:spTree>
    <p:extLst>
      <p:ext uri="{BB962C8B-B14F-4D97-AF65-F5344CB8AC3E}">
        <p14:creationId xmlns:p14="http://schemas.microsoft.com/office/powerpoint/2010/main" val="20922698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55776" y="627534"/>
            <a:ext cx="4608512" cy="4401205"/>
          </a:xfrm>
          <a:prstGeom prst="rect">
            <a:avLst/>
          </a:prstGeom>
        </p:spPr>
        <p:txBody>
          <a:bodyPr wrap="square">
            <a:spAutoFit/>
          </a:bodyPr>
          <a:lstStyle/>
          <a:p>
            <a:r>
              <a:rPr lang="zh-CN" altLang="en-US" sz="1000" dirty="0">
                <a:solidFill>
                  <a:srgbClr val="00B050"/>
                </a:solidFill>
              </a:rPr>
              <a:t>/**</a:t>
            </a:r>
          </a:p>
          <a:p>
            <a:r>
              <a:rPr lang="zh-CN" altLang="en-US" sz="1000" dirty="0">
                <a:solidFill>
                  <a:srgbClr val="00B050"/>
                </a:solidFill>
              </a:rPr>
              <a:t>  * Session随机抽取详细表</a:t>
            </a:r>
          </a:p>
          <a:p>
            <a:r>
              <a:rPr lang="zh-CN" altLang="en-US" sz="1000" dirty="0">
                <a:solidFill>
                  <a:srgbClr val="00B050"/>
                </a:solidFill>
              </a:rPr>
              <a:t>  *</a:t>
            </a:r>
          </a:p>
          <a:p>
            <a:r>
              <a:rPr lang="zh-CN" altLang="en-US" sz="1000" dirty="0">
                <a:solidFill>
                  <a:srgbClr val="00B050"/>
                </a:solidFill>
              </a:rPr>
              <a:t>  * @param taskid            当前计算批次的ID</a:t>
            </a:r>
          </a:p>
          <a:p>
            <a:r>
              <a:rPr lang="zh-CN" altLang="en-US" sz="1000" dirty="0">
                <a:solidFill>
                  <a:srgbClr val="00B050"/>
                </a:solidFill>
              </a:rPr>
              <a:t>  * @param userid            用户的ID</a:t>
            </a:r>
          </a:p>
          <a:p>
            <a:r>
              <a:rPr lang="zh-CN" altLang="en-US" sz="1000" dirty="0">
                <a:solidFill>
                  <a:srgbClr val="00B050"/>
                </a:solidFill>
              </a:rPr>
              <a:t>  * @param sessionid         Session的ID</a:t>
            </a:r>
          </a:p>
          <a:p>
            <a:r>
              <a:rPr lang="zh-CN" altLang="en-US" sz="1000" dirty="0">
                <a:solidFill>
                  <a:srgbClr val="00B050"/>
                </a:solidFill>
              </a:rPr>
              <a:t>  * @param pageid            某个页面的ID</a:t>
            </a:r>
          </a:p>
          <a:p>
            <a:r>
              <a:rPr lang="zh-CN" altLang="en-US" sz="1000" dirty="0">
                <a:solidFill>
                  <a:srgbClr val="00B050"/>
                </a:solidFill>
              </a:rPr>
              <a:t>  * @param actionTime        点击行为的时间点</a:t>
            </a:r>
          </a:p>
          <a:p>
            <a:r>
              <a:rPr lang="zh-CN" altLang="en-US" sz="1000" dirty="0">
                <a:solidFill>
                  <a:srgbClr val="00B050"/>
                </a:solidFill>
              </a:rPr>
              <a:t>  * @param searchKeyword     用户搜索的关键词</a:t>
            </a:r>
          </a:p>
          <a:p>
            <a:r>
              <a:rPr lang="zh-CN" altLang="en-US" sz="1000" dirty="0">
                <a:solidFill>
                  <a:srgbClr val="00B050"/>
                </a:solidFill>
              </a:rPr>
              <a:t>  * @param clickCategoryId   某一个商品品类的ID</a:t>
            </a:r>
          </a:p>
          <a:p>
            <a:r>
              <a:rPr lang="zh-CN" altLang="en-US" sz="1000" dirty="0">
                <a:solidFill>
                  <a:srgbClr val="00B050"/>
                </a:solidFill>
              </a:rPr>
              <a:t>  * @param clickProductId    某一个商品的ID</a:t>
            </a:r>
          </a:p>
          <a:p>
            <a:r>
              <a:rPr lang="zh-CN" altLang="en-US" sz="1000" dirty="0">
                <a:solidFill>
                  <a:srgbClr val="00B050"/>
                </a:solidFill>
              </a:rPr>
              <a:t>  * @param orderCategoryIds  一次订单中所有品类的ID集合</a:t>
            </a:r>
          </a:p>
          <a:p>
            <a:r>
              <a:rPr lang="zh-CN" altLang="en-US" sz="1000" dirty="0">
                <a:solidFill>
                  <a:srgbClr val="00B050"/>
                </a:solidFill>
              </a:rPr>
              <a:t>  * @param orderProductIds   一次订单中所有商品的ID集合</a:t>
            </a:r>
          </a:p>
          <a:p>
            <a:r>
              <a:rPr lang="zh-CN" altLang="en-US" sz="1000" dirty="0">
                <a:solidFill>
                  <a:srgbClr val="00B050"/>
                </a:solidFill>
              </a:rPr>
              <a:t>  * @param payCategoryIds    一次支付中所有品类的ID集合</a:t>
            </a:r>
          </a:p>
          <a:p>
            <a:r>
              <a:rPr lang="zh-CN" altLang="en-US" sz="1000" dirty="0">
                <a:solidFill>
                  <a:srgbClr val="00B050"/>
                </a:solidFill>
              </a:rPr>
              <a:t>  * @param payProductIds     一次支付中所有商品的ID集合</a:t>
            </a:r>
          </a:p>
          <a:p>
            <a:r>
              <a:rPr lang="zh-CN" altLang="en-US" sz="1000" dirty="0">
                <a:solidFill>
                  <a:srgbClr val="00B050"/>
                </a:solidFill>
              </a:rPr>
              <a:t>  **/</a:t>
            </a:r>
          </a:p>
          <a:p>
            <a:r>
              <a:rPr lang="zh-CN" altLang="en-US" sz="1000" dirty="0"/>
              <a:t>case class </a:t>
            </a:r>
            <a:r>
              <a:rPr lang="zh-CN" altLang="en-US" sz="1000" dirty="0">
                <a:solidFill>
                  <a:srgbClr val="FF0000"/>
                </a:solidFill>
              </a:rPr>
              <a:t>SessionDetail</a:t>
            </a:r>
            <a:r>
              <a:rPr lang="zh-CN" altLang="en-US" sz="1000" dirty="0"/>
              <a:t>(taskid:String,</a:t>
            </a:r>
          </a:p>
          <a:p>
            <a:r>
              <a:rPr lang="zh-CN" altLang="en-US" sz="1000" dirty="0"/>
              <a:t>                         userid:Long,</a:t>
            </a:r>
          </a:p>
          <a:p>
            <a:r>
              <a:rPr lang="zh-CN" altLang="en-US" sz="1000" dirty="0"/>
              <a:t>                         sessionid:String,</a:t>
            </a:r>
          </a:p>
          <a:p>
            <a:r>
              <a:rPr lang="zh-CN" altLang="en-US" sz="1000" dirty="0"/>
              <a:t>                         pageid:Long,</a:t>
            </a:r>
          </a:p>
          <a:p>
            <a:r>
              <a:rPr lang="zh-CN" altLang="en-US" sz="1000" dirty="0"/>
              <a:t>                         actionTime:String,</a:t>
            </a:r>
          </a:p>
          <a:p>
            <a:r>
              <a:rPr lang="zh-CN" altLang="en-US" sz="1000" dirty="0"/>
              <a:t>                         searchKeyword:String,</a:t>
            </a:r>
          </a:p>
          <a:p>
            <a:r>
              <a:rPr lang="zh-CN" altLang="en-US" sz="1000" dirty="0"/>
              <a:t>                         clickCategoryId:Long,</a:t>
            </a:r>
          </a:p>
          <a:p>
            <a:r>
              <a:rPr lang="zh-CN" altLang="en-US" sz="1000" dirty="0"/>
              <a:t>                         clickProductId:Long,</a:t>
            </a:r>
          </a:p>
          <a:p>
            <a:r>
              <a:rPr lang="zh-CN" altLang="en-US" sz="1000" dirty="0"/>
              <a:t>                         orderCategoryIds:String,</a:t>
            </a:r>
          </a:p>
          <a:p>
            <a:r>
              <a:rPr lang="zh-CN" altLang="en-US" sz="1000" dirty="0"/>
              <a:t>                         orderProductIds:String,</a:t>
            </a:r>
          </a:p>
          <a:p>
            <a:r>
              <a:rPr lang="zh-CN" altLang="en-US" sz="1000" dirty="0"/>
              <a:t>                         payCategoryIds:String,</a:t>
            </a:r>
          </a:p>
          <a:p>
            <a:r>
              <a:rPr lang="zh-CN" altLang="en-US" sz="1000" dirty="0"/>
              <a:t>                         payProductIds:String)</a:t>
            </a:r>
          </a:p>
        </p:txBody>
      </p:sp>
      <p:sp>
        <p:nvSpPr>
          <p:cNvPr id="5" name="文本框 4"/>
          <p:cNvSpPr txBox="1"/>
          <p:nvPr/>
        </p:nvSpPr>
        <p:spPr>
          <a:xfrm>
            <a:off x="539552" y="843558"/>
            <a:ext cx="2232248" cy="369332"/>
          </a:xfrm>
          <a:prstGeom prst="rect">
            <a:avLst/>
          </a:prstGeom>
          <a:noFill/>
        </p:spPr>
        <p:txBody>
          <a:bodyPr wrap="square" rtlCol="0">
            <a:spAutoFit/>
          </a:bodyPr>
          <a:lstStyle/>
          <a:p>
            <a:r>
              <a:rPr lang="en-US" altLang="zh-CN" b="1" dirty="0"/>
              <a:t>2. </a:t>
            </a:r>
            <a:r>
              <a:rPr lang="zh-CN" altLang="en-US" b="1" dirty="0"/>
              <a:t>数据结构分析</a:t>
            </a:r>
          </a:p>
        </p:txBody>
      </p:sp>
    </p:spTree>
    <p:extLst>
      <p:ext uri="{BB962C8B-B14F-4D97-AF65-F5344CB8AC3E}">
        <p14:creationId xmlns:p14="http://schemas.microsoft.com/office/powerpoint/2010/main" val="30559789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5776" y="2211710"/>
            <a:ext cx="4320480" cy="461665"/>
          </a:xfrm>
          <a:prstGeom prst="rect">
            <a:avLst/>
          </a:prstGeom>
          <a:noFill/>
        </p:spPr>
        <p:txBody>
          <a:bodyPr wrap="square" rtlCol="0">
            <a:spAutoFit/>
          </a:bodyPr>
          <a:lstStyle/>
          <a:p>
            <a:r>
              <a:rPr lang="zh-CN" altLang="en-US" sz="2400" b="1" dirty="0"/>
              <a:t>需求三：</a:t>
            </a:r>
            <a:r>
              <a:rPr lang="en-US" altLang="zh-CN" sz="2400" b="1" dirty="0"/>
              <a:t>Top10</a:t>
            </a:r>
            <a:r>
              <a:rPr lang="zh-CN" altLang="en-US" sz="2400" b="1" dirty="0"/>
              <a:t>热门品类统计</a:t>
            </a:r>
          </a:p>
        </p:txBody>
      </p:sp>
    </p:spTree>
    <p:extLst>
      <p:ext uri="{BB962C8B-B14F-4D97-AF65-F5344CB8AC3E}">
        <p14:creationId xmlns:p14="http://schemas.microsoft.com/office/powerpoint/2010/main" val="31794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
        <p:nvSpPr>
          <p:cNvPr id="7" name="矩形 6"/>
          <p:cNvSpPr/>
          <p:nvPr/>
        </p:nvSpPr>
        <p:spPr>
          <a:xfrm>
            <a:off x="683568" y="2139702"/>
            <a:ext cx="7776864" cy="861774"/>
          </a:xfrm>
          <a:prstGeom prst="rect">
            <a:avLst/>
          </a:prstGeom>
        </p:spPr>
        <p:txBody>
          <a:bodyPr wrap="square">
            <a:spAutoFit/>
          </a:bodyPr>
          <a:lstStyle/>
          <a:p>
            <a:pPr indent="266700" algn="just">
              <a:lnSpc>
                <a:spcPts val="2000"/>
              </a:lnSpc>
              <a:spcBef>
                <a:spcPts val="100"/>
              </a:spcBef>
              <a:spcAft>
                <a:spcPts val="100"/>
              </a:spcAft>
            </a:pPr>
            <a:r>
              <a:rPr lang="zh-CN" altLang="zh-CN" sz="1600" kern="100" spc="50" dirty="0">
                <a:latin typeface="Times New Roman" panose="02020603050405020304" pitchFamily="18" charset="0"/>
              </a:rPr>
              <a:t>在符合条件的</a:t>
            </a:r>
            <a:r>
              <a:rPr lang="zh-CN" altLang="en-US" sz="1600" kern="100" spc="50" dirty="0">
                <a:latin typeface="Times New Roman" panose="02020603050405020304" pitchFamily="18" charset="0"/>
              </a:rPr>
              <a:t>用户行为数据</a:t>
            </a:r>
            <a:r>
              <a:rPr lang="zh-CN" altLang="zh-CN" sz="1600" kern="100" spc="50" dirty="0">
                <a:latin typeface="Times New Roman" panose="02020603050405020304" pitchFamily="18" charset="0"/>
              </a:rPr>
              <a:t>中，获取点击、下单和支付数量排名前</a:t>
            </a:r>
            <a:r>
              <a:rPr lang="en-US" altLang="zh-CN" sz="1600" kern="100" spc="50" dirty="0">
                <a:latin typeface="Times New Roman" panose="02020603050405020304" pitchFamily="18" charset="0"/>
              </a:rPr>
              <a:t>10</a:t>
            </a:r>
            <a:r>
              <a:rPr lang="zh-CN" altLang="zh-CN" sz="1600" kern="100" spc="50" dirty="0">
                <a:latin typeface="Times New Roman" panose="02020603050405020304" pitchFamily="18" charset="0"/>
              </a:rPr>
              <a:t>的品类</a:t>
            </a:r>
            <a:r>
              <a:rPr lang="zh-CN" altLang="en-US" sz="1600" kern="100" spc="50" dirty="0">
                <a:latin typeface="Times New Roman" panose="02020603050405020304" pitchFamily="18" charset="0"/>
              </a:rPr>
              <a:t>。在</a:t>
            </a:r>
            <a:r>
              <a:rPr lang="en-US" altLang="zh-CN" sz="1600" kern="100" spc="50" dirty="0">
                <a:latin typeface="Times New Roman" panose="02020603050405020304" pitchFamily="18" charset="0"/>
              </a:rPr>
              <a:t>Top10</a:t>
            </a:r>
            <a:r>
              <a:rPr lang="zh-CN" altLang="en-US" sz="1600" kern="100" spc="50" dirty="0">
                <a:latin typeface="Times New Roman" panose="02020603050405020304" pitchFamily="18" charset="0"/>
              </a:rPr>
              <a:t>的排序中，按照点击数量、下单数量、支付数量的次序进行排序，即优先考虑点击数量。</a:t>
            </a:r>
            <a:endParaRPr lang="zh-CN" altLang="zh-CN" sz="1600" kern="100" spc="50" dirty="0">
              <a:latin typeface="Times New Roman" panose="02020603050405020304" pitchFamily="18" charset="0"/>
            </a:endParaRPr>
          </a:p>
        </p:txBody>
      </p:sp>
    </p:spTree>
    <p:extLst>
      <p:ext uri="{BB962C8B-B14F-4D97-AF65-F5344CB8AC3E}">
        <p14:creationId xmlns:p14="http://schemas.microsoft.com/office/powerpoint/2010/main" val="67485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1794" y="1885237"/>
            <a:ext cx="8064896" cy="307777"/>
          </a:xfrm>
          <a:prstGeom prst="rect">
            <a:avLst/>
          </a:prstGeom>
        </p:spPr>
        <p:txBody>
          <a:bodyPr wrap="square">
            <a:spAutoFit/>
          </a:bodyPr>
          <a:lstStyle/>
          <a:p>
            <a:r>
              <a:rPr lang="zh-CN" altLang="en-US" sz="1400" dirty="0"/>
              <a:t>2018-02-11,81,af18373e1dbc47a397e87f186ffd9555,3,2018-02-11 17:04:42,null,</a:t>
            </a:r>
            <a:r>
              <a:rPr lang="zh-CN" altLang="en-US" sz="1400" dirty="0">
                <a:solidFill>
                  <a:srgbClr val="FF0000"/>
                </a:solidFill>
              </a:rPr>
              <a:t>37</a:t>
            </a:r>
            <a:r>
              <a:rPr lang="zh-CN" altLang="en-US" sz="1400" dirty="0"/>
              <a:t>,</a:t>
            </a:r>
            <a:r>
              <a:rPr lang="zh-CN" altLang="en-US" sz="1400" dirty="0">
                <a:solidFill>
                  <a:srgbClr val="FF0000"/>
                </a:solidFill>
              </a:rPr>
              <a:t>17</a:t>
            </a:r>
            <a:r>
              <a:rPr lang="zh-CN" altLang="en-US" sz="1400" dirty="0"/>
              <a:t>,null,null,null,null,7</a:t>
            </a:r>
          </a:p>
        </p:txBody>
      </p:sp>
      <p:sp>
        <p:nvSpPr>
          <p:cNvPr id="2" name="矩形 1"/>
          <p:cNvSpPr/>
          <p:nvPr/>
        </p:nvSpPr>
        <p:spPr>
          <a:xfrm>
            <a:off x="581794" y="3155517"/>
            <a:ext cx="8064896" cy="307777"/>
          </a:xfrm>
          <a:prstGeom prst="rect">
            <a:avLst/>
          </a:prstGeom>
        </p:spPr>
        <p:txBody>
          <a:bodyPr wrap="square">
            <a:spAutoFit/>
          </a:bodyPr>
          <a:lstStyle/>
          <a:p>
            <a:r>
              <a:rPr lang="zh-CN" altLang="en-US" sz="1400" dirty="0"/>
              <a:t>2018-02-11,81,af18373e1dbc47a397e87f186ffd9555,6,2018-02-11 17:50:10,null,-1,-1,</a:t>
            </a:r>
            <a:r>
              <a:rPr lang="zh-CN" altLang="en-US" sz="1400" dirty="0">
                <a:solidFill>
                  <a:srgbClr val="FF0000"/>
                </a:solidFill>
              </a:rPr>
              <a:t>61</a:t>
            </a:r>
            <a:r>
              <a:rPr lang="zh-CN" altLang="en-US" sz="1400" dirty="0"/>
              <a:t>,</a:t>
            </a:r>
            <a:r>
              <a:rPr lang="zh-CN" altLang="en-US" sz="1400" dirty="0">
                <a:solidFill>
                  <a:srgbClr val="FF0000"/>
                </a:solidFill>
              </a:rPr>
              <a:t>71</a:t>
            </a:r>
            <a:r>
              <a:rPr lang="zh-CN" altLang="en-US" sz="1400" dirty="0"/>
              <a:t>,null,null,2</a:t>
            </a:r>
          </a:p>
        </p:txBody>
      </p:sp>
      <p:sp>
        <p:nvSpPr>
          <p:cNvPr id="6" name="矩形 5"/>
          <p:cNvSpPr/>
          <p:nvPr/>
        </p:nvSpPr>
        <p:spPr>
          <a:xfrm>
            <a:off x="581794" y="2514122"/>
            <a:ext cx="8310686" cy="307777"/>
          </a:xfrm>
          <a:prstGeom prst="rect">
            <a:avLst/>
          </a:prstGeom>
        </p:spPr>
        <p:txBody>
          <a:bodyPr wrap="square">
            <a:spAutoFit/>
          </a:bodyPr>
          <a:lstStyle/>
          <a:p>
            <a:r>
              <a:rPr lang="zh-CN" altLang="en-US" sz="1400" dirty="0"/>
              <a:t>2018-02-11,81,af18373e1dbc47a397e87f186ffd9555,3,2018-02-11 17:29:50,</a:t>
            </a:r>
            <a:r>
              <a:rPr lang="zh-CN" altLang="en-US" sz="1400" dirty="0">
                <a:solidFill>
                  <a:srgbClr val="FF0000"/>
                </a:solidFill>
              </a:rPr>
              <a:t>重庆小面</a:t>
            </a:r>
            <a:r>
              <a:rPr lang="zh-CN" altLang="en-US" sz="1400" dirty="0"/>
              <a:t>,-1,-1,null,null,null,null,1</a:t>
            </a:r>
          </a:p>
        </p:txBody>
      </p:sp>
      <p:sp>
        <p:nvSpPr>
          <p:cNvPr id="7" name="矩形 6"/>
          <p:cNvSpPr/>
          <p:nvPr/>
        </p:nvSpPr>
        <p:spPr>
          <a:xfrm>
            <a:off x="581794" y="3805810"/>
            <a:ext cx="8238678" cy="307777"/>
          </a:xfrm>
          <a:prstGeom prst="rect">
            <a:avLst/>
          </a:prstGeom>
        </p:spPr>
        <p:txBody>
          <a:bodyPr wrap="square">
            <a:spAutoFit/>
          </a:bodyPr>
          <a:lstStyle/>
          <a:p>
            <a:r>
              <a:rPr lang="zh-CN" altLang="en-US" sz="1400" dirty="0"/>
              <a:t>2018-02-11,81,af18373e1dbc47a397e87f186ffd9555,4,2018-02-11 17:18:24,null,-1,-1,null,null,</a:t>
            </a:r>
            <a:r>
              <a:rPr lang="zh-CN" altLang="en-US" sz="1400" dirty="0">
                <a:solidFill>
                  <a:srgbClr val="FF0000"/>
                </a:solidFill>
              </a:rPr>
              <a:t>83</a:t>
            </a:r>
            <a:r>
              <a:rPr lang="zh-CN" altLang="en-US" sz="1400" dirty="0"/>
              <a:t>,</a:t>
            </a:r>
            <a:r>
              <a:rPr lang="zh-CN" altLang="en-US" sz="1400" dirty="0">
                <a:solidFill>
                  <a:srgbClr val="FF0000"/>
                </a:solidFill>
              </a:rPr>
              <a:t>17</a:t>
            </a:r>
            <a:r>
              <a:rPr lang="zh-CN" altLang="en-US" sz="1400" dirty="0"/>
              <a:t>,1</a:t>
            </a:r>
          </a:p>
        </p:txBody>
      </p:sp>
      <p:sp>
        <p:nvSpPr>
          <p:cNvPr id="25" name="文本框 24"/>
          <p:cNvSpPr txBox="1"/>
          <p:nvPr/>
        </p:nvSpPr>
        <p:spPr>
          <a:xfrm>
            <a:off x="581794" y="1635646"/>
            <a:ext cx="1109886" cy="261610"/>
          </a:xfrm>
          <a:prstGeom prst="rect">
            <a:avLst/>
          </a:prstGeom>
          <a:noFill/>
        </p:spPr>
        <p:txBody>
          <a:bodyPr wrap="square" rtlCol="0">
            <a:spAutoFit/>
          </a:bodyPr>
          <a:lstStyle/>
          <a:p>
            <a:r>
              <a:rPr lang="en-US" altLang="zh-CN" sz="1100" b="1" dirty="0"/>
              <a:t>1. </a:t>
            </a:r>
            <a:r>
              <a:rPr lang="zh-CN" altLang="en-US" sz="1100" b="1" dirty="0"/>
              <a:t>点击</a:t>
            </a:r>
            <a:r>
              <a:rPr lang="en-US" altLang="zh-CN" sz="1100" b="1" dirty="0"/>
              <a:t>Session</a:t>
            </a:r>
            <a:endParaRPr lang="zh-CN" altLang="en-US" sz="1100" b="1" dirty="0"/>
          </a:p>
        </p:txBody>
      </p:sp>
      <p:sp>
        <p:nvSpPr>
          <p:cNvPr id="26" name="文本框 25"/>
          <p:cNvSpPr txBox="1"/>
          <p:nvPr/>
        </p:nvSpPr>
        <p:spPr>
          <a:xfrm>
            <a:off x="581794" y="2893907"/>
            <a:ext cx="1109886" cy="261610"/>
          </a:xfrm>
          <a:prstGeom prst="rect">
            <a:avLst/>
          </a:prstGeom>
          <a:noFill/>
        </p:spPr>
        <p:txBody>
          <a:bodyPr wrap="square" rtlCol="0">
            <a:spAutoFit/>
          </a:bodyPr>
          <a:lstStyle/>
          <a:p>
            <a:r>
              <a:rPr lang="en-US" altLang="zh-CN" sz="1100" b="1" dirty="0"/>
              <a:t>3. </a:t>
            </a:r>
            <a:r>
              <a:rPr lang="zh-CN" altLang="en-US" sz="1100" b="1" dirty="0"/>
              <a:t>下单</a:t>
            </a:r>
            <a:r>
              <a:rPr lang="en-US" altLang="zh-CN" sz="1100" b="1" dirty="0"/>
              <a:t>Session</a:t>
            </a:r>
            <a:endParaRPr lang="zh-CN" altLang="en-US" sz="1100" b="1" dirty="0"/>
          </a:p>
        </p:txBody>
      </p:sp>
      <p:sp>
        <p:nvSpPr>
          <p:cNvPr id="27" name="文本框 26"/>
          <p:cNvSpPr txBox="1"/>
          <p:nvPr/>
        </p:nvSpPr>
        <p:spPr>
          <a:xfrm>
            <a:off x="581794" y="2252088"/>
            <a:ext cx="1109886" cy="261610"/>
          </a:xfrm>
          <a:prstGeom prst="rect">
            <a:avLst/>
          </a:prstGeom>
          <a:noFill/>
        </p:spPr>
        <p:txBody>
          <a:bodyPr wrap="square" rtlCol="0">
            <a:spAutoFit/>
          </a:bodyPr>
          <a:lstStyle/>
          <a:p>
            <a:r>
              <a:rPr lang="en-US" altLang="zh-CN" sz="1100" b="1" dirty="0"/>
              <a:t>2. </a:t>
            </a:r>
            <a:r>
              <a:rPr lang="zh-CN" altLang="en-US" sz="1100" b="1" dirty="0"/>
              <a:t>搜索</a:t>
            </a:r>
            <a:r>
              <a:rPr lang="en-US" altLang="zh-CN" sz="1100" b="1" dirty="0"/>
              <a:t>Session</a:t>
            </a:r>
            <a:endParaRPr lang="zh-CN" altLang="en-US" sz="1100" b="1" dirty="0"/>
          </a:p>
        </p:txBody>
      </p:sp>
      <p:sp>
        <p:nvSpPr>
          <p:cNvPr id="28" name="文本框 27"/>
          <p:cNvSpPr txBox="1"/>
          <p:nvPr/>
        </p:nvSpPr>
        <p:spPr>
          <a:xfrm>
            <a:off x="617756" y="3544200"/>
            <a:ext cx="1109886" cy="261610"/>
          </a:xfrm>
          <a:prstGeom prst="rect">
            <a:avLst/>
          </a:prstGeom>
          <a:noFill/>
        </p:spPr>
        <p:txBody>
          <a:bodyPr wrap="square" rtlCol="0">
            <a:spAutoFit/>
          </a:bodyPr>
          <a:lstStyle/>
          <a:p>
            <a:r>
              <a:rPr lang="en-US" altLang="zh-CN" sz="1100" b="1" dirty="0"/>
              <a:t>4. </a:t>
            </a:r>
            <a:r>
              <a:rPr lang="zh-CN" altLang="en-US" sz="1100" b="1" dirty="0"/>
              <a:t>付款</a:t>
            </a:r>
            <a:r>
              <a:rPr lang="en-US" altLang="zh-CN" sz="1100" b="1" dirty="0"/>
              <a:t>Session</a:t>
            </a:r>
            <a:endParaRPr lang="zh-CN" altLang="en-US" sz="1100" b="1" dirty="0"/>
          </a:p>
        </p:txBody>
      </p:sp>
      <p:sp>
        <p:nvSpPr>
          <p:cNvPr id="29" name="文本框 28"/>
          <p:cNvSpPr txBox="1"/>
          <p:nvPr/>
        </p:nvSpPr>
        <p:spPr>
          <a:xfrm>
            <a:off x="581794" y="987574"/>
            <a:ext cx="2448272" cy="369332"/>
          </a:xfrm>
          <a:prstGeom prst="rect">
            <a:avLst/>
          </a:prstGeom>
          <a:noFill/>
        </p:spPr>
        <p:txBody>
          <a:bodyPr wrap="square" rtlCol="0">
            <a:spAutoFit/>
          </a:bodyPr>
          <a:lstStyle/>
          <a:p>
            <a:r>
              <a:rPr lang="en-US" altLang="zh-CN" b="1" dirty="0"/>
              <a:t>2.1 user_visit_action</a:t>
            </a:r>
            <a:r>
              <a:rPr lang="zh-CN" altLang="en-US" b="1" dirty="0"/>
              <a:t>表</a:t>
            </a:r>
          </a:p>
        </p:txBody>
      </p:sp>
    </p:spTree>
    <p:extLst>
      <p:ext uri="{BB962C8B-B14F-4D97-AF65-F5344CB8AC3E}">
        <p14:creationId xmlns:p14="http://schemas.microsoft.com/office/powerpoint/2010/main" val="290150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1000"/>
                                        <p:tgtEl>
                                          <p:spTgt spid="2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1000"/>
                                        <p:tgtEl>
                                          <p:spTgt spid="2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10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
        <p:nvSpPr>
          <p:cNvPr id="2" name="文本框 1"/>
          <p:cNvSpPr txBox="1"/>
          <p:nvPr/>
        </p:nvSpPr>
        <p:spPr>
          <a:xfrm>
            <a:off x="395536" y="2141443"/>
            <a:ext cx="144016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200" b="1" dirty="0"/>
              <a:t>获取所有发生过点击、下单、付款的</a:t>
            </a:r>
            <a:r>
              <a:rPr lang="en-US" altLang="zh-CN" sz="1200" b="1" dirty="0"/>
              <a:t>categoryId</a:t>
            </a:r>
            <a:endParaRPr lang="zh-CN" altLang="en-US" sz="1200" b="1" dirty="0"/>
          </a:p>
        </p:txBody>
      </p:sp>
      <p:sp>
        <p:nvSpPr>
          <p:cNvPr id="5" name="文本框 4"/>
          <p:cNvSpPr txBox="1"/>
          <p:nvPr/>
        </p:nvSpPr>
        <p:spPr>
          <a:xfrm>
            <a:off x="2627784" y="2233774"/>
            <a:ext cx="15121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200" b="1" dirty="0"/>
              <a:t>获取各个</a:t>
            </a:r>
            <a:r>
              <a:rPr lang="en-US" altLang="zh-CN" sz="1200" b="1" dirty="0"/>
              <a:t>categoryId</a:t>
            </a:r>
            <a:r>
              <a:rPr lang="zh-CN" altLang="en-US" sz="1200" b="1" dirty="0"/>
              <a:t>的点击次数</a:t>
            </a:r>
          </a:p>
        </p:txBody>
      </p:sp>
      <p:sp>
        <p:nvSpPr>
          <p:cNvPr id="3" name="右箭头 2"/>
          <p:cNvSpPr/>
          <p:nvPr/>
        </p:nvSpPr>
        <p:spPr>
          <a:xfrm>
            <a:off x="1979712" y="2464607"/>
            <a:ext cx="432048" cy="8072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文本框 7"/>
          <p:cNvSpPr txBox="1"/>
          <p:nvPr/>
        </p:nvSpPr>
        <p:spPr>
          <a:xfrm>
            <a:off x="4932040" y="2233774"/>
            <a:ext cx="15121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200" b="1" dirty="0"/>
              <a:t>获取各个</a:t>
            </a:r>
            <a:r>
              <a:rPr lang="en-US" altLang="zh-CN" sz="1200" b="1" dirty="0"/>
              <a:t>categoryId</a:t>
            </a:r>
            <a:r>
              <a:rPr lang="zh-CN" altLang="en-US" sz="1200" b="1" dirty="0"/>
              <a:t>的下单次数</a:t>
            </a:r>
          </a:p>
        </p:txBody>
      </p:sp>
      <p:sp>
        <p:nvSpPr>
          <p:cNvPr id="9" name="右箭头 8"/>
          <p:cNvSpPr/>
          <p:nvPr/>
        </p:nvSpPr>
        <p:spPr>
          <a:xfrm>
            <a:off x="4283968" y="2424244"/>
            <a:ext cx="432048" cy="8072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0" name="右箭头 9"/>
          <p:cNvSpPr/>
          <p:nvPr/>
        </p:nvSpPr>
        <p:spPr>
          <a:xfrm>
            <a:off x="6660232" y="2424244"/>
            <a:ext cx="432048" cy="8072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1" name="文本框 10"/>
          <p:cNvSpPr txBox="1"/>
          <p:nvPr/>
        </p:nvSpPr>
        <p:spPr>
          <a:xfrm>
            <a:off x="7308304" y="2262220"/>
            <a:ext cx="15121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200" b="1" dirty="0"/>
              <a:t>获取各个</a:t>
            </a:r>
            <a:r>
              <a:rPr lang="en-US" altLang="zh-CN" sz="1200" b="1" dirty="0"/>
              <a:t>categoryId</a:t>
            </a:r>
            <a:r>
              <a:rPr lang="zh-CN" altLang="en-US" sz="1200" b="1" dirty="0"/>
              <a:t>的付款次数</a:t>
            </a:r>
          </a:p>
        </p:txBody>
      </p:sp>
      <p:sp>
        <p:nvSpPr>
          <p:cNvPr id="14" name="文本框 13"/>
          <p:cNvSpPr txBox="1"/>
          <p:nvPr/>
        </p:nvSpPr>
        <p:spPr>
          <a:xfrm>
            <a:off x="1106734" y="3291830"/>
            <a:ext cx="15121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200" b="1" dirty="0"/>
              <a:t>根据点击、下单、付款次数排序</a:t>
            </a:r>
          </a:p>
        </p:txBody>
      </p:sp>
      <p:sp>
        <p:nvSpPr>
          <p:cNvPr id="15" name="右箭头 14"/>
          <p:cNvSpPr/>
          <p:nvPr/>
        </p:nvSpPr>
        <p:spPr>
          <a:xfrm>
            <a:off x="458662" y="3482300"/>
            <a:ext cx="432048" cy="8072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6" name="文本框 15"/>
          <p:cNvSpPr txBox="1"/>
          <p:nvPr/>
        </p:nvSpPr>
        <p:spPr>
          <a:xfrm>
            <a:off x="3483500" y="3291830"/>
            <a:ext cx="15121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200" b="1" dirty="0"/>
              <a:t>取排序后</a:t>
            </a:r>
            <a:r>
              <a:rPr lang="en-US" altLang="zh-CN" sz="1200" b="1" dirty="0"/>
              <a:t>Top10</a:t>
            </a:r>
            <a:r>
              <a:rPr lang="zh-CN" altLang="en-US" sz="1200" b="1" dirty="0"/>
              <a:t>的品类</a:t>
            </a:r>
          </a:p>
        </p:txBody>
      </p:sp>
      <p:sp>
        <p:nvSpPr>
          <p:cNvPr id="17" name="右箭头 16"/>
          <p:cNvSpPr/>
          <p:nvPr/>
        </p:nvSpPr>
        <p:spPr>
          <a:xfrm>
            <a:off x="2835428" y="3482300"/>
            <a:ext cx="432048" cy="8072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8" name="文本框 17"/>
          <p:cNvSpPr txBox="1"/>
          <p:nvPr/>
        </p:nvSpPr>
        <p:spPr>
          <a:xfrm>
            <a:off x="5860266" y="3291830"/>
            <a:ext cx="15121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200" b="1" dirty="0"/>
              <a:t>整理结构，写入</a:t>
            </a:r>
            <a:r>
              <a:rPr lang="en-US" altLang="zh-CN" sz="1200" b="1" dirty="0"/>
              <a:t>MySQL</a:t>
            </a:r>
            <a:r>
              <a:rPr lang="zh-CN" altLang="en-US" sz="1200" b="1" dirty="0"/>
              <a:t>数据库</a:t>
            </a:r>
          </a:p>
        </p:txBody>
      </p:sp>
      <p:sp>
        <p:nvSpPr>
          <p:cNvPr id="19" name="右箭头 18"/>
          <p:cNvSpPr/>
          <p:nvPr/>
        </p:nvSpPr>
        <p:spPr>
          <a:xfrm>
            <a:off x="5212194" y="3482300"/>
            <a:ext cx="432048" cy="80722"/>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268899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051720" y="1851670"/>
            <a:ext cx="5108426" cy="1525625"/>
          </a:xfrm>
          <a:prstGeom prst="rect">
            <a:avLst/>
          </a:prstGeom>
        </p:spPr>
      </p:pic>
      <p:sp>
        <p:nvSpPr>
          <p:cNvPr id="5" name="文本框 4"/>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Tree>
    <p:extLst>
      <p:ext uri="{BB962C8B-B14F-4D97-AF65-F5344CB8AC3E}">
        <p14:creationId xmlns:p14="http://schemas.microsoft.com/office/powerpoint/2010/main" val="41913620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9552" y="339502"/>
            <a:ext cx="1296144" cy="369332"/>
          </a:xfrm>
          <a:prstGeom prst="rect">
            <a:avLst/>
          </a:prstGeom>
          <a:noFill/>
        </p:spPr>
        <p:txBody>
          <a:bodyPr wrap="square" rtlCol="0">
            <a:spAutoFit/>
          </a:bodyPr>
          <a:lstStyle/>
          <a:p>
            <a:r>
              <a:rPr lang="en-US" altLang="zh-CN" b="1" dirty="0"/>
              <a:t>1. </a:t>
            </a:r>
            <a:r>
              <a:rPr lang="zh-CN" altLang="en-US" b="1" dirty="0"/>
              <a:t>做什么？</a:t>
            </a:r>
          </a:p>
        </p:txBody>
      </p:sp>
      <p:graphicFrame>
        <p:nvGraphicFramePr>
          <p:cNvPr id="2" name="表格 1"/>
          <p:cNvGraphicFramePr>
            <a:graphicFrameLocks noGrp="1"/>
          </p:cNvGraphicFramePr>
          <p:nvPr>
            <p:extLst>
              <p:ext uri="{D42A27DB-BD31-4B8C-83A1-F6EECF244321}">
                <p14:modId xmlns:p14="http://schemas.microsoft.com/office/powerpoint/2010/main" val="1937276994"/>
              </p:ext>
            </p:extLst>
          </p:nvPr>
        </p:nvGraphicFramePr>
        <p:xfrm>
          <a:off x="611447" y="1067715"/>
          <a:ext cx="1080120" cy="4053840"/>
        </p:xfrm>
        <a:graphic>
          <a:graphicData uri="http://schemas.openxmlformats.org/drawingml/2006/table">
            <a:tbl>
              <a:tblPr firstRow="1" bandRow="1">
                <a:tableStyleId>{8799B23B-EC83-4686-B30A-512413B5E67A}</a:tableStyleId>
              </a:tblPr>
              <a:tblGrid>
                <a:gridCol w="1080120">
                  <a:extLst>
                    <a:ext uri="{9D8B030D-6E8A-4147-A177-3AD203B41FA5}">
                      <a16:colId xmlns:a16="http://schemas.microsoft.com/office/drawing/2014/main" val="867006495"/>
                    </a:ext>
                  </a:extLst>
                </a:gridCol>
              </a:tblGrid>
              <a:tr h="370840">
                <a:tc>
                  <a:txBody>
                    <a:bodyPr/>
                    <a:lstStyle/>
                    <a:p>
                      <a:pPr algn="ctr"/>
                      <a:r>
                        <a:rPr lang="en-US" altLang="zh-CN" sz="1600" dirty="0"/>
                        <a:t>Category1</a:t>
                      </a:r>
                      <a:endParaRPr lang="zh-CN" altLang="en-US" sz="1600" dirty="0"/>
                    </a:p>
                  </a:txBody>
                  <a:tcPr/>
                </a:tc>
                <a:extLst>
                  <a:ext uri="{0D108BD9-81ED-4DB2-BD59-A6C34878D82A}">
                    <a16:rowId xmlns:a16="http://schemas.microsoft.com/office/drawing/2014/main" val="28199401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Category2</a:t>
                      </a:r>
                      <a:endParaRPr lang="zh-CN" altLang="en-US" sz="1600" b="1" dirty="0"/>
                    </a:p>
                  </a:txBody>
                  <a:tcPr/>
                </a:tc>
                <a:extLst>
                  <a:ext uri="{0D108BD9-81ED-4DB2-BD59-A6C34878D82A}">
                    <a16:rowId xmlns:a16="http://schemas.microsoft.com/office/drawing/2014/main" val="381760066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Category3</a:t>
                      </a:r>
                      <a:endParaRPr lang="zh-CN" altLang="en-US" sz="1600" b="1" dirty="0"/>
                    </a:p>
                  </a:txBody>
                  <a:tcPr/>
                </a:tc>
                <a:extLst>
                  <a:ext uri="{0D108BD9-81ED-4DB2-BD59-A6C34878D82A}">
                    <a16:rowId xmlns:a16="http://schemas.microsoft.com/office/drawing/2014/main" val="26518480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Category4</a:t>
                      </a:r>
                      <a:endParaRPr lang="zh-CN" altLang="en-US" sz="1600" b="1" dirty="0"/>
                    </a:p>
                  </a:txBody>
                  <a:tcPr/>
                </a:tc>
                <a:extLst>
                  <a:ext uri="{0D108BD9-81ED-4DB2-BD59-A6C34878D82A}">
                    <a16:rowId xmlns:a16="http://schemas.microsoft.com/office/drawing/2014/main" val="26154318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Category5</a:t>
                      </a:r>
                      <a:endParaRPr lang="zh-CN" altLang="en-US" sz="1600" b="1" dirty="0"/>
                    </a:p>
                  </a:txBody>
                  <a:tcPr/>
                </a:tc>
                <a:extLst>
                  <a:ext uri="{0D108BD9-81ED-4DB2-BD59-A6C34878D82A}">
                    <a16:rowId xmlns:a16="http://schemas.microsoft.com/office/drawing/2014/main" val="13382505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Category6</a:t>
                      </a:r>
                      <a:endParaRPr lang="zh-CN" altLang="en-US" sz="1600" b="1" dirty="0"/>
                    </a:p>
                  </a:txBody>
                  <a:tcPr/>
                </a:tc>
                <a:extLst>
                  <a:ext uri="{0D108BD9-81ED-4DB2-BD59-A6C34878D82A}">
                    <a16:rowId xmlns:a16="http://schemas.microsoft.com/office/drawing/2014/main" val="28017440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Category7</a:t>
                      </a:r>
                      <a:endParaRPr lang="zh-CN" altLang="en-US" sz="1600" b="1" dirty="0"/>
                    </a:p>
                  </a:txBody>
                  <a:tcPr/>
                </a:tc>
                <a:extLst>
                  <a:ext uri="{0D108BD9-81ED-4DB2-BD59-A6C34878D82A}">
                    <a16:rowId xmlns:a16="http://schemas.microsoft.com/office/drawing/2014/main" val="1127200540"/>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048644414"/>
              </p:ext>
            </p:extLst>
          </p:nvPr>
        </p:nvGraphicFramePr>
        <p:xfrm>
          <a:off x="3419872" y="251939"/>
          <a:ext cx="2304256" cy="2560320"/>
        </p:xfrm>
        <a:graphic>
          <a:graphicData uri="http://schemas.openxmlformats.org/drawingml/2006/table">
            <a:tbl>
              <a:tblPr firstRow="1" bandRow="1">
                <a:tableStyleId>{BDBED569-4797-4DF1-A0F4-6AAB3CD982D8}</a:tableStyleId>
              </a:tblPr>
              <a:tblGrid>
                <a:gridCol w="1152128">
                  <a:extLst>
                    <a:ext uri="{9D8B030D-6E8A-4147-A177-3AD203B41FA5}">
                      <a16:colId xmlns:a16="http://schemas.microsoft.com/office/drawing/2014/main" val="3487802661"/>
                    </a:ext>
                  </a:extLst>
                </a:gridCol>
                <a:gridCol w="1152128">
                  <a:extLst>
                    <a:ext uri="{9D8B030D-6E8A-4147-A177-3AD203B41FA5}">
                      <a16:colId xmlns:a16="http://schemas.microsoft.com/office/drawing/2014/main" val="4233154893"/>
                    </a:ext>
                  </a:extLst>
                </a:gridCol>
              </a:tblGrid>
              <a:tr h="370840">
                <a:tc>
                  <a:txBody>
                    <a:bodyPr/>
                    <a:lstStyle/>
                    <a:p>
                      <a:r>
                        <a:rPr lang="en-US" altLang="zh-CN" sz="1800" dirty="0"/>
                        <a:t>Category1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430952796"/>
                  </a:ext>
                </a:extLst>
              </a:tr>
              <a:tr h="370840">
                <a:tc>
                  <a:txBody>
                    <a:bodyPr/>
                    <a:lstStyle/>
                    <a:p>
                      <a:r>
                        <a:rPr lang="en-US" altLang="zh-CN" sz="1800" b="1" dirty="0"/>
                        <a:t>Category3</a:t>
                      </a:r>
                      <a:endParaRPr lang="zh-CN" altLang="en-US" b="1" dirty="0"/>
                    </a:p>
                  </a:txBody>
                  <a:tcPr/>
                </a:tc>
                <a:tc>
                  <a:txBody>
                    <a:bodyPr/>
                    <a:lstStyle/>
                    <a:p>
                      <a:pPr algn="ctr"/>
                      <a:r>
                        <a:rPr lang="en-US" altLang="zh-CN" b="1" dirty="0"/>
                        <a:t>21</a:t>
                      </a:r>
                      <a:endParaRPr lang="zh-CN" altLang="en-US" b="1" dirty="0"/>
                    </a:p>
                  </a:txBody>
                  <a:tcPr/>
                </a:tc>
                <a:extLst>
                  <a:ext uri="{0D108BD9-81ED-4DB2-BD59-A6C34878D82A}">
                    <a16:rowId xmlns:a16="http://schemas.microsoft.com/office/drawing/2014/main" val="2873072938"/>
                  </a:ext>
                </a:extLst>
              </a:tr>
              <a:tr h="370840">
                <a:tc>
                  <a:txBody>
                    <a:bodyPr/>
                    <a:lstStyle/>
                    <a:p>
                      <a:r>
                        <a:rPr lang="en-US" altLang="zh-CN" sz="1800" b="1" dirty="0"/>
                        <a:t>Category6</a:t>
                      </a:r>
                      <a:endParaRPr lang="zh-CN" altLang="en-US" b="1" dirty="0"/>
                    </a:p>
                  </a:txBody>
                  <a:tcPr/>
                </a:tc>
                <a:tc>
                  <a:txBody>
                    <a:bodyPr/>
                    <a:lstStyle/>
                    <a:p>
                      <a:pPr algn="ctr"/>
                      <a:r>
                        <a:rPr lang="en-US" altLang="zh-CN" b="1" dirty="0"/>
                        <a:t>5</a:t>
                      </a:r>
                      <a:endParaRPr lang="zh-CN" altLang="en-US" b="1" dirty="0"/>
                    </a:p>
                  </a:txBody>
                  <a:tcPr/>
                </a:tc>
                <a:extLst>
                  <a:ext uri="{0D108BD9-81ED-4DB2-BD59-A6C34878D82A}">
                    <a16:rowId xmlns:a16="http://schemas.microsoft.com/office/drawing/2014/main" val="4145176460"/>
                  </a:ext>
                </a:extLst>
              </a:tr>
              <a:tr h="370840">
                <a:tc>
                  <a:txBody>
                    <a:bodyPr/>
                    <a:lstStyle/>
                    <a:p>
                      <a:r>
                        <a:rPr lang="en-US" altLang="zh-CN" sz="1800" b="1" dirty="0"/>
                        <a:t>Category7</a:t>
                      </a:r>
                      <a:endParaRPr lang="zh-CN" altLang="en-US" b="1" dirty="0"/>
                    </a:p>
                  </a:txBody>
                  <a:tcPr/>
                </a:tc>
                <a:tc>
                  <a:txBody>
                    <a:bodyPr/>
                    <a:lstStyle/>
                    <a:p>
                      <a:pPr algn="ctr"/>
                      <a:r>
                        <a:rPr lang="en-US" altLang="zh-CN" b="1" dirty="0"/>
                        <a:t>32</a:t>
                      </a:r>
                      <a:endParaRPr lang="zh-CN" altLang="en-US" b="1" dirty="0"/>
                    </a:p>
                  </a:txBody>
                  <a:tcPr/>
                </a:tc>
                <a:extLst>
                  <a:ext uri="{0D108BD9-81ED-4DB2-BD59-A6C34878D82A}">
                    <a16:rowId xmlns:a16="http://schemas.microsoft.com/office/drawing/2014/main" val="3741195274"/>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382008451"/>
              </p:ext>
            </p:extLst>
          </p:nvPr>
        </p:nvGraphicFramePr>
        <p:xfrm>
          <a:off x="3478075" y="3137035"/>
          <a:ext cx="2304256" cy="2560320"/>
        </p:xfrm>
        <a:graphic>
          <a:graphicData uri="http://schemas.openxmlformats.org/drawingml/2006/table">
            <a:tbl>
              <a:tblPr firstRow="1" bandRow="1">
                <a:tableStyleId>{5DA37D80-6434-44D0-A028-1B22A696006F}</a:tableStyleId>
              </a:tblPr>
              <a:tblGrid>
                <a:gridCol w="1152128">
                  <a:extLst>
                    <a:ext uri="{9D8B030D-6E8A-4147-A177-3AD203B41FA5}">
                      <a16:colId xmlns:a16="http://schemas.microsoft.com/office/drawing/2014/main" val="3487802661"/>
                    </a:ext>
                  </a:extLst>
                </a:gridCol>
                <a:gridCol w="1152128">
                  <a:extLst>
                    <a:ext uri="{9D8B030D-6E8A-4147-A177-3AD203B41FA5}">
                      <a16:colId xmlns:a16="http://schemas.microsoft.com/office/drawing/2014/main" val="4233154893"/>
                    </a:ext>
                  </a:extLst>
                </a:gridCol>
              </a:tblGrid>
              <a:tr h="370840">
                <a:tc>
                  <a:txBody>
                    <a:bodyPr/>
                    <a:lstStyle/>
                    <a:p>
                      <a:r>
                        <a:rPr lang="en-US" altLang="zh-CN" sz="1800" dirty="0"/>
                        <a:t>Category1</a:t>
                      </a:r>
                      <a:endParaRPr lang="zh-CN" altLang="en-US" dirty="0"/>
                    </a:p>
                  </a:txBody>
                  <a:tcPr/>
                </a:tc>
                <a:tc>
                  <a:txBody>
                    <a:bodyPr/>
                    <a:lstStyle/>
                    <a:p>
                      <a:pPr algn="ctr"/>
                      <a:r>
                        <a:rPr lang="en-US" altLang="zh-CN" dirty="0"/>
                        <a:t>34</a:t>
                      </a:r>
                      <a:endParaRPr lang="zh-CN" altLang="en-US" dirty="0"/>
                    </a:p>
                  </a:txBody>
                  <a:tcPr/>
                </a:tc>
                <a:extLst>
                  <a:ext uri="{0D108BD9-81ED-4DB2-BD59-A6C34878D82A}">
                    <a16:rowId xmlns:a16="http://schemas.microsoft.com/office/drawing/2014/main" val="2430952796"/>
                  </a:ext>
                </a:extLst>
              </a:tr>
              <a:tr h="370840">
                <a:tc>
                  <a:txBody>
                    <a:bodyPr/>
                    <a:lstStyle/>
                    <a:p>
                      <a:r>
                        <a:rPr lang="en-US" altLang="zh-CN" sz="1800" b="1" dirty="0"/>
                        <a:t>Category4</a:t>
                      </a:r>
                      <a:endParaRPr lang="zh-CN" altLang="en-US" b="1" dirty="0"/>
                    </a:p>
                  </a:txBody>
                  <a:tcPr/>
                </a:tc>
                <a:tc>
                  <a:txBody>
                    <a:bodyPr/>
                    <a:lstStyle/>
                    <a:p>
                      <a:pPr algn="ctr"/>
                      <a:r>
                        <a:rPr lang="en-US" altLang="zh-CN" b="1" dirty="0"/>
                        <a:t>11</a:t>
                      </a:r>
                      <a:endParaRPr lang="zh-CN" altLang="en-US" b="1" dirty="0"/>
                    </a:p>
                  </a:txBody>
                  <a:tcPr/>
                </a:tc>
                <a:extLst>
                  <a:ext uri="{0D108BD9-81ED-4DB2-BD59-A6C34878D82A}">
                    <a16:rowId xmlns:a16="http://schemas.microsoft.com/office/drawing/2014/main" val="2873072938"/>
                  </a:ext>
                </a:extLst>
              </a:tr>
              <a:tr h="370840">
                <a:tc>
                  <a:txBody>
                    <a:bodyPr/>
                    <a:lstStyle/>
                    <a:p>
                      <a:r>
                        <a:rPr lang="en-US" altLang="zh-CN" sz="1800" b="1" dirty="0"/>
                        <a:t>Category7</a:t>
                      </a:r>
                      <a:endParaRPr lang="zh-CN" altLang="en-US" b="1" dirty="0"/>
                    </a:p>
                  </a:txBody>
                  <a:tcPr/>
                </a:tc>
                <a:tc>
                  <a:txBody>
                    <a:bodyPr/>
                    <a:lstStyle/>
                    <a:p>
                      <a:pPr algn="ctr"/>
                      <a:r>
                        <a:rPr lang="en-US" altLang="zh-CN" b="1" dirty="0"/>
                        <a:t>23</a:t>
                      </a:r>
                      <a:endParaRPr lang="zh-CN" altLang="en-US" b="1" dirty="0"/>
                    </a:p>
                  </a:txBody>
                  <a:tcPr/>
                </a:tc>
                <a:extLst>
                  <a:ext uri="{0D108BD9-81ED-4DB2-BD59-A6C34878D82A}">
                    <a16:rowId xmlns:a16="http://schemas.microsoft.com/office/drawing/2014/main" val="4145176460"/>
                  </a:ext>
                </a:extLst>
              </a:tr>
              <a:tr h="370840">
                <a:tc>
                  <a:txBody>
                    <a:bodyPr/>
                    <a:lstStyle/>
                    <a:p>
                      <a:r>
                        <a:rPr lang="en-US" altLang="zh-CN" sz="1800" b="1" dirty="0"/>
                        <a:t>Category2</a:t>
                      </a:r>
                      <a:endParaRPr lang="zh-CN" altLang="en-US" b="1" dirty="0"/>
                    </a:p>
                  </a:txBody>
                  <a:tcPr/>
                </a:tc>
                <a:tc>
                  <a:txBody>
                    <a:bodyPr/>
                    <a:lstStyle/>
                    <a:p>
                      <a:pPr algn="ctr"/>
                      <a:r>
                        <a:rPr lang="en-US" altLang="zh-CN" b="1" dirty="0"/>
                        <a:t>4</a:t>
                      </a:r>
                      <a:endParaRPr lang="zh-CN" altLang="en-US" b="1" dirty="0"/>
                    </a:p>
                  </a:txBody>
                  <a:tcPr/>
                </a:tc>
                <a:extLst>
                  <a:ext uri="{0D108BD9-81ED-4DB2-BD59-A6C34878D82A}">
                    <a16:rowId xmlns:a16="http://schemas.microsoft.com/office/drawing/2014/main" val="3741195274"/>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502660611"/>
              </p:ext>
            </p:extLst>
          </p:nvPr>
        </p:nvGraphicFramePr>
        <p:xfrm>
          <a:off x="6331743" y="1209337"/>
          <a:ext cx="2304256" cy="2560320"/>
        </p:xfrm>
        <a:graphic>
          <a:graphicData uri="http://schemas.openxmlformats.org/drawingml/2006/table">
            <a:tbl>
              <a:tblPr firstRow="1" bandRow="1">
                <a:tableStyleId>{E8B1032C-EA38-4F05-BA0D-38AFFFC7BED3}</a:tableStyleId>
              </a:tblPr>
              <a:tblGrid>
                <a:gridCol w="1152128">
                  <a:extLst>
                    <a:ext uri="{9D8B030D-6E8A-4147-A177-3AD203B41FA5}">
                      <a16:colId xmlns:a16="http://schemas.microsoft.com/office/drawing/2014/main" val="3487802661"/>
                    </a:ext>
                  </a:extLst>
                </a:gridCol>
                <a:gridCol w="1152128">
                  <a:extLst>
                    <a:ext uri="{9D8B030D-6E8A-4147-A177-3AD203B41FA5}">
                      <a16:colId xmlns:a16="http://schemas.microsoft.com/office/drawing/2014/main" val="4233154893"/>
                    </a:ext>
                  </a:extLst>
                </a:gridCol>
              </a:tblGrid>
              <a:tr h="370840">
                <a:tc>
                  <a:txBody>
                    <a:bodyPr/>
                    <a:lstStyle/>
                    <a:p>
                      <a:r>
                        <a:rPr lang="en-US" altLang="zh-CN" sz="1800" dirty="0"/>
                        <a:t>Category1</a:t>
                      </a:r>
                      <a:endParaRPr lang="zh-CN" altLang="en-US" dirty="0"/>
                    </a:p>
                  </a:txBody>
                  <a:tcPr/>
                </a:tc>
                <a:tc>
                  <a:txBody>
                    <a:bodyPr/>
                    <a:lstStyle/>
                    <a:p>
                      <a:pPr algn="ctr"/>
                      <a:r>
                        <a:rPr lang="en-US" altLang="zh-CN" dirty="0"/>
                        <a:t>18</a:t>
                      </a:r>
                      <a:endParaRPr lang="zh-CN" altLang="en-US" dirty="0"/>
                    </a:p>
                  </a:txBody>
                  <a:tcPr/>
                </a:tc>
                <a:extLst>
                  <a:ext uri="{0D108BD9-81ED-4DB2-BD59-A6C34878D82A}">
                    <a16:rowId xmlns:a16="http://schemas.microsoft.com/office/drawing/2014/main" val="2430952796"/>
                  </a:ext>
                </a:extLst>
              </a:tr>
              <a:tr h="370840">
                <a:tc>
                  <a:txBody>
                    <a:bodyPr/>
                    <a:lstStyle/>
                    <a:p>
                      <a:r>
                        <a:rPr lang="en-US" altLang="zh-CN" sz="1800" b="1" dirty="0"/>
                        <a:t>Category5</a:t>
                      </a:r>
                      <a:endParaRPr lang="zh-CN" altLang="en-US" b="1" dirty="0"/>
                    </a:p>
                  </a:txBody>
                  <a:tcPr/>
                </a:tc>
                <a:tc>
                  <a:txBody>
                    <a:bodyPr/>
                    <a:lstStyle/>
                    <a:p>
                      <a:pPr algn="ctr"/>
                      <a:r>
                        <a:rPr lang="en-US" altLang="zh-CN" b="1" dirty="0"/>
                        <a:t>6</a:t>
                      </a:r>
                      <a:endParaRPr lang="zh-CN" altLang="en-US" b="1" dirty="0"/>
                    </a:p>
                  </a:txBody>
                  <a:tcPr/>
                </a:tc>
                <a:extLst>
                  <a:ext uri="{0D108BD9-81ED-4DB2-BD59-A6C34878D82A}">
                    <a16:rowId xmlns:a16="http://schemas.microsoft.com/office/drawing/2014/main" val="2873072938"/>
                  </a:ext>
                </a:extLst>
              </a:tr>
              <a:tr h="370840">
                <a:tc>
                  <a:txBody>
                    <a:bodyPr/>
                    <a:lstStyle/>
                    <a:p>
                      <a:r>
                        <a:rPr lang="en-US" altLang="zh-CN" sz="1800" b="1" dirty="0"/>
                        <a:t>Category2</a:t>
                      </a:r>
                      <a:endParaRPr lang="zh-CN" altLang="en-US" b="1" dirty="0"/>
                    </a:p>
                  </a:txBody>
                  <a:tcPr/>
                </a:tc>
                <a:tc>
                  <a:txBody>
                    <a:bodyPr/>
                    <a:lstStyle/>
                    <a:p>
                      <a:pPr algn="ctr"/>
                      <a:r>
                        <a:rPr lang="en-US" altLang="zh-CN" b="1" dirty="0"/>
                        <a:t>56</a:t>
                      </a:r>
                      <a:endParaRPr lang="zh-CN" altLang="en-US" b="1" dirty="0"/>
                    </a:p>
                  </a:txBody>
                  <a:tcPr/>
                </a:tc>
                <a:extLst>
                  <a:ext uri="{0D108BD9-81ED-4DB2-BD59-A6C34878D82A}">
                    <a16:rowId xmlns:a16="http://schemas.microsoft.com/office/drawing/2014/main" val="4145176460"/>
                  </a:ext>
                </a:extLst>
              </a:tr>
              <a:tr h="370840">
                <a:tc>
                  <a:txBody>
                    <a:bodyPr/>
                    <a:lstStyle/>
                    <a:p>
                      <a:r>
                        <a:rPr lang="en-US" altLang="zh-CN" sz="1800" b="1" dirty="0"/>
                        <a:t>Category6</a:t>
                      </a:r>
                      <a:endParaRPr lang="zh-CN" altLang="en-US" b="1" dirty="0"/>
                    </a:p>
                  </a:txBody>
                  <a:tcPr/>
                </a:tc>
                <a:tc>
                  <a:txBody>
                    <a:bodyPr/>
                    <a:lstStyle/>
                    <a:p>
                      <a:pPr algn="ctr"/>
                      <a:r>
                        <a:rPr lang="en-US" altLang="zh-CN" b="1" dirty="0"/>
                        <a:t>66</a:t>
                      </a:r>
                      <a:endParaRPr lang="zh-CN" altLang="en-US" b="1" dirty="0"/>
                    </a:p>
                  </a:txBody>
                  <a:tcPr/>
                </a:tc>
                <a:extLst>
                  <a:ext uri="{0D108BD9-81ED-4DB2-BD59-A6C34878D82A}">
                    <a16:rowId xmlns:a16="http://schemas.microsoft.com/office/drawing/2014/main" val="3741195274"/>
                  </a:ext>
                </a:extLst>
              </a:tr>
            </a:tbl>
          </a:graphicData>
        </a:graphic>
      </p:graphicFrame>
      <p:sp>
        <p:nvSpPr>
          <p:cNvPr id="4" name="文本框 3"/>
          <p:cNvSpPr txBox="1"/>
          <p:nvPr/>
        </p:nvSpPr>
        <p:spPr>
          <a:xfrm>
            <a:off x="588279" y="771550"/>
            <a:ext cx="2367133" cy="261610"/>
          </a:xfrm>
          <a:prstGeom prst="rect">
            <a:avLst/>
          </a:prstGeom>
          <a:noFill/>
        </p:spPr>
        <p:txBody>
          <a:bodyPr wrap="square" rtlCol="0">
            <a:spAutoFit/>
          </a:bodyPr>
          <a:lstStyle/>
          <a:p>
            <a:r>
              <a:rPr lang="zh-CN" altLang="en-US" sz="1100" b="1" dirty="0"/>
              <a:t>全部发生过点击</a:t>
            </a:r>
            <a:r>
              <a:rPr lang="en-US" altLang="zh-CN" sz="1100" b="1" dirty="0"/>
              <a:t>/</a:t>
            </a:r>
            <a:r>
              <a:rPr lang="zh-CN" altLang="en-US" sz="1100" b="1" dirty="0"/>
              <a:t>下单</a:t>
            </a:r>
            <a:r>
              <a:rPr lang="en-US" altLang="zh-CN" sz="1100" b="1" dirty="0"/>
              <a:t>/</a:t>
            </a:r>
            <a:r>
              <a:rPr lang="zh-CN" altLang="en-US" sz="1100" b="1" dirty="0"/>
              <a:t>付款的品类</a:t>
            </a:r>
          </a:p>
        </p:txBody>
      </p:sp>
      <p:sp>
        <p:nvSpPr>
          <p:cNvPr id="10" name="文本框 9"/>
          <p:cNvSpPr txBox="1"/>
          <p:nvPr/>
        </p:nvSpPr>
        <p:spPr>
          <a:xfrm>
            <a:off x="3446637" y="8672"/>
            <a:ext cx="2367133" cy="261610"/>
          </a:xfrm>
          <a:prstGeom prst="rect">
            <a:avLst/>
          </a:prstGeom>
          <a:noFill/>
        </p:spPr>
        <p:txBody>
          <a:bodyPr wrap="square" rtlCol="0">
            <a:spAutoFit/>
          </a:bodyPr>
          <a:lstStyle/>
          <a:p>
            <a:r>
              <a:rPr lang="zh-CN" altLang="en-US" sz="1100" b="1" dirty="0"/>
              <a:t>点击品类</a:t>
            </a:r>
            <a:r>
              <a:rPr lang="en-US" altLang="zh-CN" sz="1100" b="1" dirty="0"/>
              <a:t>	        </a:t>
            </a:r>
            <a:r>
              <a:rPr lang="zh-CN" altLang="en-US" sz="1100" b="1" dirty="0"/>
              <a:t>点击次数</a:t>
            </a:r>
          </a:p>
        </p:txBody>
      </p:sp>
      <p:sp>
        <p:nvSpPr>
          <p:cNvPr id="11" name="文本框 10"/>
          <p:cNvSpPr txBox="1"/>
          <p:nvPr/>
        </p:nvSpPr>
        <p:spPr>
          <a:xfrm>
            <a:off x="6268866" y="947727"/>
            <a:ext cx="2367133" cy="261610"/>
          </a:xfrm>
          <a:prstGeom prst="rect">
            <a:avLst/>
          </a:prstGeom>
          <a:noFill/>
        </p:spPr>
        <p:txBody>
          <a:bodyPr wrap="square" rtlCol="0">
            <a:spAutoFit/>
          </a:bodyPr>
          <a:lstStyle/>
          <a:p>
            <a:r>
              <a:rPr lang="zh-CN" altLang="en-US" sz="1100" b="1" dirty="0"/>
              <a:t>付款品类</a:t>
            </a:r>
            <a:r>
              <a:rPr lang="en-US" altLang="zh-CN" sz="1100" b="1" dirty="0"/>
              <a:t>	        </a:t>
            </a:r>
            <a:r>
              <a:rPr lang="zh-CN" altLang="en-US" sz="1100" b="1" dirty="0"/>
              <a:t>付款次数</a:t>
            </a:r>
          </a:p>
        </p:txBody>
      </p:sp>
      <p:sp>
        <p:nvSpPr>
          <p:cNvPr id="12" name="文本框 11"/>
          <p:cNvSpPr txBox="1"/>
          <p:nvPr/>
        </p:nvSpPr>
        <p:spPr>
          <a:xfrm>
            <a:off x="3563888" y="2843842"/>
            <a:ext cx="2367133" cy="261610"/>
          </a:xfrm>
          <a:prstGeom prst="rect">
            <a:avLst/>
          </a:prstGeom>
          <a:noFill/>
        </p:spPr>
        <p:txBody>
          <a:bodyPr wrap="square" rtlCol="0">
            <a:spAutoFit/>
          </a:bodyPr>
          <a:lstStyle/>
          <a:p>
            <a:r>
              <a:rPr lang="zh-CN" altLang="en-US" sz="1100" b="1" dirty="0"/>
              <a:t>下单品类</a:t>
            </a:r>
            <a:r>
              <a:rPr lang="en-US" altLang="zh-CN" sz="1100" b="1" dirty="0"/>
              <a:t>	        </a:t>
            </a:r>
            <a:r>
              <a:rPr lang="zh-CN" altLang="en-US" sz="1100" b="1" dirty="0"/>
              <a:t>下单次数</a:t>
            </a:r>
          </a:p>
        </p:txBody>
      </p:sp>
      <p:graphicFrame>
        <p:nvGraphicFramePr>
          <p:cNvPr id="13" name="表格 12"/>
          <p:cNvGraphicFramePr>
            <a:graphicFrameLocks noGrp="1"/>
          </p:cNvGraphicFramePr>
          <p:nvPr>
            <p:extLst>
              <p:ext uri="{D42A27DB-BD31-4B8C-83A1-F6EECF244321}">
                <p14:modId xmlns:p14="http://schemas.microsoft.com/office/powerpoint/2010/main" val="3744183183"/>
              </p:ext>
            </p:extLst>
          </p:nvPr>
        </p:nvGraphicFramePr>
        <p:xfrm>
          <a:off x="1687114" y="1078532"/>
          <a:ext cx="1080120" cy="4053840"/>
        </p:xfrm>
        <a:graphic>
          <a:graphicData uri="http://schemas.openxmlformats.org/drawingml/2006/table">
            <a:tbl>
              <a:tblPr firstRow="1" bandRow="1">
                <a:tableStyleId>{8799B23B-EC83-4686-B30A-512413B5E67A}</a:tableStyleId>
              </a:tblPr>
              <a:tblGrid>
                <a:gridCol w="1080120">
                  <a:extLst>
                    <a:ext uri="{9D8B030D-6E8A-4147-A177-3AD203B41FA5}">
                      <a16:colId xmlns:a16="http://schemas.microsoft.com/office/drawing/2014/main" val="867006495"/>
                    </a:ext>
                  </a:extLst>
                </a:gridCol>
              </a:tblGrid>
              <a:tr h="370840">
                <a:tc>
                  <a:txBody>
                    <a:bodyPr/>
                    <a:lstStyle/>
                    <a:p>
                      <a:pPr algn="ctr"/>
                      <a:r>
                        <a:rPr lang="en-US" altLang="zh-CN" sz="1600" dirty="0"/>
                        <a:t>Category1</a:t>
                      </a:r>
                      <a:endParaRPr lang="zh-CN" altLang="en-US" sz="1600" dirty="0"/>
                    </a:p>
                  </a:txBody>
                  <a:tcPr/>
                </a:tc>
                <a:extLst>
                  <a:ext uri="{0D108BD9-81ED-4DB2-BD59-A6C34878D82A}">
                    <a16:rowId xmlns:a16="http://schemas.microsoft.com/office/drawing/2014/main" val="28199401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Category2</a:t>
                      </a:r>
                      <a:endParaRPr lang="zh-CN" altLang="en-US" sz="1600" b="1" dirty="0"/>
                    </a:p>
                  </a:txBody>
                  <a:tcPr/>
                </a:tc>
                <a:extLst>
                  <a:ext uri="{0D108BD9-81ED-4DB2-BD59-A6C34878D82A}">
                    <a16:rowId xmlns:a16="http://schemas.microsoft.com/office/drawing/2014/main" val="381760066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Category3</a:t>
                      </a:r>
                      <a:endParaRPr lang="zh-CN" altLang="en-US" sz="1600" b="1" dirty="0"/>
                    </a:p>
                  </a:txBody>
                  <a:tcPr/>
                </a:tc>
                <a:extLst>
                  <a:ext uri="{0D108BD9-81ED-4DB2-BD59-A6C34878D82A}">
                    <a16:rowId xmlns:a16="http://schemas.microsoft.com/office/drawing/2014/main" val="26518480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Category4</a:t>
                      </a:r>
                      <a:endParaRPr lang="zh-CN" altLang="en-US" sz="1600" b="1" dirty="0"/>
                    </a:p>
                  </a:txBody>
                  <a:tcPr/>
                </a:tc>
                <a:extLst>
                  <a:ext uri="{0D108BD9-81ED-4DB2-BD59-A6C34878D82A}">
                    <a16:rowId xmlns:a16="http://schemas.microsoft.com/office/drawing/2014/main" val="26154318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Category5</a:t>
                      </a:r>
                      <a:endParaRPr lang="zh-CN" altLang="en-US" sz="1600" b="1" dirty="0"/>
                    </a:p>
                  </a:txBody>
                  <a:tcPr/>
                </a:tc>
                <a:extLst>
                  <a:ext uri="{0D108BD9-81ED-4DB2-BD59-A6C34878D82A}">
                    <a16:rowId xmlns:a16="http://schemas.microsoft.com/office/drawing/2014/main" val="13382505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Category6</a:t>
                      </a:r>
                      <a:endParaRPr lang="zh-CN" altLang="en-US" sz="1600" b="1" dirty="0"/>
                    </a:p>
                  </a:txBody>
                  <a:tcPr/>
                </a:tc>
                <a:extLst>
                  <a:ext uri="{0D108BD9-81ED-4DB2-BD59-A6C34878D82A}">
                    <a16:rowId xmlns:a16="http://schemas.microsoft.com/office/drawing/2014/main" val="28017440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Category7</a:t>
                      </a:r>
                      <a:endParaRPr lang="zh-CN" altLang="en-US" sz="1600" b="1" dirty="0"/>
                    </a:p>
                  </a:txBody>
                  <a:tcPr/>
                </a:tc>
                <a:extLst>
                  <a:ext uri="{0D108BD9-81ED-4DB2-BD59-A6C34878D82A}">
                    <a16:rowId xmlns:a16="http://schemas.microsoft.com/office/drawing/2014/main" val="1127200540"/>
                  </a:ext>
                </a:extLst>
              </a:tr>
            </a:tbl>
          </a:graphicData>
        </a:graphic>
      </p:graphicFrame>
    </p:spTree>
    <p:extLst>
      <p:ext uri="{BB962C8B-B14F-4D97-AF65-F5344CB8AC3E}">
        <p14:creationId xmlns:p14="http://schemas.microsoft.com/office/powerpoint/2010/main" val="26785553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graphicFrame>
        <p:nvGraphicFramePr>
          <p:cNvPr id="5" name="表格 4"/>
          <p:cNvGraphicFramePr>
            <a:graphicFrameLocks noGrp="1"/>
          </p:cNvGraphicFramePr>
          <p:nvPr>
            <p:extLst>
              <p:ext uri="{D42A27DB-BD31-4B8C-83A1-F6EECF244321}">
                <p14:modId xmlns:p14="http://schemas.microsoft.com/office/powerpoint/2010/main" val="1574396085"/>
              </p:ext>
            </p:extLst>
          </p:nvPr>
        </p:nvGraphicFramePr>
        <p:xfrm>
          <a:off x="1691680" y="1995686"/>
          <a:ext cx="6096000" cy="2595880"/>
        </p:xfrm>
        <a:graphic>
          <a:graphicData uri="http://schemas.openxmlformats.org/drawingml/2006/table">
            <a:tbl>
              <a:tblPr firstRow="1" bandRow="1">
                <a:tableStyleId>{616DA210-FB5B-4158-B5E0-FEB733F419BA}</a:tableStyleId>
              </a:tblPr>
              <a:tblGrid>
                <a:gridCol w="1524000">
                  <a:extLst>
                    <a:ext uri="{9D8B030D-6E8A-4147-A177-3AD203B41FA5}">
                      <a16:colId xmlns:a16="http://schemas.microsoft.com/office/drawing/2014/main" val="62411086"/>
                    </a:ext>
                  </a:extLst>
                </a:gridCol>
                <a:gridCol w="1524000">
                  <a:extLst>
                    <a:ext uri="{9D8B030D-6E8A-4147-A177-3AD203B41FA5}">
                      <a16:colId xmlns:a16="http://schemas.microsoft.com/office/drawing/2014/main" val="3951429948"/>
                    </a:ext>
                  </a:extLst>
                </a:gridCol>
                <a:gridCol w="1524000">
                  <a:extLst>
                    <a:ext uri="{9D8B030D-6E8A-4147-A177-3AD203B41FA5}">
                      <a16:colId xmlns:a16="http://schemas.microsoft.com/office/drawing/2014/main" val="4097243365"/>
                    </a:ext>
                  </a:extLst>
                </a:gridCol>
                <a:gridCol w="1524000">
                  <a:extLst>
                    <a:ext uri="{9D8B030D-6E8A-4147-A177-3AD203B41FA5}">
                      <a16:colId xmlns:a16="http://schemas.microsoft.com/office/drawing/2014/main" val="3294953270"/>
                    </a:ext>
                  </a:extLst>
                </a:gridCol>
              </a:tblGrid>
              <a:tr h="370840">
                <a:tc>
                  <a:txBody>
                    <a:bodyPr/>
                    <a:lstStyle/>
                    <a:p>
                      <a:pPr algn="ctr"/>
                      <a:r>
                        <a:rPr lang="en-US" altLang="zh-CN" sz="1600" dirty="0"/>
                        <a:t>Category1</a:t>
                      </a:r>
                      <a:endParaRPr lang="zh-CN" altLang="en-US" sz="1600" dirty="0"/>
                    </a:p>
                  </a:txBody>
                  <a:tcPr/>
                </a:tc>
                <a:tc>
                  <a:txBody>
                    <a:bodyPr/>
                    <a:lstStyle/>
                    <a:p>
                      <a:pPr algn="ctr"/>
                      <a:r>
                        <a:rPr lang="en-US" altLang="zh-CN" dirty="0"/>
                        <a:t>1</a:t>
                      </a:r>
                      <a:endParaRPr lang="zh-CN" altLang="en-US" dirty="0"/>
                    </a:p>
                  </a:txBody>
                  <a:tcPr/>
                </a:tc>
                <a:tc>
                  <a:txBody>
                    <a:bodyPr/>
                    <a:lstStyle/>
                    <a:p>
                      <a:pPr algn="ctr"/>
                      <a:r>
                        <a:rPr lang="en-US" altLang="zh-CN" dirty="0"/>
                        <a:t>34</a:t>
                      </a:r>
                      <a:endParaRPr lang="zh-CN" altLang="en-US" dirty="0"/>
                    </a:p>
                  </a:txBody>
                  <a:tcPr/>
                </a:tc>
                <a:tc>
                  <a:txBody>
                    <a:bodyPr/>
                    <a:lstStyle/>
                    <a:p>
                      <a:pPr algn="ctr"/>
                      <a:r>
                        <a:rPr lang="en-US" altLang="zh-CN" dirty="0"/>
                        <a:t>18</a:t>
                      </a:r>
                      <a:endParaRPr lang="zh-CN" altLang="en-US" dirty="0"/>
                    </a:p>
                  </a:txBody>
                  <a:tcPr/>
                </a:tc>
                <a:extLst>
                  <a:ext uri="{0D108BD9-81ED-4DB2-BD59-A6C34878D82A}">
                    <a16:rowId xmlns:a16="http://schemas.microsoft.com/office/drawing/2014/main" val="295698241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Category2</a:t>
                      </a:r>
                      <a:endParaRPr lang="zh-CN" altLang="en-US" sz="1600" b="1" dirty="0"/>
                    </a:p>
                  </a:txBody>
                  <a:tcPr/>
                </a:tc>
                <a:tc>
                  <a:txBody>
                    <a:bodyPr/>
                    <a:lstStyle/>
                    <a:p>
                      <a:pPr algn="ctr"/>
                      <a:r>
                        <a:rPr lang="en-US" altLang="zh-CN" b="1" dirty="0"/>
                        <a:t>-</a:t>
                      </a:r>
                      <a:endParaRPr lang="zh-CN" altLang="en-US" b="1" dirty="0"/>
                    </a:p>
                  </a:txBody>
                  <a:tcPr/>
                </a:tc>
                <a:tc>
                  <a:txBody>
                    <a:bodyPr/>
                    <a:lstStyle/>
                    <a:p>
                      <a:pPr algn="ctr"/>
                      <a:r>
                        <a:rPr lang="en-US" altLang="zh-CN" b="1" dirty="0"/>
                        <a:t>4</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2107707328"/>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Category3</a:t>
                      </a:r>
                      <a:endParaRPr lang="zh-CN" altLang="en-US" sz="1600" b="1" dirty="0"/>
                    </a:p>
                  </a:txBody>
                  <a:tcPr/>
                </a:tc>
                <a:tc>
                  <a:txBody>
                    <a:bodyPr/>
                    <a:lstStyle/>
                    <a:p>
                      <a:pPr algn="ctr"/>
                      <a:r>
                        <a:rPr lang="en-US" altLang="zh-CN" b="1" dirty="0"/>
                        <a:t>21</a:t>
                      </a:r>
                      <a:endParaRPr lang="zh-CN" altLang="en-US" b="1" dirty="0"/>
                    </a:p>
                  </a:txBody>
                  <a:tcPr/>
                </a:tc>
                <a:tc>
                  <a:txBody>
                    <a:bodyPr/>
                    <a:lstStyle/>
                    <a:p>
                      <a:pPr algn="ctr"/>
                      <a:r>
                        <a:rPr lang="en-US" altLang="zh-CN" b="1" dirty="0"/>
                        <a:t>-</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104067468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Category4</a:t>
                      </a:r>
                      <a:endParaRPr lang="zh-CN" altLang="en-US" sz="1600" b="1" dirty="0"/>
                    </a:p>
                  </a:txBody>
                  <a:tcPr/>
                </a:tc>
                <a:tc>
                  <a:txBody>
                    <a:bodyPr/>
                    <a:lstStyle/>
                    <a:p>
                      <a:pPr algn="ctr"/>
                      <a:r>
                        <a:rPr lang="en-US" altLang="zh-CN" b="1" dirty="0"/>
                        <a:t>-</a:t>
                      </a:r>
                      <a:endParaRPr lang="zh-CN" altLang="en-US" b="1" dirty="0"/>
                    </a:p>
                  </a:txBody>
                  <a:tcPr/>
                </a:tc>
                <a:tc>
                  <a:txBody>
                    <a:bodyPr/>
                    <a:lstStyle/>
                    <a:p>
                      <a:pPr algn="ctr"/>
                      <a:r>
                        <a:rPr lang="en-US" altLang="zh-CN" b="1" dirty="0"/>
                        <a:t>11</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425029189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Category5</a:t>
                      </a:r>
                      <a:endParaRPr lang="zh-CN" altLang="en-US" sz="1600" b="1" dirty="0"/>
                    </a:p>
                  </a:txBody>
                  <a:tcPr/>
                </a:tc>
                <a:tc>
                  <a:txBody>
                    <a:bodyPr/>
                    <a:lstStyle/>
                    <a:p>
                      <a:pPr algn="ctr"/>
                      <a:r>
                        <a:rPr lang="en-US" altLang="zh-CN" b="1" dirty="0"/>
                        <a:t>-</a:t>
                      </a:r>
                      <a:endParaRPr lang="zh-CN" altLang="en-US" b="1" dirty="0"/>
                    </a:p>
                  </a:txBody>
                  <a:tcPr/>
                </a:tc>
                <a:tc>
                  <a:txBody>
                    <a:bodyPr/>
                    <a:lstStyle/>
                    <a:p>
                      <a:pPr algn="ctr"/>
                      <a:r>
                        <a:rPr lang="en-US" altLang="zh-CN" b="1" dirty="0"/>
                        <a:t>-</a:t>
                      </a:r>
                      <a:endParaRPr lang="zh-CN" altLang="en-US" b="1" dirty="0"/>
                    </a:p>
                  </a:txBody>
                  <a:tcPr/>
                </a:tc>
                <a:tc>
                  <a:txBody>
                    <a:bodyPr/>
                    <a:lstStyle/>
                    <a:p>
                      <a:pPr algn="ctr"/>
                      <a:r>
                        <a:rPr lang="en-US" altLang="zh-CN" b="1" dirty="0"/>
                        <a:t>6</a:t>
                      </a:r>
                      <a:endParaRPr lang="zh-CN" altLang="en-US" b="1" dirty="0"/>
                    </a:p>
                  </a:txBody>
                  <a:tcPr/>
                </a:tc>
                <a:extLst>
                  <a:ext uri="{0D108BD9-81ED-4DB2-BD59-A6C34878D82A}">
                    <a16:rowId xmlns:a16="http://schemas.microsoft.com/office/drawing/2014/main" val="47836185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Category6</a:t>
                      </a:r>
                      <a:endParaRPr lang="zh-CN" altLang="en-US" sz="1600" b="1" dirty="0"/>
                    </a:p>
                  </a:txBody>
                  <a:tcPr/>
                </a:tc>
                <a:tc>
                  <a:txBody>
                    <a:bodyPr/>
                    <a:lstStyle/>
                    <a:p>
                      <a:pPr algn="ctr"/>
                      <a:r>
                        <a:rPr lang="en-US" altLang="zh-CN" b="1" dirty="0"/>
                        <a:t>5</a:t>
                      </a:r>
                      <a:endParaRPr lang="zh-CN" altLang="en-US" b="1" dirty="0"/>
                    </a:p>
                  </a:txBody>
                  <a:tcPr/>
                </a:tc>
                <a:tc>
                  <a:txBody>
                    <a:bodyPr/>
                    <a:lstStyle/>
                    <a:p>
                      <a:pPr algn="ctr"/>
                      <a:r>
                        <a:rPr lang="en-US" altLang="zh-CN" b="1" dirty="0"/>
                        <a:t>66</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271135434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t>Category7</a:t>
                      </a:r>
                      <a:endParaRPr lang="zh-CN" altLang="en-US" sz="1600" b="1" dirty="0"/>
                    </a:p>
                  </a:txBody>
                  <a:tcPr/>
                </a:tc>
                <a:tc>
                  <a:txBody>
                    <a:bodyPr/>
                    <a:lstStyle/>
                    <a:p>
                      <a:pPr algn="ctr"/>
                      <a:r>
                        <a:rPr lang="en-US" altLang="zh-CN" b="1" dirty="0"/>
                        <a:t>32</a:t>
                      </a:r>
                      <a:endParaRPr lang="zh-CN" altLang="en-US" b="1" dirty="0"/>
                    </a:p>
                  </a:txBody>
                  <a:tcPr/>
                </a:tc>
                <a:tc>
                  <a:txBody>
                    <a:bodyPr/>
                    <a:lstStyle/>
                    <a:p>
                      <a:pPr algn="ctr"/>
                      <a:r>
                        <a:rPr lang="en-US" altLang="zh-CN" b="1" dirty="0"/>
                        <a:t>23</a:t>
                      </a:r>
                      <a:endParaRPr lang="zh-CN" altLang="en-US" b="1" dirty="0"/>
                    </a:p>
                  </a:txBody>
                  <a:tcPr/>
                </a:tc>
                <a:tc>
                  <a:txBody>
                    <a:bodyPr/>
                    <a:lstStyle/>
                    <a:p>
                      <a:pPr algn="ctr"/>
                      <a:r>
                        <a:rPr lang="en-US" altLang="zh-CN" b="1" dirty="0"/>
                        <a:t>-</a:t>
                      </a:r>
                      <a:endParaRPr lang="zh-CN" altLang="en-US" b="1" dirty="0"/>
                    </a:p>
                  </a:txBody>
                  <a:tcPr/>
                </a:tc>
                <a:extLst>
                  <a:ext uri="{0D108BD9-81ED-4DB2-BD59-A6C34878D82A}">
                    <a16:rowId xmlns:a16="http://schemas.microsoft.com/office/drawing/2014/main" val="437723779"/>
                  </a:ext>
                </a:extLst>
              </a:tr>
            </a:tbl>
          </a:graphicData>
        </a:graphic>
      </p:graphicFrame>
      <p:sp>
        <p:nvSpPr>
          <p:cNvPr id="13" name="文本框 12"/>
          <p:cNvSpPr txBox="1"/>
          <p:nvPr/>
        </p:nvSpPr>
        <p:spPr>
          <a:xfrm>
            <a:off x="2051720" y="1632540"/>
            <a:ext cx="5616624" cy="261610"/>
          </a:xfrm>
          <a:prstGeom prst="rect">
            <a:avLst/>
          </a:prstGeom>
          <a:noFill/>
        </p:spPr>
        <p:txBody>
          <a:bodyPr wrap="square" rtlCol="0">
            <a:spAutoFit/>
          </a:bodyPr>
          <a:lstStyle/>
          <a:p>
            <a:r>
              <a:rPr lang="zh-CN" altLang="en-US" sz="1100" b="1" dirty="0"/>
              <a:t>    品类</a:t>
            </a:r>
            <a:r>
              <a:rPr lang="en-US" altLang="zh-CN" sz="1100" b="1" dirty="0"/>
              <a:t>	                    </a:t>
            </a:r>
            <a:r>
              <a:rPr lang="zh-CN" altLang="en-US" sz="1100" b="1" dirty="0"/>
              <a:t>点击次数</a:t>
            </a:r>
            <a:r>
              <a:rPr lang="en-US" altLang="zh-CN" sz="1100" b="1" dirty="0"/>
              <a:t>	          </a:t>
            </a:r>
            <a:r>
              <a:rPr lang="zh-CN" altLang="en-US" sz="1100" b="1" dirty="0"/>
              <a:t>下单次数 </a:t>
            </a:r>
            <a:r>
              <a:rPr lang="en-US" altLang="zh-CN" sz="1100" b="1" dirty="0"/>
              <a:t>		</a:t>
            </a:r>
            <a:r>
              <a:rPr lang="zh-CN" altLang="en-US" sz="1100" b="1" dirty="0"/>
              <a:t>付款次数</a:t>
            </a:r>
          </a:p>
        </p:txBody>
      </p:sp>
    </p:spTree>
    <p:extLst>
      <p:ext uri="{BB962C8B-B14F-4D97-AF65-F5344CB8AC3E}">
        <p14:creationId xmlns:p14="http://schemas.microsoft.com/office/powerpoint/2010/main" val="6826869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graphicFrame>
        <p:nvGraphicFramePr>
          <p:cNvPr id="7" name="表格 6"/>
          <p:cNvGraphicFramePr>
            <a:graphicFrameLocks noGrp="1"/>
          </p:cNvGraphicFramePr>
          <p:nvPr>
            <p:extLst>
              <p:ext uri="{D42A27DB-BD31-4B8C-83A1-F6EECF244321}">
                <p14:modId xmlns:p14="http://schemas.microsoft.com/office/powerpoint/2010/main" val="1236884972"/>
              </p:ext>
            </p:extLst>
          </p:nvPr>
        </p:nvGraphicFramePr>
        <p:xfrm>
          <a:off x="1763688" y="2643758"/>
          <a:ext cx="6096000" cy="370840"/>
        </p:xfrm>
        <a:graphic>
          <a:graphicData uri="http://schemas.openxmlformats.org/drawingml/2006/table">
            <a:tbl>
              <a:tblPr firstRow="1" bandRow="1">
                <a:tableStyleId>{ED083AE6-46FA-4A59-8FB0-9F97EB10719F}</a:tableStyleId>
              </a:tblPr>
              <a:tblGrid>
                <a:gridCol w="2032000">
                  <a:extLst>
                    <a:ext uri="{9D8B030D-6E8A-4147-A177-3AD203B41FA5}">
                      <a16:colId xmlns:a16="http://schemas.microsoft.com/office/drawing/2014/main" val="2265152104"/>
                    </a:ext>
                  </a:extLst>
                </a:gridCol>
                <a:gridCol w="2032000">
                  <a:extLst>
                    <a:ext uri="{9D8B030D-6E8A-4147-A177-3AD203B41FA5}">
                      <a16:colId xmlns:a16="http://schemas.microsoft.com/office/drawing/2014/main" val="2698145085"/>
                    </a:ext>
                  </a:extLst>
                </a:gridCol>
                <a:gridCol w="2032000">
                  <a:extLst>
                    <a:ext uri="{9D8B030D-6E8A-4147-A177-3AD203B41FA5}">
                      <a16:colId xmlns:a16="http://schemas.microsoft.com/office/drawing/2014/main" val="3522635708"/>
                    </a:ext>
                  </a:extLst>
                </a:gridCol>
              </a:tblGrid>
              <a:tr h="370840">
                <a:tc>
                  <a:txBody>
                    <a:bodyPr/>
                    <a:lstStyle/>
                    <a:p>
                      <a:pPr algn="ctr"/>
                      <a:r>
                        <a:rPr lang="en-US" altLang="zh-CN" dirty="0"/>
                        <a:t>ClickCount</a:t>
                      </a:r>
                      <a:endParaRPr lang="zh-CN" altLang="en-US" dirty="0"/>
                    </a:p>
                  </a:txBody>
                  <a:tcPr/>
                </a:tc>
                <a:tc>
                  <a:txBody>
                    <a:bodyPr/>
                    <a:lstStyle/>
                    <a:p>
                      <a:pPr algn="ctr"/>
                      <a:r>
                        <a:rPr lang="en-US" altLang="zh-CN" dirty="0"/>
                        <a:t>OrderCount</a:t>
                      </a:r>
                      <a:endParaRPr lang="zh-CN" altLang="en-US" dirty="0"/>
                    </a:p>
                  </a:txBody>
                  <a:tcPr/>
                </a:tc>
                <a:tc>
                  <a:txBody>
                    <a:bodyPr/>
                    <a:lstStyle/>
                    <a:p>
                      <a:pPr algn="ctr"/>
                      <a:r>
                        <a:rPr lang="en-US" altLang="zh-CN" dirty="0"/>
                        <a:t>PayCount</a:t>
                      </a:r>
                      <a:endParaRPr lang="zh-CN" altLang="en-US" dirty="0"/>
                    </a:p>
                  </a:txBody>
                  <a:tcPr/>
                </a:tc>
                <a:extLst>
                  <a:ext uri="{0D108BD9-81ED-4DB2-BD59-A6C34878D82A}">
                    <a16:rowId xmlns:a16="http://schemas.microsoft.com/office/drawing/2014/main" val="145535597"/>
                  </a:ext>
                </a:extLst>
              </a:tr>
            </a:tbl>
          </a:graphicData>
        </a:graphic>
      </p:graphicFrame>
      <p:sp>
        <p:nvSpPr>
          <p:cNvPr id="13" name="文本框 12"/>
          <p:cNvSpPr txBox="1"/>
          <p:nvPr/>
        </p:nvSpPr>
        <p:spPr>
          <a:xfrm>
            <a:off x="4087720" y="2211710"/>
            <a:ext cx="1636408" cy="307777"/>
          </a:xfrm>
          <a:prstGeom prst="rect">
            <a:avLst/>
          </a:prstGeom>
          <a:noFill/>
        </p:spPr>
        <p:txBody>
          <a:bodyPr wrap="square" rtlCol="0">
            <a:spAutoFit/>
          </a:bodyPr>
          <a:lstStyle/>
          <a:p>
            <a:r>
              <a:rPr lang="en-US" altLang="zh-CN" sz="1400" b="1" dirty="0"/>
              <a:t>CategorySortKey</a:t>
            </a:r>
            <a:endParaRPr lang="zh-CN" altLang="en-US" sz="1400" b="1" dirty="0"/>
          </a:p>
        </p:txBody>
      </p:sp>
    </p:spTree>
    <p:extLst>
      <p:ext uri="{BB962C8B-B14F-4D97-AF65-F5344CB8AC3E}">
        <p14:creationId xmlns:p14="http://schemas.microsoft.com/office/powerpoint/2010/main" val="258855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843558"/>
            <a:ext cx="3600400" cy="461665"/>
          </a:xfrm>
          <a:prstGeom prst="rect">
            <a:avLst/>
          </a:prstGeom>
          <a:noFill/>
        </p:spPr>
        <p:txBody>
          <a:bodyPr wrap="square" rtlCol="0">
            <a:spAutoFit/>
          </a:bodyPr>
          <a:lstStyle/>
          <a:p>
            <a:r>
              <a:rPr lang="en-US" altLang="zh-CN" sz="2400" b="1" dirty="0"/>
              <a:t>1.  </a:t>
            </a:r>
            <a:r>
              <a:rPr lang="zh-CN" altLang="en-US" sz="2400" b="1" dirty="0"/>
              <a:t>项目概述</a:t>
            </a:r>
          </a:p>
        </p:txBody>
      </p:sp>
      <p:sp>
        <p:nvSpPr>
          <p:cNvPr id="5" name="文本框 4"/>
          <p:cNvSpPr txBox="1"/>
          <p:nvPr/>
        </p:nvSpPr>
        <p:spPr>
          <a:xfrm>
            <a:off x="413387" y="1419622"/>
            <a:ext cx="3600400" cy="338554"/>
          </a:xfrm>
          <a:prstGeom prst="rect">
            <a:avLst/>
          </a:prstGeom>
          <a:noFill/>
        </p:spPr>
        <p:txBody>
          <a:bodyPr wrap="square" rtlCol="0">
            <a:spAutoFit/>
          </a:bodyPr>
          <a:lstStyle/>
          <a:p>
            <a:r>
              <a:rPr lang="en-US" altLang="zh-CN" sz="1600" b="1" dirty="0"/>
              <a:t>1.1  </a:t>
            </a:r>
            <a:r>
              <a:rPr lang="zh-CN" altLang="en-US" sz="1600" b="1" dirty="0"/>
              <a:t>日志采集框架</a:t>
            </a:r>
          </a:p>
        </p:txBody>
      </p:sp>
      <p:pic>
        <p:nvPicPr>
          <p:cNvPr id="2" name="图片 1"/>
          <p:cNvPicPr>
            <a:picLocks noChangeAspect="1"/>
          </p:cNvPicPr>
          <p:nvPr/>
        </p:nvPicPr>
        <p:blipFill>
          <a:blip r:embed="rId2"/>
          <a:stretch>
            <a:fillRect/>
          </a:stretch>
        </p:blipFill>
        <p:spPr>
          <a:xfrm>
            <a:off x="3059832" y="699542"/>
            <a:ext cx="2736304" cy="4273363"/>
          </a:xfrm>
          <a:prstGeom prst="rect">
            <a:avLst/>
          </a:prstGeom>
        </p:spPr>
      </p:pic>
    </p:spTree>
    <p:extLst>
      <p:ext uri="{BB962C8B-B14F-4D97-AF65-F5344CB8AC3E}">
        <p14:creationId xmlns:p14="http://schemas.microsoft.com/office/powerpoint/2010/main" val="32011193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843808" y="4187398"/>
            <a:ext cx="3816424" cy="30777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 name="文本框 5"/>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graphicFrame>
        <p:nvGraphicFramePr>
          <p:cNvPr id="7" name="表格 6"/>
          <p:cNvGraphicFramePr>
            <a:graphicFrameLocks noGrp="1"/>
          </p:cNvGraphicFramePr>
          <p:nvPr>
            <p:extLst>
              <p:ext uri="{D42A27DB-BD31-4B8C-83A1-F6EECF244321}">
                <p14:modId xmlns:p14="http://schemas.microsoft.com/office/powerpoint/2010/main" val="2768259445"/>
              </p:ext>
            </p:extLst>
          </p:nvPr>
        </p:nvGraphicFramePr>
        <p:xfrm>
          <a:off x="1644352" y="1779876"/>
          <a:ext cx="6096000" cy="304800"/>
        </p:xfrm>
        <a:graphic>
          <a:graphicData uri="http://schemas.openxmlformats.org/drawingml/2006/table">
            <a:tbl>
              <a:tblPr firstRow="1" bandRow="1">
                <a:tableStyleId>{ED083AE6-46FA-4A59-8FB0-9F97EB10719F}</a:tableStyleId>
              </a:tblPr>
              <a:tblGrid>
                <a:gridCol w="2032000">
                  <a:extLst>
                    <a:ext uri="{9D8B030D-6E8A-4147-A177-3AD203B41FA5}">
                      <a16:colId xmlns:a16="http://schemas.microsoft.com/office/drawing/2014/main" val="2265152104"/>
                    </a:ext>
                  </a:extLst>
                </a:gridCol>
                <a:gridCol w="2032000">
                  <a:extLst>
                    <a:ext uri="{9D8B030D-6E8A-4147-A177-3AD203B41FA5}">
                      <a16:colId xmlns:a16="http://schemas.microsoft.com/office/drawing/2014/main" val="2698145085"/>
                    </a:ext>
                  </a:extLst>
                </a:gridCol>
                <a:gridCol w="2032000">
                  <a:extLst>
                    <a:ext uri="{9D8B030D-6E8A-4147-A177-3AD203B41FA5}">
                      <a16:colId xmlns:a16="http://schemas.microsoft.com/office/drawing/2014/main" val="3522635708"/>
                    </a:ext>
                  </a:extLst>
                </a:gridCol>
              </a:tblGrid>
              <a:tr h="255866">
                <a:tc>
                  <a:txBody>
                    <a:bodyPr/>
                    <a:lstStyle/>
                    <a:p>
                      <a:pPr algn="ctr"/>
                      <a:r>
                        <a:rPr lang="en-US" altLang="zh-CN" sz="1400" dirty="0"/>
                        <a:t>ClickCount</a:t>
                      </a:r>
                      <a:endParaRPr lang="zh-CN" altLang="en-US" dirty="0"/>
                    </a:p>
                  </a:txBody>
                  <a:tcPr/>
                </a:tc>
                <a:tc>
                  <a:txBody>
                    <a:bodyPr/>
                    <a:lstStyle/>
                    <a:p>
                      <a:pPr algn="ctr"/>
                      <a:r>
                        <a:rPr lang="en-US" altLang="zh-CN" sz="1400" dirty="0"/>
                        <a:t>OrderCount</a:t>
                      </a:r>
                      <a:endParaRPr lang="zh-CN" altLang="en-US" sz="1400" dirty="0"/>
                    </a:p>
                  </a:txBody>
                  <a:tcPr/>
                </a:tc>
                <a:tc>
                  <a:txBody>
                    <a:bodyPr/>
                    <a:lstStyle/>
                    <a:p>
                      <a:pPr algn="ctr"/>
                      <a:r>
                        <a:rPr lang="en-US" altLang="zh-CN" sz="1400" dirty="0"/>
                        <a:t>PayCount</a:t>
                      </a:r>
                      <a:endParaRPr lang="zh-CN" altLang="en-US" sz="1400" dirty="0"/>
                    </a:p>
                  </a:txBody>
                  <a:tcPr/>
                </a:tc>
                <a:extLst>
                  <a:ext uri="{0D108BD9-81ED-4DB2-BD59-A6C34878D82A}">
                    <a16:rowId xmlns:a16="http://schemas.microsoft.com/office/drawing/2014/main" val="145535597"/>
                  </a:ext>
                </a:extLst>
              </a:tr>
            </a:tbl>
          </a:graphicData>
        </a:graphic>
      </p:graphicFrame>
      <p:sp>
        <p:nvSpPr>
          <p:cNvPr id="14" name="文本框 13"/>
          <p:cNvSpPr txBox="1"/>
          <p:nvPr/>
        </p:nvSpPr>
        <p:spPr>
          <a:xfrm>
            <a:off x="2123728" y="2859782"/>
            <a:ext cx="3744416" cy="400110"/>
          </a:xfrm>
          <a:prstGeom prst="rect">
            <a:avLst/>
          </a:prstGeom>
          <a:noFill/>
        </p:spPr>
        <p:txBody>
          <a:bodyPr wrap="square" rtlCol="0">
            <a:spAutoFit/>
          </a:bodyPr>
          <a:lstStyle/>
          <a:p>
            <a:r>
              <a:rPr lang="en-US" altLang="zh-CN" sz="2000" b="1" dirty="0"/>
              <a:t>( CategorySortKey , countInfo )</a:t>
            </a:r>
            <a:endParaRPr lang="zh-CN" altLang="en-US" sz="2000" b="1" dirty="0"/>
          </a:p>
        </p:txBody>
      </p:sp>
      <p:sp>
        <p:nvSpPr>
          <p:cNvPr id="15" name="文本框 14"/>
          <p:cNvSpPr txBox="1"/>
          <p:nvPr/>
        </p:nvSpPr>
        <p:spPr>
          <a:xfrm>
            <a:off x="2843808" y="4187398"/>
            <a:ext cx="4896544" cy="307777"/>
          </a:xfrm>
          <a:prstGeom prst="rect">
            <a:avLst/>
          </a:prstGeom>
          <a:noFill/>
        </p:spPr>
        <p:txBody>
          <a:bodyPr wrap="square" rtlCol="0">
            <a:spAutoFit/>
          </a:bodyPr>
          <a:lstStyle/>
          <a:p>
            <a:r>
              <a:rPr lang="en-US" altLang="zh-CN" sz="1400" b="1" dirty="0"/>
              <a:t>CategoryId |  clickCount | orderCount | payCount</a:t>
            </a:r>
            <a:endParaRPr lang="zh-CN" altLang="en-US" sz="1400" b="1" dirty="0"/>
          </a:p>
        </p:txBody>
      </p:sp>
      <p:cxnSp>
        <p:nvCxnSpPr>
          <p:cNvPr id="19" name="直接箭头连接符 18"/>
          <p:cNvCxnSpPr/>
          <p:nvPr/>
        </p:nvCxnSpPr>
        <p:spPr>
          <a:xfrm flipH="1" flipV="1">
            <a:off x="4716016" y="3341111"/>
            <a:ext cx="288032" cy="774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3275856" y="2161289"/>
            <a:ext cx="1008112" cy="69849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9264256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19672" y="1275606"/>
            <a:ext cx="6480720" cy="3108543"/>
          </a:xfrm>
          <a:prstGeom prst="rect">
            <a:avLst/>
          </a:prstGeom>
        </p:spPr>
        <p:txBody>
          <a:bodyPr wrap="square">
            <a:spAutoFit/>
          </a:bodyPr>
          <a:lstStyle/>
          <a:p>
            <a:r>
              <a:rPr lang="zh-CN" altLang="en-US" sz="1400" dirty="0"/>
              <a:t>case class </a:t>
            </a:r>
            <a:r>
              <a:rPr lang="zh-CN" altLang="en-US" sz="1400" dirty="0">
                <a:solidFill>
                  <a:srgbClr val="FF0000"/>
                </a:solidFill>
              </a:rPr>
              <a:t>SortedKey</a:t>
            </a:r>
            <a:r>
              <a:rPr lang="zh-CN" altLang="en-US" sz="1400" dirty="0"/>
              <a:t>(</a:t>
            </a:r>
            <a:r>
              <a:rPr lang="zh-CN" altLang="en-US" sz="1400" dirty="0">
                <a:solidFill>
                  <a:srgbClr val="FF0000"/>
                </a:solidFill>
              </a:rPr>
              <a:t>click</a:t>
            </a:r>
            <a:r>
              <a:rPr lang="zh-CN" altLang="en-US" sz="1400" dirty="0"/>
              <a:t>:Long, </a:t>
            </a:r>
            <a:r>
              <a:rPr lang="zh-CN" altLang="en-US" sz="1400" dirty="0">
                <a:solidFill>
                  <a:srgbClr val="FF0000"/>
                </a:solidFill>
              </a:rPr>
              <a:t>order</a:t>
            </a:r>
            <a:r>
              <a:rPr lang="zh-CN" altLang="en-US" sz="1400" dirty="0"/>
              <a:t>:Long, </a:t>
            </a:r>
            <a:r>
              <a:rPr lang="zh-CN" altLang="en-US" sz="1400" dirty="0">
                <a:solidFill>
                  <a:srgbClr val="FF0000"/>
                </a:solidFill>
              </a:rPr>
              <a:t>pay</a:t>
            </a:r>
            <a:r>
              <a:rPr lang="zh-CN" altLang="en-US" sz="1400" dirty="0"/>
              <a:t>:Long) extends Ordered[SortedKey]{</a:t>
            </a:r>
            <a:endParaRPr lang="en-US" altLang="zh-CN" sz="1400" dirty="0"/>
          </a:p>
          <a:p>
            <a:endParaRPr lang="zh-CN" altLang="en-US" sz="1400" dirty="0"/>
          </a:p>
          <a:p>
            <a:r>
              <a:rPr lang="zh-CN" altLang="en-US" sz="1400" dirty="0"/>
              <a:t>  override def </a:t>
            </a:r>
            <a:r>
              <a:rPr lang="zh-CN" altLang="en-US" sz="1400" dirty="0">
                <a:solidFill>
                  <a:srgbClr val="FF0000"/>
                </a:solidFill>
              </a:rPr>
              <a:t>compare</a:t>
            </a:r>
            <a:r>
              <a:rPr lang="zh-CN" altLang="en-US" sz="1400" dirty="0"/>
              <a:t>(that: SortedKey): Int = {</a:t>
            </a:r>
          </a:p>
          <a:p>
            <a:r>
              <a:rPr lang="zh-CN" altLang="en-US" sz="1400" dirty="0"/>
              <a:t>    if(this.click - that.click != 0){</a:t>
            </a:r>
          </a:p>
          <a:p>
            <a:r>
              <a:rPr lang="zh-CN" altLang="en-US" sz="1400" dirty="0"/>
              <a:t>      return (this.click - that.click).toInt</a:t>
            </a:r>
          </a:p>
          <a:p>
            <a:r>
              <a:rPr lang="zh-CN" altLang="en-US" sz="1400" dirty="0"/>
              <a:t>    }else if(this.order - that.order != 0){</a:t>
            </a:r>
          </a:p>
          <a:p>
            <a:r>
              <a:rPr lang="zh-CN" altLang="en-US" sz="1400" dirty="0"/>
              <a:t>      return (this.order - that.order).toInt</a:t>
            </a:r>
          </a:p>
          <a:p>
            <a:r>
              <a:rPr lang="zh-CN" altLang="en-US" sz="1400" dirty="0"/>
              <a:t>    }else if(this.pay - that.pay != 0){</a:t>
            </a:r>
          </a:p>
          <a:p>
            <a:r>
              <a:rPr lang="zh-CN" altLang="en-US" sz="1400" dirty="0"/>
              <a:t>      return (this.pay - that.pay).toInt</a:t>
            </a:r>
          </a:p>
          <a:p>
            <a:r>
              <a:rPr lang="zh-CN" altLang="en-US" sz="1400" dirty="0"/>
              <a:t>    }</a:t>
            </a:r>
          </a:p>
          <a:p>
            <a:r>
              <a:rPr lang="zh-CN" altLang="en-US" sz="1400" dirty="0"/>
              <a:t>    0</a:t>
            </a:r>
          </a:p>
          <a:p>
            <a:r>
              <a:rPr lang="zh-CN" altLang="en-US" sz="1400" dirty="0"/>
              <a:t>  }</a:t>
            </a:r>
            <a:br>
              <a:rPr lang="en-US" altLang="zh-CN" sz="1400" dirty="0"/>
            </a:br>
            <a:endParaRPr lang="zh-CN" altLang="en-US" sz="1400" dirty="0"/>
          </a:p>
          <a:p>
            <a:r>
              <a:rPr lang="zh-CN" altLang="en-US" sz="1400" dirty="0"/>
              <a:t>}</a:t>
            </a:r>
          </a:p>
        </p:txBody>
      </p:sp>
    </p:spTree>
    <p:extLst>
      <p:ext uri="{BB962C8B-B14F-4D97-AF65-F5344CB8AC3E}">
        <p14:creationId xmlns:p14="http://schemas.microsoft.com/office/powerpoint/2010/main" val="34811277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03848" y="1419622"/>
            <a:ext cx="4572000" cy="2893100"/>
          </a:xfrm>
          <a:prstGeom prst="rect">
            <a:avLst/>
          </a:prstGeom>
        </p:spPr>
        <p:txBody>
          <a:bodyPr>
            <a:spAutoFit/>
          </a:bodyPr>
          <a:lstStyle/>
          <a:p>
            <a:r>
              <a:rPr lang="zh-CN" altLang="en-US" sz="1400" dirty="0">
                <a:solidFill>
                  <a:srgbClr val="00B050"/>
                </a:solidFill>
              </a:rPr>
              <a:t>/**</a:t>
            </a:r>
          </a:p>
          <a:p>
            <a:r>
              <a:rPr lang="zh-CN" altLang="en-US" sz="1400" dirty="0">
                <a:solidFill>
                  <a:srgbClr val="00B050"/>
                </a:solidFill>
              </a:rPr>
              <a:t>  * 品类Top10表</a:t>
            </a:r>
          </a:p>
          <a:p>
            <a:r>
              <a:rPr lang="zh-CN" altLang="en-US" sz="1400" dirty="0">
                <a:solidFill>
                  <a:srgbClr val="00B050"/>
                </a:solidFill>
              </a:rPr>
              <a:t>  * @param taskid</a:t>
            </a:r>
          </a:p>
          <a:p>
            <a:r>
              <a:rPr lang="zh-CN" altLang="en-US" sz="1400" dirty="0">
                <a:solidFill>
                  <a:srgbClr val="00B050"/>
                </a:solidFill>
              </a:rPr>
              <a:t>  * @param categoryid</a:t>
            </a:r>
          </a:p>
          <a:p>
            <a:r>
              <a:rPr lang="zh-CN" altLang="en-US" sz="1400" dirty="0">
                <a:solidFill>
                  <a:srgbClr val="00B050"/>
                </a:solidFill>
              </a:rPr>
              <a:t>  * @param clickCount</a:t>
            </a:r>
          </a:p>
          <a:p>
            <a:r>
              <a:rPr lang="zh-CN" altLang="en-US" sz="1400" dirty="0">
                <a:solidFill>
                  <a:srgbClr val="00B050"/>
                </a:solidFill>
              </a:rPr>
              <a:t>  * @param orderCount</a:t>
            </a:r>
          </a:p>
          <a:p>
            <a:r>
              <a:rPr lang="zh-CN" altLang="en-US" sz="1400" dirty="0">
                <a:solidFill>
                  <a:srgbClr val="00B050"/>
                </a:solidFill>
              </a:rPr>
              <a:t>  * @param payCount</a:t>
            </a:r>
          </a:p>
          <a:p>
            <a:r>
              <a:rPr lang="zh-CN" altLang="en-US" sz="1400" dirty="0">
                <a:solidFill>
                  <a:srgbClr val="00B050"/>
                </a:solidFill>
              </a:rPr>
              <a:t>  */</a:t>
            </a:r>
          </a:p>
          <a:p>
            <a:r>
              <a:rPr lang="zh-CN" altLang="en-US" sz="1400" dirty="0"/>
              <a:t>case class </a:t>
            </a:r>
            <a:r>
              <a:rPr lang="zh-CN" altLang="en-US" sz="1400" dirty="0">
                <a:solidFill>
                  <a:srgbClr val="FF0000"/>
                </a:solidFill>
              </a:rPr>
              <a:t>Top10Category</a:t>
            </a:r>
            <a:r>
              <a:rPr lang="zh-CN" altLang="en-US" sz="1400" dirty="0"/>
              <a:t>(taskid:String,</a:t>
            </a:r>
          </a:p>
          <a:p>
            <a:r>
              <a:rPr lang="zh-CN" altLang="en-US" sz="1400" dirty="0"/>
              <a:t>                         categoryid:Long,</a:t>
            </a:r>
          </a:p>
          <a:p>
            <a:r>
              <a:rPr lang="zh-CN" altLang="en-US" sz="1400" dirty="0"/>
              <a:t>                         clickCount:Long,</a:t>
            </a:r>
          </a:p>
          <a:p>
            <a:r>
              <a:rPr lang="zh-CN" altLang="en-US" sz="1400" dirty="0"/>
              <a:t>                         orderCount:Long,</a:t>
            </a:r>
          </a:p>
          <a:p>
            <a:r>
              <a:rPr lang="zh-CN" altLang="en-US" sz="1400" dirty="0"/>
              <a:t>                         payCount:Long)</a:t>
            </a:r>
          </a:p>
        </p:txBody>
      </p:sp>
      <p:sp>
        <p:nvSpPr>
          <p:cNvPr id="5" name="文本框 4"/>
          <p:cNvSpPr txBox="1"/>
          <p:nvPr/>
        </p:nvSpPr>
        <p:spPr>
          <a:xfrm>
            <a:off x="539552" y="843558"/>
            <a:ext cx="2232248" cy="369332"/>
          </a:xfrm>
          <a:prstGeom prst="rect">
            <a:avLst/>
          </a:prstGeom>
          <a:noFill/>
        </p:spPr>
        <p:txBody>
          <a:bodyPr wrap="square" rtlCol="0">
            <a:spAutoFit/>
          </a:bodyPr>
          <a:lstStyle/>
          <a:p>
            <a:r>
              <a:rPr lang="en-US" altLang="zh-CN" b="1" dirty="0"/>
              <a:t>2. </a:t>
            </a:r>
            <a:r>
              <a:rPr lang="zh-CN" altLang="en-US" b="1" dirty="0"/>
              <a:t>数据结构分析</a:t>
            </a:r>
          </a:p>
        </p:txBody>
      </p:sp>
    </p:spTree>
    <p:extLst>
      <p:ext uri="{BB962C8B-B14F-4D97-AF65-F5344CB8AC3E}">
        <p14:creationId xmlns:p14="http://schemas.microsoft.com/office/powerpoint/2010/main" val="19036618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1640" y="2355726"/>
            <a:ext cx="6984776" cy="461665"/>
          </a:xfrm>
          <a:prstGeom prst="rect">
            <a:avLst/>
          </a:prstGeom>
          <a:noFill/>
        </p:spPr>
        <p:txBody>
          <a:bodyPr wrap="square" rtlCol="0">
            <a:spAutoFit/>
          </a:bodyPr>
          <a:lstStyle/>
          <a:p>
            <a:r>
              <a:rPr lang="zh-CN" altLang="en-US" sz="2400" b="1" dirty="0"/>
              <a:t>需求四：</a:t>
            </a:r>
            <a:r>
              <a:rPr lang="en-US" altLang="zh-CN" sz="2400" b="1" dirty="0"/>
              <a:t>Top10</a:t>
            </a:r>
            <a:r>
              <a:rPr lang="zh-CN" altLang="en-US" sz="2400" b="1" dirty="0"/>
              <a:t>热门品类的</a:t>
            </a:r>
            <a:r>
              <a:rPr lang="en-US" altLang="zh-CN" sz="2400" b="1" dirty="0"/>
              <a:t>Top10</a:t>
            </a:r>
            <a:r>
              <a:rPr lang="zh-CN" altLang="en-US" sz="2400" b="1" dirty="0"/>
              <a:t>活跃</a:t>
            </a:r>
            <a:r>
              <a:rPr lang="en-US" altLang="zh-CN" sz="2400" b="1" dirty="0"/>
              <a:t>Session</a:t>
            </a:r>
            <a:r>
              <a:rPr lang="zh-CN" altLang="en-US" sz="2400" b="1" dirty="0"/>
              <a:t>统计</a:t>
            </a:r>
          </a:p>
        </p:txBody>
      </p:sp>
    </p:spTree>
    <p:extLst>
      <p:ext uri="{BB962C8B-B14F-4D97-AF65-F5344CB8AC3E}">
        <p14:creationId xmlns:p14="http://schemas.microsoft.com/office/powerpoint/2010/main" val="81601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
        <p:nvSpPr>
          <p:cNvPr id="5" name="矩形 4"/>
          <p:cNvSpPr/>
          <p:nvPr/>
        </p:nvSpPr>
        <p:spPr>
          <a:xfrm>
            <a:off x="755576" y="1697028"/>
            <a:ext cx="6966520" cy="861774"/>
          </a:xfrm>
          <a:prstGeom prst="rect">
            <a:avLst/>
          </a:prstGeom>
        </p:spPr>
        <p:txBody>
          <a:bodyPr wrap="square">
            <a:spAutoFit/>
          </a:bodyPr>
          <a:lstStyle/>
          <a:p>
            <a:pPr indent="266700" algn="just">
              <a:lnSpc>
                <a:spcPts val="2000"/>
              </a:lnSpc>
              <a:spcBef>
                <a:spcPts val="100"/>
              </a:spcBef>
              <a:spcAft>
                <a:spcPts val="100"/>
              </a:spcAft>
            </a:pPr>
            <a:r>
              <a:rPr lang="zh-CN" altLang="en-US" sz="1600" kern="100" spc="50" dirty="0">
                <a:latin typeface="Times New Roman" panose="02020603050405020304" pitchFamily="18" charset="0"/>
              </a:rPr>
              <a:t>统计需求三中得到的</a:t>
            </a:r>
            <a:r>
              <a:rPr lang="en-US" altLang="zh-CN" sz="1600" kern="100" spc="50" dirty="0">
                <a:latin typeface="Times New Roman" panose="02020603050405020304" pitchFamily="18" charset="0"/>
              </a:rPr>
              <a:t>Top10</a:t>
            </a:r>
            <a:r>
              <a:rPr lang="zh-CN" altLang="en-US" sz="1600" kern="100" spc="50" dirty="0">
                <a:latin typeface="Times New Roman" panose="02020603050405020304" pitchFamily="18" charset="0"/>
              </a:rPr>
              <a:t>热门品类中的</a:t>
            </a:r>
            <a:r>
              <a:rPr lang="en-US" altLang="zh-CN" sz="1600" kern="100" spc="50" dirty="0">
                <a:latin typeface="Times New Roman" panose="02020603050405020304" pitchFamily="18" charset="0"/>
              </a:rPr>
              <a:t>Top10</a:t>
            </a:r>
            <a:r>
              <a:rPr lang="zh-CN" altLang="en-US" sz="1600" kern="100" spc="50" dirty="0">
                <a:latin typeface="Times New Roman" panose="02020603050405020304" pitchFamily="18" charset="0"/>
              </a:rPr>
              <a:t>活跃</a:t>
            </a:r>
            <a:r>
              <a:rPr lang="en-US" altLang="zh-CN" sz="1600" kern="100" spc="50" dirty="0">
                <a:latin typeface="Times New Roman" panose="02020603050405020304" pitchFamily="18" charset="0"/>
              </a:rPr>
              <a:t>Session</a:t>
            </a:r>
            <a:r>
              <a:rPr lang="zh-CN" altLang="en-US" sz="1600" kern="100" spc="50" dirty="0">
                <a:latin typeface="Times New Roman" panose="02020603050405020304" pitchFamily="18" charset="0"/>
              </a:rPr>
              <a:t>，对</a:t>
            </a:r>
            <a:r>
              <a:rPr lang="en-US" altLang="zh-CN" sz="1600" kern="100" spc="50" dirty="0">
                <a:latin typeface="Times New Roman" panose="02020603050405020304" pitchFamily="18" charset="0"/>
              </a:rPr>
              <a:t>Top10</a:t>
            </a:r>
            <a:r>
              <a:rPr lang="zh-CN" altLang="en-US" sz="1600" kern="100" spc="50" dirty="0">
                <a:latin typeface="Times New Roman" panose="02020603050405020304" pitchFamily="18" charset="0"/>
              </a:rPr>
              <a:t>热门品类中的每个品类都取</a:t>
            </a:r>
            <a:r>
              <a:rPr lang="en-US" altLang="zh-CN" sz="1600" kern="100" spc="50" dirty="0">
                <a:latin typeface="Times New Roman" panose="02020603050405020304" pitchFamily="18" charset="0"/>
              </a:rPr>
              <a:t>Top10</a:t>
            </a:r>
            <a:r>
              <a:rPr lang="zh-CN" altLang="en-US" sz="1600" kern="100" spc="50" dirty="0">
                <a:latin typeface="Times New Roman" panose="02020603050405020304" pitchFamily="18" charset="0"/>
              </a:rPr>
              <a:t>活跃</a:t>
            </a:r>
            <a:r>
              <a:rPr lang="en-US" altLang="zh-CN" sz="1600" kern="100" spc="50" dirty="0">
                <a:latin typeface="Times New Roman" panose="02020603050405020304" pitchFamily="18" charset="0"/>
              </a:rPr>
              <a:t>Session</a:t>
            </a:r>
            <a:r>
              <a:rPr lang="zh-CN" altLang="en-US" sz="1600" kern="100" spc="50" dirty="0">
                <a:latin typeface="Times New Roman" panose="02020603050405020304" pitchFamily="18" charset="0"/>
              </a:rPr>
              <a:t>，</a:t>
            </a:r>
            <a:r>
              <a:rPr lang="zh-CN" altLang="en-US" sz="1600" kern="100" spc="50" dirty="0">
                <a:solidFill>
                  <a:srgbClr val="FF0000"/>
                </a:solidFill>
                <a:latin typeface="Times New Roman" panose="02020603050405020304" pitchFamily="18" charset="0"/>
              </a:rPr>
              <a:t>评判活跃</a:t>
            </a:r>
            <a:r>
              <a:rPr lang="en-US" altLang="zh-CN" sz="1600" kern="100" spc="50" dirty="0">
                <a:solidFill>
                  <a:srgbClr val="FF0000"/>
                </a:solidFill>
                <a:latin typeface="Times New Roman" panose="02020603050405020304" pitchFamily="18" charset="0"/>
              </a:rPr>
              <a:t>Session</a:t>
            </a:r>
            <a:r>
              <a:rPr lang="zh-CN" altLang="en-US" sz="1600" kern="100" spc="50" dirty="0">
                <a:solidFill>
                  <a:srgbClr val="FF0000"/>
                </a:solidFill>
                <a:latin typeface="Times New Roman" panose="02020603050405020304" pitchFamily="18" charset="0"/>
              </a:rPr>
              <a:t>的指标是一个</a:t>
            </a:r>
            <a:r>
              <a:rPr lang="en-US" altLang="zh-CN" sz="1600" kern="100" spc="50" dirty="0">
                <a:solidFill>
                  <a:srgbClr val="FF0000"/>
                </a:solidFill>
                <a:latin typeface="Times New Roman" panose="02020603050405020304" pitchFamily="18" charset="0"/>
              </a:rPr>
              <a:t>Session</a:t>
            </a:r>
            <a:r>
              <a:rPr lang="zh-CN" altLang="en-US" sz="1600" kern="100" spc="50" dirty="0">
                <a:solidFill>
                  <a:srgbClr val="FF0000"/>
                </a:solidFill>
                <a:latin typeface="Times New Roman" panose="02020603050405020304" pitchFamily="18" charset="0"/>
              </a:rPr>
              <a:t>对一个品类的点击次数</a:t>
            </a:r>
            <a:r>
              <a:rPr lang="zh-CN" altLang="en-US" sz="1600" kern="100" spc="50" dirty="0">
                <a:latin typeface="Times New Roman" panose="02020603050405020304" pitchFamily="18" charset="0"/>
              </a:rPr>
              <a:t>。</a:t>
            </a:r>
            <a:endParaRPr lang="zh-CN" altLang="zh-CN" sz="1600" kern="100" spc="50" dirty="0">
              <a:latin typeface="Times New Roman" panose="02020603050405020304" pitchFamily="18" charset="0"/>
            </a:endParaRPr>
          </a:p>
        </p:txBody>
      </p:sp>
    </p:spTree>
    <p:extLst>
      <p:ext uri="{BB962C8B-B14F-4D97-AF65-F5344CB8AC3E}">
        <p14:creationId xmlns:p14="http://schemas.microsoft.com/office/powerpoint/2010/main" val="4436663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
        <p:nvSpPr>
          <p:cNvPr id="6" name="圆角矩形 5"/>
          <p:cNvSpPr/>
          <p:nvPr/>
        </p:nvSpPr>
        <p:spPr>
          <a:xfrm>
            <a:off x="4788024" y="2427734"/>
            <a:ext cx="1512168"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dirty="0"/>
              <a:t>Top10</a:t>
            </a:r>
            <a:r>
              <a:rPr lang="zh-CN" altLang="en-US" sz="1200" b="1" dirty="0"/>
              <a:t>热门品类</a:t>
            </a:r>
          </a:p>
        </p:txBody>
      </p:sp>
      <p:sp>
        <p:nvSpPr>
          <p:cNvPr id="7" name="圆角矩形 6"/>
          <p:cNvSpPr/>
          <p:nvPr/>
        </p:nvSpPr>
        <p:spPr>
          <a:xfrm>
            <a:off x="2339752" y="2427734"/>
            <a:ext cx="1512168"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b="1" dirty="0"/>
              <a:t>符合过滤条件的用户行为数据</a:t>
            </a:r>
          </a:p>
        </p:txBody>
      </p:sp>
    </p:spTree>
    <p:extLst>
      <p:ext uri="{BB962C8B-B14F-4D97-AF65-F5344CB8AC3E}">
        <p14:creationId xmlns:p14="http://schemas.microsoft.com/office/powerpoint/2010/main" val="2847127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1560" y="1131590"/>
            <a:ext cx="1296144" cy="369332"/>
          </a:xfrm>
          <a:prstGeom prst="rect">
            <a:avLst/>
          </a:prstGeom>
          <a:noFill/>
        </p:spPr>
        <p:txBody>
          <a:bodyPr wrap="square" rtlCol="0">
            <a:spAutoFit/>
          </a:bodyPr>
          <a:lstStyle/>
          <a:p>
            <a:r>
              <a:rPr lang="en-US" altLang="zh-CN" b="1" dirty="0"/>
              <a:t>1. </a:t>
            </a:r>
            <a:r>
              <a:rPr lang="zh-CN" altLang="en-US" b="1" dirty="0"/>
              <a:t>做什么？</a:t>
            </a:r>
          </a:p>
        </p:txBody>
      </p:sp>
      <p:sp>
        <p:nvSpPr>
          <p:cNvPr id="13" name="圆角矩形 12"/>
          <p:cNvSpPr/>
          <p:nvPr/>
        </p:nvSpPr>
        <p:spPr>
          <a:xfrm>
            <a:off x="322191" y="2205695"/>
            <a:ext cx="1224136"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50" b="1" dirty="0"/>
              <a:t>符合过滤条件的用户行为数据</a:t>
            </a:r>
          </a:p>
        </p:txBody>
      </p:sp>
      <p:sp>
        <p:nvSpPr>
          <p:cNvPr id="14" name="圆角矩形 13"/>
          <p:cNvSpPr/>
          <p:nvPr/>
        </p:nvSpPr>
        <p:spPr>
          <a:xfrm>
            <a:off x="322191" y="3147814"/>
            <a:ext cx="1224136"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050" b="1" dirty="0"/>
              <a:t>Top10</a:t>
            </a:r>
            <a:r>
              <a:rPr lang="zh-CN" altLang="en-US" sz="1050" b="1" dirty="0"/>
              <a:t>热门品类</a:t>
            </a:r>
          </a:p>
        </p:txBody>
      </p:sp>
      <p:sp>
        <p:nvSpPr>
          <p:cNvPr id="15" name="右箭头 14"/>
          <p:cNvSpPr/>
          <p:nvPr/>
        </p:nvSpPr>
        <p:spPr>
          <a:xfrm>
            <a:off x="1593962" y="2874465"/>
            <a:ext cx="288032"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50"/>
          </a:p>
        </p:txBody>
      </p:sp>
      <p:sp>
        <p:nvSpPr>
          <p:cNvPr id="16" name="圆角矩形 15"/>
          <p:cNvSpPr/>
          <p:nvPr/>
        </p:nvSpPr>
        <p:spPr>
          <a:xfrm>
            <a:off x="2050609" y="2694445"/>
            <a:ext cx="1295918"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50" b="1" dirty="0"/>
              <a:t>点击过</a:t>
            </a:r>
            <a:r>
              <a:rPr lang="en-US" altLang="zh-CN" sz="1050" b="1" dirty="0"/>
              <a:t>Top10</a:t>
            </a:r>
            <a:r>
              <a:rPr lang="zh-CN" altLang="en-US" sz="1050" b="1" dirty="0"/>
              <a:t>品类的所有用户行为</a:t>
            </a:r>
          </a:p>
        </p:txBody>
      </p:sp>
      <p:sp>
        <p:nvSpPr>
          <p:cNvPr id="18" name="圆角矩形 17"/>
          <p:cNvSpPr/>
          <p:nvPr/>
        </p:nvSpPr>
        <p:spPr>
          <a:xfrm>
            <a:off x="5578775" y="2691708"/>
            <a:ext cx="1440160"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50" b="1" dirty="0"/>
              <a:t>每个</a:t>
            </a:r>
            <a:r>
              <a:rPr lang="en-US" altLang="zh-CN" sz="1050" b="1" dirty="0"/>
              <a:t>session</a:t>
            </a:r>
            <a:r>
              <a:rPr lang="zh-CN" altLang="en-US" sz="1050" b="1" dirty="0"/>
              <a:t>对</a:t>
            </a:r>
            <a:r>
              <a:rPr lang="en-US" altLang="zh-CN" sz="1050" b="1" dirty="0"/>
              <a:t>Top10</a:t>
            </a:r>
            <a:r>
              <a:rPr lang="zh-CN" altLang="en-US" sz="1050" b="1" dirty="0"/>
              <a:t>品类的点击次数</a:t>
            </a:r>
          </a:p>
        </p:txBody>
      </p:sp>
      <p:sp>
        <p:nvSpPr>
          <p:cNvPr id="19" name="右箭头 18"/>
          <p:cNvSpPr/>
          <p:nvPr/>
        </p:nvSpPr>
        <p:spPr>
          <a:xfrm>
            <a:off x="3490543" y="2849046"/>
            <a:ext cx="288032"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50"/>
          </a:p>
        </p:txBody>
      </p:sp>
      <p:sp>
        <p:nvSpPr>
          <p:cNvPr id="20" name="圆角矩形 19"/>
          <p:cNvSpPr/>
          <p:nvPr/>
        </p:nvSpPr>
        <p:spPr>
          <a:xfrm>
            <a:off x="7594999" y="2691708"/>
            <a:ext cx="1297481"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50" b="1" dirty="0"/>
              <a:t>取点击次数处于</a:t>
            </a:r>
            <a:r>
              <a:rPr lang="en-US" altLang="zh-CN" sz="1050" b="1" dirty="0"/>
              <a:t>Top10</a:t>
            </a:r>
            <a:r>
              <a:rPr lang="zh-CN" altLang="en-US" sz="1050" b="1" dirty="0"/>
              <a:t>的</a:t>
            </a:r>
            <a:r>
              <a:rPr lang="en-US" altLang="zh-CN" sz="1050" b="1" dirty="0"/>
              <a:t>session</a:t>
            </a:r>
            <a:endParaRPr lang="zh-CN" altLang="en-US" sz="1050" b="1" dirty="0"/>
          </a:p>
        </p:txBody>
      </p:sp>
      <p:sp>
        <p:nvSpPr>
          <p:cNvPr id="21" name="右箭头 20"/>
          <p:cNvSpPr/>
          <p:nvPr/>
        </p:nvSpPr>
        <p:spPr>
          <a:xfrm>
            <a:off x="7162951" y="2874465"/>
            <a:ext cx="288032"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50"/>
          </a:p>
        </p:txBody>
      </p:sp>
      <p:sp>
        <p:nvSpPr>
          <p:cNvPr id="12" name="圆角矩形 11"/>
          <p:cNvSpPr/>
          <p:nvPr/>
        </p:nvSpPr>
        <p:spPr>
          <a:xfrm>
            <a:off x="3850583" y="2691708"/>
            <a:ext cx="1175833"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50" b="1" dirty="0"/>
              <a:t>按照</a:t>
            </a:r>
            <a:r>
              <a:rPr lang="en-US" altLang="zh-CN" sz="1050" b="1" dirty="0"/>
              <a:t>session</a:t>
            </a:r>
            <a:r>
              <a:rPr lang="zh-CN" altLang="en-US" sz="1050" b="1" dirty="0"/>
              <a:t>聚合</a:t>
            </a:r>
          </a:p>
        </p:txBody>
      </p:sp>
      <p:sp>
        <p:nvSpPr>
          <p:cNvPr id="22" name="右箭头 21"/>
          <p:cNvSpPr/>
          <p:nvPr/>
        </p:nvSpPr>
        <p:spPr>
          <a:xfrm>
            <a:off x="5158579" y="2849046"/>
            <a:ext cx="288032"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050"/>
          </a:p>
        </p:txBody>
      </p:sp>
    </p:spTree>
    <p:extLst>
      <p:ext uri="{BB962C8B-B14F-4D97-AF65-F5344CB8AC3E}">
        <p14:creationId xmlns:p14="http://schemas.microsoft.com/office/powerpoint/2010/main" val="7073738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1109" y="915566"/>
            <a:ext cx="1296144" cy="369332"/>
          </a:xfrm>
          <a:prstGeom prst="rect">
            <a:avLst/>
          </a:prstGeom>
          <a:noFill/>
        </p:spPr>
        <p:txBody>
          <a:bodyPr wrap="square" rtlCol="0">
            <a:spAutoFit/>
          </a:bodyPr>
          <a:lstStyle/>
          <a:p>
            <a:r>
              <a:rPr lang="en-US" altLang="zh-CN" b="1" dirty="0"/>
              <a:t>1. </a:t>
            </a:r>
            <a:r>
              <a:rPr lang="zh-CN" altLang="en-US" b="1" dirty="0"/>
              <a:t>做什么？</a:t>
            </a:r>
          </a:p>
        </p:txBody>
      </p:sp>
      <p:graphicFrame>
        <p:nvGraphicFramePr>
          <p:cNvPr id="5" name="表格 4"/>
          <p:cNvGraphicFramePr>
            <a:graphicFrameLocks noGrp="1"/>
          </p:cNvGraphicFramePr>
          <p:nvPr>
            <p:extLst>
              <p:ext uri="{D42A27DB-BD31-4B8C-83A1-F6EECF244321}">
                <p14:modId xmlns:p14="http://schemas.microsoft.com/office/powerpoint/2010/main" val="3361294212"/>
              </p:ext>
            </p:extLst>
          </p:nvPr>
        </p:nvGraphicFramePr>
        <p:xfrm>
          <a:off x="2755566" y="2211710"/>
          <a:ext cx="2304256" cy="2560320"/>
        </p:xfrm>
        <a:graphic>
          <a:graphicData uri="http://schemas.openxmlformats.org/drawingml/2006/table">
            <a:tbl>
              <a:tblPr firstRow="1" bandRow="1">
                <a:tableStyleId>{BDBED569-4797-4DF1-A0F4-6AAB3CD982D8}</a:tableStyleId>
              </a:tblPr>
              <a:tblGrid>
                <a:gridCol w="1152128">
                  <a:extLst>
                    <a:ext uri="{9D8B030D-6E8A-4147-A177-3AD203B41FA5}">
                      <a16:colId xmlns:a16="http://schemas.microsoft.com/office/drawing/2014/main" val="3487802661"/>
                    </a:ext>
                  </a:extLst>
                </a:gridCol>
                <a:gridCol w="1152128">
                  <a:extLst>
                    <a:ext uri="{9D8B030D-6E8A-4147-A177-3AD203B41FA5}">
                      <a16:colId xmlns:a16="http://schemas.microsoft.com/office/drawing/2014/main" val="4233154893"/>
                    </a:ext>
                  </a:extLst>
                </a:gridCol>
              </a:tblGrid>
              <a:tr h="370840">
                <a:tc>
                  <a:txBody>
                    <a:bodyPr/>
                    <a:lstStyle/>
                    <a:p>
                      <a:r>
                        <a:rPr lang="en-US" altLang="zh-CN" sz="1800" dirty="0"/>
                        <a:t>Category1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430952796"/>
                  </a:ext>
                </a:extLst>
              </a:tr>
              <a:tr h="370840">
                <a:tc>
                  <a:txBody>
                    <a:bodyPr/>
                    <a:lstStyle/>
                    <a:p>
                      <a:r>
                        <a:rPr lang="en-US" altLang="zh-CN" sz="1800" b="1" dirty="0"/>
                        <a:t>Category2</a:t>
                      </a:r>
                      <a:endParaRPr lang="zh-CN" altLang="en-US" b="1" dirty="0"/>
                    </a:p>
                  </a:txBody>
                  <a:tcPr/>
                </a:tc>
                <a:tc>
                  <a:txBody>
                    <a:bodyPr/>
                    <a:lstStyle/>
                    <a:p>
                      <a:pPr algn="ctr"/>
                      <a:r>
                        <a:rPr lang="en-US" altLang="zh-CN" b="1" dirty="0"/>
                        <a:t>21</a:t>
                      </a:r>
                      <a:endParaRPr lang="zh-CN" altLang="en-US" b="1" dirty="0"/>
                    </a:p>
                  </a:txBody>
                  <a:tcPr/>
                </a:tc>
                <a:extLst>
                  <a:ext uri="{0D108BD9-81ED-4DB2-BD59-A6C34878D82A}">
                    <a16:rowId xmlns:a16="http://schemas.microsoft.com/office/drawing/2014/main" val="2873072938"/>
                  </a:ext>
                </a:extLst>
              </a:tr>
              <a:tr h="370840">
                <a:tc>
                  <a:txBody>
                    <a:bodyPr/>
                    <a:lstStyle/>
                    <a:p>
                      <a:r>
                        <a:rPr lang="en-US" altLang="zh-CN" sz="1800" b="1" dirty="0"/>
                        <a:t>Category8</a:t>
                      </a:r>
                      <a:endParaRPr lang="zh-CN" altLang="en-US" b="1" dirty="0"/>
                    </a:p>
                  </a:txBody>
                  <a:tcPr/>
                </a:tc>
                <a:tc>
                  <a:txBody>
                    <a:bodyPr/>
                    <a:lstStyle/>
                    <a:p>
                      <a:pPr algn="ctr"/>
                      <a:r>
                        <a:rPr lang="en-US" altLang="zh-CN" b="1" dirty="0"/>
                        <a:t>15</a:t>
                      </a:r>
                      <a:endParaRPr lang="zh-CN" altLang="en-US" b="1" dirty="0"/>
                    </a:p>
                  </a:txBody>
                  <a:tcPr/>
                </a:tc>
                <a:extLst>
                  <a:ext uri="{0D108BD9-81ED-4DB2-BD59-A6C34878D82A}">
                    <a16:rowId xmlns:a16="http://schemas.microsoft.com/office/drawing/2014/main" val="4145176460"/>
                  </a:ext>
                </a:extLst>
              </a:tr>
              <a:tr h="370840">
                <a:tc>
                  <a:txBody>
                    <a:bodyPr/>
                    <a:lstStyle/>
                    <a:p>
                      <a:r>
                        <a:rPr lang="en-US" altLang="zh-CN" sz="1800" b="1" dirty="0"/>
                        <a:t>Category9</a:t>
                      </a:r>
                      <a:endParaRPr lang="zh-CN" altLang="en-US" b="1" dirty="0"/>
                    </a:p>
                  </a:txBody>
                  <a:tcPr/>
                </a:tc>
                <a:tc>
                  <a:txBody>
                    <a:bodyPr/>
                    <a:lstStyle/>
                    <a:p>
                      <a:pPr algn="ctr"/>
                      <a:r>
                        <a:rPr lang="en-US" altLang="zh-CN" b="1" dirty="0"/>
                        <a:t>32</a:t>
                      </a:r>
                      <a:endParaRPr lang="zh-CN" altLang="en-US" b="1" dirty="0"/>
                    </a:p>
                  </a:txBody>
                  <a:tcPr/>
                </a:tc>
                <a:extLst>
                  <a:ext uri="{0D108BD9-81ED-4DB2-BD59-A6C34878D82A}">
                    <a16:rowId xmlns:a16="http://schemas.microsoft.com/office/drawing/2014/main" val="3741195274"/>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772471045"/>
              </p:ext>
            </p:extLst>
          </p:nvPr>
        </p:nvGraphicFramePr>
        <p:xfrm>
          <a:off x="6015986" y="2211710"/>
          <a:ext cx="2736304" cy="1483360"/>
        </p:xfrm>
        <a:graphic>
          <a:graphicData uri="http://schemas.openxmlformats.org/drawingml/2006/table">
            <a:tbl>
              <a:tblPr firstRow="1" bandRow="1">
                <a:tableStyleId>{BDBED569-4797-4DF1-A0F4-6AAB3CD982D8}</a:tableStyleId>
              </a:tblPr>
              <a:tblGrid>
                <a:gridCol w="1368152">
                  <a:extLst>
                    <a:ext uri="{9D8B030D-6E8A-4147-A177-3AD203B41FA5}">
                      <a16:colId xmlns:a16="http://schemas.microsoft.com/office/drawing/2014/main" val="3487802661"/>
                    </a:ext>
                  </a:extLst>
                </a:gridCol>
                <a:gridCol w="1368152">
                  <a:extLst>
                    <a:ext uri="{9D8B030D-6E8A-4147-A177-3AD203B41FA5}">
                      <a16:colId xmlns:a16="http://schemas.microsoft.com/office/drawing/2014/main" val="4233154893"/>
                    </a:ext>
                  </a:extLst>
                </a:gridCol>
              </a:tblGrid>
              <a:tr h="370840">
                <a:tc>
                  <a:txBody>
                    <a:bodyPr/>
                    <a:lstStyle/>
                    <a:p>
                      <a:r>
                        <a:rPr lang="en-US" altLang="zh-CN" sz="1800" b="1" dirty="0"/>
                        <a:t>Category1</a:t>
                      </a:r>
                      <a:endParaRPr lang="zh-CN" altLang="en-US" b="1" dirty="0"/>
                    </a:p>
                  </a:txBody>
                  <a:tcPr/>
                </a:tc>
                <a:tc>
                  <a:txBody>
                    <a:bodyPr/>
                    <a:lstStyle/>
                    <a:p>
                      <a:pPr algn="ctr"/>
                      <a:r>
                        <a:rPr lang="en-US" altLang="zh-CN" b="1" dirty="0"/>
                        <a:t>sessionN=1</a:t>
                      </a:r>
                      <a:endParaRPr lang="zh-CN" altLang="en-US" b="1" dirty="0"/>
                    </a:p>
                  </a:txBody>
                  <a:tcPr/>
                </a:tc>
                <a:extLst>
                  <a:ext uri="{0D108BD9-81ED-4DB2-BD59-A6C34878D82A}">
                    <a16:rowId xmlns:a16="http://schemas.microsoft.com/office/drawing/2014/main" val="2430952796"/>
                  </a:ext>
                </a:extLst>
              </a:tr>
              <a:tr h="370840">
                <a:tc>
                  <a:txBody>
                    <a:bodyPr/>
                    <a:lstStyle/>
                    <a:p>
                      <a:r>
                        <a:rPr lang="en-US" altLang="zh-CN" sz="1800" b="1" dirty="0"/>
                        <a:t>Category2</a:t>
                      </a:r>
                      <a:endParaRPr lang="zh-CN" altLang="en-US" b="1" dirty="0"/>
                    </a:p>
                  </a:txBody>
                  <a:tcPr/>
                </a:tc>
                <a:tc>
                  <a:txBody>
                    <a:bodyPr/>
                    <a:lstStyle/>
                    <a:p>
                      <a:pPr algn="ctr"/>
                      <a:r>
                        <a:rPr lang="en-US" altLang="zh-CN" b="1" dirty="0"/>
                        <a:t>sessionN=21</a:t>
                      </a:r>
                      <a:endParaRPr lang="zh-CN" altLang="en-US" b="1" dirty="0"/>
                    </a:p>
                  </a:txBody>
                  <a:tcPr/>
                </a:tc>
                <a:extLst>
                  <a:ext uri="{0D108BD9-81ED-4DB2-BD59-A6C34878D82A}">
                    <a16:rowId xmlns:a16="http://schemas.microsoft.com/office/drawing/2014/main" val="2873072938"/>
                  </a:ext>
                </a:extLst>
              </a:tr>
              <a:tr h="370840">
                <a:tc>
                  <a:txBody>
                    <a:bodyPr/>
                    <a:lstStyle/>
                    <a:p>
                      <a:r>
                        <a:rPr lang="en-US" altLang="zh-CN" sz="1800" b="1" dirty="0"/>
                        <a:t>Category8</a:t>
                      </a:r>
                      <a:endParaRPr lang="zh-CN" altLang="en-US" b="1" dirty="0"/>
                    </a:p>
                  </a:txBody>
                  <a:tcPr/>
                </a:tc>
                <a:tc>
                  <a:txBody>
                    <a:bodyPr/>
                    <a:lstStyle/>
                    <a:p>
                      <a:pPr algn="ctr"/>
                      <a:r>
                        <a:rPr lang="en-US" altLang="zh-CN" b="1" dirty="0"/>
                        <a:t>sessionN=15</a:t>
                      </a:r>
                      <a:endParaRPr lang="zh-CN" altLang="en-US" b="1" dirty="0"/>
                    </a:p>
                  </a:txBody>
                  <a:tcPr/>
                </a:tc>
                <a:extLst>
                  <a:ext uri="{0D108BD9-81ED-4DB2-BD59-A6C34878D82A}">
                    <a16:rowId xmlns:a16="http://schemas.microsoft.com/office/drawing/2014/main" val="4145176460"/>
                  </a:ext>
                </a:extLst>
              </a:tr>
              <a:tr h="370840">
                <a:tc>
                  <a:txBody>
                    <a:bodyPr/>
                    <a:lstStyle/>
                    <a:p>
                      <a:r>
                        <a:rPr lang="en-US" altLang="zh-CN" sz="1800" b="1" dirty="0"/>
                        <a:t>Category9</a:t>
                      </a:r>
                      <a:endParaRPr lang="zh-CN" altLang="en-US" b="1" dirty="0"/>
                    </a:p>
                  </a:txBody>
                  <a:tcPr/>
                </a:tc>
                <a:tc>
                  <a:txBody>
                    <a:bodyPr/>
                    <a:lstStyle/>
                    <a:p>
                      <a:pPr algn="ctr"/>
                      <a:r>
                        <a:rPr lang="en-US" altLang="zh-CN" b="1" dirty="0"/>
                        <a:t>sessionN=32</a:t>
                      </a:r>
                      <a:endParaRPr lang="zh-CN" altLang="en-US" b="1" dirty="0"/>
                    </a:p>
                  </a:txBody>
                  <a:tcPr/>
                </a:tc>
                <a:extLst>
                  <a:ext uri="{0D108BD9-81ED-4DB2-BD59-A6C34878D82A}">
                    <a16:rowId xmlns:a16="http://schemas.microsoft.com/office/drawing/2014/main" val="3741195274"/>
                  </a:ext>
                </a:extLst>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3512606236"/>
              </p:ext>
            </p:extLst>
          </p:nvPr>
        </p:nvGraphicFramePr>
        <p:xfrm>
          <a:off x="251520" y="2751301"/>
          <a:ext cx="1512168" cy="370840"/>
        </p:xfrm>
        <a:graphic>
          <a:graphicData uri="http://schemas.openxmlformats.org/drawingml/2006/table">
            <a:tbl>
              <a:tblPr firstRow="1" bandRow="1">
                <a:tableStyleId>{BDBED569-4797-4DF1-A0F4-6AAB3CD982D8}</a:tableStyleId>
              </a:tblPr>
              <a:tblGrid>
                <a:gridCol w="1512168">
                  <a:extLst>
                    <a:ext uri="{9D8B030D-6E8A-4147-A177-3AD203B41FA5}">
                      <a16:colId xmlns:a16="http://schemas.microsoft.com/office/drawing/2014/main" val="2917558408"/>
                    </a:ext>
                  </a:extLst>
                </a:gridCol>
              </a:tblGrid>
              <a:tr h="370840">
                <a:tc>
                  <a:txBody>
                    <a:bodyPr/>
                    <a:lstStyle/>
                    <a:p>
                      <a:r>
                        <a:rPr lang="zh-CN" altLang="en-US" sz="1400" dirty="0"/>
                        <a:t>按照</a:t>
                      </a:r>
                      <a:r>
                        <a:rPr lang="en-US" altLang="zh-CN" sz="1400" dirty="0"/>
                        <a:t>session</a:t>
                      </a:r>
                      <a:r>
                        <a:rPr lang="zh-CN" altLang="en-US" sz="1400" dirty="0"/>
                        <a:t>聚合</a:t>
                      </a:r>
                    </a:p>
                  </a:txBody>
                  <a:tcPr/>
                </a:tc>
                <a:extLst>
                  <a:ext uri="{0D108BD9-81ED-4DB2-BD59-A6C34878D82A}">
                    <a16:rowId xmlns:a16="http://schemas.microsoft.com/office/drawing/2014/main" val="754611723"/>
                  </a:ext>
                </a:extLst>
              </a:tr>
            </a:tbl>
          </a:graphicData>
        </a:graphic>
      </p:graphicFrame>
      <p:sp>
        <p:nvSpPr>
          <p:cNvPr id="3" name="右箭头 2"/>
          <p:cNvSpPr/>
          <p:nvPr/>
        </p:nvSpPr>
        <p:spPr>
          <a:xfrm>
            <a:off x="2019542" y="2906532"/>
            <a:ext cx="432048" cy="4571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a:off x="5367914" y="2929392"/>
            <a:ext cx="432048" cy="4571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文本框 10"/>
          <p:cNvSpPr txBox="1"/>
          <p:nvPr/>
        </p:nvSpPr>
        <p:spPr>
          <a:xfrm>
            <a:off x="2807804" y="1707654"/>
            <a:ext cx="1047942" cy="369332"/>
          </a:xfrm>
          <a:prstGeom prst="rect">
            <a:avLst/>
          </a:prstGeom>
          <a:noFill/>
        </p:spPr>
        <p:txBody>
          <a:bodyPr wrap="square" rtlCol="0">
            <a:spAutoFit/>
          </a:bodyPr>
          <a:lstStyle/>
          <a:p>
            <a:r>
              <a:rPr lang="en-US" altLang="zh-CN" dirty="0"/>
              <a:t>sessionN</a:t>
            </a:r>
            <a:endParaRPr lang="zh-CN" altLang="en-US" dirty="0"/>
          </a:p>
        </p:txBody>
      </p:sp>
      <p:sp>
        <p:nvSpPr>
          <p:cNvPr id="12" name="文本框 11"/>
          <p:cNvSpPr txBox="1"/>
          <p:nvPr/>
        </p:nvSpPr>
        <p:spPr>
          <a:xfrm>
            <a:off x="6015986" y="1707654"/>
            <a:ext cx="1047942" cy="369332"/>
          </a:xfrm>
          <a:prstGeom prst="rect">
            <a:avLst/>
          </a:prstGeom>
          <a:noFill/>
        </p:spPr>
        <p:txBody>
          <a:bodyPr wrap="square" rtlCol="0">
            <a:spAutoFit/>
          </a:bodyPr>
          <a:lstStyle/>
          <a:p>
            <a:r>
              <a:rPr lang="en-US" altLang="zh-CN" dirty="0"/>
              <a:t>sessionN</a:t>
            </a:r>
            <a:endParaRPr lang="zh-CN" altLang="en-US" dirty="0"/>
          </a:p>
        </p:txBody>
      </p:sp>
    </p:spTree>
    <p:extLst>
      <p:ext uri="{BB962C8B-B14F-4D97-AF65-F5344CB8AC3E}">
        <p14:creationId xmlns:p14="http://schemas.microsoft.com/office/powerpoint/2010/main" val="12433104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236334" y="3406155"/>
            <a:ext cx="1807468" cy="1265228"/>
          </a:xfrm>
          <a:prstGeom prst="rect">
            <a:avLst/>
          </a:prstGeom>
        </p:spPr>
      </p:pic>
      <p:pic>
        <p:nvPicPr>
          <p:cNvPr id="5" name="图片 4"/>
          <p:cNvPicPr>
            <a:picLocks noChangeAspect="1"/>
          </p:cNvPicPr>
          <p:nvPr/>
        </p:nvPicPr>
        <p:blipFill>
          <a:blip r:embed="rId3"/>
          <a:stretch>
            <a:fillRect/>
          </a:stretch>
        </p:blipFill>
        <p:spPr>
          <a:xfrm>
            <a:off x="3236334" y="915566"/>
            <a:ext cx="1807235" cy="1292133"/>
          </a:xfrm>
          <a:prstGeom prst="rect">
            <a:avLst/>
          </a:prstGeom>
        </p:spPr>
      </p:pic>
      <p:sp>
        <p:nvSpPr>
          <p:cNvPr id="6" name="文本框 5"/>
          <p:cNvSpPr txBox="1"/>
          <p:nvPr/>
        </p:nvSpPr>
        <p:spPr>
          <a:xfrm>
            <a:off x="3851920" y="2622261"/>
            <a:ext cx="576064" cy="369332"/>
          </a:xfrm>
          <a:prstGeom prst="rect">
            <a:avLst/>
          </a:prstGeom>
          <a:noFill/>
        </p:spPr>
        <p:txBody>
          <a:bodyPr wrap="square" rtlCol="0">
            <a:spAutoFit/>
          </a:bodyPr>
          <a:lstStyle/>
          <a:p>
            <a:r>
              <a:rPr lang="en-US" altLang="zh-CN" dirty="0"/>
              <a:t>… …</a:t>
            </a:r>
            <a:endParaRPr lang="zh-CN" altLang="en-US" dirty="0"/>
          </a:p>
        </p:txBody>
      </p:sp>
    </p:spTree>
    <p:extLst>
      <p:ext uri="{BB962C8B-B14F-4D97-AF65-F5344CB8AC3E}">
        <p14:creationId xmlns:p14="http://schemas.microsoft.com/office/powerpoint/2010/main" val="31878397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1109" y="915566"/>
            <a:ext cx="1296144" cy="369332"/>
          </a:xfrm>
          <a:prstGeom prst="rect">
            <a:avLst/>
          </a:prstGeom>
          <a:noFill/>
        </p:spPr>
        <p:txBody>
          <a:bodyPr wrap="square" rtlCol="0">
            <a:spAutoFit/>
          </a:bodyPr>
          <a:lstStyle/>
          <a:p>
            <a:r>
              <a:rPr lang="en-US" altLang="zh-CN" b="1" dirty="0"/>
              <a:t>1. </a:t>
            </a:r>
            <a:r>
              <a:rPr lang="zh-CN" altLang="en-US" b="1" dirty="0"/>
              <a:t>做什么？</a:t>
            </a:r>
          </a:p>
        </p:txBody>
      </p:sp>
      <p:graphicFrame>
        <p:nvGraphicFramePr>
          <p:cNvPr id="9" name="表格 8"/>
          <p:cNvGraphicFramePr>
            <a:graphicFrameLocks noGrp="1"/>
          </p:cNvGraphicFramePr>
          <p:nvPr>
            <p:extLst>
              <p:ext uri="{D42A27DB-BD31-4B8C-83A1-F6EECF244321}">
                <p14:modId xmlns:p14="http://schemas.microsoft.com/office/powerpoint/2010/main" val="2537711153"/>
              </p:ext>
            </p:extLst>
          </p:nvPr>
        </p:nvGraphicFramePr>
        <p:xfrm>
          <a:off x="3313235" y="2067694"/>
          <a:ext cx="5651253" cy="1854200"/>
        </p:xfrm>
        <a:graphic>
          <a:graphicData uri="http://schemas.openxmlformats.org/drawingml/2006/table">
            <a:tbl>
              <a:tblPr firstRow="1" bandRow="1">
                <a:tableStyleId>{BDBED569-4797-4DF1-A0F4-6AAB3CD982D8}</a:tableStyleId>
              </a:tblPr>
              <a:tblGrid>
                <a:gridCol w="1353118">
                  <a:extLst>
                    <a:ext uri="{9D8B030D-6E8A-4147-A177-3AD203B41FA5}">
                      <a16:colId xmlns:a16="http://schemas.microsoft.com/office/drawing/2014/main" val="3487802661"/>
                    </a:ext>
                  </a:extLst>
                </a:gridCol>
                <a:gridCol w="4298135">
                  <a:extLst>
                    <a:ext uri="{9D8B030D-6E8A-4147-A177-3AD203B41FA5}">
                      <a16:colId xmlns:a16="http://schemas.microsoft.com/office/drawing/2014/main" val="4233154893"/>
                    </a:ext>
                  </a:extLst>
                </a:gridCol>
              </a:tblGrid>
              <a:tr h="370840">
                <a:tc>
                  <a:txBody>
                    <a:bodyPr/>
                    <a:lstStyle/>
                    <a:p>
                      <a:r>
                        <a:rPr lang="en-US" altLang="zh-CN" sz="1800" b="1" dirty="0"/>
                        <a:t>Category1</a:t>
                      </a:r>
                      <a:endParaRPr lang="zh-CN" altLang="en-US" b="1" dirty="0"/>
                    </a:p>
                  </a:txBody>
                  <a:tcPr/>
                </a:tc>
                <a:tc>
                  <a:txBody>
                    <a:bodyPr/>
                    <a:lstStyle/>
                    <a:p>
                      <a:pPr algn="ctr"/>
                      <a:r>
                        <a:rPr lang="en-US" altLang="zh-CN" b="1" dirty="0"/>
                        <a:t>session1=1</a:t>
                      </a:r>
                      <a:r>
                        <a:rPr lang="zh-CN" altLang="en-US" b="1" dirty="0"/>
                        <a:t>，</a:t>
                      </a:r>
                      <a:r>
                        <a:rPr lang="en-US" altLang="zh-CN" b="1" dirty="0"/>
                        <a:t>session2=5</a:t>
                      </a:r>
                      <a:r>
                        <a:rPr lang="zh-CN" altLang="en-US" b="1" dirty="0"/>
                        <a:t>，</a:t>
                      </a:r>
                      <a:r>
                        <a:rPr lang="en-US" altLang="zh-CN" b="1" dirty="0"/>
                        <a:t>…</a:t>
                      </a:r>
                      <a:r>
                        <a:rPr lang="zh-CN" altLang="en-US" b="1" dirty="0"/>
                        <a:t>，</a:t>
                      </a:r>
                      <a:r>
                        <a:rPr lang="en-US" altLang="zh-CN" b="1" dirty="0"/>
                        <a:t>sessionN=10</a:t>
                      </a:r>
                      <a:endParaRPr lang="zh-CN" altLang="en-US" b="1" dirty="0"/>
                    </a:p>
                  </a:txBody>
                  <a:tcPr/>
                </a:tc>
                <a:extLst>
                  <a:ext uri="{0D108BD9-81ED-4DB2-BD59-A6C34878D82A}">
                    <a16:rowId xmlns:a16="http://schemas.microsoft.com/office/drawing/2014/main" val="2430952796"/>
                  </a:ext>
                </a:extLst>
              </a:tr>
              <a:tr h="370840">
                <a:tc>
                  <a:txBody>
                    <a:bodyPr/>
                    <a:lstStyle/>
                    <a:p>
                      <a:r>
                        <a:rPr lang="en-US" altLang="zh-CN" sz="1800" b="1" dirty="0"/>
                        <a:t>Category2</a:t>
                      </a:r>
                      <a:endParaRPr lang="zh-CN" altLang="en-US" b="1" dirty="0"/>
                    </a:p>
                  </a:txBody>
                  <a:tcPr/>
                </a:tc>
                <a:tc>
                  <a:txBody>
                    <a:bodyPr/>
                    <a:lstStyle/>
                    <a:p>
                      <a:pPr algn="ctr"/>
                      <a:r>
                        <a:rPr lang="en-US" altLang="zh-CN" b="1" dirty="0"/>
                        <a:t>session1=1</a:t>
                      </a:r>
                      <a:r>
                        <a:rPr lang="zh-CN" altLang="en-US" b="1" dirty="0"/>
                        <a:t>，</a:t>
                      </a:r>
                      <a:r>
                        <a:rPr lang="en-US" altLang="zh-CN" b="1" dirty="0"/>
                        <a:t>session2=5</a:t>
                      </a:r>
                      <a:r>
                        <a:rPr lang="zh-CN" altLang="en-US" b="1" dirty="0"/>
                        <a:t>，</a:t>
                      </a:r>
                      <a:r>
                        <a:rPr lang="en-US" altLang="zh-CN" b="1" dirty="0"/>
                        <a:t>…</a:t>
                      </a:r>
                      <a:r>
                        <a:rPr lang="zh-CN" altLang="en-US" b="1" dirty="0"/>
                        <a:t>，</a:t>
                      </a:r>
                      <a:r>
                        <a:rPr lang="en-US" altLang="zh-CN" b="1" dirty="0"/>
                        <a:t>sessionN=10</a:t>
                      </a:r>
                      <a:endParaRPr lang="zh-CN" altLang="en-US" b="1" dirty="0"/>
                    </a:p>
                  </a:txBody>
                  <a:tcPr/>
                </a:tc>
                <a:extLst>
                  <a:ext uri="{0D108BD9-81ED-4DB2-BD59-A6C34878D82A}">
                    <a16:rowId xmlns:a16="http://schemas.microsoft.com/office/drawing/2014/main" val="2873072938"/>
                  </a:ext>
                </a:extLst>
              </a:tr>
              <a:tr h="370840">
                <a:tc>
                  <a:txBody>
                    <a:bodyPr/>
                    <a:lstStyle/>
                    <a:p>
                      <a:r>
                        <a:rPr lang="en-US" altLang="zh-CN" sz="1800" b="1" dirty="0"/>
                        <a:t>Category3</a:t>
                      </a:r>
                      <a:endParaRPr lang="zh-CN" altLang="en-US" b="1" dirty="0"/>
                    </a:p>
                  </a:txBody>
                  <a:tcPr/>
                </a:tc>
                <a:tc>
                  <a:txBody>
                    <a:bodyPr/>
                    <a:lstStyle/>
                    <a:p>
                      <a:pPr algn="ctr"/>
                      <a:r>
                        <a:rPr lang="en-US" altLang="zh-CN" b="1" dirty="0"/>
                        <a:t>session1=1</a:t>
                      </a:r>
                      <a:r>
                        <a:rPr lang="zh-CN" altLang="en-US" b="1" dirty="0"/>
                        <a:t>，</a:t>
                      </a:r>
                      <a:r>
                        <a:rPr lang="en-US" altLang="zh-CN" b="1" dirty="0"/>
                        <a:t>session2=5</a:t>
                      </a:r>
                      <a:r>
                        <a:rPr lang="zh-CN" altLang="en-US" b="1" dirty="0"/>
                        <a:t>，</a:t>
                      </a:r>
                      <a:r>
                        <a:rPr lang="en-US" altLang="zh-CN" b="1" dirty="0"/>
                        <a:t>…</a:t>
                      </a:r>
                      <a:r>
                        <a:rPr lang="zh-CN" altLang="en-US" b="1" dirty="0"/>
                        <a:t>，</a:t>
                      </a:r>
                      <a:r>
                        <a:rPr lang="en-US" altLang="zh-CN" b="1" dirty="0"/>
                        <a:t>sessionN=10</a:t>
                      </a:r>
                      <a:endParaRPr lang="zh-CN" altLang="en-US" b="1" dirty="0"/>
                    </a:p>
                  </a:txBody>
                  <a:tcPr/>
                </a:tc>
                <a:extLst>
                  <a:ext uri="{0D108BD9-81ED-4DB2-BD59-A6C34878D82A}">
                    <a16:rowId xmlns:a16="http://schemas.microsoft.com/office/drawing/2014/main" val="4145176460"/>
                  </a:ext>
                </a:extLst>
              </a:tr>
              <a:tr h="370840">
                <a:tc>
                  <a:txBody>
                    <a:bodyPr/>
                    <a:lstStyle/>
                    <a:p>
                      <a:r>
                        <a:rPr lang="en-US" altLang="zh-CN" sz="1800" b="1" dirty="0"/>
                        <a:t>…</a:t>
                      </a:r>
                      <a:r>
                        <a:rPr lang="en-US" altLang="zh-CN" sz="1800" b="1" baseline="0" dirty="0"/>
                        <a:t>  …</a:t>
                      </a:r>
                      <a:endParaRPr lang="zh-CN" altLang="en-US" b="1" dirty="0"/>
                    </a:p>
                  </a:txBody>
                  <a:tcPr/>
                </a:tc>
                <a:tc>
                  <a:txBody>
                    <a:bodyPr/>
                    <a:lstStyle/>
                    <a:p>
                      <a:pPr algn="ctr"/>
                      <a:r>
                        <a:rPr lang="en-US" altLang="zh-CN" b="1" dirty="0"/>
                        <a:t>session1=1</a:t>
                      </a:r>
                      <a:r>
                        <a:rPr lang="zh-CN" altLang="en-US" b="1" dirty="0"/>
                        <a:t>，</a:t>
                      </a:r>
                      <a:r>
                        <a:rPr lang="en-US" altLang="zh-CN" b="1" dirty="0"/>
                        <a:t>session2=5</a:t>
                      </a:r>
                      <a:r>
                        <a:rPr lang="zh-CN" altLang="en-US" b="1" dirty="0"/>
                        <a:t>，</a:t>
                      </a:r>
                      <a:r>
                        <a:rPr lang="en-US" altLang="zh-CN" b="1" dirty="0"/>
                        <a:t>…</a:t>
                      </a:r>
                      <a:r>
                        <a:rPr lang="zh-CN" altLang="en-US" b="1" dirty="0"/>
                        <a:t>，</a:t>
                      </a:r>
                      <a:r>
                        <a:rPr lang="en-US" altLang="zh-CN" b="1" dirty="0"/>
                        <a:t>sessionN=10</a:t>
                      </a:r>
                      <a:endParaRPr lang="zh-CN" altLang="en-US" b="1" dirty="0"/>
                    </a:p>
                  </a:txBody>
                  <a:tcPr/>
                </a:tc>
                <a:extLst>
                  <a:ext uri="{0D108BD9-81ED-4DB2-BD59-A6C34878D82A}">
                    <a16:rowId xmlns:a16="http://schemas.microsoft.com/office/drawing/2014/main" val="374119527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a:t>CategoryN</a:t>
                      </a:r>
                      <a:endParaRPr lang="zh-CN" altLang="en-US" b="1" dirty="0"/>
                    </a:p>
                  </a:txBody>
                  <a:tcPr/>
                </a:tc>
                <a:tc>
                  <a:txBody>
                    <a:bodyPr/>
                    <a:lstStyle/>
                    <a:p>
                      <a:pPr algn="ctr"/>
                      <a:r>
                        <a:rPr lang="en-US" altLang="zh-CN" b="1" dirty="0"/>
                        <a:t>session1=1</a:t>
                      </a:r>
                      <a:r>
                        <a:rPr lang="zh-CN" altLang="en-US" b="1" dirty="0"/>
                        <a:t>，</a:t>
                      </a:r>
                      <a:r>
                        <a:rPr lang="en-US" altLang="zh-CN" b="1" dirty="0"/>
                        <a:t>session2=5</a:t>
                      </a:r>
                      <a:r>
                        <a:rPr lang="zh-CN" altLang="en-US" b="1" dirty="0"/>
                        <a:t>，</a:t>
                      </a:r>
                      <a:r>
                        <a:rPr lang="en-US" altLang="zh-CN" b="1" dirty="0"/>
                        <a:t>…</a:t>
                      </a:r>
                      <a:r>
                        <a:rPr lang="zh-CN" altLang="en-US" b="1" dirty="0"/>
                        <a:t>，</a:t>
                      </a:r>
                      <a:r>
                        <a:rPr lang="en-US" altLang="zh-CN" b="1" dirty="0"/>
                        <a:t>sessionN=10</a:t>
                      </a:r>
                      <a:endParaRPr lang="zh-CN" altLang="en-US" b="1" dirty="0"/>
                    </a:p>
                  </a:txBody>
                  <a:tcPr/>
                </a:tc>
                <a:extLst>
                  <a:ext uri="{0D108BD9-81ED-4DB2-BD59-A6C34878D82A}">
                    <a16:rowId xmlns:a16="http://schemas.microsoft.com/office/drawing/2014/main" val="2479888337"/>
                  </a:ext>
                </a:extLst>
              </a:tr>
            </a:tbl>
          </a:graphicData>
        </a:graphic>
      </p:graphicFrame>
      <p:pic>
        <p:nvPicPr>
          <p:cNvPr id="6" name="图片 5"/>
          <p:cNvPicPr>
            <a:picLocks noChangeAspect="1"/>
          </p:cNvPicPr>
          <p:nvPr/>
        </p:nvPicPr>
        <p:blipFill>
          <a:blip r:embed="rId2"/>
          <a:stretch>
            <a:fillRect/>
          </a:stretch>
        </p:blipFill>
        <p:spPr>
          <a:xfrm>
            <a:off x="539552" y="3291830"/>
            <a:ext cx="1807468" cy="1265228"/>
          </a:xfrm>
          <a:prstGeom prst="rect">
            <a:avLst/>
          </a:prstGeom>
        </p:spPr>
      </p:pic>
      <p:pic>
        <p:nvPicPr>
          <p:cNvPr id="14" name="图片 13"/>
          <p:cNvPicPr>
            <a:picLocks noChangeAspect="1"/>
          </p:cNvPicPr>
          <p:nvPr/>
        </p:nvPicPr>
        <p:blipFill>
          <a:blip r:embed="rId3"/>
          <a:stretch>
            <a:fillRect/>
          </a:stretch>
        </p:blipFill>
        <p:spPr>
          <a:xfrm>
            <a:off x="539785" y="1430919"/>
            <a:ext cx="1807235" cy="1292133"/>
          </a:xfrm>
          <a:prstGeom prst="rect">
            <a:avLst/>
          </a:prstGeom>
        </p:spPr>
      </p:pic>
      <p:sp>
        <p:nvSpPr>
          <p:cNvPr id="15" name="文本框 14"/>
          <p:cNvSpPr txBox="1"/>
          <p:nvPr/>
        </p:nvSpPr>
        <p:spPr>
          <a:xfrm>
            <a:off x="1197151" y="2822775"/>
            <a:ext cx="576064" cy="369332"/>
          </a:xfrm>
          <a:prstGeom prst="rect">
            <a:avLst/>
          </a:prstGeom>
          <a:noFill/>
        </p:spPr>
        <p:txBody>
          <a:bodyPr wrap="square" rtlCol="0">
            <a:spAutoFit/>
          </a:bodyPr>
          <a:lstStyle/>
          <a:p>
            <a:r>
              <a:rPr lang="en-US" altLang="zh-CN" dirty="0"/>
              <a:t>… …</a:t>
            </a:r>
            <a:endParaRPr lang="zh-CN" altLang="en-US" dirty="0"/>
          </a:p>
        </p:txBody>
      </p:sp>
      <p:sp>
        <p:nvSpPr>
          <p:cNvPr id="16" name="右箭头 15"/>
          <p:cNvSpPr/>
          <p:nvPr/>
        </p:nvSpPr>
        <p:spPr>
          <a:xfrm>
            <a:off x="2627784" y="3014771"/>
            <a:ext cx="432048" cy="4571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193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987824" y="706313"/>
            <a:ext cx="3065391" cy="4169693"/>
          </a:xfrm>
          <a:prstGeom prst="rect">
            <a:avLst/>
          </a:prstGeom>
        </p:spPr>
      </p:pic>
      <p:sp>
        <p:nvSpPr>
          <p:cNvPr id="5" name="文本框 4"/>
          <p:cNvSpPr txBox="1"/>
          <p:nvPr/>
        </p:nvSpPr>
        <p:spPr>
          <a:xfrm>
            <a:off x="467544" y="843558"/>
            <a:ext cx="1944216" cy="338554"/>
          </a:xfrm>
          <a:prstGeom prst="rect">
            <a:avLst/>
          </a:prstGeom>
          <a:noFill/>
        </p:spPr>
        <p:txBody>
          <a:bodyPr wrap="square" rtlCol="0">
            <a:spAutoFit/>
          </a:bodyPr>
          <a:lstStyle/>
          <a:p>
            <a:r>
              <a:rPr lang="en-US" altLang="zh-CN" sz="1600" b="1" dirty="0"/>
              <a:t>1.1  </a:t>
            </a:r>
            <a:r>
              <a:rPr lang="zh-CN" altLang="en-US" sz="1600" b="1" dirty="0"/>
              <a:t>日志采集框架</a:t>
            </a:r>
          </a:p>
        </p:txBody>
      </p:sp>
    </p:spTree>
    <p:extLst>
      <p:ext uri="{BB962C8B-B14F-4D97-AF65-F5344CB8AC3E}">
        <p14:creationId xmlns:p14="http://schemas.microsoft.com/office/powerpoint/2010/main" val="4266849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9552" y="843558"/>
            <a:ext cx="2232248" cy="369332"/>
          </a:xfrm>
          <a:prstGeom prst="rect">
            <a:avLst/>
          </a:prstGeom>
          <a:noFill/>
        </p:spPr>
        <p:txBody>
          <a:bodyPr wrap="square" rtlCol="0">
            <a:spAutoFit/>
          </a:bodyPr>
          <a:lstStyle/>
          <a:p>
            <a:r>
              <a:rPr lang="en-US" altLang="zh-CN" b="1" dirty="0"/>
              <a:t>2. </a:t>
            </a:r>
            <a:r>
              <a:rPr lang="zh-CN" altLang="en-US" b="1" dirty="0"/>
              <a:t>数据结构分析</a:t>
            </a:r>
          </a:p>
        </p:txBody>
      </p:sp>
      <p:sp>
        <p:nvSpPr>
          <p:cNvPr id="2" name="矩形 1"/>
          <p:cNvSpPr/>
          <p:nvPr/>
        </p:nvSpPr>
        <p:spPr>
          <a:xfrm>
            <a:off x="3131840" y="1707654"/>
            <a:ext cx="4572000" cy="2462213"/>
          </a:xfrm>
          <a:prstGeom prst="rect">
            <a:avLst/>
          </a:prstGeom>
        </p:spPr>
        <p:txBody>
          <a:bodyPr>
            <a:spAutoFit/>
          </a:bodyPr>
          <a:lstStyle/>
          <a:p>
            <a:r>
              <a:rPr lang="zh-CN" altLang="en-US" sz="1400" dirty="0">
                <a:solidFill>
                  <a:srgbClr val="00B050"/>
                </a:solidFill>
              </a:rPr>
              <a:t>/**</a:t>
            </a:r>
          </a:p>
          <a:p>
            <a:r>
              <a:rPr lang="zh-CN" altLang="en-US" sz="1400" dirty="0">
                <a:solidFill>
                  <a:srgbClr val="00B050"/>
                </a:solidFill>
              </a:rPr>
              <a:t>  * Top10 Session</a:t>
            </a:r>
          </a:p>
          <a:p>
            <a:r>
              <a:rPr lang="zh-CN" altLang="en-US" sz="1400" dirty="0">
                <a:solidFill>
                  <a:srgbClr val="00B050"/>
                </a:solidFill>
              </a:rPr>
              <a:t>  * @param taskid</a:t>
            </a:r>
          </a:p>
          <a:p>
            <a:r>
              <a:rPr lang="zh-CN" altLang="en-US" sz="1400" dirty="0">
                <a:solidFill>
                  <a:srgbClr val="00B050"/>
                </a:solidFill>
              </a:rPr>
              <a:t>  * @param categoryid</a:t>
            </a:r>
          </a:p>
          <a:p>
            <a:r>
              <a:rPr lang="zh-CN" altLang="en-US" sz="1400" dirty="0">
                <a:solidFill>
                  <a:srgbClr val="00B050"/>
                </a:solidFill>
              </a:rPr>
              <a:t>  * @param sessionid</a:t>
            </a:r>
          </a:p>
          <a:p>
            <a:r>
              <a:rPr lang="zh-CN" altLang="en-US" sz="1400" dirty="0">
                <a:solidFill>
                  <a:srgbClr val="00B050"/>
                </a:solidFill>
              </a:rPr>
              <a:t>  * @param clickCount</a:t>
            </a:r>
          </a:p>
          <a:p>
            <a:r>
              <a:rPr lang="zh-CN" altLang="en-US" sz="1400" dirty="0">
                <a:solidFill>
                  <a:srgbClr val="00B050"/>
                </a:solidFill>
              </a:rPr>
              <a:t>  */</a:t>
            </a:r>
          </a:p>
          <a:p>
            <a:r>
              <a:rPr lang="zh-CN" altLang="en-US" sz="1400" dirty="0"/>
              <a:t>case class </a:t>
            </a:r>
            <a:r>
              <a:rPr lang="zh-CN" altLang="en-US" sz="1400" dirty="0">
                <a:solidFill>
                  <a:srgbClr val="FF0000"/>
                </a:solidFill>
              </a:rPr>
              <a:t>Top10Session</a:t>
            </a:r>
            <a:r>
              <a:rPr lang="zh-CN" altLang="en-US" sz="1400" dirty="0"/>
              <a:t>(taskid:String,</a:t>
            </a:r>
          </a:p>
          <a:p>
            <a:r>
              <a:rPr lang="zh-CN" altLang="en-US" sz="1400" dirty="0"/>
              <a:t>                        categoryid:Long,</a:t>
            </a:r>
          </a:p>
          <a:p>
            <a:r>
              <a:rPr lang="zh-CN" altLang="en-US" sz="1400" dirty="0"/>
              <a:t>                        sessionid:String,</a:t>
            </a:r>
          </a:p>
          <a:p>
            <a:r>
              <a:rPr lang="zh-CN" altLang="en-US" sz="1400" dirty="0"/>
              <a:t>                        clickCount:Long)</a:t>
            </a:r>
          </a:p>
        </p:txBody>
      </p:sp>
    </p:spTree>
    <p:extLst>
      <p:ext uri="{BB962C8B-B14F-4D97-AF65-F5344CB8AC3E}">
        <p14:creationId xmlns:p14="http://schemas.microsoft.com/office/powerpoint/2010/main" val="36270408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59832" y="915566"/>
            <a:ext cx="7110536" cy="3970318"/>
          </a:xfrm>
          <a:prstGeom prst="rect">
            <a:avLst/>
          </a:prstGeom>
        </p:spPr>
        <p:txBody>
          <a:bodyPr wrap="square">
            <a:spAutoFit/>
          </a:bodyPr>
          <a:lstStyle/>
          <a:p>
            <a:r>
              <a:rPr lang="zh-CN" altLang="en-US" sz="900" dirty="0">
                <a:solidFill>
                  <a:srgbClr val="00B050"/>
                </a:solidFill>
              </a:rPr>
              <a:t>/**</a:t>
            </a:r>
          </a:p>
          <a:p>
            <a:r>
              <a:rPr lang="zh-CN" altLang="en-US" sz="900" dirty="0">
                <a:solidFill>
                  <a:srgbClr val="00B050"/>
                </a:solidFill>
              </a:rPr>
              <a:t>  * Session随机抽取详细表</a:t>
            </a:r>
          </a:p>
          <a:p>
            <a:r>
              <a:rPr lang="zh-CN" altLang="en-US" sz="900" dirty="0">
                <a:solidFill>
                  <a:srgbClr val="00B050"/>
                </a:solidFill>
              </a:rPr>
              <a:t>  *</a:t>
            </a:r>
          </a:p>
          <a:p>
            <a:r>
              <a:rPr lang="zh-CN" altLang="en-US" sz="900" dirty="0">
                <a:solidFill>
                  <a:srgbClr val="00B050"/>
                </a:solidFill>
              </a:rPr>
              <a:t>  * @param taskid            当前计算批次的ID</a:t>
            </a:r>
          </a:p>
          <a:p>
            <a:r>
              <a:rPr lang="zh-CN" altLang="en-US" sz="900" dirty="0">
                <a:solidFill>
                  <a:srgbClr val="00B050"/>
                </a:solidFill>
              </a:rPr>
              <a:t>  * @param userid            用户的ID</a:t>
            </a:r>
          </a:p>
          <a:p>
            <a:r>
              <a:rPr lang="zh-CN" altLang="en-US" sz="900" dirty="0">
                <a:solidFill>
                  <a:srgbClr val="00B050"/>
                </a:solidFill>
              </a:rPr>
              <a:t>  * @param sessionid         Session的ID</a:t>
            </a:r>
          </a:p>
          <a:p>
            <a:r>
              <a:rPr lang="zh-CN" altLang="en-US" sz="900" dirty="0">
                <a:solidFill>
                  <a:srgbClr val="00B050"/>
                </a:solidFill>
              </a:rPr>
              <a:t>  * @param pageid            某个页面的ID</a:t>
            </a:r>
          </a:p>
          <a:p>
            <a:r>
              <a:rPr lang="zh-CN" altLang="en-US" sz="900" dirty="0">
                <a:solidFill>
                  <a:srgbClr val="00B050"/>
                </a:solidFill>
              </a:rPr>
              <a:t>  * @param actionTime        点击行为的时间点</a:t>
            </a:r>
          </a:p>
          <a:p>
            <a:r>
              <a:rPr lang="zh-CN" altLang="en-US" sz="900" dirty="0">
                <a:solidFill>
                  <a:srgbClr val="00B050"/>
                </a:solidFill>
              </a:rPr>
              <a:t>  * @param searchKeyword     用户搜索的关键词</a:t>
            </a:r>
          </a:p>
          <a:p>
            <a:r>
              <a:rPr lang="zh-CN" altLang="en-US" sz="900" dirty="0">
                <a:solidFill>
                  <a:srgbClr val="00B050"/>
                </a:solidFill>
              </a:rPr>
              <a:t>  * @param clickCategoryId   某一个商品品类的ID</a:t>
            </a:r>
          </a:p>
          <a:p>
            <a:r>
              <a:rPr lang="zh-CN" altLang="en-US" sz="900" dirty="0">
                <a:solidFill>
                  <a:srgbClr val="00B050"/>
                </a:solidFill>
              </a:rPr>
              <a:t>  * @param clickProductId    某一个商品的ID</a:t>
            </a:r>
          </a:p>
          <a:p>
            <a:r>
              <a:rPr lang="zh-CN" altLang="en-US" sz="900" dirty="0">
                <a:solidFill>
                  <a:srgbClr val="00B050"/>
                </a:solidFill>
              </a:rPr>
              <a:t>  * @param orderCategoryIds  一次订单中所有品类的ID集合</a:t>
            </a:r>
          </a:p>
          <a:p>
            <a:r>
              <a:rPr lang="zh-CN" altLang="en-US" sz="900" dirty="0">
                <a:solidFill>
                  <a:srgbClr val="00B050"/>
                </a:solidFill>
              </a:rPr>
              <a:t>  * @param orderProductIds   一次订单中所有商品的ID集合</a:t>
            </a:r>
          </a:p>
          <a:p>
            <a:r>
              <a:rPr lang="zh-CN" altLang="en-US" sz="900" dirty="0">
                <a:solidFill>
                  <a:srgbClr val="00B050"/>
                </a:solidFill>
              </a:rPr>
              <a:t>  * @param payCategoryIds    一次支付中所有品类的ID集合</a:t>
            </a:r>
          </a:p>
          <a:p>
            <a:r>
              <a:rPr lang="zh-CN" altLang="en-US" sz="900" dirty="0">
                <a:solidFill>
                  <a:srgbClr val="00B050"/>
                </a:solidFill>
              </a:rPr>
              <a:t>  * @param payProductIds     一次支付中所有商品的ID集合</a:t>
            </a:r>
          </a:p>
          <a:p>
            <a:r>
              <a:rPr lang="zh-CN" altLang="en-US" sz="900" dirty="0">
                <a:solidFill>
                  <a:srgbClr val="00B050"/>
                </a:solidFill>
              </a:rPr>
              <a:t>  **/</a:t>
            </a:r>
          </a:p>
          <a:p>
            <a:r>
              <a:rPr lang="zh-CN" altLang="en-US" sz="900" dirty="0"/>
              <a:t>case class </a:t>
            </a:r>
            <a:r>
              <a:rPr lang="zh-CN" altLang="en-US" sz="900" dirty="0">
                <a:solidFill>
                  <a:srgbClr val="FF0000"/>
                </a:solidFill>
              </a:rPr>
              <a:t>SessionDetail</a:t>
            </a:r>
            <a:r>
              <a:rPr lang="zh-CN" altLang="en-US" sz="900" dirty="0"/>
              <a:t>(taskid:String,</a:t>
            </a:r>
          </a:p>
          <a:p>
            <a:r>
              <a:rPr lang="zh-CN" altLang="en-US" sz="900" dirty="0"/>
              <a:t>                         userid:Long,</a:t>
            </a:r>
          </a:p>
          <a:p>
            <a:r>
              <a:rPr lang="zh-CN" altLang="en-US" sz="900" dirty="0"/>
              <a:t>                         sessionid:String,</a:t>
            </a:r>
          </a:p>
          <a:p>
            <a:r>
              <a:rPr lang="zh-CN" altLang="en-US" sz="900" dirty="0"/>
              <a:t>                         pageid:Long,</a:t>
            </a:r>
          </a:p>
          <a:p>
            <a:r>
              <a:rPr lang="zh-CN" altLang="en-US" sz="900" dirty="0"/>
              <a:t>                         actionTime:String,</a:t>
            </a:r>
          </a:p>
          <a:p>
            <a:r>
              <a:rPr lang="zh-CN" altLang="en-US" sz="900" dirty="0"/>
              <a:t>                         searchKeyword:String,</a:t>
            </a:r>
          </a:p>
          <a:p>
            <a:r>
              <a:rPr lang="zh-CN" altLang="en-US" sz="900" dirty="0"/>
              <a:t>                         clickCategoryId:Long,</a:t>
            </a:r>
          </a:p>
          <a:p>
            <a:r>
              <a:rPr lang="zh-CN" altLang="en-US" sz="900" dirty="0"/>
              <a:t>                         clickProductId:Long,</a:t>
            </a:r>
          </a:p>
          <a:p>
            <a:r>
              <a:rPr lang="zh-CN" altLang="en-US" sz="900" dirty="0"/>
              <a:t>                         orderCategoryIds:String,</a:t>
            </a:r>
          </a:p>
          <a:p>
            <a:r>
              <a:rPr lang="zh-CN" altLang="en-US" sz="900" dirty="0"/>
              <a:t>                         orderProductIds:String,</a:t>
            </a:r>
          </a:p>
          <a:p>
            <a:r>
              <a:rPr lang="zh-CN" altLang="en-US" sz="900" dirty="0"/>
              <a:t>                         payCategoryIds:String,</a:t>
            </a:r>
          </a:p>
          <a:p>
            <a:r>
              <a:rPr lang="zh-CN" altLang="en-US" sz="900" dirty="0"/>
              <a:t>                         payProductIds:String)</a:t>
            </a:r>
          </a:p>
        </p:txBody>
      </p:sp>
      <p:sp>
        <p:nvSpPr>
          <p:cNvPr id="5" name="文本框 4"/>
          <p:cNvSpPr txBox="1"/>
          <p:nvPr/>
        </p:nvSpPr>
        <p:spPr>
          <a:xfrm>
            <a:off x="539552" y="843558"/>
            <a:ext cx="2232248" cy="369332"/>
          </a:xfrm>
          <a:prstGeom prst="rect">
            <a:avLst/>
          </a:prstGeom>
          <a:noFill/>
        </p:spPr>
        <p:txBody>
          <a:bodyPr wrap="square" rtlCol="0">
            <a:spAutoFit/>
          </a:bodyPr>
          <a:lstStyle/>
          <a:p>
            <a:r>
              <a:rPr lang="en-US" altLang="zh-CN" b="1" dirty="0"/>
              <a:t>2. </a:t>
            </a:r>
            <a:r>
              <a:rPr lang="zh-CN" altLang="en-US" b="1" dirty="0"/>
              <a:t>数据结构分析</a:t>
            </a:r>
          </a:p>
        </p:txBody>
      </p:sp>
    </p:spTree>
    <p:extLst>
      <p:ext uri="{BB962C8B-B14F-4D97-AF65-F5344CB8AC3E}">
        <p14:creationId xmlns:p14="http://schemas.microsoft.com/office/powerpoint/2010/main" val="17708582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67744" y="2283718"/>
            <a:ext cx="4320480" cy="646331"/>
          </a:xfrm>
          <a:prstGeom prst="rect">
            <a:avLst/>
          </a:prstGeom>
          <a:noFill/>
        </p:spPr>
        <p:txBody>
          <a:bodyPr wrap="square" rtlCol="0">
            <a:spAutoFit/>
          </a:bodyPr>
          <a:lstStyle/>
          <a:p>
            <a:r>
              <a:rPr lang="zh-CN" altLang="en-US" sz="3600" b="1" dirty="0">
                <a:latin typeface="+mn-ea"/>
              </a:rPr>
              <a:t>页面单跳转化率统计</a:t>
            </a:r>
          </a:p>
        </p:txBody>
      </p:sp>
    </p:spTree>
    <p:extLst>
      <p:ext uri="{BB962C8B-B14F-4D97-AF65-F5344CB8AC3E}">
        <p14:creationId xmlns:p14="http://schemas.microsoft.com/office/powerpoint/2010/main" val="422421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67744" y="2283718"/>
            <a:ext cx="4248472" cy="461665"/>
          </a:xfrm>
          <a:prstGeom prst="rect">
            <a:avLst/>
          </a:prstGeom>
          <a:noFill/>
        </p:spPr>
        <p:txBody>
          <a:bodyPr wrap="square" rtlCol="0">
            <a:spAutoFit/>
          </a:bodyPr>
          <a:lstStyle/>
          <a:p>
            <a:r>
              <a:rPr lang="zh-CN" altLang="en-US" sz="2400" b="1" dirty="0"/>
              <a:t>需求五：页面单跳转化率统计</a:t>
            </a:r>
          </a:p>
        </p:txBody>
      </p:sp>
    </p:spTree>
    <p:extLst>
      <p:ext uri="{BB962C8B-B14F-4D97-AF65-F5344CB8AC3E}">
        <p14:creationId xmlns:p14="http://schemas.microsoft.com/office/powerpoint/2010/main" val="105277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83768" y="2427734"/>
            <a:ext cx="3888432" cy="338554"/>
          </a:xfrm>
          <a:prstGeom prst="rect">
            <a:avLst/>
          </a:prstGeom>
          <a:noFill/>
        </p:spPr>
        <p:txBody>
          <a:bodyPr wrap="square" rtlCol="0">
            <a:spAutoFit/>
          </a:bodyPr>
          <a:lstStyle/>
          <a:p>
            <a:r>
              <a:rPr lang="zh-CN" altLang="en-US" sz="1600" dirty="0"/>
              <a:t>计算给定的页面访问流的页面单跳转化率</a:t>
            </a:r>
            <a:endParaRPr lang="en-US" altLang="zh-CN" sz="1600" dirty="0"/>
          </a:p>
        </p:txBody>
      </p:sp>
    </p:spTree>
    <p:extLst>
      <p:ext uri="{BB962C8B-B14F-4D97-AF65-F5344CB8AC3E}">
        <p14:creationId xmlns:p14="http://schemas.microsoft.com/office/powerpoint/2010/main" val="39854676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9552" y="843558"/>
            <a:ext cx="3600400" cy="461665"/>
          </a:xfrm>
          <a:prstGeom prst="rect">
            <a:avLst/>
          </a:prstGeom>
          <a:noFill/>
        </p:spPr>
        <p:txBody>
          <a:bodyPr wrap="square" rtlCol="0">
            <a:spAutoFit/>
          </a:bodyPr>
          <a:lstStyle/>
          <a:p>
            <a:r>
              <a:rPr lang="en-US" altLang="zh-CN" sz="2400" b="1" dirty="0"/>
              <a:t>2.  </a:t>
            </a:r>
            <a:r>
              <a:rPr lang="zh-CN" altLang="en-US" sz="2400" b="1" dirty="0"/>
              <a:t>需求概述</a:t>
            </a:r>
          </a:p>
        </p:txBody>
      </p:sp>
      <p:sp>
        <p:nvSpPr>
          <p:cNvPr id="3" name="文本框 2"/>
          <p:cNvSpPr txBox="1"/>
          <p:nvPr/>
        </p:nvSpPr>
        <p:spPr>
          <a:xfrm>
            <a:off x="539552" y="1482338"/>
            <a:ext cx="2736304" cy="369332"/>
          </a:xfrm>
          <a:prstGeom prst="rect">
            <a:avLst/>
          </a:prstGeom>
          <a:noFill/>
        </p:spPr>
        <p:txBody>
          <a:bodyPr wrap="square" rtlCol="0">
            <a:spAutoFit/>
          </a:bodyPr>
          <a:lstStyle/>
          <a:p>
            <a:r>
              <a:rPr lang="en-US" altLang="zh-CN" b="1" dirty="0"/>
              <a:t>2.2 </a:t>
            </a:r>
            <a:r>
              <a:rPr lang="zh-CN" altLang="en-US" b="1" dirty="0"/>
              <a:t>页面单跳转化率统计</a:t>
            </a:r>
          </a:p>
        </p:txBody>
      </p:sp>
      <p:pic>
        <p:nvPicPr>
          <p:cNvPr id="4" name="图片 3"/>
          <p:cNvPicPr>
            <a:picLocks noChangeAspect="1"/>
          </p:cNvPicPr>
          <p:nvPr/>
        </p:nvPicPr>
        <p:blipFill>
          <a:blip r:embed="rId2"/>
          <a:stretch>
            <a:fillRect/>
          </a:stretch>
        </p:blipFill>
        <p:spPr>
          <a:xfrm>
            <a:off x="971600" y="2427734"/>
            <a:ext cx="7411641" cy="850942"/>
          </a:xfrm>
          <a:prstGeom prst="rect">
            <a:avLst/>
          </a:prstGeom>
        </p:spPr>
      </p:pic>
    </p:spTree>
    <p:extLst>
      <p:ext uri="{BB962C8B-B14F-4D97-AF65-F5344CB8AC3E}">
        <p14:creationId xmlns:p14="http://schemas.microsoft.com/office/powerpoint/2010/main" val="343052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75868" y="1326816"/>
            <a:ext cx="7411641" cy="850942"/>
          </a:xfrm>
          <a:prstGeom prst="rect">
            <a:avLst/>
          </a:prstGeom>
        </p:spPr>
      </p:pic>
      <p:sp>
        <p:nvSpPr>
          <p:cNvPr id="2" name="文本框 1"/>
          <p:cNvSpPr txBox="1"/>
          <p:nvPr/>
        </p:nvSpPr>
        <p:spPr>
          <a:xfrm>
            <a:off x="1279924" y="2217854"/>
            <a:ext cx="360040" cy="276999"/>
          </a:xfrm>
          <a:prstGeom prst="rect">
            <a:avLst/>
          </a:prstGeom>
          <a:noFill/>
        </p:spPr>
        <p:txBody>
          <a:bodyPr wrap="square" rtlCol="0">
            <a:spAutoFit/>
          </a:bodyPr>
          <a:lstStyle/>
          <a:p>
            <a:r>
              <a:rPr lang="en-US" altLang="zh-CN" sz="1200" b="1" dirty="0"/>
              <a:t>1</a:t>
            </a:r>
            <a:endParaRPr lang="zh-CN" altLang="en-US" b="1" dirty="0"/>
          </a:p>
        </p:txBody>
      </p:sp>
      <p:sp>
        <p:nvSpPr>
          <p:cNvPr id="6" name="文本框 5"/>
          <p:cNvSpPr txBox="1"/>
          <p:nvPr/>
        </p:nvSpPr>
        <p:spPr>
          <a:xfrm>
            <a:off x="2792092" y="2213613"/>
            <a:ext cx="360040" cy="276999"/>
          </a:xfrm>
          <a:prstGeom prst="rect">
            <a:avLst/>
          </a:prstGeom>
          <a:noFill/>
        </p:spPr>
        <p:txBody>
          <a:bodyPr wrap="square" rtlCol="0">
            <a:spAutoFit/>
          </a:bodyPr>
          <a:lstStyle/>
          <a:p>
            <a:r>
              <a:rPr lang="en-US" altLang="zh-CN" sz="1200" b="1" dirty="0"/>
              <a:t>2</a:t>
            </a:r>
            <a:endParaRPr lang="zh-CN" altLang="en-US" b="1" dirty="0"/>
          </a:p>
        </p:txBody>
      </p:sp>
      <p:sp>
        <p:nvSpPr>
          <p:cNvPr id="7" name="文本框 6"/>
          <p:cNvSpPr txBox="1"/>
          <p:nvPr/>
        </p:nvSpPr>
        <p:spPr>
          <a:xfrm>
            <a:off x="4304260" y="2172049"/>
            <a:ext cx="360040" cy="276999"/>
          </a:xfrm>
          <a:prstGeom prst="rect">
            <a:avLst/>
          </a:prstGeom>
          <a:noFill/>
        </p:spPr>
        <p:txBody>
          <a:bodyPr wrap="square" rtlCol="0">
            <a:spAutoFit/>
          </a:bodyPr>
          <a:lstStyle/>
          <a:p>
            <a:r>
              <a:rPr lang="en-US" altLang="zh-CN" sz="1200" b="1" dirty="0"/>
              <a:t>3</a:t>
            </a:r>
            <a:endParaRPr lang="zh-CN" altLang="en-US" b="1" dirty="0"/>
          </a:p>
        </p:txBody>
      </p:sp>
      <p:sp>
        <p:nvSpPr>
          <p:cNvPr id="8" name="文本框 7"/>
          <p:cNvSpPr txBox="1"/>
          <p:nvPr/>
        </p:nvSpPr>
        <p:spPr>
          <a:xfrm>
            <a:off x="5912112" y="2172049"/>
            <a:ext cx="360040" cy="276999"/>
          </a:xfrm>
          <a:prstGeom prst="rect">
            <a:avLst/>
          </a:prstGeom>
          <a:noFill/>
        </p:spPr>
        <p:txBody>
          <a:bodyPr wrap="square" rtlCol="0">
            <a:spAutoFit/>
          </a:bodyPr>
          <a:lstStyle/>
          <a:p>
            <a:r>
              <a:rPr lang="en-US" altLang="zh-CN" sz="1200" b="1" dirty="0"/>
              <a:t>4</a:t>
            </a:r>
            <a:endParaRPr lang="zh-CN" altLang="en-US" b="1" dirty="0"/>
          </a:p>
        </p:txBody>
      </p:sp>
      <p:sp>
        <p:nvSpPr>
          <p:cNvPr id="9" name="文本框 8"/>
          <p:cNvSpPr txBox="1"/>
          <p:nvPr/>
        </p:nvSpPr>
        <p:spPr>
          <a:xfrm>
            <a:off x="7400604" y="2166340"/>
            <a:ext cx="360040" cy="276999"/>
          </a:xfrm>
          <a:prstGeom prst="rect">
            <a:avLst/>
          </a:prstGeom>
          <a:noFill/>
        </p:spPr>
        <p:txBody>
          <a:bodyPr wrap="square" rtlCol="0">
            <a:spAutoFit/>
          </a:bodyPr>
          <a:lstStyle/>
          <a:p>
            <a:r>
              <a:rPr lang="en-US" altLang="zh-CN" sz="1200" b="1" dirty="0"/>
              <a:t>5</a:t>
            </a:r>
            <a:endParaRPr lang="zh-CN" altLang="en-US" b="1" dirty="0"/>
          </a:p>
        </p:txBody>
      </p:sp>
      <p:cxnSp>
        <p:nvCxnSpPr>
          <p:cNvPr id="11" name="直接箭头连接符 10"/>
          <p:cNvCxnSpPr>
            <a:stCxn id="2" idx="2"/>
          </p:cNvCxnSpPr>
          <p:nvPr/>
        </p:nvCxnSpPr>
        <p:spPr>
          <a:xfrm>
            <a:off x="1459944" y="2494853"/>
            <a:ext cx="756084" cy="632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2"/>
          </p:cNvCxnSpPr>
          <p:nvPr/>
        </p:nvCxnSpPr>
        <p:spPr>
          <a:xfrm flipH="1">
            <a:off x="2216028" y="2490612"/>
            <a:ext cx="756084" cy="636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51932" y="3775088"/>
            <a:ext cx="1718740" cy="215444"/>
          </a:xfrm>
          <a:prstGeom prst="rect">
            <a:avLst/>
          </a:prstGeom>
        </p:spPr>
        <p:txBody>
          <a:bodyPr wrap="none">
            <a:spAutoFit/>
          </a:bodyPr>
          <a:lstStyle/>
          <a:p>
            <a:r>
              <a:rPr lang="en-US" altLang="zh-CN" sz="800" dirty="0"/>
              <a:t>Convert(1_2) = count(1_2) / count(1)</a:t>
            </a:r>
          </a:p>
        </p:txBody>
      </p:sp>
      <p:sp>
        <p:nvSpPr>
          <p:cNvPr id="15" name="矩形 14"/>
          <p:cNvSpPr/>
          <p:nvPr/>
        </p:nvSpPr>
        <p:spPr>
          <a:xfrm>
            <a:off x="1766884" y="3129392"/>
            <a:ext cx="1078309" cy="369332"/>
          </a:xfrm>
          <a:prstGeom prst="rect">
            <a:avLst/>
          </a:prstGeom>
        </p:spPr>
        <p:txBody>
          <a:bodyPr wrap="none">
            <a:spAutoFit/>
          </a:bodyPr>
          <a:lstStyle/>
          <a:p>
            <a:r>
              <a:rPr lang="en-US" altLang="zh-CN" sz="1200" dirty="0"/>
              <a:t>Convert(1_2</a:t>
            </a:r>
            <a:r>
              <a:rPr lang="en-US" altLang="zh-CN" dirty="0"/>
              <a:t>) </a:t>
            </a:r>
            <a:endParaRPr lang="zh-CN" altLang="en-US" dirty="0"/>
          </a:p>
        </p:txBody>
      </p:sp>
      <p:cxnSp>
        <p:nvCxnSpPr>
          <p:cNvPr id="19" name="直接箭头连接符 18"/>
          <p:cNvCxnSpPr/>
          <p:nvPr/>
        </p:nvCxnSpPr>
        <p:spPr>
          <a:xfrm>
            <a:off x="2884779" y="2485264"/>
            <a:ext cx="936104" cy="636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3820883" y="2485264"/>
            <a:ext cx="756084" cy="636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371739" y="3124044"/>
            <a:ext cx="1078309" cy="369332"/>
          </a:xfrm>
          <a:prstGeom prst="rect">
            <a:avLst/>
          </a:prstGeom>
        </p:spPr>
        <p:txBody>
          <a:bodyPr wrap="none">
            <a:spAutoFit/>
          </a:bodyPr>
          <a:lstStyle/>
          <a:p>
            <a:r>
              <a:rPr lang="en-US" altLang="zh-CN" sz="1200" dirty="0"/>
              <a:t>Convert(2_3</a:t>
            </a:r>
            <a:r>
              <a:rPr lang="en-US" altLang="zh-CN" dirty="0"/>
              <a:t>) </a:t>
            </a:r>
            <a:endParaRPr lang="zh-CN" altLang="en-US" dirty="0"/>
          </a:p>
        </p:txBody>
      </p:sp>
      <p:cxnSp>
        <p:nvCxnSpPr>
          <p:cNvPr id="25" name="直接箭头连接符 24"/>
          <p:cNvCxnSpPr/>
          <p:nvPr/>
        </p:nvCxnSpPr>
        <p:spPr>
          <a:xfrm>
            <a:off x="4537588" y="2490612"/>
            <a:ext cx="936104" cy="636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5473692" y="2490612"/>
            <a:ext cx="756084" cy="636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024548" y="3129392"/>
            <a:ext cx="1078309" cy="369332"/>
          </a:xfrm>
          <a:prstGeom prst="rect">
            <a:avLst/>
          </a:prstGeom>
        </p:spPr>
        <p:txBody>
          <a:bodyPr wrap="none">
            <a:spAutoFit/>
          </a:bodyPr>
          <a:lstStyle/>
          <a:p>
            <a:r>
              <a:rPr lang="en-US" altLang="zh-CN" sz="1200" dirty="0"/>
              <a:t>Convert(3_4</a:t>
            </a:r>
            <a:r>
              <a:rPr lang="en-US" altLang="zh-CN" dirty="0"/>
              <a:t>) </a:t>
            </a:r>
            <a:endParaRPr lang="zh-CN" altLang="en-US" dirty="0"/>
          </a:p>
        </p:txBody>
      </p:sp>
      <p:cxnSp>
        <p:nvCxnSpPr>
          <p:cNvPr id="28" name="直接箭头连接符 27"/>
          <p:cNvCxnSpPr/>
          <p:nvPr/>
        </p:nvCxnSpPr>
        <p:spPr>
          <a:xfrm>
            <a:off x="6193552" y="2494853"/>
            <a:ext cx="936104" cy="636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7129656" y="2494853"/>
            <a:ext cx="756084" cy="636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680512" y="3133633"/>
            <a:ext cx="1078309" cy="369332"/>
          </a:xfrm>
          <a:prstGeom prst="rect">
            <a:avLst/>
          </a:prstGeom>
        </p:spPr>
        <p:txBody>
          <a:bodyPr wrap="none">
            <a:spAutoFit/>
          </a:bodyPr>
          <a:lstStyle/>
          <a:p>
            <a:r>
              <a:rPr lang="en-US" altLang="zh-CN" sz="1200" dirty="0"/>
              <a:t>Convert(4_5</a:t>
            </a:r>
            <a:r>
              <a:rPr lang="en-US" altLang="zh-CN" dirty="0"/>
              <a:t>) </a:t>
            </a:r>
            <a:endParaRPr lang="zh-CN" altLang="en-US" dirty="0"/>
          </a:p>
        </p:txBody>
      </p:sp>
      <p:sp>
        <p:nvSpPr>
          <p:cNvPr id="31" name="矩形 30"/>
          <p:cNvSpPr/>
          <p:nvPr/>
        </p:nvSpPr>
        <p:spPr>
          <a:xfrm>
            <a:off x="3008116" y="3780436"/>
            <a:ext cx="1821332" cy="215444"/>
          </a:xfrm>
          <a:prstGeom prst="rect">
            <a:avLst/>
          </a:prstGeom>
        </p:spPr>
        <p:txBody>
          <a:bodyPr wrap="none">
            <a:spAutoFit/>
          </a:bodyPr>
          <a:lstStyle/>
          <a:p>
            <a:r>
              <a:rPr lang="en-US" altLang="zh-CN" sz="800" dirty="0"/>
              <a:t>Convert(2_3) = count(2_3) / count(1_2)</a:t>
            </a:r>
          </a:p>
        </p:txBody>
      </p:sp>
      <p:sp>
        <p:nvSpPr>
          <p:cNvPr id="32" name="矩形 31"/>
          <p:cNvSpPr/>
          <p:nvPr/>
        </p:nvSpPr>
        <p:spPr>
          <a:xfrm>
            <a:off x="4736308" y="3785784"/>
            <a:ext cx="1821332" cy="215444"/>
          </a:xfrm>
          <a:prstGeom prst="rect">
            <a:avLst/>
          </a:prstGeom>
        </p:spPr>
        <p:txBody>
          <a:bodyPr wrap="none">
            <a:spAutoFit/>
          </a:bodyPr>
          <a:lstStyle/>
          <a:p>
            <a:r>
              <a:rPr lang="en-US" altLang="zh-CN" sz="800" dirty="0"/>
              <a:t>Convert(3_4) = count(3_4) / count(2_3)</a:t>
            </a:r>
          </a:p>
        </p:txBody>
      </p:sp>
      <p:sp>
        <p:nvSpPr>
          <p:cNvPr id="33" name="矩形 32"/>
          <p:cNvSpPr/>
          <p:nvPr/>
        </p:nvSpPr>
        <p:spPr>
          <a:xfrm>
            <a:off x="6495084" y="3785784"/>
            <a:ext cx="1821332" cy="215444"/>
          </a:xfrm>
          <a:prstGeom prst="rect">
            <a:avLst/>
          </a:prstGeom>
        </p:spPr>
        <p:txBody>
          <a:bodyPr wrap="none">
            <a:spAutoFit/>
          </a:bodyPr>
          <a:lstStyle/>
          <a:p>
            <a:r>
              <a:rPr lang="en-US" altLang="zh-CN" sz="800" dirty="0"/>
              <a:t>Convert(4_5) = count(4_5) / count(3_4)</a:t>
            </a:r>
          </a:p>
        </p:txBody>
      </p:sp>
      <p:sp>
        <p:nvSpPr>
          <p:cNvPr id="34" name="矩形 33"/>
          <p:cNvSpPr/>
          <p:nvPr/>
        </p:nvSpPr>
        <p:spPr>
          <a:xfrm>
            <a:off x="1423940" y="4084498"/>
            <a:ext cx="1494320" cy="215444"/>
          </a:xfrm>
          <a:prstGeom prst="rect">
            <a:avLst/>
          </a:prstGeom>
        </p:spPr>
        <p:txBody>
          <a:bodyPr wrap="none">
            <a:spAutoFit/>
          </a:bodyPr>
          <a:lstStyle/>
          <a:p>
            <a:r>
              <a:rPr lang="en-US" altLang="zh-CN" sz="800" dirty="0"/>
              <a:t>Convert(1_2) = 400 / 500 = 0.80</a:t>
            </a:r>
          </a:p>
        </p:txBody>
      </p:sp>
      <p:sp>
        <p:nvSpPr>
          <p:cNvPr id="35" name="矩形 34"/>
          <p:cNvSpPr/>
          <p:nvPr/>
        </p:nvSpPr>
        <p:spPr>
          <a:xfrm>
            <a:off x="3097972" y="4084498"/>
            <a:ext cx="1494320" cy="215444"/>
          </a:xfrm>
          <a:prstGeom prst="rect">
            <a:avLst/>
          </a:prstGeom>
        </p:spPr>
        <p:txBody>
          <a:bodyPr wrap="none">
            <a:spAutoFit/>
          </a:bodyPr>
          <a:lstStyle/>
          <a:p>
            <a:r>
              <a:rPr lang="en-US" altLang="zh-CN" sz="800" dirty="0"/>
              <a:t>Convert(2_3) = 300 / 400 = 0.75</a:t>
            </a:r>
          </a:p>
        </p:txBody>
      </p:sp>
      <p:sp>
        <p:nvSpPr>
          <p:cNvPr id="36" name="矩形 35"/>
          <p:cNvSpPr/>
          <p:nvPr/>
        </p:nvSpPr>
        <p:spPr>
          <a:xfrm>
            <a:off x="4816542" y="4083749"/>
            <a:ext cx="1494320" cy="215444"/>
          </a:xfrm>
          <a:prstGeom prst="rect">
            <a:avLst/>
          </a:prstGeom>
        </p:spPr>
        <p:txBody>
          <a:bodyPr wrap="none">
            <a:spAutoFit/>
          </a:bodyPr>
          <a:lstStyle/>
          <a:p>
            <a:r>
              <a:rPr lang="en-US" altLang="zh-CN" sz="800" dirty="0"/>
              <a:t>Convert(3_4) = 100 / 300 = 0.33</a:t>
            </a:r>
          </a:p>
        </p:txBody>
      </p:sp>
      <p:sp>
        <p:nvSpPr>
          <p:cNvPr id="37" name="矩形 36"/>
          <p:cNvSpPr/>
          <p:nvPr/>
        </p:nvSpPr>
        <p:spPr>
          <a:xfrm>
            <a:off x="6661604" y="4083749"/>
            <a:ext cx="1443024" cy="215444"/>
          </a:xfrm>
          <a:prstGeom prst="rect">
            <a:avLst/>
          </a:prstGeom>
        </p:spPr>
        <p:txBody>
          <a:bodyPr wrap="none">
            <a:spAutoFit/>
          </a:bodyPr>
          <a:lstStyle/>
          <a:p>
            <a:r>
              <a:rPr lang="en-US" altLang="zh-CN" sz="800" dirty="0"/>
              <a:t>Convert(4_5) = 10 / 100 = 0.10</a:t>
            </a:r>
          </a:p>
        </p:txBody>
      </p:sp>
    </p:spTree>
    <p:extLst>
      <p:ext uri="{BB962C8B-B14F-4D97-AF65-F5344CB8AC3E}">
        <p14:creationId xmlns:p14="http://schemas.microsoft.com/office/powerpoint/2010/main" val="99286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plus(in)">
                                      <p:cBhvr>
                                        <p:cTn id="27" dur="2000"/>
                                        <p:tgtEl>
                                          <p:spTgt spid="11"/>
                                        </p:tgtEl>
                                      </p:cBhvr>
                                    </p:animEffect>
                                  </p:childTnLst>
                                </p:cTn>
                              </p:par>
                              <p:par>
                                <p:cTn id="28" presetID="13" presetClass="entr" presetSubtype="16"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plus(in)">
                                      <p:cBhvr>
                                        <p:cTn id="30" dur="2000"/>
                                        <p:tgtEl>
                                          <p:spTgt spid="13"/>
                                        </p:tgtEl>
                                      </p:cBhvr>
                                    </p:animEffect>
                                  </p:childTnLst>
                                </p:cTn>
                              </p:par>
                              <p:par>
                                <p:cTn id="31" presetID="1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plus(in)">
                                      <p:cBhvr>
                                        <p:cTn id="33" dur="20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circle(in)">
                                      <p:cBhvr>
                                        <p:cTn id="38" dur="2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circle(in)">
                                      <p:cBhvr>
                                        <p:cTn id="43" dur="20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circle(in)">
                                      <p:cBhvr>
                                        <p:cTn id="48" dur="2000"/>
                                        <p:tgtEl>
                                          <p:spTgt spid="19"/>
                                        </p:tgtEl>
                                      </p:cBhvr>
                                    </p:animEffect>
                                  </p:childTnLst>
                                </p:cTn>
                              </p:par>
                              <p:par>
                                <p:cTn id="49" presetID="6" presetClass="entr" presetSubtype="16"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circle(in)">
                                      <p:cBhvr>
                                        <p:cTn id="51" dur="2000"/>
                                        <p:tgtEl>
                                          <p:spTgt spid="20"/>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circle(in)">
                                      <p:cBhvr>
                                        <p:cTn id="54" dur="20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circle(in)">
                                      <p:cBhvr>
                                        <p:cTn id="59" dur="20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circle(in)">
                                      <p:cBhvr>
                                        <p:cTn id="64" dur="2000"/>
                                        <p:tgtEl>
                                          <p:spTgt spid="35"/>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circle(in)">
                                      <p:cBhvr>
                                        <p:cTn id="69" dur="2000"/>
                                        <p:tgtEl>
                                          <p:spTgt spid="25"/>
                                        </p:tgtEl>
                                      </p:cBhvr>
                                    </p:animEffect>
                                  </p:childTnLst>
                                </p:cTn>
                              </p:par>
                              <p:par>
                                <p:cTn id="70" presetID="6" presetClass="entr" presetSubtype="16"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circle(in)">
                                      <p:cBhvr>
                                        <p:cTn id="72" dur="2000"/>
                                        <p:tgtEl>
                                          <p:spTgt spid="26"/>
                                        </p:tgtEl>
                                      </p:cBhvr>
                                    </p:animEffect>
                                  </p:childTnLst>
                                </p:cTn>
                              </p:par>
                              <p:par>
                                <p:cTn id="73" presetID="6" presetClass="entr" presetSubtype="16"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circle(in)">
                                      <p:cBhvr>
                                        <p:cTn id="75" dur="2000"/>
                                        <p:tgtEl>
                                          <p:spTgt spid="27"/>
                                        </p:tgtEl>
                                      </p:cBhvr>
                                    </p:animEffect>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grpId="0" nodeType="click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circle(in)">
                                      <p:cBhvr>
                                        <p:cTn id="80" dur="2000"/>
                                        <p:tgtEl>
                                          <p:spTgt spid="32"/>
                                        </p:tgtEl>
                                      </p:cBhvr>
                                    </p:animEffect>
                                  </p:childTnLst>
                                </p:cTn>
                              </p:par>
                            </p:childTnLst>
                          </p:cTn>
                        </p:par>
                      </p:childTnLst>
                    </p:cTn>
                  </p:par>
                  <p:par>
                    <p:cTn id="81" fill="hold">
                      <p:stCondLst>
                        <p:cond delay="indefinite"/>
                      </p:stCondLst>
                      <p:childTnLst>
                        <p:par>
                          <p:cTn id="82" fill="hold">
                            <p:stCondLst>
                              <p:cond delay="0"/>
                            </p:stCondLst>
                            <p:childTnLst>
                              <p:par>
                                <p:cTn id="83" presetID="6" presetClass="entr" presetSubtype="16" fill="hold" grpId="0"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circle(in)">
                                      <p:cBhvr>
                                        <p:cTn id="85" dur="20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6" presetClass="entr" presetSubtype="16" fill="hold"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circle(in)">
                                      <p:cBhvr>
                                        <p:cTn id="90" dur="2000"/>
                                        <p:tgtEl>
                                          <p:spTgt spid="28"/>
                                        </p:tgtEl>
                                      </p:cBhvr>
                                    </p:animEffect>
                                  </p:childTnLst>
                                </p:cTn>
                              </p:par>
                              <p:par>
                                <p:cTn id="91" presetID="6" presetClass="entr" presetSubtype="16" fill="hold"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circle(in)">
                                      <p:cBhvr>
                                        <p:cTn id="93" dur="2000"/>
                                        <p:tgtEl>
                                          <p:spTgt spid="29"/>
                                        </p:tgtEl>
                                      </p:cBhvr>
                                    </p:animEffect>
                                  </p:childTnLst>
                                </p:cTn>
                              </p:par>
                              <p:par>
                                <p:cTn id="94" presetID="6" presetClass="entr" presetSubtype="16"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circle(in)">
                                      <p:cBhvr>
                                        <p:cTn id="96" dur="20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6" presetClass="entr" presetSubtype="16"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circle(in)">
                                      <p:cBhvr>
                                        <p:cTn id="101" dur="2000"/>
                                        <p:tgtEl>
                                          <p:spTgt spid="33"/>
                                        </p:tgtEl>
                                      </p:cBhvr>
                                    </p:animEffect>
                                  </p:childTnLst>
                                </p:cTn>
                              </p:par>
                            </p:childTnLst>
                          </p:cTn>
                        </p:par>
                      </p:childTnLst>
                    </p:cTn>
                  </p:par>
                  <p:par>
                    <p:cTn id="102" fill="hold">
                      <p:stCondLst>
                        <p:cond delay="indefinite"/>
                      </p:stCondLst>
                      <p:childTnLst>
                        <p:par>
                          <p:cTn id="103" fill="hold">
                            <p:stCondLst>
                              <p:cond delay="0"/>
                            </p:stCondLst>
                            <p:childTnLst>
                              <p:par>
                                <p:cTn id="104" presetID="6" presetClass="entr" presetSubtype="16" fill="hold" grpId="0" nodeType="click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circle(in)">
                                      <p:cBhvr>
                                        <p:cTn id="106"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4" grpId="0"/>
      <p:bldP spid="15" grpId="0"/>
      <p:bldP spid="21" grpId="0"/>
      <p:bldP spid="27" grpId="0"/>
      <p:bldP spid="30" grpId="0"/>
      <p:bldP spid="31" grpId="0"/>
      <p:bldP spid="32" grpId="0"/>
      <p:bldP spid="33" grpId="0"/>
      <p:bldP spid="34" grpId="0"/>
      <p:bldP spid="35" grpId="0"/>
      <p:bldP spid="36" grpId="0"/>
      <p:bldP spid="3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7544" y="1491630"/>
            <a:ext cx="7776864" cy="1815882"/>
          </a:xfrm>
          <a:prstGeom prst="rect">
            <a:avLst/>
          </a:prstGeom>
          <a:noFill/>
        </p:spPr>
        <p:txBody>
          <a:bodyPr wrap="square" rtlCol="0">
            <a:spAutoFit/>
          </a:bodyPr>
          <a:lstStyle/>
          <a:p>
            <a:r>
              <a:rPr lang="zh-CN" altLang="en-US" sz="1400" dirty="0"/>
              <a:t>    我们需要去分析每一次的页面访问流程，也就是用户从进入网站到离开网站这个流程中所访问的页面顺序，也就是一个</a:t>
            </a:r>
            <a:r>
              <a:rPr lang="en-US" altLang="zh-CN" sz="1400" dirty="0"/>
              <a:t>session</a:t>
            </a:r>
            <a:r>
              <a:rPr lang="zh-CN" altLang="en-US" sz="1400" dirty="0"/>
              <a:t>中的页面访问顺序。</a:t>
            </a:r>
            <a:endParaRPr lang="en-US" altLang="zh-CN" sz="1400" dirty="0"/>
          </a:p>
          <a:p>
            <a:endParaRPr lang="en-US" altLang="zh-CN" sz="1400" dirty="0"/>
          </a:p>
          <a:p>
            <a:r>
              <a:rPr lang="en-US" altLang="zh-CN" sz="1400" dirty="0"/>
              <a:t>    </a:t>
            </a:r>
            <a:r>
              <a:rPr lang="zh-CN" altLang="en-US" sz="1400" dirty="0"/>
              <a:t>假如一个</a:t>
            </a:r>
            <a:r>
              <a:rPr lang="en-US" altLang="zh-CN" sz="1400" dirty="0"/>
              <a:t>session</a:t>
            </a:r>
            <a:r>
              <a:rPr lang="zh-CN" altLang="en-US" sz="1400" dirty="0"/>
              <a:t>的页面访问顺序为</a:t>
            </a:r>
            <a:r>
              <a:rPr lang="en-US" altLang="zh-CN" sz="1400" dirty="0"/>
              <a:t>1,2,3,4,5</a:t>
            </a:r>
            <a:r>
              <a:rPr lang="zh-CN" altLang="en-US" sz="1400" dirty="0"/>
              <a:t>，那么他访问的页面切片就是</a:t>
            </a:r>
            <a:r>
              <a:rPr lang="en-US" altLang="zh-CN" sz="1400" dirty="0"/>
              <a:t>1_2</a:t>
            </a:r>
            <a:r>
              <a:rPr lang="zh-CN" altLang="en-US" sz="1400" dirty="0"/>
              <a:t>，</a:t>
            </a:r>
            <a:r>
              <a:rPr lang="en-US" altLang="zh-CN" sz="1400" dirty="0"/>
              <a:t>2_3</a:t>
            </a:r>
            <a:r>
              <a:rPr lang="zh-CN" altLang="en-US" sz="1400" dirty="0"/>
              <a:t>，</a:t>
            </a:r>
            <a:r>
              <a:rPr lang="en-US" altLang="zh-CN" sz="1400" dirty="0"/>
              <a:t>3_4</a:t>
            </a:r>
            <a:r>
              <a:rPr lang="zh-CN" altLang="en-US" sz="1400" dirty="0"/>
              <a:t>，</a:t>
            </a:r>
            <a:r>
              <a:rPr lang="en-US" altLang="zh-CN" sz="1400" dirty="0"/>
              <a:t>4_5</a:t>
            </a:r>
            <a:r>
              <a:rPr lang="zh-CN" altLang="en-US" sz="1400" dirty="0"/>
              <a:t>，如果得到所有</a:t>
            </a:r>
            <a:r>
              <a:rPr lang="en-US" altLang="zh-CN" sz="1400" dirty="0"/>
              <a:t>session</a:t>
            </a:r>
            <a:r>
              <a:rPr lang="zh-CN" altLang="en-US" sz="1400" dirty="0"/>
              <a:t>的切面切片</a:t>
            </a:r>
            <a:r>
              <a:rPr lang="en-US" altLang="zh-CN" sz="1400" dirty="0"/>
              <a:t>m_n</a:t>
            </a:r>
            <a:r>
              <a:rPr lang="zh-CN" altLang="en-US" sz="1400" dirty="0"/>
              <a:t>，就可以计算每一种页面切片的个数，即</a:t>
            </a:r>
            <a:r>
              <a:rPr lang="en-US" altLang="zh-CN" sz="1400" dirty="0"/>
              <a:t>count(m_n)</a:t>
            </a:r>
            <a:r>
              <a:rPr lang="zh-CN" altLang="en-US" sz="1400" dirty="0"/>
              <a:t>，就可以计算每一个页面单跳转化率。</a:t>
            </a:r>
            <a:endParaRPr lang="en-US" altLang="zh-CN" sz="1400" dirty="0"/>
          </a:p>
          <a:p>
            <a:endParaRPr lang="en-US" altLang="zh-CN" sz="1400" dirty="0"/>
          </a:p>
          <a:p>
            <a:r>
              <a:rPr lang="en-US" altLang="zh-CN" sz="1400" dirty="0"/>
              <a:t>    </a:t>
            </a:r>
            <a:r>
              <a:rPr lang="zh-CN" altLang="en-US" sz="1400" dirty="0"/>
              <a:t>那么如何获得一个</a:t>
            </a:r>
            <a:r>
              <a:rPr lang="en-US" altLang="zh-CN" sz="1400" dirty="0"/>
              <a:t>session</a:t>
            </a:r>
            <a:r>
              <a:rPr lang="zh-CN" altLang="en-US" sz="1400" dirty="0"/>
              <a:t>的访问顺序？</a:t>
            </a:r>
            <a:endParaRPr lang="en-US" altLang="zh-CN" sz="1400" dirty="0"/>
          </a:p>
        </p:txBody>
      </p:sp>
    </p:spTree>
    <p:extLst>
      <p:ext uri="{BB962C8B-B14F-4D97-AF65-F5344CB8AC3E}">
        <p14:creationId xmlns:p14="http://schemas.microsoft.com/office/powerpoint/2010/main" val="27339517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987574"/>
            <a:ext cx="4150495" cy="369332"/>
          </a:xfrm>
          <a:prstGeom prst="rect">
            <a:avLst/>
          </a:prstGeom>
        </p:spPr>
        <p:txBody>
          <a:bodyPr wrap="none">
            <a:spAutoFit/>
          </a:bodyPr>
          <a:lstStyle/>
          <a:p>
            <a:r>
              <a:rPr lang="en-US" altLang="zh-CN" b="1" dirty="0"/>
              <a:t> </a:t>
            </a:r>
            <a:r>
              <a:rPr lang="zh-CN" altLang="en-US" b="1" dirty="0"/>
              <a:t>那么如何获得一个</a:t>
            </a:r>
            <a:r>
              <a:rPr lang="en-US" altLang="zh-CN" b="1" dirty="0"/>
              <a:t>session</a:t>
            </a:r>
            <a:r>
              <a:rPr lang="zh-CN" altLang="en-US" b="1" dirty="0"/>
              <a:t>的访问顺序？</a:t>
            </a:r>
          </a:p>
        </p:txBody>
      </p:sp>
      <p:graphicFrame>
        <p:nvGraphicFramePr>
          <p:cNvPr id="5" name="表格 4"/>
          <p:cNvGraphicFramePr>
            <a:graphicFrameLocks noGrp="1"/>
          </p:cNvGraphicFramePr>
          <p:nvPr>
            <p:extLst>
              <p:ext uri="{D42A27DB-BD31-4B8C-83A1-F6EECF244321}">
                <p14:modId xmlns:p14="http://schemas.microsoft.com/office/powerpoint/2010/main" val="2091334931"/>
              </p:ext>
            </p:extLst>
          </p:nvPr>
        </p:nvGraphicFramePr>
        <p:xfrm>
          <a:off x="964971" y="2139702"/>
          <a:ext cx="2736304" cy="1483360"/>
        </p:xfrm>
        <a:graphic>
          <a:graphicData uri="http://schemas.openxmlformats.org/drawingml/2006/table">
            <a:tbl>
              <a:tblPr firstRow="1" bandRow="1">
                <a:tableStyleId>{BDBED569-4797-4DF1-A0F4-6AAB3CD982D8}</a:tableStyleId>
              </a:tblPr>
              <a:tblGrid>
                <a:gridCol w="1368152">
                  <a:extLst>
                    <a:ext uri="{9D8B030D-6E8A-4147-A177-3AD203B41FA5}">
                      <a16:colId xmlns:a16="http://schemas.microsoft.com/office/drawing/2014/main" val="3487802661"/>
                    </a:ext>
                  </a:extLst>
                </a:gridCol>
                <a:gridCol w="1368152">
                  <a:extLst>
                    <a:ext uri="{9D8B030D-6E8A-4147-A177-3AD203B41FA5}">
                      <a16:colId xmlns:a16="http://schemas.microsoft.com/office/drawing/2014/main" val="4233154893"/>
                    </a:ext>
                  </a:extLst>
                </a:gridCol>
              </a:tblGrid>
              <a:tr h="370840">
                <a:tc>
                  <a:txBody>
                    <a:bodyPr/>
                    <a:lstStyle/>
                    <a:p>
                      <a:pPr algn="ctr"/>
                      <a:r>
                        <a:rPr lang="en-US" altLang="zh-CN" sz="1800" b="1" dirty="0"/>
                        <a:t>sessionId1</a:t>
                      </a:r>
                      <a:endParaRPr lang="zh-CN" altLang="en-US" b="1" dirty="0"/>
                    </a:p>
                  </a:txBody>
                  <a:tcPr/>
                </a:tc>
                <a:tc>
                  <a:txBody>
                    <a:bodyPr/>
                    <a:lstStyle/>
                    <a:p>
                      <a:pPr algn="ctr"/>
                      <a:r>
                        <a:rPr lang="en-US" altLang="zh-CN" b="1" dirty="0"/>
                        <a:t>action1</a:t>
                      </a:r>
                      <a:endParaRPr lang="zh-CN" altLang="en-US" b="1" dirty="0"/>
                    </a:p>
                  </a:txBody>
                  <a:tcPr/>
                </a:tc>
                <a:extLst>
                  <a:ext uri="{0D108BD9-81ED-4DB2-BD59-A6C34878D82A}">
                    <a16:rowId xmlns:a16="http://schemas.microsoft.com/office/drawing/2014/main" val="2430952796"/>
                  </a:ext>
                </a:extLst>
              </a:tr>
              <a:tr h="370840">
                <a:tc>
                  <a:txBody>
                    <a:bodyPr/>
                    <a:lstStyle/>
                    <a:p>
                      <a:pPr algn="ctr"/>
                      <a:r>
                        <a:rPr lang="en-US" altLang="zh-CN" sz="1800" b="1" dirty="0"/>
                        <a:t>sessionId2</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t>action2</a:t>
                      </a:r>
                      <a:endParaRPr lang="zh-CN" altLang="en-US" b="1" dirty="0"/>
                    </a:p>
                  </a:txBody>
                  <a:tcPr/>
                </a:tc>
                <a:extLst>
                  <a:ext uri="{0D108BD9-81ED-4DB2-BD59-A6C34878D82A}">
                    <a16:rowId xmlns:a16="http://schemas.microsoft.com/office/drawing/2014/main" val="2873072938"/>
                  </a:ext>
                </a:extLst>
              </a:tr>
              <a:tr h="370840">
                <a:tc>
                  <a:txBody>
                    <a:bodyPr/>
                    <a:lstStyle/>
                    <a:p>
                      <a:pPr algn="ctr"/>
                      <a:r>
                        <a:rPr lang="en-US" altLang="zh-CN" sz="1800" b="1" dirty="0"/>
                        <a:t>… …</a:t>
                      </a:r>
                      <a:endParaRPr lang="zh-CN" altLang="en-US" b="1" dirty="0"/>
                    </a:p>
                  </a:txBody>
                  <a:tcPr/>
                </a:tc>
                <a:tc>
                  <a:txBody>
                    <a:bodyPr/>
                    <a:lstStyle/>
                    <a:p>
                      <a:pPr algn="ctr"/>
                      <a:r>
                        <a:rPr lang="en-US" altLang="zh-CN" b="1" dirty="0"/>
                        <a:t>…</a:t>
                      </a:r>
                      <a:r>
                        <a:rPr lang="en-US" altLang="zh-CN" b="1" baseline="0" dirty="0"/>
                        <a:t> …</a:t>
                      </a:r>
                      <a:endParaRPr lang="zh-CN" altLang="en-US" b="1" dirty="0"/>
                    </a:p>
                  </a:txBody>
                  <a:tcPr/>
                </a:tc>
                <a:extLst>
                  <a:ext uri="{0D108BD9-81ED-4DB2-BD59-A6C34878D82A}">
                    <a16:rowId xmlns:a16="http://schemas.microsoft.com/office/drawing/2014/main" val="4145176460"/>
                  </a:ext>
                </a:extLst>
              </a:tr>
              <a:tr h="370840">
                <a:tc>
                  <a:txBody>
                    <a:bodyPr/>
                    <a:lstStyle/>
                    <a:p>
                      <a:pPr algn="ctr"/>
                      <a:r>
                        <a:rPr lang="en-US" altLang="zh-CN" sz="1800" b="1" dirty="0"/>
                        <a:t>sessionIdN</a:t>
                      </a:r>
                      <a:endParaRPr lang="zh-CN" altLang="en-US" b="1" dirty="0"/>
                    </a:p>
                  </a:txBody>
                  <a:tcPr/>
                </a:tc>
                <a:tc>
                  <a:txBody>
                    <a:bodyPr/>
                    <a:lstStyle/>
                    <a:p>
                      <a:pPr algn="ctr"/>
                      <a:r>
                        <a:rPr lang="en-US" altLang="zh-CN" b="1" dirty="0"/>
                        <a:t>actionN</a:t>
                      </a:r>
                      <a:endParaRPr lang="zh-CN" altLang="en-US" b="1" dirty="0"/>
                    </a:p>
                  </a:txBody>
                  <a:tcPr/>
                </a:tc>
                <a:extLst>
                  <a:ext uri="{0D108BD9-81ED-4DB2-BD59-A6C34878D82A}">
                    <a16:rowId xmlns:a16="http://schemas.microsoft.com/office/drawing/2014/main" val="3741195274"/>
                  </a:ext>
                </a:extLst>
              </a:tr>
            </a:tbl>
          </a:graphicData>
        </a:graphic>
      </p:graphicFrame>
      <p:sp>
        <p:nvSpPr>
          <p:cNvPr id="6" name="右箭头 5"/>
          <p:cNvSpPr/>
          <p:nvPr/>
        </p:nvSpPr>
        <p:spPr>
          <a:xfrm>
            <a:off x="4375049" y="2859782"/>
            <a:ext cx="432048" cy="4571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435593245"/>
              </p:ext>
            </p:extLst>
          </p:nvPr>
        </p:nvGraphicFramePr>
        <p:xfrm>
          <a:off x="6840252" y="1779662"/>
          <a:ext cx="1044116" cy="2893060"/>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tblGrid>
              <a:tr h="216024">
                <a:tc>
                  <a:txBody>
                    <a:bodyPr/>
                    <a:lstStyle/>
                    <a:p>
                      <a:pPr algn="ctr"/>
                      <a:r>
                        <a:rPr lang="en-US" altLang="zh-CN" b="0" dirty="0"/>
                        <a:t>action1</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action2</a:t>
                      </a:r>
                      <a:endParaRPr lang="zh-CN" altLang="en-US" b="0"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action3</a:t>
                      </a:r>
                      <a:endParaRPr lang="zh-CN" altLang="en-US" b="0"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action4</a:t>
                      </a:r>
                      <a:endParaRPr lang="zh-CN" altLang="en-US" b="0"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action5</a:t>
                      </a:r>
                      <a:endParaRPr lang="zh-CN" altLang="en-US" b="0"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action6</a:t>
                      </a:r>
                      <a:endParaRPr lang="zh-CN" altLang="en-US" b="0"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action7</a:t>
                      </a:r>
                      <a:endParaRPr lang="zh-CN" altLang="en-US" b="0"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action8</a:t>
                      </a:r>
                      <a:endParaRPr lang="zh-CN" altLang="en-US" b="0" dirty="0"/>
                    </a:p>
                  </a:txBody>
                  <a:tcPr/>
                </a:tc>
                <a:extLst>
                  <a:ext uri="{0D108BD9-81ED-4DB2-BD59-A6C34878D82A}">
                    <a16:rowId xmlns:a16="http://schemas.microsoft.com/office/drawing/2014/main" val="2664632867"/>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186848199"/>
              </p:ext>
            </p:extLst>
          </p:nvPr>
        </p:nvGraphicFramePr>
        <p:xfrm>
          <a:off x="5448436" y="1779662"/>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sessionId1</a:t>
                      </a:r>
                      <a:endParaRPr lang="zh-CN" altLang="en-US" dirty="0"/>
                    </a:p>
                  </a:txBody>
                  <a:tcPr/>
                </a:tc>
                <a:extLst>
                  <a:ext uri="{0D108BD9-81ED-4DB2-BD59-A6C34878D82A}">
                    <a16:rowId xmlns:a16="http://schemas.microsoft.com/office/drawing/2014/main" val="903909789"/>
                  </a:ext>
                </a:extLst>
              </a:tr>
            </a:tbl>
          </a:graphicData>
        </a:graphic>
      </p:graphicFrame>
      <p:sp>
        <p:nvSpPr>
          <p:cNvPr id="3" name="矩形 2"/>
          <p:cNvSpPr/>
          <p:nvPr/>
        </p:nvSpPr>
        <p:spPr>
          <a:xfrm>
            <a:off x="3942690" y="2355726"/>
            <a:ext cx="1296765" cy="369332"/>
          </a:xfrm>
          <a:prstGeom prst="rect">
            <a:avLst/>
          </a:prstGeom>
        </p:spPr>
        <p:txBody>
          <a:bodyPr wrap="none">
            <a:spAutoFit/>
          </a:bodyPr>
          <a:lstStyle/>
          <a:p>
            <a:r>
              <a:rPr lang="en-US" altLang="zh-CN" dirty="0"/>
              <a:t>groupByKey</a:t>
            </a:r>
            <a:endParaRPr lang="zh-CN" altLang="en-US" dirty="0"/>
          </a:p>
        </p:txBody>
      </p:sp>
    </p:spTree>
    <p:extLst>
      <p:ext uri="{BB962C8B-B14F-4D97-AF65-F5344CB8AC3E}">
        <p14:creationId xmlns:p14="http://schemas.microsoft.com/office/powerpoint/2010/main" val="25770350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箭头 3"/>
          <p:cNvSpPr/>
          <p:nvPr/>
        </p:nvSpPr>
        <p:spPr>
          <a:xfrm>
            <a:off x="4678962" y="2787774"/>
            <a:ext cx="432048" cy="4571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983952174"/>
              </p:ext>
            </p:extLst>
          </p:nvPr>
        </p:nvGraphicFramePr>
        <p:xfrm>
          <a:off x="2447764" y="1424681"/>
          <a:ext cx="1044116" cy="2893060"/>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tblGrid>
              <a:tr h="216024">
                <a:tc>
                  <a:txBody>
                    <a:bodyPr/>
                    <a:lstStyle/>
                    <a:p>
                      <a:pPr algn="ctr"/>
                      <a:r>
                        <a:rPr lang="en-US" altLang="zh-CN" b="0" dirty="0"/>
                        <a:t>action1</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action2</a:t>
                      </a:r>
                      <a:endParaRPr lang="zh-CN" altLang="en-US" b="0"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action3</a:t>
                      </a:r>
                      <a:endParaRPr lang="zh-CN" altLang="en-US" b="0"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action4</a:t>
                      </a:r>
                      <a:endParaRPr lang="zh-CN" altLang="en-US" b="0"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action5</a:t>
                      </a:r>
                      <a:endParaRPr lang="zh-CN" altLang="en-US" b="0"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action6</a:t>
                      </a:r>
                      <a:endParaRPr lang="zh-CN" altLang="en-US" b="0"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action7</a:t>
                      </a:r>
                      <a:endParaRPr lang="zh-CN" altLang="en-US" b="0"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action8</a:t>
                      </a:r>
                      <a:endParaRPr lang="zh-CN" altLang="en-US" b="0" dirty="0"/>
                    </a:p>
                  </a:txBody>
                  <a:tcPr/>
                </a:tc>
                <a:extLst>
                  <a:ext uri="{0D108BD9-81ED-4DB2-BD59-A6C34878D82A}">
                    <a16:rowId xmlns:a16="http://schemas.microsoft.com/office/drawing/2014/main" val="2664632867"/>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002476606"/>
              </p:ext>
            </p:extLst>
          </p:nvPr>
        </p:nvGraphicFramePr>
        <p:xfrm>
          <a:off x="1055948" y="1424681"/>
          <a:ext cx="1391816" cy="370840"/>
        </p:xfrm>
        <a:graphic>
          <a:graphicData uri="http://schemas.openxmlformats.org/drawingml/2006/table">
            <a:tbl>
              <a:tblPr firstRow="1" bandRow="1">
                <a:tableStyleId>{BDBED569-4797-4DF1-A0F4-6AAB3CD982D8}</a:tableStyleId>
              </a:tblPr>
              <a:tblGrid>
                <a:gridCol w="1391816">
                  <a:extLst>
                    <a:ext uri="{9D8B030D-6E8A-4147-A177-3AD203B41FA5}">
                      <a16:colId xmlns:a16="http://schemas.microsoft.com/office/drawing/2014/main" val="3555771367"/>
                    </a:ext>
                  </a:extLst>
                </a:gridCol>
              </a:tblGrid>
              <a:tr h="370840">
                <a:tc>
                  <a:txBody>
                    <a:bodyPr/>
                    <a:lstStyle/>
                    <a:p>
                      <a:r>
                        <a:rPr lang="en-US" altLang="zh-CN" dirty="0"/>
                        <a:t>sessionId1</a:t>
                      </a:r>
                      <a:endParaRPr lang="zh-CN" altLang="en-US" dirty="0"/>
                    </a:p>
                  </a:txBody>
                  <a:tcPr/>
                </a:tc>
                <a:extLst>
                  <a:ext uri="{0D108BD9-81ED-4DB2-BD59-A6C34878D82A}">
                    <a16:rowId xmlns:a16="http://schemas.microsoft.com/office/drawing/2014/main" val="903909789"/>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46753837"/>
              </p:ext>
            </p:extLst>
          </p:nvPr>
        </p:nvGraphicFramePr>
        <p:xfrm>
          <a:off x="6408204" y="1424681"/>
          <a:ext cx="1044116" cy="2893060"/>
        </p:xfrm>
        <a:graphic>
          <a:graphicData uri="http://schemas.openxmlformats.org/drawingml/2006/table">
            <a:tbl>
              <a:tblPr firstRow="1" bandRow="1">
                <a:tableStyleId>{BDBED569-4797-4DF1-A0F4-6AAB3CD982D8}</a:tableStyleId>
              </a:tblPr>
              <a:tblGrid>
                <a:gridCol w="1044116">
                  <a:extLst>
                    <a:ext uri="{9D8B030D-6E8A-4147-A177-3AD203B41FA5}">
                      <a16:colId xmlns:a16="http://schemas.microsoft.com/office/drawing/2014/main" val="3914253666"/>
                    </a:ext>
                  </a:extLst>
                </a:gridCol>
              </a:tblGrid>
              <a:tr h="216024">
                <a:tc>
                  <a:txBody>
                    <a:bodyPr/>
                    <a:lstStyle/>
                    <a:p>
                      <a:pPr algn="ctr"/>
                      <a:r>
                        <a:rPr lang="en-US" altLang="zh-CN" b="0" dirty="0"/>
                        <a:t>action6</a:t>
                      </a:r>
                      <a:endParaRPr lang="zh-CN" altLang="en-US" b="0" dirty="0"/>
                    </a:p>
                  </a:txBody>
                  <a:tcPr/>
                </a:tc>
                <a:extLst>
                  <a:ext uri="{0D108BD9-81ED-4DB2-BD59-A6C34878D82A}">
                    <a16:rowId xmlns:a16="http://schemas.microsoft.com/office/drawing/2014/main" val="8706656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action2</a:t>
                      </a:r>
                      <a:endParaRPr lang="zh-CN" altLang="en-US" b="0" dirty="0"/>
                    </a:p>
                  </a:txBody>
                  <a:tcPr/>
                </a:tc>
                <a:extLst>
                  <a:ext uri="{0D108BD9-81ED-4DB2-BD59-A6C34878D82A}">
                    <a16:rowId xmlns:a16="http://schemas.microsoft.com/office/drawing/2014/main" val="245889885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action3</a:t>
                      </a:r>
                      <a:endParaRPr lang="zh-CN" altLang="en-US" b="0" dirty="0"/>
                    </a:p>
                  </a:txBody>
                  <a:tcPr/>
                </a:tc>
                <a:extLst>
                  <a:ext uri="{0D108BD9-81ED-4DB2-BD59-A6C34878D82A}">
                    <a16:rowId xmlns:a16="http://schemas.microsoft.com/office/drawing/2014/main" val="40813186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action1</a:t>
                      </a:r>
                      <a:endParaRPr lang="zh-CN" altLang="en-US" b="0" dirty="0"/>
                    </a:p>
                  </a:txBody>
                  <a:tcPr/>
                </a:tc>
                <a:extLst>
                  <a:ext uri="{0D108BD9-81ED-4DB2-BD59-A6C34878D82A}">
                    <a16:rowId xmlns:a16="http://schemas.microsoft.com/office/drawing/2014/main" val="59774591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action8</a:t>
                      </a:r>
                      <a:endParaRPr lang="zh-CN" altLang="en-US" b="0" dirty="0"/>
                    </a:p>
                  </a:txBody>
                  <a:tcPr/>
                </a:tc>
                <a:extLst>
                  <a:ext uri="{0D108BD9-81ED-4DB2-BD59-A6C34878D82A}">
                    <a16:rowId xmlns:a16="http://schemas.microsoft.com/office/drawing/2014/main" val="273385321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action4</a:t>
                      </a:r>
                      <a:endParaRPr lang="zh-CN" altLang="en-US" b="0" dirty="0"/>
                    </a:p>
                  </a:txBody>
                  <a:tcPr/>
                </a:tc>
                <a:extLst>
                  <a:ext uri="{0D108BD9-81ED-4DB2-BD59-A6C34878D82A}">
                    <a16:rowId xmlns:a16="http://schemas.microsoft.com/office/drawing/2014/main" val="169993074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action7</a:t>
                      </a:r>
                      <a:endParaRPr lang="zh-CN" altLang="en-US" b="0" dirty="0"/>
                    </a:p>
                  </a:txBody>
                  <a:tcPr/>
                </a:tc>
                <a:extLst>
                  <a:ext uri="{0D108BD9-81ED-4DB2-BD59-A6C34878D82A}">
                    <a16:rowId xmlns:a16="http://schemas.microsoft.com/office/drawing/2014/main" val="153838953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dirty="0"/>
                        <a:t>action5</a:t>
                      </a:r>
                      <a:endParaRPr lang="zh-CN" altLang="en-US" b="0" dirty="0"/>
                    </a:p>
                  </a:txBody>
                  <a:tcPr/>
                </a:tc>
                <a:extLst>
                  <a:ext uri="{0D108BD9-81ED-4DB2-BD59-A6C34878D82A}">
                    <a16:rowId xmlns:a16="http://schemas.microsoft.com/office/drawing/2014/main" val="2664632867"/>
                  </a:ext>
                </a:extLst>
              </a:tr>
            </a:tbl>
          </a:graphicData>
        </a:graphic>
      </p:graphicFrame>
      <p:sp>
        <p:nvSpPr>
          <p:cNvPr id="9" name="矩形 8"/>
          <p:cNvSpPr/>
          <p:nvPr/>
        </p:nvSpPr>
        <p:spPr>
          <a:xfrm>
            <a:off x="4389879" y="2283718"/>
            <a:ext cx="1010213" cy="369332"/>
          </a:xfrm>
          <a:prstGeom prst="rect">
            <a:avLst/>
          </a:prstGeom>
        </p:spPr>
        <p:txBody>
          <a:bodyPr wrap="none">
            <a:spAutoFit/>
          </a:bodyPr>
          <a:lstStyle/>
          <a:p>
            <a:r>
              <a:rPr lang="en-US" altLang="zh-CN" dirty="0"/>
              <a:t>sortWith</a:t>
            </a:r>
            <a:endParaRPr lang="zh-CN" altLang="en-US" dirty="0"/>
          </a:p>
        </p:txBody>
      </p:sp>
    </p:spTree>
    <p:extLst>
      <p:ext uri="{BB962C8B-B14F-4D97-AF65-F5344CB8AC3E}">
        <p14:creationId xmlns:p14="http://schemas.microsoft.com/office/powerpoint/2010/main" val="4005621195"/>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15695</TotalTime>
  <Words>6663</Words>
  <Application>Microsoft Office PowerPoint</Application>
  <PresentationFormat>全屏显示(16:9)</PresentationFormat>
  <Paragraphs>1189</Paragraphs>
  <Slides>148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148</vt:i4>
      </vt:variant>
    </vt:vector>
  </HeadingPairs>
  <TitlesOfParts>
    <vt:vector size="156" baseType="lpstr">
      <vt:lpstr>华文新魏</vt:lpstr>
      <vt:lpstr>宋体</vt:lpstr>
      <vt:lpstr>Arial</vt:lpstr>
      <vt:lpstr>Calibri</vt:lpstr>
      <vt:lpstr>Times New Roman</vt:lpstr>
      <vt:lpstr>Trebuchet MS</vt:lpstr>
      <vt:lpstr>Wingdings 3</vt:lpstr>
      <vt:lpstr>平面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xiaolong liu</cp:lastModifiedBy>
  <cp:revision>1612</cp:revision>
  <dcterms:created xsi:type="dcterms:W3CDTF">2013-03-04T07:19:04Z</dcterms:created>
  <dcterms:modified xsi:type="dcterms:W3CDTF">2019-09-07T06:35:56Z</dcterms:modified>
</cp:coreProperties>
</file>