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1"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4" autoAdjust="0"/>
    <p:restoredTop sz="94660"/>
  </p:normalViewPr>
  <p:slideViewPr>
    <p:cSldViewPr snapToGrid="0">
      <p:cViewPr varScale="1">
        <p:scale>
          <a:sx n="94" d="100"/>
          <a:sy n="94" d="100"/>
        </p:scale>
        <p:origin x="91"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68A22-60B3-A0F7-6D99-1AA59C2BAE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BD5F8BC-CD01-7A67-49A5-F28A629AE4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34581E1-E81F-784A-4024-3952EE98A0E8}"/>
              </a:ext>
            </a:extLst>
          </p:cNvPr>
          <p:cNvSpPr>
            <a:spLocks noGrp="1"/>
          </p:cNvSpPr>
          <p:nvPr>
            <p:ph type="dt" sz="half" idx="10"/>
          </p:nvPr>
        </p:nvSpPr>
        <p:spPr/>
        <p:txBody>
          <a:bodyPr/>
          <a:lstStyle/>
          <a:p>
            <a:fld id="{FEA70B54-4165-4F0C-94ED-A89BC71297C4}" type="datetimeFigureOut">
              <a:rPr lang="en-AU" smtClean="0"/>
              <a:t>23/08/2022</a:t>
            </a:fld>
            <a:endParaRPr lang="en-AU"/>
          </a:p>
        </p:txBody>
      </p:sp>
      <p:sp>
        <p:nvSpPr>
          <p:cNvPr id="5" name="Footer Placeholder 4">
            <a:extLst>
              <a:ext uri="{FF2B5EF4-FFF2-40B4-BE49-F238E27FC236}">
                <a16:creationId xmlns:a16="http://schemas.microsoft.com/office/drawing/2014/main" id="{20890602-63F8-FC0D-6AE2-04222681590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E202288-0887-AC6F-75F9-DA1A94753B51}"/>
              </a:ext>
            </a:extLst>
          </p:cNvPr>
          <p:cNvSpPr>
            <a:spLocks noGrp="1"/>
          </p:cNvSpPr>
          <p:nvPr>
            <p:ph type="sldNum" sz="quarter" idx="12"/>
          </p:nvPr>
        </p:nvSpPr>
        <p:spPr/>
        <p:txBody>
          <a:bodyPr/>
          <a:lstStyle/>
          <a:p>
            <a:fld id="{181A12FE-801D-40EE-AF5F-1175AC316DED}" type="slidenum">
              <a:rPr lang="en-AU" smtClean="0"/>
              <a:t>‹#›</a:t>
            </a:fld>
            <a:endParaRPr lang="en-AU"/>
          </a:p>
        </p:txBody>
      </p:sp>
    </p:spTree>
    <p:extLst>
      <p:ext uri="{BB962C8B-B14F-4D97-AF65-F5344CB8AC3E}">
        <p14:creationId xmlns:p14="http://schemas.microsoft.com/office/powerpoint/2010/main" val="2277992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896AA-DD92-61ED-8876-138FBC8A6BF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C52BC5A-FAC9-36D5-9F01-E45B3F0308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7EFC58E-63AA-A9A2-C6FA-88E328D6A65C}"/>
              </a:ext>
            </a:extLst>
          </p:cNvPr>
          <p:cNvSpPr>
            <a:spLocks noGrp="1"/>
          </p:cNvSpPr>
          <p:nvPr>
            <p:ph type="dt" sz="half" idx="10"/>
          </p:nvPr>
        </p:nvSpPr>
        <p:spPr/>
        <p:txBody>
          <a:bodyPr/>
          <a:lstStyle/>
          <a:p>
            <a:fld id="{FEA70B54-4165-4F0C-94ED-A89BC71297C4}" type="datetimeFigureOut">
              <a:rPr lang="en-AU" smtClean="0"/>
              <a:t>23/08/2022</a:t>
            </a:fld>
            <a:endParaRPr lang="en-AU"/>
          </a:p>
        </p:txBody>
      </p:sp>
      <p:sp>
        <p:nvSpPr>
          <p:cNvPr id="5" name="Footer Placeholder 4">
            <a:extLst>
              <a:ext uri="{FF2B5EF4-FFF2-40B4-BE49-F238E27FC236}">
                <a16:creationId xmlns:a16="http://schemas.microsoft.com/office/drawing/2014/main" id="{2BB6E096-899A-B5C4-5FAA-07AD46C4A35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C1063CC-AECB-962F-E917-087AEE1F8575}"/>
              </a:ext>
            </a:extLst>
          </p:cNvPr>
          <p:cNvSpPr>
            <a:spLocks noGrp="1"/>
          </p:cNvSpPr>
          <p:nvPr>
            <p:ph type="sldNum" sz="quarter" idx="12"/>
          </p:nvPr>
        </p:nvSpPr>
        <p:spPr/>
        <p:txBody>
          <a:bodyPr/>
          <a:lstStyle/>
          <a:p>
            <a:fld id="{181A12FE-801D-40EE-AF5F-1175AC316DED}" type="slidenum">
              <a:rPr lang="en-AU" smtClean="0"/>
              <a:t>‹#›</a:t>
            </a:fld>
            <a:endParaRPr lang="en-AU"/>
          </a:p>
        </p:txBody>
      </p:sp>
    </p:spTree>
    <p:extLst>
      <p:ext uri="{BB962C8B-B14F-4D97-AF65-F5344CB8AC3E}">
        <p14:creationId xmlns:p14="http://schemas.microsoft.com/office/powerpoint/2010/main" val="210310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FCA005-B422-E7A7-3A2C-32ACC72A2E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13884CD-5566-C43F-58DE-8BFDB3A93B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3BA93DB-4CA9-626A-EF2B-CD581B543F01}"/>
              </a:ext>
            </a:extLst>
          </p:cNvPr>
          <p:cNvSpPr>
            <a:spLocks noGrp="1"/>
          </p:cNvSpPr>
          <p:nvPr>
            <p:ph type="dt" sz="half" idx="10"/>
          </p:nvPr>
        </p:nvSpPr>
        <p:spPr/>
        <p:txBody>
          <a:bodyPr/>
          <a:lstStyle/>
          <a:p>
            <a:fld id="{FEA70B54-4165-4F0C-94ED-A89BC71297C4}" type="datetimeFigureOut">
              <a:rPr lang="en-AU" smtClean="0"/>
              <a:t>23/08/2022</a:t>
            </a:fld>
            <a:endParaRPr lang="en-AU"/>
          </a:p>
        </p:txBody>
      </p:sp>
      <p:sp>
        <p:nvSpPr>
          <p:cNvPr id="5" name="Footer Placeholder 4">
            <a:extLst>
              <a:ext uri="{FF2B5EF4-FFF2-40B4-BE49-F238E27FC236}">
                <a16:creationId xmlns:a16="http://schemas.microsoft.com/office/drawing/2014/main" id="{C44E42E8-4E0C-0BBE-46E1-803A5E1D093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A1F3911-9324-10D9-E0AF-C780A135B86F}"/>
              </a:ext>
            </a:extLst>
          </p:cNvPr>
          <p:cNvSpPr>
            <a:spLocks noGrp="1"/>
          </p:cNvSpPr>
          <p:nvPr>
            <p:ph type="sldNum" sz="quarter" idx="12"/>
          </p:nvPr>
        </p:nvSpPr>
        <p:spPr/>
        <p:txBody>
          <a:bodyPr/>
          <a:lstStyle/>
          <a:p>
            <a:fld id="{181A12FE-801D-40EE-AF5F-1175AC316DED}" type="slidenum">
              <a:rPr lang="en-AU" smtClean="0"/>
              <a:t>‹#›</a:t>
            </a:fld>
            <a:endParaRPr lang="en-AU"/>
          </a:p>
        </p:txBody>
      </p:sp>
    </p:spTree>
    <p:extLst>
      <p:ext uri="{BB962C8B-B14F-4D97-AF65-F5344CB8AC3E}">
        <p14:creationId xmlns:p14="http://schemas.microsoft.com/office/powerpoint/2010/main" val="549446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B7F8-90A3-C331-FA1C-992A2D6821F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222C3B9-1DE8-A6B0-344E-551F9BCB7E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692400F-41AB-F0B3-99F2-8FE665DD3A8A}"/>
              </a:ext>
            </a:extLst>
          </p:cNvPr>
          <p:cNvSpPr>
            <a:spLocks noGrp="1"/>
          </p:cNvSpPr>
          <p:nvPr>
            <p:ph type="dt" sz="half" idx="10"/>
          </p:nvPr>
        </p:nvSpPr>
        <p:spPr/>
        <p:txBody>
          <a:bodyPr/>
          <a:lstStyle/>
          <a:p>
            <a:fld id="{FEA70B54-4165-4F0C-94ED-A89BC71297C4}" type="datetimeFigureOut">
              <a:rPr lang="en-AU" smtClean="0"/>
              <a:t>23/08/2022</a:t>
            </a:fld>
            <a:endParaRPr lang="en-AU"/>
          </a:p>
        </p:txBody>
      </p:sp>
      <p:sp>
        <p:nvSpPr>
          <p:cNvPr id="5" name="Footer Placeholder 4">
            <a:extLst>
              <a:ext uri="{FF2B5EF4-FFF2-40B4-BE49-F238E27FC236}">
                <a16:creationId xmlns:a16="http://schemas.microsoft.com/office/drawing/2014/main" id="{B22B3804-2180-4DE4-C91D-FBEF3E33BFA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C767DA7-22CC-6D08-37F2-DC02CDC07A7E}"/>
              </a:ext>
            </a:extLst>
          </p:cNvPr>
          <p:cNvSpPr>
            <a:spLocks noGrp="1"/>
          </p:cNvSpPr>
          <p:nvPr>
            <p:ph type="sldNum" sz="quarter" idx="12"/>
          </p:nvPr>
        </p:nvSpPr>
        <p:spPr/>
        <p:txBody>
          <a:bodyPr/>
          <a:lstStyle/>
          <a:p>
            <a:fld id="{181A12FE-801D-40EE-AF5F-1175AC316DED}" type="slidenum">
              <a:rPr lang="en-AU" smtClean="0"/>
              <a:t>‹#›</a:t>
            </a:fld>
            <a:endParaRPr lang="en-AU"/>
          </a:p>
        </p:txBody>
      </p:sp>
    </p:spTree>
    <p:extLst>
      <p:ext uri="{BB962C8B-B14F-4D97-AF65-F5344CB8AC3E}">
        <p14:creationId xmlns:p14="http://schemas.microsoft.com/office/powerpoint/2010/main" val="444873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70763-B736-473E-961D-AD0A6BA3EF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55BD86F7-DC4F-34C3-7DD4-043E188B9C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70E376-A089-4905-F3CF-553CA04B36EA}"/>
              </a:ext>
            </a:extLst>
          </p:cNvPr>
          <p:cNvSpPr>
            <a:spLocks noGrp="1"/>
          </p:cNvSpPr>
          <p:nvPr>
            <p:ph type="dt" sz="half" idx="10"/>
          </p:nvPr>
        </p:nvSpPr>
        <p:spPr/>
        <p:txBody>
          <a:bodyPr/>
          <a:lstStyle/>
          <a:p>
            <a:fld id="{FEA70B54-4165-4F0C-94ED-A89BC71297C4}" type="datetimeFigureOut">
              <a:rPr lang="en-AU" smtClean="0"/>
              <a:t>23/08/2022</a:t>
            </a:fld>
            <a:endParaRPr lang="en-AU"/>
          </a:p>
        </p:txBody>
      </p:sp>
      <p:sp>
        <p:nvSpPr>
          <p:cNvPr id="5" name="Footer Placeholder 4">
            <a:extLst>
              <a:ext uri="{FF2B5EF4-FFF2-40B4-BE49-F238E27FC236}">
                <a16:creationId xmlns:a16="http://schemas.microsoft.com/office/drawing/2014/main" id="{5569FF5C-34C0-5A2C-13B3-C294D6BD5E0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852626E-8825-E916-EFC1-204586B1E92E}"/>
              </a:ext>
            </a:extLst>
          </p:cNvPr>
          <p:cNvSpPr>
            <a:spLocks noGrp="1"/>
          </p:cNvSpPr>
          <p:nvPr>
            <p:ph type="sldNum" sz="quarter" idx="12"/>
          </p:nvPr>
        </p:nvSpPr>
        <p:spPr/>
        <p:txBody>
          <a:bodyPr/>
          <a:lstStyle/>
          <a:p>
            <a:fld id="{181A12FE-801D-40EE-AF5F-1175AC316DED}" type="slidenum">
              <a:rPr lang="en-AU" smtClean="0"/>
              <a:t>‹#›</a:t>
            </a:fld>
            <a:endParaRPr lang="en-AU"/>
          </a:p>
        </p:txBody>
      </p:sp>
    </p:spTree>
    <p:extLst>
      <p:ext uri="{BB962C8B-B14F-4D97-AF65-F5344CB8AC3E}">
        <p14:creationId xmlns:p14="http://schemas.microsoft.com/office/powerpoint/2010/main" val="1254051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A3BB-928D-C422-AD52-E09EA15BAF6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D035ECD-5D4A-CD31-134E-C0083206AE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0E7C8C0-72F3-ED2A-6B38-EF06F40853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8B90625-E991-3940-898F-9B41EFB8291E}"/>
              </a:ext>
            </a:extLst>
          </p:cNvPr>
          <p:cNvSpPr>
            <a:spLocks noGrp="1"/>
          </p:cNvSpPr>
          <p:nvPr>
            <p:ph type="dt" sz="half" idx="10"/>
          </p:nvPr>
        </p:nvSpPr>
        <p:spPr/>
        <p:txBody>
          <a:bodyPr/>
          <a:lstStyle/>
          <a:p>
            <a:fld id="{FEA70B54-4165-4F0C-94ED-A89BC71297C4}" type="datetimeFigureOut">
              <a:rPr lang="en-AU" smtClean="0"/>
              <a:t>23/08/2022</a:t>
            </a:fld>
            <a:endParaRPr lang="en-AU"/>
          </a:p>
        </p:txBody>
      </p:sp>
      <p:sp>
        <p:nvSpPr>
          <p:cNvPr id="6" name="Footer Placeholder 5">
            <a:extLst>
              <a:ext uri="{FF2B5EF4-FFF2-40B4-BE49-F238E27FC236}">
                <a16:creationId xmlns:a16="http://schemas.microsoft.com/office/drawing/2014/main" id="{2BE4260D-352A-709B-42AC-0D9EE24D272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973AC24-A451-FD64-4C75-C17C8932F0FA}"/>
              </a:ext>
            </a:extLst>
          </p:cNvPr>
          <p:cNvSpPr>
            <a:spLocks noGrp="1"/>
          </p:cNvSpPr>
          <p:nvPr>
            <p:ph type="sldNum" sz="quarter" idx="12"/>
          </p:nvPr>
        </p:nvSpPr>
        <p:spPr/>
        <p:txBody>
          <a:bodyPr/>
          <a:lstStyle/>
          <a:p>
            <a:fld id="{181A12FE-801D-40EE-AF5F-1175AC316DED}" type="slidenum">
              <a:rPr lang="en-AU" smtClean="0"/>
              <a:t>‹#›</a:t>
            </a:fld>
            <a:endParaRPr lang="en-AU"/>
          </a:p>
        </p:txBody>
      </p:sp>
    </p:spTree>
    <p:extLst>
      <p:ext uri="{BB962C8B-B14F-4D97-AF65-F5344CB8AC3E}">
        <p14:creationId xmlns:p14="http://schemas.microsoft.com/office/powerpoint/2010/main" val="2527651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7088-5D39-7925-9CDA-0C36EC6C2F2B}"/>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152E178-9241-3CD7-0A2D-F7C3477D62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761849-7EEF-EE65-CA5E-420ADF2249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6716D91-5E77-4EE7-F82D-2FA8E3693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D4C9D1-CE1A-2805-D310-F65DA246A8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D317397-0A64-0540-CA4D-7802D90F0429}"/>
              </a:ext>
            </a:extLst>
          </p:cNvPr>
          <p:cNvSpPr>
            <a:spLocks noGrp="1"/>
          </p:cNvSpPr>
          <p:nvPr>
            <p:ph type="dt" sz="half" idx="10"/>
          </p:nvPr>
        </p:nvSpPr>
        <p:spPr/>
        <p:txBody>
          <a:bodyPr/>
          <a:lstStyle/>
          <a:p>
            <a:fld id="{FEA70B54-4165-4F0C-94ED-A89BC71297C4}" type="datetimeFigureOut">
              <a:rPr lang="en-AU" smtClean="0"/>
              <a:t>23/08/2022</a:t>
            </a:fld>
            <a:endParaRPr lang="en-AU"/>
          </a:p>
        </p:txBody>
      </p:sp>
      <p:sp>
        <p:nvSpPr>
          <p:cNvPr id="8" name="Footer Placeholder 7">
            <a:extLst>
              <a:ext uri="{FF2B5EF4-FFF2-40B4-BE49-F238E27FC236}">
                <a16:creationId xmlns:a16="http://schemas.microsoft.com/office/drawing/2014/main" id="{35E127F2-15C9-8C75-2388-2BCA13AABE4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BB8F0FF-D335-222C-97B4-F66FBC4938D2}"/>
              </a:ext>
            </a:extLst>
          </p:cNvPr>
          <p:cNvSpPr>
            <a:spLocks noGrp="1"/>
          </p:cNvSpPr>
          <p:nvPr>
            <p:ph type="sldNum" sz="quarter" idx="12"/>
          </p:nvPr>
        </p:nvSpPr>
        <p:spPr/>
        <p:txBody>
          <a:bodyPr/>
          <a:lstStyle/>
          <a:p>
            <a:fld id="{181A12FE-801D-40EE-AF5F-1175AC316DED}" type="slidenum">
              <a:rPr lang="en-AU" smtClean="0"/>
              <a:t>‹#›</a:t>
            </a:fld>
            <a:endParaRPr lang="en-AU"/>
          </a:p>
        </p:txBody>
      </p:sp>
    </p:spTree>
    <p:extLst>
      <p:ext uri="{BB962C8B-B14F-4D97-AF65-F5344CB8AC3E}">
        <p14:creationId xmlns:p14="http://schemas.microsoft.com/office/powerpoint/2010/main" val="1480282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FD25A-3E48-9344-B796-5704041853FD}"/>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88EA9D2-27CB-970F-6D32-A9ABDEE9B994}"/>
              </a:ext>
            </a:extLst>
          </p:cNvPr>
          <p:cNvSpPr>
            <a:spLocks noGrp="1"/>
          </p:cNvSpPr>
          <p:nvPr>
            <p:ph type="dt" sz="half" idx="10"/>
          </p:nvPr>
        </p:nvSpPr>
        <p:spPr/>
        <p:txBody>
          <a:bodyPr/>
          <a:lstStyle/>
          <a:p>
            <a:fld id="{FEA70B54-4165-4F0C-94ED-A89BC71297C4}" type="datetimeFigureOut">
              <a:rPr lang="en-AU" smtClean="0"/>
              <a:t>23/08/2022</a:t>
            </a:fld>
            <a:endParaRPr lang="en-AU"/>
          </a:p>
        </p:txBody>
      </p:sp>
      <p:sp>
        <p:nvSpPr>
          <p:cNvPr id="4" name="Footer Placeholder 3">
            <a:extLst>
              <a:ext uri="{FF2B5EF4-FFF2-40B4-BE49-F238E27FC236}">
                <a16:creationId xmlns:a16="http://schemas.microsoft.com/office/drawing/2014/main" id="{0E4FBADC-66BF-DB39-2644-E1EA3671325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B2B1035-7C1D-5CD5-EB3C-115BAC0B4532}"/>
              </a:ext>
            </a:extLst>
          </p:cNvPr>
          <p:cNvSpPr>
            <a:spLocks noGrp="1"/>
          </p:cNvSpPr>
          <p:nvPr>
            <p:ph type="sldNum" sz="quarter" idx="12"/>
          </p:nvPr>
        </p:nvSpPr>
        <p:spPr/>
        <p:txBody>
          <a:bodyPr/>
          <a:lstStyle/>
          <a:p>
            <a:fld id="{181A12FE-801D-40EE-AF5F-1175AC316DED}" type="slidenum">
              <a:rPr lang="en-AU" smtClean="0"/>
              <a:t>‹#›</a:t>
            </a:fld>
            <a:endParaRPr lang="en-AU"/>
          </a:p>
        </p:txBody>
      </p:sp>
    </p:spTree>
    <p:extLst>
      <p:ext uri="{BB962C8B-B14F-4D97-AF65-F5344CB8AC3E}">
        <p14:creationId xmlns:p14="http://schemas.microsoft.com/office/powerpoint/2010/main" val="99352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93EDEA-E32C-6256-0028-7A7A4C474339}"/>
              </a:ext>
            </a:extLst>
          </p:cNvPr>
          <p:cNvSpPr>
            <a:spLocks noGrp="1"/>
          </p:cNvSpPr>
          <p:nvPr>
            <p:ph type="dt" sz="half" idx="10"/>
          </p:nvPr>
        </p:nvSpPr>
        <p:spPr/>
        <p:txBody>
          <a:bodyPr/>
          <a:lstStyle/>
          <a:p>
            <a:fld id="{FEA70B54-4165-4F0C-94ED-A89BC71297C4}" type="datetimeFigureOut">
              <a:rPr lang="en-AU" smtClean="0"/>
              <a:t>23/08/2022</a:t>
            </a:fld>
            <a:endParaRPr lang="en-AU"/>
          </a:p>
        </p:txBody>
      </p:sp>
      <p:sp>
        <p:nvSpPr>
          <p:cNvPr id="3" name="Footer Placeholder 2">
            <a:extLst>
              <a:ext uri="{FF2B5EF4-FFF2-40B4-BE49-F238E27FC236}">
                <a16:creationId xmlns:a16="http://schemas.microsoft.com/office/drawing/2014/main" id="{C2618ACC-F203-7A9F-64C9-085FF2B551F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B4D5E82-8948-B38E-746D-0741D1C10DE5}"/>
              </a:ext>
            </a:extLst>
          </p:cNvPr>
          <p:cNvSpPr>
            <a:spLocks noGrp="1"/>
          </p:cNvSpPr>
          <p:nvPr>
            <p:ph type="sldNum" sz="quarter" idx="12"/>
          </p:nvPr>
        </p:nvSpPr>
        <p:spPr/>
        <p:txBody>
          <a:bodyPr/>
          <a:lstStyle/>
          <a:p>
            <a:fld id="{181A12FE-801D-40EE-AF5F-1175AC316DED}" type="slidenum">
              <a:rPr lang="en-AU" smtClean="0"/>
              <a:t>‹#›</a:t>
            </a:fld>
            <a:endParaRPr lang="en-AU"/>
          </a:p>
        </p:txBody>
      </p:sp>
    </p:spTree>
    <p:extLst>
      <p:ext uri="{BB962C8B-B14F-4D97-AF65-F5344CB8AC3E}">
        <p14:creationId xmlns:p14="http://schemas.microsoft.com/office/powerpoint/2010/main" val="456445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A5C2F-A056-04EB-27D9-40436BCF8D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65C42DC-A246-D140-A646-7987363BBF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8CA7ABA-CE3A-E6F7-7F83-9395C8C23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31B6E-A5DD-E716-C57C-9B81825A261B}"/>
              </a:ext>
            </a:extLst>
          </p:cNvPr>
          <p:cNvSpPr>
            <a:spLocks noGrp="1"/>
          </p:cNvSpPr>
          <p:nvPr>
            <p:ph type="dt" sz="half" idx="10"/>
          </p:nvPr>
        </p:nvSpPr>
        <p:spPr/>
        <p:txBody>
          <a:bodyPr/>
          <a:lstStyle/>
          <a:p>
            <a:fld id="{FEA70B54-4165-4F0C-94ED-A89BC71297C4}" type="datetimeFigureOut">
              <a:rPr lang="en-AU" smtClean="0"/>
              <a:t>23/08/2022</a:t>
            </a:fld>
            <a:endParaRPr lang="en-AU"/>
          </a:p>
        </p:txBody>
      </p:sp>
      <p:sp>
        <p:nvSpPr>
          <p:cNvPr id="6" name="Footer Placeholder 5">
            <a:extLst>
              <a:ext uri="{FF2B5EF4-FFF2-40B4-BE49-F238E27FC236}">
                <a16:creationId xmlns:a16="http://schemas.microsoft.com/office/drawing/2014/main" id="{627A23F4-C520-0891-A45D-338AD1E9A8F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66DE5ED-456C-1D2A-B76A-EDAB37241521}"/>
              </a:ext>
            </a:extLst>
          </p:cNvPr>
          <p:cNvSpPr>
            <a:spLocks noGrp="1"/>
          </p:cNvSpPr>
          <p:nvPr>
            <p:ph type="sldNum" sz="quarter" idx="12"/>
          </p:nvPr>
        </p:nvSpPr>
        <p:spPr/>
        <p:txBody>
          <a:bodyPr/>
          <a:lstStyle/>
          <a:p>
            <a:fld id="{181A12FE-801D-40EE-AF5F-1175AC316DED}" type="slidenum">
              <a:rPr lang="en-AU" smtClean="0"/>
              <a:t>‹#›</a:t>
            </a:fld>
            <a:endParaRPr lang="en-AU"/>
          </a:p>
        </p:txBody>
      </p:sp>
    </p:spTree>
    <p:extLst>
      <p:ext uri="{BB962C8B-B14F-4D97-AF65-F5344CB8AC3E}">
        <p14:creationId xmlns:p14="http://schemas.microsoft.com/office/powerpoint/2010/main" val="1878067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171B9-FA2C-C3DB-6B16-48F15DF974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61AEC77-7207-7742-A571-BD351E5A7C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14E7BDE-339D-D7FE-43B2-73B324148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6C172-C443-94DF-B895-11EB0F075204}"/>
              </a:ext>
            </a:extLst>
          </p:cNvPr>
          <p:cNvSpPr>
            <a:spLocks noGrp="1"/>
          </p:cNvSpPr>
          <p:nvPr>
            <p:ph type="dt" sz="half" idx="10"/>
          </p:nvPr>
        </p:nvSpPr>
        <p:spPr/>
        <p:txBody>
          <a:bodyPr/>
          <a:lstStyle/>
          <a:p>
            <a:fld id="{FEA70B54-4165-4F0C-94ED-A89BC71297C4}" type="datetimeFigureOut">
              <a:rPr lang="en-AU" smtClean="0"/>
              <a:t>23/08/2022</a:t>
            </a:fld>
            <a:endParaRPr lang="en-AU"/>
          </a:p>
        </p:txBody>
      </p:sp>
      <p:sp>
        <p:nvSpPr>
          <p:cNvPr id="6" name="Footer Placeholder 5">
            <a:extLst>
              <a:ext uri="{FF2B5EF4-FFF2-40B4-BE49-F238E27FC236}">
                <a16:creationId xmlns:a16="http://schemas.microsoft.com/office/drawing/2014/main" id="{CD2ABD4C-15B4-B7BD-9210-93EC9CDEA97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2236138-980C-7892-85F4-306D7F09562E}"/>
              </a:ext>
            </a:extLst>
          </p:cNvPr>
          <p:cNvSpPr>
            <a:spLocks noGrp="1"/>
          </p:cNvSpPr>
          <p:nvPr>
            <p:ph type="sldNum" sz="quarter" idx="12"/>
          </p:nvPr>
        </p:nvSpPr>
        <p:spPr/>
        <p:txBody>
          <a:bodyPr/>
          <a:lstStyle/>
          <a:p>
            <a:fld id="{181A12FE-801D-40EE-AF5F-1175AC316DED}" type="slidenum">
              <a:rPr lang="en-AU" smtClean="0"/>
              <a:t>‹#›</a:t>
            </a:fld>
            <a:endParaRPr lang="en-AU"/>
          </a:p>
        </p:txBody>
      </p:sp>
    </p:spTree>
    <p:extLst>
      <p:ext uri="{BB962C8B-B14F-4D97-AF65-F5344CB8AC3E}">
        <p14:creationId xmlns:p14="http://schemas.microsoft.com/office/powerpoint/2010/main" val="189725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A24AF2-3EF6-2932-7A0C-BAF1F24535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490B8B1-4AFD-DE88-D800-62D9A53D33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2B389AD-B84D-3716-9BCB-43CCF6479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70B54-4165-4F0C-94ED-A89BC71297C4}" type="datetimeFigureOut">
              <a:rPr lang="en-AU" smtClean="0"/>
              <a:t>23/08/2022</a:t>
            </a:fld>
            <a:endParaRPr lang="en-AU"/>
          </a:p>
        </p:txBody>
      </p:sp>
      <p:sp>
        <p:nvSpPr>
          <p:cNvPr id="5" name="Footer Placeholder 4">
            <a:extLst>
              <a:ext uri="{FF2B5EF4-FFF2-40B4-BE49-F238E27FC236}">
                <a16:creationId xmlns:a16="http://schemas.microsoft.com/office/drawing/2014/main" id="{1BC7DDB8-F7FE-2DD0-D8A7-19AEA1B7A7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FBA724E-F10F-01B2-BC89-C3535C0E37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A12FE-801D-40EE-AF5F-1175AC316DED}" type="slidenum">
              <a:rPr lang="en-AU" smtClean="0"/>
              <a:t>‹#›</a:t>
            </a:fld>
            <a:endParaRPr lang="en-AU"/>
          </a:p>
        </p:txBody>
      </p:sp>
    </p:spTree>
    <p:extLst>
      <p:ext uri="{BB962C8B-B14F-4D97-AF65-F5344CB8AC3E}">
        <p14:creationId xmlns:p14="http://schemas.microsoft.com/office/powerpoint/2010/main" val="3500277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Bindoff/Intro_to_ROC_curve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473D40-03D9-E0AE-F18F-75A22429D77B}"/>
              </a:ext>
            </a:extLst>
          </p:cNvPr>
          <p:cNvSpPr>
            <a:spLocks noGrp="1"/>
          </p:cNvSpPr>
          <p:nvPr>
            <p:ph type="ctrTitle"/>
          </p:nvPr>
        </p:nvSpPr>
        <p:spPr>
          <a:xfrm>
            <a:off x="1537097" y="1428750"/>
            <a:ext cx="9117807" cy="2105026"/>
          </a:xfrm>
        </p:spPr>
        <p:txBody>
          <a:bodyPr>
            <a:normAutofit/>
          </a:bodyPr>
          <a:lstStyle/>
          <a:p>
            <a:r>
              <a:rPr lang="en-AU" dirty="0"/>
              <a:t>Assessing diagnostic accuracy using ROC Curves</a:t>
            </a:r>
          </a:p>
        </p:txBody>
      </p:sp>
      <p:sp>
        <p:nvSpPr>
          <p:cNvPr id="3" name="Subtitle 2">
            <a:extLst>
              <a:ext uri="{FF2B5EF4-FFF2-40B4-BE49-F238E27FC236}">
                <a16:creationId xmlns:a16="http://schemas.microsoft.com/office/drawing/2014/main" id="{FE9C8209-FCCB-0928-69AF-5265CDDFDCD1}"/>
              </a:ext>
            </a:extLst>
          </p:cNvPr>
          <p:cNvSpPr>
            <a:spLocks noGrp="1"/>
          </p:cNvSpPr>
          <p:nvPr>
            <p:ph type="subTitle" idx="1"/>
          </p:nvPr>
        </p:nvSpPr>
        <p:spPr>
          <a:xfrm>
            <a:off x="1537097" y="3960557"/>
            <a:ext cx="9117807" cy="1097215"/>
          </a:xfrm>
        </p:spPr>
        <p:txBody>
          <a:bodyPr>
            <a:normAutofit fontScale="92500" lnSpcReduction="20000"/>
          </a:bodyPr>
          <a:lstStyle/>
          <a:p>
            <a:r>
              <a:rPr lang="en-AU" dirty="0"/>
              <a:t>Aidan Bindoff (biostatistician)</a:t>
            </a:r>
          </a:p>
          <a:p>
            <a:r>
              <a:rPr lang="en-AU" dirty="0"/>
              <a:t>Wicking Dementia Research and Education Centre</a:t>
            </a:r>
          </a:p>
          <a:p>
            <a:r>
              <a:rPr lang="en-AU" dirty="0"/>
              <a:t>25</a:t>
            </a:r>
            <a:r>
              <a:rPr lang="en-AU" baseline="30000" dirty="0"/>
              <a:t>th</a:t>
            </a:r>
            <a:r>
              <a:rPr lang="en-AU" dirty="0"/>
              <a:t> August 2022</a:t>
            </a:r>
          </a:p>
        </p:txBody>
      </p:sp>
      <p:cxnSp>
        <p:nvCxnSpPr>
          <p:cNvPr id="12" name="Straight Connector 11">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33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04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CD1C30-D110-87B5-D9FB-3858F8BF466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What is a ROC curve used for?</a:t>
            </a:r>
          </a:p>
        </p:txBody>
      </p:sp>
      <p:pic>
        <p:nvPicPr>
          <p:cNvPr id="4" name="Content Placeholder 3">
            <a:extLst>
              <a:ext uri="{FF2B5EF4-FFF2-40B4-BE49-F238E27FC236}">
                <a16:creationId xmlns:a16="http://schemas.microsoft.com/office/drawing/2014/main" id="{425EB55E-C2F2-85C9-CFED-2D98DCDE88AA}"/>
              </a:ext>
            </a:extLst>
          </p:cNvPr>
          <p:cNvPicPr>
            <a:picLocks noGrp="1" noChangeAspect="1"/>
          </p:cNvPicPr>
          <p:nvPr>
            <p:ph idx="1"/>
          </p:nvPr>
        </p:nvPicPr>
        <p:blipFill>
          <a:blip r:embed="rId2"/>
          <a:stretch>
            <a:fillRect/>
          </a:stretch>
        </p:blipFill>
        <p:spPr>
          <a:xfrm>
            <a:off x="4184457" y="961812"/>
            <a:ext cx="6896484" cy="4930987"/>
          </a:xfrm>
          <a:prstGeom prst="rect">
            <a:avLst/>
          </a:prstGeom>
        </p:spPr>
      </p:pic>
    </p:spTree>
    <p:extLst>
      <p:ext uri="{BB962C8B-B14F-4D97-AF65-F5344CB8AC3E}">
        <p14:creationId xmlns:p14="http://schemas.microsoft.com/office/powerpoint/2010/main" val="187688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0DADA-7EF0-849E-CA48-9D1549760F86}"/>
              </a:ext>
            </a:extLst>
          </p:cNvPr>
          <p:cNvSpPr>
            <a:spLocks noGrp="1"/>
          </p:cNvSpPr>
          <p:nvPr>
            <p:ph type="title"/>
          </p:nvPr>
        </p:nvSpPr>
        <p:spPr>
          <a:xfrm>
            <a:off x="594360" y="640263"/>
            <a:ext cx="3822192" cy="1344975"/>
          </a:xfrm>
        </p:spPr>
        <p:txBody>
          <a:bodyPr>
            <a:normAutofit/>
          </a:bodyPr>
          <a:lstStyle/>
          <a:p>
            <a:r>
              <a:rPr lang="en-AU" sz="3600" dirty="0">
                <a:solidFill>
                  <a:schemeClr val="bg1"/>
                </a:solidFill>
              </a:rPr>
              <a:t>?</a:t>
            </a:r>
          </a:p>
        </p:txBody>
      </p:sp>
      <p:cxnSp>
        <p:nvCxnSpPr>
          <p:cNvPr id="11" name="Straight Connector 1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88C0A3-2799-17BE-9A32-3B17B65112F4}"/>
              </a:ext>
            </a:extLst>
          </p:cNvPr>
          <p:cNvSpPr>
            <a:spLocks noGrp="1"/>
          </p:cNvSpPr>
          <p:nvPr>
            <p:ph idx="1"/>
          </p:nvPr>
        </p:nvSpPr>
        <p:spPr>
          <a:xfrm>
            <a:off x="593610" y="2121763"/>
            <a:ext cx="3822192" cy="3773010"/>
          </a:xfrm>
        </p:spPr>
        <p:txBody>
          <a:bodyPr>
            <a:normAutofit/>
          </a:bodyPr>
          <a:lstStyle/>
          <a:p>
            <a:r>
              <a:rPr lang="en-AU" sz="2000" dirty="0">
                <a:solidFill>
                  <a:schemeClr val="bg1"/>
                </a:solidFill>
              </a:rPr>
              <a:t>The labelled points on the curve (in blue) are the thresholds. What is the “true positive fraction” and the “false positive fraction” for threshold = 0.5? Find 0.5 on the y-axis of the </a:t>
            </a:r>
            <a:r>
              <a:rPr lang="en-AU" sz="2000" dirty="0" err="1">
                <a:solidFill>
                  <a:schemeClr val="bg1"/>
                </a:solidFill>
              </a:rPr>
              <a:t>beeswarm</a:t>
            </a:r>
            <a:r>
              <a:rPr lang="en-AU" sz="2000" dirty="0">
                <a:solidFill>
                  <a:schemeClr val="bg1"/>
                </a:solidFill>
              </a:rPr>
              <a:t> plot, do these fractions look right to you?</a:t>
            </a:r>
          </a:p>
        </p:txBody>
      </p:sp>
      <p:pic>
        <p:nvPicPr>
          <p:cNvPr id="4" name="Picture 3">
            <a:extLst>
              <a:ext uri="{FF2B5EF4-FFF2-40B4-BE49-F238E27FC236}">
                <a16:creationId xmlns:a16="http://schemas.microsoft.com/office/drawing/2014/main" id="{B4222D53-5202-EC38-3344-1677BF7A162F}"/>
              </a:ext>
            </a:extLst>
          </p:cNvPr>
          <p:cNvPicPr>
            <a:picLocks noChangeAspect="1"/>
          </p:cNvPicPr>
          <p:nvPr/>
        </p:nvPicPr>
        <p:blipFill>
          <a:blip r:embed="rId2"/>
          <a:stretch>
            <a:fillRect/>
          </a:stretch>
        </p:blipFill>
        <p:spPr>
          <a:xfrm>
            <a:off x="5110716" y="992972"/>
            <a:ext cx="6596652" cy="4716606"/>
          </a:xfrm>
          <a:prstGeom prst="rect">
            <a:avLst/>
          </a:prstGeom>
        </p:spPr>
      </p:pic>
    </p:spTree>
    <p:extLst>
      <p:ext uri="{BB962C8B-B14F-4D97-AF65-F5344CB8AC3E}">
        <p14:creationId xmlns:p14="http://schemas.microsoft.com/office/powerpoint/2010/main" val="195880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0DADA-7EF0-849E-CA48-9D1549760F86}"/>
              </a:ext>
            </a:extLst>
          </p:cNvPr>
          <p:cNvSpPr>
            <a:spLocks noGrp="1"/>
          </p:cNvSpPr>
          <p:nvPr>
            <p:ph type="title"/>
          </p:nvPr>
        </p:nvSpPr>
        <p:spPr>
          <a:xfrm>
            <a:off x="594360" y="640263"/>
            <a:ext cx="3822192" cy="1344975"/>
          </a:xfrm>
        </p:spPr>
        <p:txBody>
          <a:bodyPr>
            <a:normAutofit/>
          </a:bodyPr>
          <a:lstStyle/>
          <a:p>
            <a:r>
              <a:rPr lang="en-AU" sz="3600">
                <a:solidFill>
                  <a:schemeClr val="bg1"/>
                </a:solidFill>
              </a:rPr>
              <a:t>?</a:t>
            </a:r>
            <a:endParaRPr lang="en-AU" sz="3600" dirty="0">
              <a:solidFill>
                <a:schemeClr val="bg1"/>
              </a:solidFill>
            </a:endParaRPr>
          </a:p>
        </p:txBody>
      </p:sp>
      <p:cxnSp>
        <p:nvCxnSpPr>
          <p:cNvPr id="11" name="Straight Connector 1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88C0A3-2799-17BE-9A32-3B17B65112F4}"/>
              </a:ext>
            </a:extLst>
          </p:cNvPr>
          <p:cNvSpPr>
            <a:spLocks noGrp="1"/>
          </p:cNvSpPr>
          <p:nvPr>
            <p:ph idx="1"/>
          </p:nvPr>
        </p:nvSpPr>
        <p:spPr>
          <a:xfrm>
            <a:off x="593610" y="2121763"/>
            <a:ext cx="3822192" cy="3773010"/>
          </a:xfrm>
        </p:spPr>
        <p:txBody>
          <a:bodyPr>
            <a:normAutofit/>
          </a:bodyPr>
          <a:lstStyle/>
          <a:p>
            <a:r>
              <a:rPr lang="en-AU" sz="2000">
                <a:solidFill>
                  <a:schemeClr val="bg1"/>
                </a:solidFill>
              </a:rPr>
              <a:t>Imagine we have a promising treatment that slows the progression of AD if given early enough. Unfortunately, it also carries the risk of serious side effects. You wish to test the treatment on participants with pre-clinical AD, so you screen participants using biomarker m1. Which part of the curve would you choose your threshold from?</a:t>
            </a:r>
            <a:endParaRPr lang="en-AU" sz="2000" dirty="0">
              <a:solidFill>
                <a:schemeClr val="bg1"/>
              </a:solidFill>
            </a:endParaRPr>
          </a:p>
        </p:txBody>
      </p:sp>
      <p:pic>
        <p:nvPicPr>
          <p:cNvPr id="4" name="Picture 3">
            <a:extLst>
              <a:ext uri="{FF2B5EF4-FFF2-40B4-BE49-F238E27FC236}">
                <a16:creationId xmlns:a16="http://schemas.microsoft.com/office/drawing/2014/main" id="{B4222D53-5202-EC38-3344-1677BF7A162F}"/>
              </a:ext>
            </a:extLst>
          </p:cNvPr>
          <p:cNvPicPr>
            <a:picLocks noChangeAspect="1"/>
          </p:cNvPicPr>
          <p:nvPr/>
        </p:nvPicPr>
        <p:blipFill>
          <a:blip r:embed="rId2"/>
          <a:stretch>
            <a:fillRect/>
          </a:stretch>
        </p:blipFill>
        <p:spPr>
          <a:xfrm>
            <a:off x="5110716" y="992972"/>
            <a:ext cx="6596652" cy="4716606"/>
          </a:xfrm>
          <a:prstGeom prst="rect">
            <a:avLst/>
          </a:prstGeom>
        </p:spPr>
      </p:pic>
    </p:spTree>
    <p:extLst>
      <p:ext uri="{BB962C8B-B14F-4D97-AF65-F5344CB8AC3E}">
        <p14:creationId xmlns:p14="http://schemas.microsoft.com/office/powerpoint/2010/main" val="3065580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34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6559CA-0205-5EAE-C89B-9E6C178B54C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Comparing diagnostic tests</a:t>
            </a:r>
          </a:p>
        </p:txBody>
      </p:sp>
      <p:pic>
        <p:nvPicPr>
          <p:cNvPr id="4" name="Content Placeholder 3">
            <a:extLst>
              <a:ext uri="{FF2B5EF4-FFF2-40B4-BE49-F238E27FC236}">
                <a16:creationId xmlns:a16="http://schemas.microsoft.com/office/drawing/2014/main" id="{8B1EAC13-1925-0CA5-50EA-A186E04100B5}"/>
              </a:ext>
            </a:extLst>
          </p:cNvPr>
          <p:cNvPicPr>
            <a:picLocks noGrp="1" noChangeAspect="1"/>
          </p:cNvPicPr>
          <p:nvPr>
            <p:ph idx="1"/>
          </p:nvPr>
        </p:nvPicPr>
        <p:blipFill>
          <a:blip r:embed="rId2"/>
          <a:stretch>
            <a:fillRect/>
          </a:stretch>
        </p:blipFill>
        <p:spPr>
          <a:xfrm>
            <a:off x="4184457" y="961812"/>
            <a:ext cx="6896484" cy="4930987"/>
          </a:xfrm>
          <a:prstGeom prst="rect">
            <a:avLst/>
          </a:prstGeom>
        </p:spPr>
      </p:pic>
    </p:spTree>
    <p:extLst>
      <p:ext uri="{BB962C8B-B14F-4D97-AF65-F5344CB8AC3E}">
        <p14:creationId xmlns:p14="http://schemas.microsoft.com/office/powerpoint/2010/main" val="3095210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354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6559CA-0205-5EAE-C89B-9E6C178B54C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Comparing diagnostic tests</a:t>
            </a:r>
          </a:p>
        </p:txBody>
      </p:sp>
      <p:pic>
        <p:nvPicPr>
          <p:cNvPr id="6" name="Content Placeholder 5">
            <a:extLst>
              <a:ext uri="{FF2B5EF4-FFF2-40B4-BE49-F238E27FC236}">
                <a16:creationId xmlns:a16="http://schemas.microsoft.com/office/drawing/2014/main" id="{DD112706-58CF-C0B2-3624-74B76C330A30}"/>
              </a:ext>
            </a:extLst>
          </p:cNvPr>
          <p:cNvPicPr>
            <a:picLocks noGrp="1" noChangeAspect="1"/>
          </p:cNvPicPr>
          <p:nvPr>
            <p:ph idx="1"/>
          </p:nvPr>
        </p:nvPicPr>
        <p:blipFill>
          <a:blip r:embed="rId2"/>
          <a:stretch>
            <a:fillRect/>
          </a:stretch>
        </p:blipFill>
        <p:spPr>
          <a:xfrm>
            <a:off x="4184457" y="961812"/>
            <a:ext cx="6896484" cy="4930987"/>
          </a:xfrm>
          <a:prstGeom prst="rect">
            <a:avLst/>
          </a:prstGeom>
        </p:spPr>
      </p:pic>
    </p:spTree>
    <p:extLst>
      <p:ext uri="{BB962C8B-B14F-4D97-AF65-F5344CB8AC3E}">
        <p14:creationId xmlns:p14="http://schemas.microsoft.com/office/powerpoint/2010/main" val="354611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0DADA-7EF0-849E-CA48-9D1549760F86}"/>
              </a:ext>
            </a:extLst>
          </p:cNvPr>
          <p:cNvSpPr>
            <a:spLocks noGrp="1"/>
          </p:cNvSpPr>
          <p:nvPr>
            <p:ph type="title"/>
          </p:nvPr>
        </p:nvSpPr>
        <p:spPr>
          <a:xfrm>
            <a:off x="594360" y="640263"/>
            <a:ext cx="3822192" cy="1344975"/>
          </a:xfrm>
        </p:spPr>
        <p:txBody>
          <a:bodyPr>
            <a:normAutofit/>
          </a:bodyPr>
          <a:lstStyle/>
          <a:p>
            <a:r>
              <a:rPr lang="en-AU" sz="3600" dirty="0">
                <a:solidFill>
                  <a:schemeClr val="bg1"/>
                </a:solidFill>
              </a:rPr>
              <a:t>?</a:t>
            </a:r>
          </a:p>
        </p:txBody>
      </p:sp>
      <p:cxnSp>
        <p:nvCxnSpPr>
          <p:cNvPr id="11" name="Straight Connector 1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88C0A3-2799-17BE-9A32-3B17B65112F4}"/>
              </a:ext>
            </a:extLst>
          </p:cNvPr>
          <p:cNvSpPr>
            <a:spLocks noGrp="1"/>
          </p:cNvSpPr>
          <p:nvPr>
            <p:ph idx="1"/>
          </p:nvPr>
        </p:nvSpPr>
        <p:spPr>
          <a:xfrm>
            <a:off x="593610" y="2121763"/>
            <a:ext cx="3822192" cy="3773010"/>
          </a:xfrm>
        </p:spPr>
        <p:txBody>
          <a:bodyPr>
            <a:normAutofit/>
          </a:bodyPr>
          <a:lstStyle/>
          <a:p>
            <a:r>
              <a:rPr lang="en-AU" sz="2000" dirty="0">
                <a:solidFill>
                  <a:schemeClr val="bg1"/>
                </a:solidFill>
              </a:rPr>
              <a:t>Assuming we can obtain any of the three biomarkers for the same cost and inconvenience to the patient, are there any biomarkers you would not bother to obtain? Are there any that stand out as having the best diagnostic accuracy?</a:t>
            </a:r>
          </a:p>
        </p:txBody>
      </p:sp>
      <p:pic>
        <p:nvPicPr>
          <p:cNvPr id="1026" name="Picture 2">
            <a:extLst>
              <a:ext uri="{FF2B5EF4-FFF2-40B4-BE49-F238E27FC236}">
                <a16:creationId xmlns:a16="http://schemas.microsoft.com/office/drawing/2014/main" id="{78D41253-4902-6FEC-29FC-E1C210D6ED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7866" y="640263"/>
            <a:ext cx="7093003" cy="5066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67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357674FA-C6F3-CD00-0A5B-FCDEC0E36026}"/>
              </a:ext>
            </a:extLst>
          </p:cNvPr>
          <p:cNvSpPr txBox="1"/>
          <p:nvPr/>
        </p:nvSpPr>
        <p:spPr>
          <a:xfrm>
            <a:off x="2555631" y="1441938"/>
            <a:ext cx="7080738" cy="3974124"/>
          </a:xfrm>
          <a:prstGeom prst="rect">
            <a:avLst/>
          </a:prstGeom>
        </p:spPr>
        <p:txBody>
          <a:bodyPr vert="horz" lIns="91440" tIns="45720" rIns="91440" bIns="45720" rtlCol="0" anchor="ctr">
            <a:normAutofit fontScale="62500" lnSpcReduction="20000"/>
          </a:bodyPr>
          <a:lstStyle/>
          <a:p>
            <a:pPr algn="ctr">
              <a:lnSpc>
                <a:spcPct val="90000"/>
              </a:lnSpc>
              <a:spcBef>
                <a:spcPct val="0"/>
              </a:spcBef>
              <a:spcAft>
                <a:spcPts val="600"/>
              </a:spcAft>
            </a:pPr>
            <a:r>
              <a:rPr lang="en-US" sz="3600" dirty="0">
                <a:solidFill>
                  <a:schemeClr val="bg1">
                    <a:lumMod val="95000"/>
                    <a:lumOff val="5000"/>
                  </a:schemeClr>
                </a:solidFill>
                <a:latin typeface="+mj-lt"/>
                <a:ea typeface="+mj-ea"/>
                <a:cs typeface="+mj-cs"/>
              </a:rPr>
              <a:t>A detailed set of lecture notes and some bonus questions can be found at </a:t>
            </a:r>
            <a:r>
              <a:rPr lang="en-US" sz="3600" dirty="0">
                <a:solidFill>
                  <a:schemeClr val="bg1">
                    <a:lumMod val="95000"/>
                    <a:lumOff val="5000"/>
                  </a:schemeClr>
                </a:solidFill>
                <a:latin typeface="+mj-lt"/>
                <a:ea typeface="+mj-ea"/>
                <a:cs typeface="+mj-cs"/>
                <a:hlinkClick r:id="rId2"/>
              </a:rPr>
              <a:t>https://github.com/ABindoff/Intro_to_ROC_curves</a:t>
            </a:r>
            <a:endParaRPr lang="en-US" sz="3600" dirty="0">
              <a:solidFill>
                <a:schemeClr val="bg1">
                  <a:lumMod val="95000"/>
                  <a:lumOff val="5000"/>
                </a:schemeClr>
              </a:solidFill>
              <a:latin typeface="+mj-lt"/>
              <a:ea typeface="+mj-ea"/>
              <a:cs typeface="+mj-cs"/>
            </a:endParaRPr>
          </a:p>
          <a:p>
            <a:pPr algn="ctr">
              <a:lnSpc>
                <a:spcPct val="90000"/>
              </a:lnSpc>
              <a:spcBef>
                <a:spcPct val="0"/>
              </a:spcBef>
              <a:spcAft>
                <a:spcPts val="600"/>
              </a:spcAft>
            </a:pPr>
            <a:endParaRPr lang="en-US" sz="3600" dirty="0">
              <a:solidFill>
                <a:schemeClr val="bg1">
                  <a:lumMod val="95000"/>
                  <a:lumOff val="5000"/>
                </a:schemeClr>
              </a:solidFill>
              <a:latin typeface="+mj-lt"/>
              <a:ea typeface="+mj-ea"/>
              <a:cs typeface="+mj-cs"/>
            </a:endParaRPr>
          </a:p>
          <a:p>
            <a:pPr algn="ctr">
              <a:lnSpc>
                <a:spcPct val="90000"/>
              </a:lnSpc>
              <a:spcBef>
                <a:spcPct val="0"/>
              </a:spcBef>
              <a:spcAft>
                <a:spcPts val="600"/>
              </a:spcAft>
            </a:pPr>
            <a:endParaRPr lang="en-US" sz="1400" dirty="0">
              <a:solidFill>
                <a:schemeClr val="bg1">
                  <a:lumMod val="95000"/>
                  <a:lumOff val="5000"/>
                </a:schemeClr>
              </a:solidFill>
              <a:latin typeface="+mj-lt"/>
              <a:ea typeface="+mj-ea"/>
              <a:cs typeface="+mj-cs"/>
            </a:endParaRPr>
          </a:p>
          <a:p>
            <a:pPr algn="ctr">
              <a:lnSpc>
                <a:spcPct val="90000"/>
              </a:lnSpc>
              <a:spcBef>
                <a:spcPct val="0"/>
              </a:spcBef>
              <a:spcAft>
                <a:spcPts val="600"/>
              </a:spcAft>
            </a:pPr>
            <a:r>
              <a:rPr lang="en-US" sz="4600" dirty="0">
                <a:solidFill>
                  <a:schemeClr val="bg1">
                    <a:lumMod val="95000"/>
                    <a:lumOff val="5000"/>
                  </a:schemeClr>
                </a:solidFill>
                <a:latin typeface="+mj-lt"/>
                <a:ea typeface="+mj-ea"/>
                <a:cs typeface="+mj-cs"/>
              </a:rPr>
              <a:t>Additional Questions?</a:t>
            </a:r>
          </a:p>
          <a:p>
            <a:pPr algn="ctr">
              <a:lnSpc>
                <a:spcPct val="90000"/>
              </a:lnSpc>
              <a:spcBef>
                <a:spcPct val="0"/>
              </a:spcBef>
              <a:spcAft>
                <a:spcPts val="600"/>
              </a:spcAft>
            </a:pPr>
            <a:endParaRPr lang="en-US" sz="1400" dirty="0">
              <a:solidFill>
                <a:schemeClr val="bg1">
                  <a:lumMod val="95000"/>
                  <a:lumOff val="5000"/>
                </a:schemeClr>
              </a:solidFill>
              <a:latin typeface="+mj-lt"/>
              <a:ea typeface="+mj-ea"/>
              <a:cs typeface="+mj-cs"/>
            </a:endParaRPr>
          </a:p>
          <a:p>
            <a:pPr algn="ctr">
              <a:lnSpc>
                <a:spcPct val="90000"/>
              </a:lnSpc>
              <a:spcBef>
                <a:spcPct val="0"/>
              </a:spcBef>
              <a:spcAft>
                <a:spcPts val="600"/>
              </a:spcAft>
            </a:pPr>
            <a:endParaRPr lang="en-US" sz="1400" dirty="0">
              <a:solidFill>
                <a:schemeClr val="bg1">
                  <a:lumMod val="95000"/>
                  <a:lumOff val="5000"/>
                </a:schemeClr>
              </a:solidFill>
              <a:latin typeface="+mj-lt"/>
              <a:ea typeface="+mj-ea"/>
              <a:cs typeface="+mj-cs"/>
            </a:endParaRPr>
          </a:p>
          <a:p>
            <a:pPr algn="ctr">
              <a:lnSpc>
                <a:spcPct val="90000"/>
              </a:lnSpc>
              <a:spcBef>
                <a:spcPct val="0"/>
              </a:spcBef>
              <a:spcAft>
                <a:spcPts val="600"/>
              </a:spcAft>
            </a:pPr>
            <a:endParaRPr lang="en-US" sz="1400" dirty="0">
              <a:solidFill>
                <a:schemeClr val="bg1">
                  <a:lumMod val="95000"/>
                  <a:lumOff val="5000"/>
                </a:schemeClr>
              </a:solidFill>
              <a:latin typeface="+mj-lt"/>
              <a:ea typeface="+mj-ea"/>
              <a:cs typeface="+mj-cs"/>
            </a:endParaRPr>
          </a:p>
          <a:p>
            <a:pPr algn="ctr">
              <a:lnSpc>
                <a:spcPct val="90000"/>
              </a:lnSpc>
              <a:spcBef>
                <a:spcPct val="0"/>
              </a:spcBef>
              <a:spcAft>
                <a:spcPts val="600"/>
              </a:spcAft>
            </a:pPr>
            <a:endParaRPr lang="en-US" sz="1400" dirty="0">
              <a:solidFill>
                <a:schemeClr val="bg1">
                  <a:lumMod val="95000"/>
                  <a:lumOff val="5000"/>
                </a:schemeClr>
              </a:solidFill>
              <a:latin typeface="+mj-lt"/>
              <a:ea typeface="+mj-ea"/>
              <a:cs typeface="+mj-cs"/>
            </a:endParaRPr>
          </a:p>
          <a:p>
            <a:pPr algn="ctr">
              <a:lnSpc>
                <a:spcPct val="90000"/>
              </a:lnSpc>
              <a:spcBef>
                <a:spcPct val="0"/>
              </a:spcBef>
              <a:spcAft>
                <a:spcPts val="600"/>
              </a:spcAft>
            </a:pPr>
            <a:endParaRPr lang="en-US" sz="1400" dirty="0">
              <a:solidFill>
                <a:schemeClr val="bg1">
                  <a:lumMod val="95000"/>
                  <a:lumOff val="5000"/>
                </a:schemeClr>
              </a:solidFill>
              <a:latin typeface="+mj-lt"/>
              <a:ea typeface="+mj-ea"/>
              <a:cs typeface="+mj-cs"/>
            </a:endParaRPr>
          </a:p>
          <a:p>
            <a:pPr algn="ctr">
              <a:lnSpc>
                <a:spcPct val="90000"/>
              </a:lnSpc>
              <a:spcBef>
                <a:spcPct val="0"/>
              </a:spcBef>
              <a:spcAft>
                <a:spcPts val="600"/>
              </a:spcAft>
            </a:pPr>
            <a:endParaRPr lang="en-US" sz="1400" dirty="0">
              <a:solidFill>
                <a:schemeClr val="bg1">
                  <a:lumMod val="95000"/>
                  <a:lumOff val="5000"/>
                </a:schemeClr>
              </a:solidFill>
              <a:latin typeface="+mj-lt"/>
              <a:ea typeface="+mj-ea"/>
              <a:cs typeface="+mj-cs"/>
            </a:endParaRPr>
          </a:p>
          <a:p>
            <a:pPr algn="ctr">
              <a:lnSpc>
                <a:spcPct val="90000"/>
              </a:lnSpc>
              <a:spcBef>
                <a:spcPct val="0"/>
              </a:spcBef>
              <a:spcAft>
                <a:spcPts val="600"/>
              </a:spcAft>
            </a:pPr>
            <a:endParaRPr lang="en-US" sz="1400" dirty="0">
              <a:solidFill>
                <a:schemeClr val="bg1">
                  <a:lumMod val="95000"/>
                  <a:lumOff val="5000"/>
                </a:schemeClr>
              </a:solidFill>
              <a:latin typeface="+mj-lt"/>
              <a:ea typeface="+mj-ea"/>
              <a:cs typeface="+mj-cs"/>
            </a:endParaRPr>
          </a:p>
          <a:p>
            <a:pPr algn="ctr">
              <a:lnSpc>
                <a:spcPct val="90000"/>
              </a:lnSpc>
              <a:spcBef>
                <a:spcPct val="0"/>
              </a:spcBef>
              <a:spcAft>
                <a:spcPts val="600"/>
              </a:spcAft>
            </a:pPr>
            <a:endParaRPr lang="en-US" sz="1400" dirty="0">
              <a:solidFill>
                <a:schemeClr val="bg1">
                  <a:lumMod val="95000"/>
                  <a:lumOff val="5000"/>
                </a:schemeClr>
              </a:solidFill>
              <a:latin typeface="+mj-lt"/>
              <a:ea typeface="+mj-ea"/>
              <a:cs typeface="+mj-cs"/>
            </a:endParaRPr>
          </a:p>
          <a:p>
            <a:pPr algn="ctr">
              <a:lnSpc>
                <a:spcPct val="90000"/>
              </a:lnSpc>
              <a:spcBef>
                <a:spcPct val="0"/>
              </a:spcBef>
              <a:spcAft>
                <a:spcPts val="600"/>
              </a:spcAft>
            </a:pPr>
            <a:endParaRPr lang="en-US" sz="1400" dirty="0">
              <a:solidFill>
                <a:schemeClr val="bg1">
                  <a:lumMod val="95000"/>
                  <a:lumOff val="5000"/>
                </a:schemeClr>
              </a:solidFill>
              <a:latin typeface="+mj-lt"/>
              <a:ea typeface="+mj-ea"/>
              <a:cs typeface="+mj-cs"/>
            </a:endParaRPr>
          </a:p>
          <a:p>
            <a:pPr algn="ctr">
              <a:lnSpc>
                <a:spcPct val="90000"/>
              </a:lnSpc>
              <a:spcBef>
                <a:spcPct val="0"/>
              </a:spcBef>
              <a:spcAft>
                <a:spcPts val="600"/>
              </a:spcAft>
            </a:pPr>
            <a:endParaRPr lang="en-US" sz="1400" dirty="0">
              <a:solidFill>
                <a:schemeClr val="bg1">
                  <a:lumMod val="95000"/>
                  <a:lumOff val="5000"/>
                </a:schemeClr>
              </a:solidFill>
              <a:latin typeface="+mj-lt"/>
              <a:ea typeface="+mj-ea"/>
              <a:cs typeface="+mj-cs"/>
            </a:endParaRPr>
          </a:p>
          <a:p>
            <a:pPr algn="ctr">
              <a:lnSpc>
                <a:spcPct val="90000"/>
              </a:lnSpc>
              <a:spcBef>
                <a:spcPct val="0"/>
              </a:spcBef>
              <a:spcAft>
                <a:spcPts val="600"/>
              </a:spcAft>
            </a:pPr>
            <a:endParaRPr lang="en-US" sz="1400" dirty="0">
              <a:solidFill>
                <a:schemeClr val="bg1">
                  <a:lumMod val="95000"/>
                  <a:lumOff val="5000"/>
                </a:schemeClr>
              </a:solidFill>
              <a:latin typeface="+mj-lt"/>
              <a:ea typeface="+mj-ea"/>
              <a:cs typeface="+mj-cs"/>
            </a:endParaRPr>
          </a:p>
          <a:p>
            <a:pPr algn="ctr">
              <a:lnSpc>
                <a:spcPct val="90000"/>
              </a:lnSpc>
              <a:spcBef>
                <a:spcPct val="0"/>
              </a:spcBef>
              <a:spcAft>
                <a:spcPts val="600"/>
              </a:spcAft>
            </a:pPr>
            <a:r>
              <a:rPr lang="en-US" sz="1400" dirty="0">
                <a:solidFill>
                  <a:schemeClr val="bg1">
                    <a:lumMod val="95000"/>
                    <a:lumOff val="5000"/>
                  </a:schemeClr>
                </a:solidFill>
                <a:latin typeface="+mj-lt"/>
                <a:ea typeface="+mj-ea"/>
                <a:cs typeface="+mj-cs"/>
              </a:rPr>
              <a:t>Acknowledgment:  Thanks to Xinyi Wang for reviewing the questions</a:t>
            </a:r>
          </a:p>
        </p:txBody>
      </p:sp>
    </p:spTree>
    <p:extLst>
      <p:ext uri="{BB962C8B-B14F-4D97-AF65-F5344CB8AC3E}">
        <p14:creationId xmlns:p14="http://schemas.microsoft.com/office/powerpoint/2010/main" val="314258239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235</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Assessing diagnostic accuracy using ROC Curves</vt:lpstr>
      <vt:lpstr>What is a ROC curve used for?</vt:lpstr>
      <vt:lpstr>?</vt:lpstr>
      <vt:lpstr>?</vt:lpstr>
      <vt:lpstr>Comparing diagnostic tests</vt:lpstr>
      <vt:lpstr>Comparing diagnostic tests</vt:lpstr>
      <vt:lpst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diagnostic accuracy using ROC Curves</dc:title>
  <dc:creator>Aidan Bindoff</dc:creator>
  <cp:lastModifiedBy>Aidan Bindoff</cp:lastModifiedBy>
  <cp:revision>3</cp:revision>
  <dcterms:created xsi:type="dcterms:W3CDTF">2022-08-23T01:18:25Z</dcterms:created>
  <dcterms:modified xsi:type="dcterms:W3CDTF">2022-08-23T08:16:11Z</dcterms:modified>
</cp:coreProperties>
</file>