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late.com/health-and-science/2017/06/daryl-bem-proved-esp-is-real-showed-science-is-broken.html" TargetMode="External" /><Relationship Id="rId3" Type="http://schemas.openxmlformats.org/officeDocument/2006/relationships/hyperlink" Target="https://rationalwiki.org/wiki/Confusion_of_the_inverse"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Statistical</a:t>
            </a:r>
            <a:r>
              <a:rPr/>
              <a:t> </a:t>
            </a:r>
            <a:r>
              <a:rPr/>
              <a:t>Inference</a:t>
            </a:r>
            <a:r>
              <a:rPr/>
              <a:t> </a:t>
            </a:r>
            <a:r>
              <a:rPr/>
              <a:t>-</a:t>
            </a:r>
            <a:r>
              <a:rPr/>
              <a:t> </a:t>
            </a:r>
            <a:r>
              <a:rPr/>
              <a:t>Understanding</a:t>
            </a:r>
            <a:r>
              <a:rPr/>
              <a:t> </a:t>
            </a:r>
            <a:r>
              <a:rPr/>
              <a:t>p-values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Bindoff,</a:t>
            </a:r>
            <a:r>
              <a:rPr/>
              <a:t> </a:t>
            </a:r>
            <a:r>
              <a:rPr/>
              <a:t>A.</a:t>
            </a:r>
          </a:p>
        </p:txBody>
      </p:sp>
      <p:sp>
        <p:nvSpPr>
          <p:cNvPr id="4" name="Date Placeholder 3"/>
          <p:cNvSpPr>
            <a:spLocks noGrp="1"/>
          </p:cNvSpPr>
          <p:nvPr>
            <p:ph type="dt" sz="half" idx="10"/>
          </p:nvPr>
        </p:nvSpPr>
        <p:spPr/>
        <p:txBody>
          <a:bodyPr/>
          <a:lstStyle/>
          <a:p>
            <a:pPr lvl="0" marL="0" indent="0">
              <a:buNone/>
            </a:pPr>
            <a:r>
              <a:rPr/>
              <a:t>20</a:t>
            </a:r>
            <a:r>
              <a:rPr/>
              <a:t> </a:t>
            </a:r>
            <a:r>
              <a:rPr/>
              <a:t>July</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of</a:t>
            </a:r>
            <a:r>
              <a:rPr/>
              <a:t> </a:t>
            </a:r>
            <a:r>
              <a:rPr/>
              <a:t>p-values</a:t>
            </a:r>
            <a:r>
              <a:rPr/>
              <a:t> </a:t>
            </a:r>
            <a:r>
              <a:rPr/>
              <a:t>(no</a:t>
            </a:r>
            <a:r>
              <a:rPr/>
              <a:t> </a:t>
            </a:r>
            <a:r>
              <a:rPr/>
              <a:t>effect)</a:t>
            </a:r>
          </a:p>
        </p:txBody>
      </p:sp>
      <p:pic>
        <p:nvPicPr>
          <p:cNvPr descr="statistical_inference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1</a:t>
            </a:r>
            <a:r>
              <a:rPr/>
              <a:t> </a:t>
            </a:r>
            <a:r>
              <a:rPr/>
              <a:t>error</a:t>
            </a:r>
            <a:r>
              <a:rPr/>
              <a:t> </a:t>
            </a:r>
            <a:r>
              <a:rPr/>
              <a:t>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use </a:t>
                </a:r>
                <a14:m>
                  <m:oMath xmlns:m="http://schemas.openxmlformats.org/officeDocument/2006/math">
                    <m:r>
                      <m:t>α</m:t>
                    </m:r>
                    <m:r>
                      <m:t>=</m:t>
                    </m:r>
                    <m:r>
                      <m:t>.05</m:t>
                    </m:r>
                  </m:oMath>
                </a14:m>
                <a:r>
                  <a:rPr/>
                  <a:t> by convention (or is it by convenience?)</a:t>
                </a:r>
              </a:p>
              <a:p>
                <a:pPr lvl="0" marL="1270000" indent="0">
                  <a:buNone/>
                </a:pPr>
                <a:r>
                  <a:rPr sz="2000"/>
                  <a:t>“It is convenient to take this point as a limit in judging whether a deviation is to be considered significant or not. Deviations exceeding twice the standard deviation are thus formally regarded as significant” (Fisher, 1925)</a:t>
                </a:r>
              </a:p>
              <a:p>
                <a:pPr lvl="0" marL="0" indent="0">
                  <a:buNone/>
                </a:pPr>
                <a:r>
                  <a:rPr/>
                  <a:t>Compare with the histogram on the previous slide, is this what you would expect?</a:t>
                </a:r>
              </a:p>
              <a:p>
                <a:pPr lvl="0" marL="0" indent="0">
                  <a:buNone/>
                </a:pPr>
                <a:r>
                  <a:rPr/>
                  <a:t>(Hold this thought, we will look at the distribution of p-values when there </a:t>
                </a:r>
                <a:r>
                  <a:rPr b="1"/>
                  <a:t>is</a:t>
                </a:r>
                <a:r>
                  <a:rPr/>
                  <a:t> an effect later)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build a data generation model!</a:t>
                </a:r>
              </a:p>
              <a:p>
                <a:pPr lvl="0" marL="0" indent="0">
                  <a:buNone/>
                </a:pPr>
                <a14:m>
                  <m:oMath xmlns:m="http://schemas.openxmlformats.org/officeDocument/2006/math">
                    <m:r>
                      <m:t>y</m:t>
                    </m:r>
                    <m:r>
                      <m:t>=</m:t>
                    </m:r>
                    <m:sSub>
                      <m:e>
                        <m:r>
                          <m:t>β</m:t>
                        </m:r>
                      </m:e>
                      <m:sub>
                        <m:r>
                          <m:t>0</m:t>
                        </m:r>
                      </m:sub>
                    </m:sSub>
                    <m:r>
                      <m:t>+</m:t>
                    </m:r>
                    <m:sSub>
                      <m:e>
                        <m:r>
                          <m:t>β</m:t>
                        </m:r>
                      </m:e>
                      <m:sub>
                        <m:r>
                          <m:t>1</m:t>
                        </m:r>
                      </m:sub>
                    </m:sSub>
                    <m:sSub>
                      <m:e>
                        <m:r>
                          <m:t>x</m:t>
                        </m:r>
                      </m:e>
                      <m:sub>
                        <m:r>
                          <m:t>1</m:t>
                        </m:r>
                      </m:sub>
                    </m:sSub>
                    <m:r>
                      <m:t>+</m:t>
                    </m:r>
                    <m:r>
                      <m:t>ϵ</m:t>
                    </m:r>
                  </m:oMath>
                </a14:m>
                <a:br/>
                <a14:m>
                  <m:oMath xmlns:m="http://schemas.openxmlformats.org/officeDocument/2006/math">
                    <m:r>
                      <m:t>ϵ</m:t>
                    </m:r>
                    <m:r>
                      <m:t>∼</m:t>
                    </m:r>
                    <m:r>
                      <m:t>N</m:t>
                    </m:r>
                    <m:r>
                      <m:t>(</m:t>
                    </m:r>
                    <m:r>
                      <m:t>0</m:t>
                    </m:r>
                    <m:r>
                      <m:t>,</m:t>
                    </m:r>
                    <m:sSup>
                      <m:e>
                        <m:r>
                          <m:t>σ</m:t>
                        </m:r>
                      </m:e>
                      <m:sup>
                        <m:r>
                          <m:t>2</m:t>
                        </m:r>
                      </m:sup>
                    </m:sSup>
                    <m:r>
                      <m:t>)</m:t>
                    </m:r>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models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10</a:t>
            </a:r>
            <a:r>
              <a:rPr sz="1800">
                <a:latin typeface="Courier"/>
              </a:rPr>
              <a:t>)</a:t>
            </a:r>
            <a:br/>
            <a:r>
              <a:rPr sz="1800">
                <a:latin typeface="Courier"/>
              </a:rPr>
              <a:t>B0 &lt;-</a:t>
            </a:r>
            <a:r>
              <a:rPr sz="1800">
                <a:solidFill>
                  <a:srgbClr val="4070A0"/>
                </a:solidFill>
                <a:latin typeface="Courier"/>
              </a:rPr>
              <a:t> </a:t>
            </a:r>
            <a:r>
              <a:rPr sz="1800">
                <a:solidFill>
                  <a:srgbClr val="40A070"/>
                </a:solidFill>
                <a:latin typeface="Courier"/>
              </a:rPr>
              <a:t>3</a:t>
            </a:r>
            <a:br/>
            <a:r>
              <a:rPr sz="1800">
                <a:latin typeface="Courier"/>
              </a:rPr>
              <a:t>B1 &lt;-</a:t>
            </a:r>
            <a:r>
              <a:rPr sz="1800">
                <a:solidFill>
                  <a:srgbClr val="4070A0"/>
                </a:solidFill>
                <a:latin typeface="Courier"/>
              </a:rPr>
              <a:t> </a:t>
            </a:r>
            <a:r>
              <a:rPr sz="1800">
                <a:solidFill>
                  <a:srgbClr val="40A070"/>
                </a:solidFill>
                <a:latin typeface="Courier"/>
              </a:rPr>
              <a:t>1.5</a:t>
            </a:r>
            <a:br/>
            <a:r>
              <a:rPr sz="1800">
                <a:latin typeface="Courier"/>
              </a:rPr>
              <a:t>epsilon &lt;-</a:t>
            </a:r>
            <a:r>
              <a:rPr sz="1800">
                <a:solidFill>
                  <a:srgbClr val="4070A0"/>
                </a:solidFill>
                <a:latin typeface="Courier"/>
              </a:rPr>
              <a:t> </a:t>
            </a:r>
            <a:r>
              <a:rPr sz="1800" b="1">
                <a:solidFill>
                  <a:srgbClr val="007020"/>
                </a:solidFill>
                <a:latin typeface="Courier"/>
              </a:rPr>
              <a:t>function</a:t>
            </a:r>
            <a:r>
              <a:rPr sz="1800">
                <a:latin typeface="Courier"/>
              </a:rPr>
              <a:t>(){</a:t>
            </a:r>
            <a:r>
              <a:rPr sz="1800" b="1">
                <a:solidFill>
                  <a:srgbClr val="007020"/>
                </a:solidFill>
                <a:latin typeface="Courier"/>
              </a:rPr>
              <a:t>rnorm</a:t>
            </a:r>
            <a:r>
              <a:rPr sz="1800">
                <a:latin typeface="Courier"/>
              </a:rPr>
              <a:t>(</a:t>
            </a:r>
            <a:r>
              <a:rPr sz="1800">
                <a:solidFill>
                  <a:srgbClr val="40A070"/>
                </a:solidFill>
                <a:latin typeface="Courier"/>
              </a:rPr>
              <a:t>12</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a:t>
            </a:r>
            <a:br/>
            <a:r>
              <a:rPr sz="1800">
                <a:latin typeface="Courier"/>
              </a:rPr>
              <a:t>x1 &lt;-</a:t>
            </a:r>
            <a:r>
              <a:rPr sz="1800">
                <a:solidFill>
                  <a:srgbClr val="4070A0"/>
                </a:solidFill>
                <a:latin typeface="Courier"/>
              </a:rPr>
              <a:t> </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 </a:t>
            </a:r>
            <a:r>
              <a:rPr sz="1800">
                <a:solidFill>
                  <a:srgbClr val="40A070"/>
                </a:solidFill>
                <a:latin typeface="Courier"/>
              </a:rPr>
              <a:t>6</a:t>
            </a:r>
            <a:r>
              <a:rPr sz="1800">
                <a:latin typeface="Courier"/>
              </a:rPr>
              <a:t>), </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6</a:t>
            </a:r>
            <a:r>
              <a:rPr sz="1800">
                <a:latin typeface="Courier"/>
              </a:rPr>
              <a:t>))</a:t>
            </a:r>
            <a:br/>
            <a:br/>
            <a:r>
              <a:rPr sz="1800">
                <a:latin typeface="Courier"/>
              </a:rPr>
              <a:t>y &lt;-</a:t>
            </a:r>
            <a:r>
              <a:rPr sz="1800">
                <a:solidFill>
                  <a:srgbClr val="4070A0"/>
                </a:solidFill>
                <a:latin typeface="Courier"/>
              </a:rPr>
              <a:t> </a:t>
            </a:r>
            <a:r>
              <a:rPr sz="1800" b="1">
                <a:solidFill>
                  <a:srgbClr val="007020"/>
                </a:solidFill>
                <a:latin typeface="Courier"/>
              </a:rPr>
              <a:t>function</a:t>
            </a:r>
            <a:r>
              <a:rPr sz="1800">
                <a:latin typeface="Courier"/>
              </a:rPr>
              <a:t>(){B0 </a:t>
            </a:r>
            <a:r>
              <a:rPr sz="1800">
                <a:solidFill>
                  <a:srgbClr val="666666"/>
                </a:solidFill>
                <a:latin typeface="Courier"/>
              </a:rPr>
              <a:t>+</a:t>
            </a:r>
            <a:r>
              <a:rPr sz="1800">
                <a:solidFill>
                  <a:srgbClr val="4070A0"/>
                </a:solidFill>
                <a:latin typeface="Courier"/>
              </a:rPr>
              <a:t> </a:t>
            </a:r>
            <a:r>
              <a:rPr sz="1800">
                <a:latin typeface="Courier"/>
              </a:rPr>
              <a:t>B1</a:t>
            </a:r>
            <a:r>
              <a:rPr sz="1800">
                <a:solidFill>
                  <a:srgbClr val="666666"/>
                </a:solidFill>
                <a:latin typeface="Courier"/>
              </a:rPr>
              <a:t>*</a:t>
            </a:r>
            <a:r>
              <a:rPr sz="1800">
                <a:latin typeface="Courier"/>
              </a:rPr>
              <a:t>x1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epsilon</a:t>
            </a:r>
            <a:r>
              <a:rPr sz="1800">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models</a:t>
            </a:r>
          </a:p>
        </p:txBody>
      </p:sp>
      <p:pic>
        <p:nvPicPr>
          <p:cNvPr descr="statistical_inference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models</a:t>
            </a:r>
          </a:p>
        </p:txBody>
      </p:sp>
      <p:sp>
        <p:nvSpPr>
          <p:cNvPr id="3" name="Content Placeholder 2"/>
          <p:cNvSpPr>
            <a:spLocks noGrp="1"/>
          </p:cNvSpPr>
          <p:nvPr>
            <p:ph idx="1"/>
          </p:nvPr>
        </p:nvSpPr>
        <p:spPr/>
        <p:txBody>
          <a:bodyPr/>
          <a:lstStyle/>
          <a:p>
            <a:pPr lvl="0" marL="1270000" indent="0">
              <a:buNone/>
            </a:pPr>
            <a:r>
              <a:rPr sz="1800">
                <a:latin typeface="Courier"/>
              </a:rPr>
              <a:t>##      y x1
## 1  3.0  0
## 2  2.8  0
## 3  1.6  0
## 4  2.4  0
## 5  3.3  0
## 6  3.4  0
## 7  3.3  1
## 8  4.1  1
## 9  2.9  1
## 10 4.2  1
## 11 5.6  1
## 12 5.3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models</a:t>
            </a:r>
          </a:p>
        </p:txBody>
      </p:sp>
      <p:sp>
        <p:nvSpPr>
          <p:cNvPr id="3" name="Content Placeholder 2"/>
          <p:cNvSpPr>
            <a:spLocks noGrp="1"/>
          </p:cNvSpPr>
          <p:nvPr>
            <p:ph idx="1"/>
          </p:nvPr>
        </p:nvSpPr>
        <p:spPr/>
        <p:txBody>
          <a:bodyPr/>
          <a:lstStyle/>
          <a:p>
            <a:pPr lvl="0" marL="1270000" indent="0">
              <a:buNone/>
            </a:pPr>
            <a:r>
              <a:rPr sz="1800">
                <a:latin typeface="Courier"/>
              </a:rPr>
              <a:t>## 
##  Welch Two Sample t-test
## 
## data:  y by x1
## t = -2.8891, df = 8.4102, p-value = 0.0192
## alternative hypothesis: true difference in means is not equal to 0
## 95 percent confidence interval:
##  -2.6573292 -0.3093374
## sample estimates:
## mean in group 0 mean in group 1 
##        2.750000        4.233333</a:t>
            </a:r>
          </a:p>
          <a:p>
            <a:pPr lvl="0" marL="1270000" indent="0">
              <a:buNone/>
            </a:pPr>
            <a:r>
              <a:rPr sz="1800">
                <a:latin typeface="Courier"/>
              </a:rPr>
              <a:t>## 
## 
## Difference in group means =  1.483333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example</a:t>
            </a:r>
            <a:r>
              <a:rPr/>
              <a:t> </a:t>
            </a:r>
            <a:r>
              <a:rPr/>
              <a:t>-</a:t>
            </a:r>
            <a:r>
              <a:rPr/>
              <a:t> </a:t>
            </a:r>
            <a:r>
              <a:rPr/>
              <a:t>permutation</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Using the R scripts provided, generate data and write the numbers on the squares provided. On the coloured squares write the </a:t>
                </a:r>
                <a14:m>
                  <m:oMath xmlns:m="http://schemas.openxmlformats.org/officeDocument/2006/math">
                    <m:sSub>
                      <m:e>
                        <m:r>
                          <m:t>y</m:t>
                        </m:r>
                      </m:e>
                      <m:sub>
                        <m:r>
                          <m:t>i</m:t>
                        </m:r>
                      </m:sub>
                    </m:sSub>
                  </m:oMath>
                </a14:m>
                <a:r>
                  <a:rPr/>
                  <a:t> values corresponding to </a:t>
                </a:r>
                <a14:m>
                  <m:oMath xmlns:m="http://schemas.openxmlformats.org/officeDocument/2006/math">
                    <m:sSub>
                      <m:e>
                        <m:r>
                          <m:t>x</m:t>
                        </m:r>
                      </m:e>
                      <m:sub>
                        <m:sSub>
                          <m:e>
                            <m:r>
                              <m:t>1</m:t>
                            </m:r>
                          </m:e>
                          <m:sub>
                            <m:r>
                              <m:t>i</m:t>
                            </m:r>
                          </m:sub>
                        </m:sSub>
                      </m:sub>
                    </m:sSub>
                    <m:r>
                      <m:t>=</m:t>
                    </m:r>
                    <m:r>
                      <m:t>0</m:t>
                    </m:r>
                  </m:oMath>
                </a14:m>
                <a:r>
                  <a:rPr/>
                  <a:t>, and on the white paper write the </a:t>
                </a:r>
                <a14:m>
                  <m:oMath xmlns:m="http://schemas.openxmlformats.org/officeDocument/2006/math">
                    <m:sSub>
                      <m:e>
                        <m:r>
                          <m:t>y</m:t>
                        </m:r>
                      </m:e>
                      <m:sub>
                        <m:r>
                          <m:t>i</m:t>
                        </m:r>
                      </m:sub>
                    </m:sSub>
                  </m:oMath>
                </a14:m>
                <a:r>
                  <a:rPr/>
                  <a:t> values corresponding to </a:t>
                </a:r>
                <a14:m>
                  <m:oMath xmlns:m="http://schemas.openxmlformats.org/officeDocument/2006/math">
                    <m:sSub>
                      <m:e>
                        <m:r>
                          <m:t>x</m:t>
                        </m:r>
                      </m:e>
                      <m:sub>
                        <m:sSub>
                          <m:e>
                            <m:r>
                              <m:t>1</m:t>
                            </m:r>
                          </m:e>
                          <m:sub>
                            <m:r>
                              <m:t>i</m:t>
                            </m:r>
                          </m:sub>
                        </m:sSub>
                      </m:sub>
                    </m:sSub>
                    <m:r>
                      <m:t>=</m:t>
                    </m:r>
                    <m:r>
                      <m:t>1</m:t>
                    </m:r>
                  </m:oMath>
                </a14:m>
                <a:r>
                  <a:rPr/>
                  <a:t>.</a:t>
                </a:r>
              </a:p>
              <a:p>
                <a:pPr lvl="0" marL="0" indent="0">
                  <a:buNone/>
                </a:pPr>
                <a:r>
                  <a:rPr/>
                  <a:t>Now shuffle the squares and divide into two groups of 6.</a:t>
                </a:r>
              </a:p>
              <a:p>
                <a:pPr lvl="0" marL="0" indent="0">
                  <a:buNone/>
                </a:pPr>
                <a:r>
                  <a:rPr/>
                  <a:t>Calculate the difference between group means and record this number.</a:t>
                </a:r>
              </a:p>
              <a:p>
                <a:pPr lvl="0" marL="0" indent="0">
                  <a:buNone/>
                </a:pPr>
                <a:r>
                  <a:rPr/>
                  <a:t>Re-shuffle, divide into new groups and calculate the group mean differences 20 times.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example</a:t>
            </a:r>
            <a:r>
              <a:rPr/>
              <a:t> </a:t>
            </a:r>
            <a:r>
              <a:rPr/>
              <a:t>-</a:t>
            </a:r>
            <a:r>
              <a:rPr/>
              <a:t> </a:t>
            </a:r>
            <a:r>
              <a:rPr/>
              <a:t>permutation</a:t>
            </a:r>
            <a:r>
              <a:rPr/>
              <a:t> </a:t>
            </a:r>
            <a:r>
              <a:rPr/>
              <a:t>test</a:t>
            </a:r>
          </a:p>
        </p:txBody>
      </p:sp>
      <p:sp>
        <p:nvSpPr>
          <p:cNvPr id="3" name="Content Placeholder 2"/>
          <p:cNvSpPr>
            <a:spLocks noGrp="1"/>
          </p:cNvSpPr>
          <p:nvPr>
            <p:ph idx="1"/>
          </p:nvPr>
        </p:nvSpPr>
        <p:spPr/>
        <p:txBody>
          <a:bodyPr/>
          <a:lstStyle/>
          <a:p>
            <a:pPr lvl="0" marL="0" indent="0">
              <a:buNone/>
            </a:pPr>
            <a:r>
              <a:rPr/>
              <a:t>Out of 100 permutations, how many resulted in a difference at least as large as observed in our experiment?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tistical_inference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inference?</a:t>
            </a:r>
          </a:p>
        </p:txBody>
      </p:sp>
      <p:sp>
        <p:nvSpPr>
          <p:cNvPr id="3" name="Content Placeholder 2"/>
          <p:cNvSpPr>
            <a:spLocks noGrp="1"/>
          </p:cNvSpPr>
          <p:nvPr>
            <p:ph idx="1"/>
          </p:nvPr>
        </p:nvSpPr>
        <p:spPr/>
        <p:txBody>
          <a:bodyPr/>
          <a:lstStyle/>
          <a:p>
            <a:pPr lvl="1"/>
            <a:r>
              <a:rPr/>
              <a:t>descriptive statistics describes the sample (mean, standard deviation)</a:t>
            </a:r>
          </a:p>
          <a:p>
            <a:pPr lvl="1"/>
            <a:r>
              <a:rPr/>
              <a:t>inferential statistics infers properties of population</a:t>
            </a:r>
          </a:p>
          <a:p>
            <a:pPr lvl="2"/>
            <a:r>
              <a:rPr/>
              <a:t>dependent on data</a:t>
            </a:r>
          </a:p>
          <a:p>
            <a:pPr lvl="2"/>
            <a:r>
              <a:rPr/>
              <a:t>valid inference dependent on </a:t>
            </a:r>
            <a:r>
              <a:rPr i="1"/>
              <a:t>how the data were collected and analysed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of</a:t>
            </a:r>
            <a:r>
              <a:rPr/>
              <a:t> </a:t>
            </a:r>
            <a:r>
              <a:rPr/>
              <a:t>p-values</a:t>
            </a:r>
            <a:r>
              <a:rPr/>
              <a:t> </a:t>
            </a:r>
            <a:r>
              <a:rPr/>
              <a:t>(large</a:t>
            </a:r>
            <a:r>
              <a:rPr/>
              <a:t> </a:t>
            </a:r>
            <a:r>
              <a:rPr/>
              <a:t>effect)</a:t>
            </a:r>
          </a:p>
        </p:txBody>
      </p:sp>
      <p:sp>
        <p:nvSpPr>
          <p:cNvPr id="3" name="Content Placeholder 2"/>
          <p:cNvSpPr>
            <a:spLocks noGrp="1"/>
          </p:cNvSpPr>
          <p:nvPr>
            <p:ph idx="1"/>
          </p:nvPr>
        </p:nvSpPr>
        <p:spPr/>
        <p:txBody>
          <a:bodyPr/>
          <a:lstStyle/>
          <a:p>
            <a:pPr lvl="0" marL="1270000" indent="0">
              <a:buNone/>
            </a:pPr>
            <a:r>
              <a:rPr sz="1800">
                <a:latin typeface="Courier"/>
              </a:rPr>
              <a:t>p.val.perm &lt;-</a:t>
            </a:r>
            <a:r>
              <a:rPr sz="1800">
                <a:solidFill>
                  <a:srgbClr val="4070A0"/>
                </a:solidFill>
                <a:latin typeface="Courier"/>
              </a:rPr>
              <a:t> </a:t>
            </a:r>
            <a:r>
              <a:rPr sz="1800" b="1">
                <a:solidFill>
                  <a:srgbClr val="007020"/>
                </a:solidFill>
                <a:latin typeface="Courier"/>
              </a:rPr>
              <a:t>function</a:t>
            </a:r>
            <a:r>
              <a:rPr sz="1800">
                <a:latin typeface="Courier"/>
              </a:rPr>
              <a:t>(){</a:t>
            </a:r>
            <a:br/>
            <a:r>
              <a:rPr sz="1800">
                <a:latin typeface="Courier"/>
              </a:rPr>
              <a:t>  k &lt;-</a:t>
            </a:r>
            <a:r>
              <a:rPr sz="1800">
                <a:solidFill>
                  <a:srgbClr val="4070A0"/>
                </a:solidFill>
                <a:latin typeface="Courier"/>
              </a:rPr>
              <a:t> </a:t>
            </a:r>
            <a:r>
              <a:rPr sz="1800" b="1">
                <a:solidFill>
                  <a:srgbClr val="007020"/>
                </a:solidFill>
                <a:latin typeface="Courier"/>
              </a:rPr>
              <a:t>y</a:t>
            </a:r>
            <a:r>
              <a:rPr sz="1800">
                <a:latin typeface="Courier"/>
              </a:rPr>
              <a:t>()         </a:t>
            </a:r>
            <a:r>
              <a:rPr sz="1800" i="1">
                <a:solidFill>
                  <a:srgbClr val="60A0B0"/>
                </a:solidFill>
                <a:latin typeface="Courier"/>
              </a:rPr>
              <a:t># run experiment again (random draws from generating model)</a:t>
            </a:r>
            <a:br/>
            <a:r>
              <a:rPr sz="1800">
                <a:latin typeface="Courier"/>
              </a:rPr>
              <a:t>  obs.diff &lt;-</a:t>
            </a:r>
            <a:r>
              <a:rPr sz="1800">
                <a:solidFill>
                  <a:srgbClr val="4070A0"/>
                </a:solidFill>
                <a:latin typeface="Courier"/>
              </a:rPr>
              <a:t> </a:t>
            </a:r>
            <a:r>
              <a:rPr sz="1800" b="1">
                <a:solidFill>
                  <a:srgbClr val="007020"/>
                </a:solidFill>
                <a:latin typeface="Courier"/>
              </a:rPr>
              <a:t>abs</a:t>
            </a:r>
            <a:r>
              <a:rPr sz="1800">
                <a:latin typeface="Courier"/>
              </a:rPr>
              <a:t>(</a:t>
            </a:r>
            <a:r>
              <a:rPr sz="1800" b="1">
                <a:solidFill>
                  <a:srgbClr val="007020"/>
                </a:solidFill>
                <a:latin typeface="Courier"/>
              </a:rPr>
              <a:t>mean</a:t>
            </a:r>
            <a:r>
              <a:rPr sz="1800">
                <a:latin typeface="Courier"/>
              </a:rPr>
              <a:t>(k[</a:t>
            </a:r>
            <a:r>
              <a:rPr sz="1800">
                <a:solidFill>
                  <a:srgbClr val="40A070"/>
                </a:solidFill>
                <a:latin typeface="Courier"/>
              </a:rPr>
              <a:t>7</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666666"/>
                </a:solidFill>
                <a:latin typeface="Courier"/>
              </a:rPr>
              <a:t>-</a:t>
            </a:r>
            <a:r>
              <a:rPr sz="1800">
                <a:latin typeface="Courier"/>
              </a:rPr>
              <a:t>k[</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  </a:t>
            </a:r>
            <a:r>
              <a:rPr sz="1800" i="1">
                <a:solidFill>
                  <a:srgbClr val="60A0B0"/>
                </a:solidFill>
                <a:latin typeface="Courier"/>
              </a:rPr>
              <a:t># calculate observed difference of means</a:t>
            </a:r>
            <a:br/>
            <a:r>
              <a:rPr sz="1800">
                <a:latin typeface="Courier"/>
              </a:rPr>
              <a:t>  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100</a:t>
            </a:r>
            <a:r>
              <a:rPr sz="1800">
                <a:latin typeface="Courier"/>
              </a:rPr>
              <a:t>, </a:t>
            </a:r>
            <a:r>
              <a:rPr sz="1800" b="1">
                <a:solidFill>
                  <a:srgbClr val="007020"/>
                </a:solidFill>
                <a:latin typeface="Courier"/>
              </a:rPr>
              <a:t>shuffle</a:t>
            </a:r>
            <a:r>
              <a:rPr sz="1800">
                <a:latin typeface="Courier"/>
              </a:rPr>
              <a:t>(k))     </a:t>
            </a:r>
            <a:r>
              <a:rPr sz="1800" i="1">
                <a:solidFill>
                  <a:srgbClr val="60A0B0"/>
                </a:solidFill>
                <a:latin typeface="Courier"/>
              </a:rPr>
              <a:t># permute ("shuffle") 100 times and calculate observed differences</a:t>
            </a:r>
            <a:br/>
            <a:r>
              <a:rPr sz="1800">
                <a:latin typeface="Courier"/>
              </a:rPr>
              <a:t>  </a:t>
            </a:r>
            <a:r>
              <a:rPr sz="1800" b="1">
                <a:solidFill>
                  <a:srgbClr val="007020"/>
                </a:solidFill>
                <a:latin typeface="Courier"/>
              </a:rPr>
              <a:t>mean</a:t>
            </a:r>
            <a:r>
              <a:rPr sz="1800">
                <a:latin typeface="Courier"/>
              </a:rPr>
              <a:t>(perm </a:t>
            </a:r>
            <a:r>
              <a:rPr sz="1800">
                <a:solidFill>
                  <a:srgbClr val="666666"/>
                </a:solidFill>
                <a:latin typeface="Courier"/>
              </a:rPr>
              <a:t>&gt;=</a:t>
            </a:r>
            <a:r>
              <a:rPr sz="1800">
                <a:solidFill>
                  <a:srgbClr val="4070A0"/>
                </a:solidFill>
                <a:latin typeface="Courier"/>
              </a:rPr>
              <a:t> </a:t>
            </a:r>
            <a:r>
              <a:rPr sz="1800">
                <a:latin typeface="Courier"/>
              </a:rPr>
              <a:t>obs.diff)       </a:t>
            </a:r>
            <a:r>
              <a:rPr sz="1800" i="1">
                <a:solidFill>
                  <a:srgbClr val="60A0B0"/>
                </a:solidFill>
                <a:latin typeface="Courier"/>
              </a:rPr>
              <a:t># what proportion of permutations &gt;= observed difference from experiment</a:t>
            </a:r>
            <a:br/>
            <a:r>
              <a:rPr sz="1800">
                <a:latin typeface="Courier"/>
              </a:rPr>
              <a:t>}</a:t>
            </a:r>
            <a:br/>
            <a:br/>
            <a:r>
              <a:rPr sz="1800">
                <a:latin typeface="Courier"/>
              </a:rPr>
              <a:t>p.perm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500</a:t>
            </a:r>
            <a:r>
              <a:rPr sz="1800">
                <a:latin typeface="Courier"/>
              </a:rPr>
              <a:t>, </a:t>
            </a:r>
            <a:r>
              <a:rPr sz="1800" b="1">
                <a:solidFill>
                  <a:srgbClr val="007020"/>
                </a:solidFill>
                <a:latin typeface="Courier"/>
              </a:rPr>
              <a:t>p.val.perm</a:t>
            </a:r>
            <a:r>
              <a:rPr sz="1800">
                <a:latin typeface="Courier"/>
              </a:rPr>
              <a:t>())   </a:t>
            </a:r>
            <a:r>
              <a:rPr sz="1800" i="1">
                <a:solidFill>
                  <a:srgbClr val="60A0B0"/>
                </a:solidFill>
                <a:latin typeface="Courier"/>
              </a:rPr>
              <a:t># repeat experiment 500 times, storing p-value each time</a:t>
            </a:r>
            <a:br/>
            <a:r>
              <a:rPr sz="1800" b="1">
                <a:solidFill>
                  <a:srgbClr val="007020"/>
                </a:solidFill>
                <a:latin typeface="Courier"/>
              </a:rPr>
              <a:t>mean</a:t>
            </a:r>
            <a:r>
              <a:rPr sz="1800">
                <a:latin typeface="Courier"/>
              </a:rPr>
              <a:t>(p.perm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.05</a:t>
            </a:r>
            <a:r>
              <a:rPr sz="1800">
                <a:latin typeface="Courier"/>
              </a:rPr>
              <a:t>)                       </a:t>
            </a:r>
            <a:r>
              <a:rPr sz="1800" i="1">
                <a:solidFill>
                  <a:srgbClr val="60A0B0"/>
                </a:solidFill>
                <a:latin typeface="Courier"/>
              </a:rPr>
              <a:t># true positive rate by permutation test</a:t>
            </a:r>
          </a:p>
          <a:p>
            <a:pPr lvl="0" marL="1270000" indent="0">
              <a:buNone/>
            </a:pPr>
            <a:r>
              <a:rPr sz="1800">
                <a:latin typeface="Courier"/>
              </a:rPr>
              <a:t>## [1] 0.622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of</a:t>
            </a:r>
            <a:r>
              <a:rPr/>
              <a:t> </a:t>
            </a:r>
            <a:r>
              <a:rPr/>
              <a:t>p-values</a:t>
            </a:r>
            <a:r>
              <a:rPr/>
              <a:t> </a:t>
            </a:r>
            <a:r>
              <a:rPr/>
              <a:t>(large</a:t>
            </a:r>
            <a:r>
              <a:rPr/>
              <a:t> </a:t>
            </a:r>
            <a:r>
              <a:rPr/>
              <a:t>effect)</a:t>
            </a:r>
          </a:p>
        </p:txBody>
      </p:sp>
      <p:pic>
        <p:nvPicPr>
          <p:cNvPr descr="statistical_inference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α</m:t>
                    </m:r>
                  </m:oMath>
                </a14:m>
                <a:r>
                  <a:rPr/>
                  <a:t> (typically </a:t>
                </a:r>
                <a14:m>
                  <m:oMath xmlns:m="http://schemas.openxmlformats.org/officeDocument/2006/math">
                    <m:r>
                      <m:t>α</m:t>
                    </m:r>
                    <m:r>
                      <m:t>=</m:t>
                    </m:r>
                    <m: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α</m:t>
                    </m:r>
                  </m:oMath>
                </a14:m>
                <a:r>
                  <a:rPr/>
                  <a:t> (typically </a:t>
                </a:r>
                <a14:m>
                  <m:oMath xmlns:m="http://schemas.openxmlformats.org/officeDocument/2006/math">
                    <m:r>
                      <m:t>α</m:t>
                    </m:r>
                    <m:r>
                      <m:t>=</m:t>
                    </m:r>
                    <m: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a:p>
                <a:pPr lvl="1"/>
                <a:r>
                  <a:rPr/>
                  <a:t>the p-value tells us how surprising the data would be if there were no effect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m:oMath xmlns:m="http://schemas.openxmlformats.org/officeDocument/2006/math">
                    <m:r>
                      <m:t>p</m:t>
                    </m:r>
                    <m:r>
                      <m:t>(</m:t>
                    </m:r>
                    <m:r>
                      <m:t>y</m:t>
                    </m:r>
                    <m:r>
                      <m:t>|</m:t>
                    </m:r>
                    <m:sSub>
                      <m:e>
                        <m:r>
                          <m:t>H</m:t>
                        </m:r>
                      </m:e>
                      <m:sub>
                        <m:r>
                          <m:t>0</m:t>
                        </m:r>
                      </m:sub>
                    </m:sSub>
                    <m:r>
                      <m:t>)</m:t>
                    </m:r>
                    <m:r>
                      <m:t>≠</m:t>
                    </m:r>
                    <m:r>
                      <m:t>p</m:t>
                    </m:r>
                    <m:r>
                      <m:t>(</m:t>
                    </m:r>
                    <m:sSub>
                      <m:e>
                        <m:r>
                          <m:t>H</m:t>
                        </m:r>
                      </m:e>
                      <m:sub>
                        <m:r>
                          <m:t>0</m:t>
                        </m:r>
                      </m:sub>
                    </m:sSub>
                    <m:r>
                      <m:t>|</m:t>
                    </m:r>
                    <m:r>
                      <m:t>y</m:t>
                    </m:r>
                    <m:r>
                      <m:t>)</m:t>
                    </m:r>
                  </m:oMath>
                </a14:m>
                <a:r>
                  <a:rPr/>
                  <a:t> “fallacy of the transposed conditional”</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m:oMath xmlns:m="http://schemas.openxmlformats.org/officeDocument/2006/math">
                    <m:r>
                      <m:t>p</m:t>
                    </m:r>
                    <m:r>
                      <m:t>(</m:t>
                    </m:r>
                    <m:r>
                      <m:t>y</m:t>
                    </m:r>
                    <m:r>
                      <m:t>|</m:t>
                    </m:r>
                    <m:sSub>
                      <m:e>
                        <m:r>
                          <m:t>H</m:t>
                        </m:r>
                      </m:e>
                      <m:sub>
                        <m:r>
                          <m:t>0</m:t>
                        </m:r>
                      </m:sub>
                    </m:sSub>
                    <m:r>
                      <m:t>)</m:t>
                    </m:r>
                    <m:r>
                      <m:t>≠</m:t>
                    </m:r>
                    <m:r>
                      <m:t>p</m:t>
                    </m:r>
                    <m:r>
                      <m:t>(</m:t>
                    </m:r>
                    <m:sSub>
                      <m:e>
                        <m:r>
                          <m:t>H</m:t>
                        </m:r>
                      </m:e>
                      <m:sub>
                        <m:r>
                          <m:t>0</m:t>
                        </m:r>
                      </m:sub>
                    </m:sSub>
                    <m:r>
                      <m:t>|</m:t>
                    </m:r>
                    <m:r>
                      <m:t>y</m:t>
                    </m:r>
                    <m:r>
                      <m:t>)</m:t>
                    </m:r>
                  </m:oMath>
                </a14:m>
                <a:r>
                  <a:rPr/>
                  <a:t> “fallacy of the transposed conditional”</a:t>
                </a:r>
                <a:br/>
              </a:p>
              <a:p>
                <a:pPr lvl="1"/>
                <a:r>
                  <a:rPr/>
                  <a:t>the p-value is heavily dependent on test assumptions - </a:t>
                </a:r>
                <a:r>
                  <a:rPr b="1"/>
                  <a:t>you must check that these assumptions are satisfied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m:oMath xmlns:m="http://schemas.openxmlformats.org/officeDocument/2006/math">
                    <m:r>
                      <m:t>p</m:t>
                    </m:r>
                    <m:r>
                      <m:t>(</m:t>
                    </m:r>
                    <m:r>
                      <m:t>y</m:t>
                    </m:r>
                    <m:r>
                      <m:t>|</m:t>
                    </m:r>
                    <m:sSub>
                      <m:e>
                        <m:r>
                          <m:t>H</m:t>
                        </m:r>
                      </m:e>
                      <m:sub>
                        <m:r>
                          <m:t>0</m:t>
                        </m:r>
                      </m:sub>
                    </m:sSub>
                    <m:r>
                      <m:t>)</m:t>
                    </m:r>
                    <m:r>
                      <m:t>≠</m:t>
                    </m:r>
                    <m:r>
                      <m:t>p</m:t>
                    </m:r>
                    <m:r>
                      <m:t>(</m:t>
                    </m:r>
                    <m:sSub>
                      <m:e>
                        <m:r>
                          <m:t>H</m:t>
                        </m:r>
                      </m:e>
                      <m:sub>
                        <m:r>
                          <m:t>0</m:t>
                        </m:r>
                      </m:sub>
                    </m:sSub>
                    <m:r>
                      <m:t>|</m:t>
                    </m:r>
                    <m:r>
                      <m:t>y</m:t>
                    </m:r>
                    <m:r>
                      <m:t>)</m:t>
                    </m:r>
                  </m:oMath>
                </a14:m>
                <a:r>
                  <a:rPr/>
                  <a:t> “fallacy of the transposed conditional”</a:t>
                </a:r>
                <a:br/>
              </a:p>
              <a:p>
                <a:pPr lvl="1"/>
                <a:r>
                  <a:rPr/>
                  <a:t>the p-value is heavily dependent on test assumptions - </a:t>
                </a:r>
                <a:r>
                  <a:rPr b="1"/>
                  <a:t>you must check that these assumptions are satisfied</a:t>
                </a:r>
              </a:p>
              <a:p>
                <a:pPr lvl="2"/>
                <a:r>
                  <a:rPr/>
                  <a:t>Google</a:t>
                </a:r>
              </a:p>
              <a:p>
                <a:pPr lvl="2"/>
                <a:r>
                  <a:rPr/>
                  <a:t>consult a friendly statistician</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p>
        </p:txBody>
      </p:sp>
      <p:pic>
        <p:nvPicPr>
          <p:cNvPr descr="figure2.jpg" id="0" name="Picture 1"/>
          <p:cNvPicPr>
            <a:picLocks noGrp="1" noChangeAspect="1"/>
          </p:cNvPicPr>
          <p:nvPr/>
        </p:nvPicPr>
        <p:blipFill>
          <a:blip r:embed="rId2"/>
          <a:stretch>
            <a:fillRect/>
          </a:stretch>
        </p:blipFill>
        <p:spPr bwMode="auto">
          <a:xfrm>
            <a:off x="762000" y="1600200"/>
            <a:ext cx="7632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Fig courtesy of Rousselet, G. A., Pernet, C. R., Wilcox, R. R. (2017) “Beyond differences in means: robust graphical methods to compare two groups in neuroscience”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Bem, D. J. (2011). Feeling the future: experimental evidence for anomalous retroactive influences on cognition and affect. Journal of personality and social psychology, 100(3), 407.</a:t>
            </a:r>
          </a:p>
          <a:p>
            <a:pPr lvl="0" marL="0" indent="0">
              <a:buNone/>
            </a:pPr>
            <a:r>
              <a:rPr>
                <a:hlinkClick r:id="rId2"/>
              </a:rPr>
              <a:t>https://slate.com/health-and-science/2017/06/daryl-bem-proved-esp-is-real-showed-science-is-broken.html</a:t>
            </a:r>
          </a:p>
          <a:p>
            <a:pPr lvl="0" marL="0" indent="0">
              <a:buNone/>
            </a:pPr>
            <a:r>
              <a:rPr>
                <a:hlinkClick r:id="rId3"/>
              </a:rPr>
              <a:t>https://rationalwiki.org/wiki/Confusion_of_the_inverse</a:t>
            </a:r>
            <a:r>
              <a:rPr/>
              <a:t> (“fallacy of the transposed conditional”)</a:t>
            </a:r>
          </a:p>
          <a:p>
            <a:pPr lvl="0" marL="0" indent="0">
              <a:buNone/>
            </a:pPr>
            <a:r>
              <a:rPr/>
              <a:t>Rousselet, G. A., Pernet, C. R., &amp; Wilcox, R. R. (2017). Beyond differences in means: robust graphical methods to compare two groups in neuroscience. European Journal of Neuroscience, 46(2), 1738-1748.</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need</a:t>
            </a:r>
            <a:r>
              <a:rPr/>
              <a:t> </a:t>
            </a:r>
            <a:r>
              <a:rPr/>
              <a:t>p-values?</a:t>
            </a:r>
          </a:p>
        </p:txBody>
      </p:sp>
      <p:sp>
        <p:nvSpPr>
          <p:cNvPr id="3" name="Content Placeholder 2"/>
          <p:cNvSpPr>
            <a:spLocks noGrp="1"/>
          </p:cNvSpPr>
          <p:nvPr>
            <p:ph idx="1"/>
          </p:nvPr>
        </p:nvSpPr>
        <p:spPr/>
        <p:txBody>
          <a:bodyPr/>
          <a:lstStyle/>
          <a:p>
            <a:pPr lvl="0" marL="0" indent="0">
              <a:buNone/>
            </a:pPr>
            <a:r>
              <a:rPr/>
              <a:t>Consider the data from a single experiment on extra-sensory perception (Bem, 2011). Participants are shown a pair of curtains on a monitor and asked to guess which curtain the image is hidden behind. After the participant has made their selection, the computer decides at random whether there was an image behind the chosen curtain.</a:t>
            </a:r>
          </a:p>
          <a:p>
            <a:pPr lvl="0" marL="0" indent="0">
              <a:buNone/>
            </a:pPr>
            <a:r>
              <a:rPr/>
              <a:t>Participants were able to guess which curtain would conceal the image 53.1% of the time.</a:t>
            </a:r>
          </a:p>
          <a:p>
            <a:pPr lvl="0" marL="0" indent="0">
              <a:buNone/>
            </a:pPr>
            <a:r>
              <a:rPr b="1"/>
              <a:t>What proportion of times would we expect participants to correctly guess which curtain concealed the image?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need</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p-values tell us how </a:t>
                </a:r>
                <a:r>
                  <a:rPr i="1"/>
                  <a:t>surprising</a:t>
                </a:r>
                <a:r>
                  <a:rPr/>
                  <a:t> the data would be if there was no underlying effect</a:t>
                </a:r>
              </a:p>
              <a:p>
                <a:pPr lvl="1"/>
                <a:r>
                  <a:rPr/>
                  <a:t>e.g imagine experiment where both groups receive the same placebo</a:t>
                </a:r>
              </a:p>
              <a:p>
                <a:pPr lvl="0" marL="0" indent="0">
                  <a:buNone/>
                </a:pPr>
                <a14:m>
                  <m:oMath xmlns:m="http://schemas.openxmlformats.org/officeDocument/2006/math">
                    <m:r>
                      <m:t>t</m:t>
                    </m:r>
                    <m:r>
                      <m:t>(</m:t>
                    </m:r>
                    <m:r>
                      <m:t>99</m:t>
                    </m:r>
                    <m:r>
                      <m:t>)</m:t>
                    </m:r>
                    <m:r>
                      <m:t>=</m:t>
                    </m:r>
                    <m:r>
                      <m:t>2.51</m:t>
                    </m:r>
                    <m:r>
                      <m:t>,</m:t>
                    </m:r>
                    <m:r>
                      <m:t>p</m:t>
                    </m:r>
                    <m:r>
                      <m:t>=</m:t>
                    </m:r>
                    <m:r>
                      <m:t>.01</m:t>
                    </m:r>
                    <m:r>
                      <m:t>,</m:t>
                    </m:r>
                    <m:r>
                      <m:t>d</m:t>
                    </m:r>
                    <m:r>
                      <m:t>=</m:t>
                    </m:r>
                    <m:r>
                      <m:t>0.25</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need</a:t>
            </a:r>
            <a:r>
              <a:rPr/>
              <a:t> </a:t>
            </a:r>
            <a:r>
              <a:rPr/>
              <a:t>p-values?</a:t>
            </a:r>
          </a:p>
        </p:txBody>
      </p:sp>
      <p:sp>
        <p:nvSpPr>
          <p:cNvPr id="3" name="Content Placeholder 2"/>
          <p:cNvSpPr>
            <a:spLocks noGrp="1"/>
          </p:cNvSpPr>
          <p:nvPr>
            <p:ph idx="1"/>
          </p:nvPr>
        </p:nvSpPr>
        <p:spPr/>
        <p:txBody>
          <a:bodyPr/>
          <a:lstStyle/>
          <a:p>
            <a:pPr lvl="0" marL="0" indent="0">
              <a:buNone/>
            </a:pPr>
            <a:r>
              <a:rPr/>
              <a:t>If participants did not have ESP, what would the distribution of correct responses look like?</a:t>
            </a:r>
          </a:p>
          <a:p>
            <a:pPr lvl="0" marL="0" indent="0">
              <a:buNone/>
            </a:pPr>
            <a:r>
              <a:rPr/>
              <a:t>First, let’s simulate data for 100 participants who do </a:t>
            </a:r>
            <a:r>
              <a:rPr b="1"/>
              <a:t>not</a:t>
            </a:r>
            <a:r>
              <a:rPr/>
              <a:t> have ESP. There were 36 trials per participant in the Bem experiment.</a:t>
            </a:r>
          </a:p>
          <a:p>
            <a:pPr lvl="0" marL="1270000" indent="0">
              <a:buNone/>
            </a:pPr>
            <a:r>
              <a:rPr sz="1800" i="1">
                <a:solidFill>
                  <a:srgbClr val="60A0B0"/>
                </a:solidFill>
                <a:latin typeface="Courier"/>
              </a:rPr>
              <a:t># 36 trials with p = 0.5 chance of guessing correctly, n= 100 participants</a:t>
            </a:r>
            <a:br/>
            <a:r>
              <a:rPr sz="1800">
                <a:latin typeface="Courier"/>
              </a:rPr>
              <a:t>bem &lt;-</a:t>
            </a:r>
            <a:r>
              <a:rPr sz="1800">
                <a:solidFill>
                  <a:srgbClr val="4070A0"/>
                </a:solidFill>
                <a:latin typeface="Courier"/>
              </a:rPr>
              <a:t> </a:t>
            </a:r>
            <a:r>
              <a:rPr sz="1800" b="1">
                <a:solidFill>
                  <a:srgbClr val="007020"/>
                </a:solidFill>
                <a:latin typeface="Courier"/>
              </a:rPr>
              <a:t>function</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a:t>
            </a:r>
            <a:br/>
            <a:r>
              <a:rPr sz="1800">
                <a:latin typeface="Courier"/>
              </a:rPr>
              <a:t>  y &lt;-</a:t>
            </a:r>
            <a:r>
              <a:rPr sz="1800">
                <a:solidFill>
                  <a:srgbClr val="4070A0"/>
                </a:solidFill>
                <a:latin typeface="Courier"/>
              </a:rPr>
              <a:t> </a:t>
            </a:r>
            <a:r>
              <a:rPr sz="1800" b="1">
                <a:solidFill>
                  <a:srgbClr val="007020"/>
                </a:solidFill>
                <a:latin typeface="Courier"/>
              </a:rPr>
              <a:t>replicate</a:t>
            </a:r>
            <a:r>
              <a:rPr sz="1800">
                <a:latin typeface="Courier"/>
              </a:rPr>
              <a:t>(n, </a:t>
            </a:r>
            <a:r>
              <a:rPr sz="1800" b="1">
                <a:solidFill>
                  <a:srgbClr val="007020"/>
                </a:solidFill>
                <a:latin typeface="Courier"/>
              </a:rPr>
              <a:t>rbinom</a:t>
            </a:r>
            <a:r>
              <a:rPr sz="1800">
                <a:latin typeface="Courier"/>
              </a:rPr>
              <a:t>(</a:t>
            </a:r>
            <a:r>
              <a:rPr sz="1800">
                <a:solidFill>
                  <a:srgbClr val="40A070"/>
                </a:solidFill>
                <a:latin typeface="Courier"/>
              </a:rPr>
              <a:t>36</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br/>
            <a:r>
              <a:rPr sz="1800">
                <a:latin typeface="Courier"/>
              </a:rPr>
              <a:t>  </a:t>
            </a:r>
            <a:r>
              <a:rPr sz="1800" b="1">
                <a:solidFill>
                  <a:srgbClr val="007020"/>
                </a:solidFill>
                <a:latin typeface="Courier"/>
              </a:rPr>
              <a:t>colMeans</a:t>
            </a:r>
            <a:r>
              <a:rPr sz="1800">
                <a:latin typeface="Courier"/>
              </a:rPr>
              <a:t>(y)</a:t>
            </a:r>
            <a:br/>
            <a:r>
              <a:rPr sz="1800">
                <a:latin typeface="Courier"/>
              </a:rPr>
              <a:t>}</a:t>
            </a:r>
            <a:br/>
            <a:r>
              <a:rPr sz="1800">
                <a:latin typeface="Courier"/>
              </a:rPr>
              <a:t>y &lt;-</a:t>
            </a:r>
            <a:r>
              <a:rPr sz="1800">
                <a:solidFill>
                  <a:srgbClr val="4070A0"/>
                </a:solidFill>
                <a:latin typeface="Courier"/>
              </a:rPr>
              <a:t> </a:t>
            </a:r>
            <a:r>
              <a:rPr sz="1800" b="1">
                <a:solidFill>
                  <a:srgbClr val="007020"/>
                </a:solidFill>
                <a:latin typeface="Courier"/>
              </a:rPr>
              <a:t>bem</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Proportion</a:t>
            </a:r>
            <a:r>
              <a:rPr/>
              <a:t> </a:t>
            </a:r>
            <a:r>
              <a:rPr/>
              <a:t>of</a:t>
            </a:r>
            <a:r>
              <a:rPr/>
              <a:t> </a:t>
            </a:r>
            <a:r>
              <a:rPr/>
              <a:t>correct</a:t>
            </a:r>
            <a:r>
              <a:rPr/>
              <a:t> </a:t>
            </a:r>
            <a:r>
              <a:rPr/>
              <a:t>responses</a:t>
            </a:r>
            <a:r>
              <a:rPr/>
              <a:t> </a:t>
            </a:r>
            <a:r>
              <a:rPr/>
              <a:t>per</a:t>
            </a:r>
            <a:r>
              <a:rPr/>
              <a:t> </a:t>
            </a:r>
            <a:r>
              <a:rPr/>
              <a:t>participant</a:t>
            </a:r>
          </a:p>
        </p:txBody>
      </p:sp>
      <p:pic>
        <p:nvPicPr>
          <p:cNvPr descr="statistical_inference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a:t>
            </a:r>
            <a:r>
              <a:rPr/>
              <a:t> </a:t>
            </a:r>
            <a:r>
              <a:rPr/>
              <a:t>correct</a:t>
            </a:r>
            <a:r>
              <a:rPr/>
              <a:t> </a:t>
            </a:r>
            <a:r>
              <a:rPr/>
              <a:t>responses</a:t>
            </a:r>
            <a:r>
              <a:rPr/>
              <a:t> </a:t>
            </a:r>
            <a:r>
              <a:rPr/>
              <a:t>per</a:t>
            </a:r>
            <a:r>
              <a:rPr/>
              <a:t> </a:t>
            </a:r>
            <a:r>
              <a:rPr/>
              <a:t>Bem</a:t>
            </a:r>
            <a:r>
              <a:rPr/>
              <a:t> </a:t>
            </a:r>
            <a:r>
              <a:rPr/>
              <a:t>replication</a:t>
            </a:r>
          </a:p>
        </p:txBody>
      </p:sp>
      <p:sp>
        <p:nvSpPr>
          <p:cNvPr id="3" name="Content Placeholder 2"/>
          <p:cNvSpPr>
            <a:spLocks noGrp="1"/>
          </p:cNvSpPr>
          <p:nvPr>
            <p:ph idx="1"/>
          </p:nvPr>
        </p:nvSpPr>
        <p:spPr/>
        <p:txBody>
          <a:bodyPr/>
          <a:lstStyle/>
          <a:p>
            <a:pPr lvl="0" marL="0" indent="0">
              <a:buNone/>
            </a:pPr>
            <a:r>
              <a:rPr/>
              <a:t>Replicate Bem 1000 times, plot distribution of results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tistical_inference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p-values</a:t>
            </a:r>
            <a:r>
              <a:rPr/>
              <a:t> </a:t>
            </a:r>
            <a:r>
              <a:rPr/>
              <a:t>completely</a:t>
            </a:r>
            <a:r>
              <a:rPr/>
              <a:t> </a:t>
            </a:r>
            <a:r>
              <a:rPr/>
              <a:t>solve</a:t>
            </a:r>
            <a:r>
              <a:rPr/>
              <a:t> </a:t>
            </a:r>
            <a:r>
              <a:rPr/>
              <a:t>the</a:t>
            </a:r>
            <a:r>
              <a:rPr/>
              <a:t> </a:t>
            </a:r>
            <a:r>
              <a:rPr/>
              <a:t>problem?</a:t>
            </a:r>
          </a:p>
        </p:txBody>
      </p:sp>
      <p:sp>
        <p:nvSpPr>
          <p:cNvPr id="3" name="Content Placeholder 2"/>
          <p:cNvSpPr>
            <a:spLocks noGrp="1"/>
          </p:cNvSpPr>
          <p:nvPr>
            <p:ph idx="1"/>
          </p:nvPr>
        </p:nvSpPr>
        <p:spPr/>
        <p:txBody>
          <a:bodyPr/>
          <a:lstStyle/>
          <a:p>
            <a:pPr lvl="0" marL="0" indent="0">
              <a:buNone/>
            </a:pPr>
            <a:r>
              <a:rPr/>
              <a:t>What is the distribution of p-values from our 1000 Bem replications?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 Understanding p-values</dc:title>
  <dc:creator>Bindoff, A.</dc:creator>
  <cp:keywords/>
  <dcterms:created xsi:type="dcterms:W3CDTF">2018-08-06T02:51:08Z</dcterms:created>
  <dcterms:modified xsi:type="dcterms:W3CDTF">2018-08-06T02:51:08Z</dcterms:modified>
</cp:coreProperties>
</file>