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73" d="100"/>
          <a:sy n="73" d="100"/>
        </p:scale>
        <p:origin x="274" y="55"/>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8/20/2018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8/20/2018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8/20/2018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8/20/2018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rationalwiki.org/wiki/Confusion_of_the_inverse" TargetMode="External"/><Relationship Id="rId2" Type="http://schemas.openxmlformats.org/officeDocument/2006/relationships/hyperlink" Target="https://slate.com/health-and-science/2017/06/daryl-bem-proved-esp-is-real-showed-science-is-broken.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Statistical Inference - Understanding p-values</a:t>
            </a:r>
          </a:p>
        </p:txBody>
      </p:sp>
      <p:sp>
        <p:nvSpPr>
          <p:cNvPr id="3" name="Subtitle 2"/>
          <p:cNvSpPr>
            <a:spLocks noGrp="1"/>
          </p:cNvSpPr>
          <p:nvPr>
            <p:ph type="subTitle" idx="1"/>
          </p:nvPr>
        </p:nvSpPr>
        <p:spPr>
          <a:xfrm>
            <a:off x="2895600" y="3886200"/>
            <a:ext cx="6400800" cy="1752600"/>
          </a:xfrm>
        </p:spPr>
        <p:txBody>
          <a:bodyPr/>
          <a:lstStyle/>
          <a:p>
            <a:r>
              <a:t/>
            </a:r>
            <a:br/>
            <a:r>
              <a:t/>
            </a:r>
            <a:br/>
            <a:r>
              <a:rPr/>
              <a:t>Bindoff, A.</a:t>
            </a:r>
          </a:p>
        </p:txBody>
      </p:sp>
      <p:sp>
        <p:nvSpPr>
          <p:cNvPr id="4" name="Date Placeholder 3"/>
          <p:cNvSpPr>
            <a:spLocks noGrp="1"/>
          </p:cNvSpPr>
          <p:nvPr>
            <p:ph type="dt" sz="half" idx="10"/>
          </p:nvPr>
        </p:nvSpPr>
        <p:spPr/>
        <p:txBody>
          <a:bodyPr/>
          <a:lstStyle/>
          <a:p>
            <a:r>
              <a:rPr/>
              <a:t>20 July 2018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atistical_inference_files/figure-pptx/unnamed-chunk-5-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a:p>
          <a:p>
            <a:pPr marL="1270000" indent="0">
              <a:buNone/>
            </a:pPr>
            <a:r>
              <a:rPr sz="1800">
                <a:latin typeface="Courier"/>
              </a:rPr>
              <a:t>## 
##  12  out of 1000 replications with mean correct responses &gt; .53</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Do p-values completely solve the problem?</a:t>
            </a:r>
          </a:p>
        </p:txBody>
      </p:sp>
      <p:sp>
        <p:nvSpPr>
          <p:cNvPr id="3" name="Content Placeholder 2"/>
          <p:cNvSpPr>
            <a:spLocks noGrp="1"/>
          </p:cNvSpPr>
          <p:nvPr>
            <p:ph idx="1"/>
          </p:nvPr>
        </p:nvSpPr>
        <p:spPr/>
        <p:txBody>
          <a:bodyPr/>
          <a:lstStyle/>
          <a:p>
            <a:pPr marL="0" indent="0">
              <a:buNone/>
            </a:pPr>
            <a:r>
              <a:rPr/>
              <a:t>What is the distribution of p-values from our 1000 Bem replications?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atistical_inference_files/figure-pptx/unnamed-chunk-6-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Type 1 error rate</a:t>
            </a:r>
          </a:p>
        </p:txBody>
      </p:sp>
      <p:sp>
        <p:nvSpPr>
          <p:cNvPr id="3" name="Content Placeholder 2"/>
          <p:cNvSpPr>
            <a:spLocks noGrp="1"/>
          </p:cNvSpPr>
          <p:nvPr>
            <p:ph idx="1"/>
          </p:nvPr>
        </p:nvSpPr>
        <p:spPr/>
        <p:txBody>
          <a:bodyPr/>
          <a:lstStyle/>
          <a:p>
            <a:pPr marL="0" indent="0">
              <a:buNone/>
            </a:pPr>
            <a:r>
              <a:rPr/>
              <a:t>We use </a:t>
            </a:r>
            <a14:m xmlns:a14="http://schemas.microsoft.com/office/drawing/2010/main">
              <m:oMath xmlns:m="http://schemas.openxmlformats.org/officeDocument/2006/math">
                <m:r>
                  <a:rPr>
                    <a:latin typeface="Cambria Math" panose="02040503050406030204" pitchFamily="18" charset="0"/>
                  </a:rPr>
                  <m:t>𝛼</m:t>
                </m:r>
                <m:r>
                  <a:rPr>
                    <a:latin typeface="Cambria Math" panose="02040503050406030204" pitchFamily="18" charset="0"/>
                  </a:rPr>
                  <m:t>=.05</m:t>
                </m:r>
              </m:oMath>
            </a14:m>
            <a:r>
              <a:rPr/>
              <a:t> by convention (or is it by convenience?)</a:t>
            </a:r>
          </a:p>
          <a:p>
            <a:pPr marL="1270000" indent="0">
              <a:buNone/>
            </a:pPr>
            <a:r>
              <a:rPr sz="2000"/>
              <a:t>“It is convenient to take this point as a limit in judging whether a deviation is to be considered significant or not. Deviations exceeding twice the standard deviation are thus formally regarded as significant” (Fisher, 1925)</a:t>
            </a:r>
          </a:p>
          <a:p>
            <a:pPr marL="0" indent="0">
              <a:buNone/>
            </a:pPr>
            <a:r>
              <a:rPr/>
              <a:t>Compare with the histogram on the previous slide, is this what you would expect?</a:t>
            </a:r>
          </a:p>
          <a:p>
            <a:pPr marL="0" indent="0">
              <a:buNone/>
            </a:pPr>
            <a:r>
              <a:rPr/>
              <a:t>(Hold this thought, we will look at the distribution of p-values when there </a:t>
            </a:r>
            <a:r>
              <a:rPr b="1"/>
              <a:t>is</a:t>
            </a:r>
            <a:r>
              <a:rPr/>
              <a:t> an effect later)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Linear models</a:t>
            </a:r>
          </a:p>
        </p:txBody>
      </p:sp>
      <p:sp>
        <p:nvSpPr>
          <p:cNvPr id="3" name="Content Placeholder 2"/>
          <p:cNvSpPr>
            <a:spLocks noGrp="1"/>
          </p:cNvSpPr>
          <p:nvPr>
            <p:ph idx="1"/>
          </p:nvPr>
        </p:nvSpPr>
        <p:spPr/>
        <p:txBody>
          <a:bodyPr/>
          <a:lstStyle/>
          <a:p>
            <a:pPr marL="0" indent="0">
              <a:buNone/>
            </a:pPr>
            <a:r>
              <a:rPr/>
              <a:t>Let’s build a data generation model!</a:t>
            </a:r>
          </a:p>
          <a:p>
            <a:pPr mar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𝑦</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𝜖</m:t>
                  </m:r>
                </m:oMath>
                <m:oMath xmlns:m="http://schemas.openxmlformats.org/officeDocument/2006/math">
                  <m:r>
                    <a:rPr>
                      <a:latin typeface="Cambria Math" panose="02040503050406030204" pitchFamily="18" charset="0"/>
                    </a:rPr>
                    <m:t>𝜖</m:t>
                  </m:r>
                  <m:r>
                    <a:rPr>
                      <a:latin typeface="Cambria Math" panose="02040503050406030204" pitchFamily="18" charset="0"/>
                    </a:rPr>
                    <m:t>∼</m:t>
                  </m:r>
                  <m:r>
                    <a:rPr>
                      <a:latin typeface="Cambria Math" panose="02040503050406030204" pitchFamily="18" charset="0"/>
                    </a:rPr>
                    <m:t>𝑁</m:t>
                  </m:r>
                  <m:r>
                    <a:rPr>
                      <a:latin typeface="Cambria Math" panose="02040503050406030204" pitchFamily="18" charset="0"/>
                    </a:rPr>
                    <m:t>(0,</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r>
                    <a:rPr>
                      <a:latin typeface="Cambria Math" panose="02040503050406030204" pitchFamily="18" charset="0"/>
                    </a:rPr>
                    <m:t>)</m:t>
                  </m:r>
                </m:oMath>
              </m:oMathPara>
            </a14:m>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Linear models</a:t>
            </a:r>
          </a:p>
        </p:txBody>
      </p:sp>
      <p:sp>
        <p:nvSpPr>
          <p:cNvPr id="3" name="Content Placeholder 2"/>
          <p:cNvSpPr>
            <a:spLocks noGrp="1"/>
          </p:cNvSpPr>
          <p:nvPr>
            <p:ph idx="1"/>
          </p:nvPr>
        </p:nvSpPr>
        <p:spPr/>
        <p:txBody>
          <a:bodyPr/>
          <a:lstStyle/>
          <a:p>
            <a:pPr marL="1270000" indent="0">
              <a:buNone/>
            </a:pPr>
            <a:r>
              <a:rPr sz="1800" b="1">
                <a:solidFill>
                  <a:srgbClr val="007020"/>
                </a:solidFill>
                <a:latin typeface="Courier"/>
              </a:rPr>
              <a:t>set.seed</a:t>
            </a:r>
            <a:r>
              <a:rPr sz="1800">
                <a:latin typeface="Courier"/>
              </a:rPr>
              <a:t>(</a:t>
            </a:r>
            <a:r>
              <a:rPr sz="1800">
                <a:solidFill>
                  <a:srgbClr val="40A070"/>
                </a:solidFill>
                <a:latin typeface="Courier"/>
              </a:rPr>
              <a:t>10</a:t>
            </a:r>
            <a:r>
              <a:rPr sz="1800">
                <a:latin typeface="Courier"/>
              </a:rPr>
              <a:t>)</a:t>
            </a:r>
            <a:r>
              <a:t/>
            </a:r>
            <a:br/>
            <a:r>
              <a:rPr sz="1800">
                <a:latin typeface="Courier"/>
              </a:rPr>
              <a:t>B0 &lt;-</a:t>
            </a:r>
            <a:r>
              <a:rPr sz="1800">
                <a:solidFill>
                  <a:srgbClr val="4070A0"/>
                </a:solidFill>
                <a:latin typeface="Courier"/>
              </a:rPr>
              <a:t> </a:t>
            </a:r>
            <a:r>
              <a:rPr sz="1800">
                <a:solidFill>
                  <a:srgbClr val="40A070"/>
                </a:solidFill>
                <a:latin typeface="Courier"/>
              </a:rPr>
              <a:t>3</a:t>
            </a:r>
            <a:r>
              <a:t/>
            </a:r>
            <a:br/>
            <a:r>
              <a:rPr sz="1800">
                <a:latin typeface="Courier"/>
              </a:rPr>
              <a:t>B1 &lt;-</a:t>
            </a:r>
            <a:r>
              <a:rPr sz="1800">
                <a:solidFill>
                  <a:srgbClr val="4070A0"/>
                </a:solidFill>
                <a:latin typeface="Courier"/>
              </a:rPr>
              <a:t> </a:t>
            </a:r>
            <a:r>
              <a:rPr sz="1800">
                <a:solidFill>
                  <a:srgbClr val="40A070"/>
                </a:solidFill>
                <a:latin typeface="Courier"/>
              </a:rPr>
              <a:t>1.25</a:t>
            </a:r>
            <a:r>
              <a:t/>
            </a:r>
            <a:br/>
            <a:r>
              <a:rPr sz="1800">
                <a:latin typeface="Courier"/>
              </a:rPr>
              <a:t>epsilon &lt;-</a:t>
            </a:r>
            <a:r>
              <a:rPr sz="1800">
                <a:solidFill>
                  <a:srgbClr val="4070A0"/>
                </a:solidFill>
                <a:latin typeface="Courier"/>
              </a:rPr>
              <a:t> </a:t>
            </a:r>
            <a:r>
              <a:rPr sz="1800" b="1">
                <a:solidFill>
                  <a:srgbClr val="007020"/>
                </a:solidFill>
                <a:latin typeface="Courier"/>
              </a:rPr>
              <a:t>function</a:t>
            </a:r>
            <a:r>
              <a:rPr sz="1800">
                <a:latin typeface="Courier"/>
              </a:rPr>
              <a:t>(){</a:t>
            </a:r>
            <a:r>
              <a:rPr sz="1800" b="1">
                <a:solidFill>
                  <a:srgbClr val="007020"/>
                </a:solidFill>
                <a:latin typeface="Courier"/>
              </a:rPr>
              <a:t>rnorm</a:t>
            </a:r>
            <a:r>
              <a:rPr sz="1800">
                <a:latin typeface="Courier"/>
              </a:rPr>
              <a:t>(</a:t>
            </a:r>
            <a:r>
              <a:rPr sz="1800">
                <a:solidFill>
                  <a:srgbClr val="40A070"/>
                </a:solidFill>
                <a:latin typeface="Courier"/>
              </a:rPr>
              <a:t>12</a:t>
            </a:r>
            <a:r>
              <a:rPr sz="1800">
                <a:latin typeface="Courier"/>
              </a:rPr>
              <a:t>, </a:t>
            </a:r>
            <a:r>
              <a:rPr sz="1800">
                <a:solidFill>
                  <a:srgbClr val="902000"/>
                </a:solidFill>
                <a:latin typeface="Courier"/>
              </a:rPr>
              <a:t>mean =</a:t>
            </a:r>
            <a:r>
              <a:rPr sz="1800">
                <a:latin typeface="Courier"/>
              </a:rPr>
              <a:t> </a:t>
            </a:r>
            <a:r>
              <a:rPr sz="1800">
                <a:solidFill>
                  <a:srgbClr val="40A070"/>
                </a:solidFill>
                <a:latin typeface="Courier"/>
              </a:rPr>
              <a:t>0</a:t>
            </a:r>
            <a:r>
              <a:rPr sz="1800">
                <a:latin typeface="Courier"/>
              </a:rPr>
              <a:t>, </a:t>
            </a:r>
            <a:r>
              <a:rPr sz="1800">
                <a:solidFill>
                  <a:srgbClr val="902000"/>
                </a:solidFill>
                <a:latin typeface="Courier"/>
              </a:rPr>
              <a:t>sd =</a:t>
            </a:r>
            <a:r>
              <a:rPr sz="1800">
                <a:latin typeface="Courier"/>
              </a:rPr>
              <a:t> </a:t>
            </a:r>
            <a:r>
              <a:rPr sz="1800">
                <a:solidFill>
                  <a:srgbClr val="40A070"/>
                </a:solidFill>
                <a:latin typeface="Courier"/>
              </a:rPr>
              <a:t>1</a:t>
            </a:r>
            <a:r>
              <a:rPr sz="1800">
                <a:latin typeface="Courier"/>
              </a:rPr>
              <a:t>)}</a:t>
            </a:r>
            <a:r>
              <a:t/>
            </a:r>
            <a:br/>
            <a:r>
              <a:rPr sz="1800">
                <a:latin typeface="Courier"/>
              </a:rPr>
              <a:t>x1 &lt;-</a:t>
            </a:r>
            <a:r>
              <a:rPr sz="1800">
                <a:solidFill>
                  <a:srgbClr val="4070A0"/>
                </a:solidFill>
                <a:latin typeface="Courier"/>
              </a:rPr>
              <a:t> </a:t>
            </a:r>
            <a:r>
              <a:rPr sz="1800" b="1">
                <a:solidFill>
                  <a:srgbClr val="007020"/>
                </a:solidFill>
                <a:latin typeface="Courier"/>
              </a:rPr>
              <a:t>c</a:t>
            </a:r>
            <a:r>
              <a:rPr sz="1800">
                <a:latin typeface="Courier"/>
              </a:rPr>
              <a:t>(</a:t>
            </a:r>
            <a:r>
              <a:rPr sz="1800" b="1">
                <a:solidFill>
                  <a:srgbClr val="007020"/>
                </a:solidFill>
                <a:latin typeface="Courier"/>
              </a:rPr>
              <a:t>rep</a:t>
            </a:r>
            <a:r>
              <a:rPr sz="1800">
                <a:latin typeface="Courier"/>
              </a:rPr>
              <a:t>(</a:t>
            </a:r>
            <a:r>
              <a:rPr sz="1800">
                <a:solidFill>
                  <a:srgbClr val="40A070"/>
                </a:solidFill>
                <a:latin typeface="Courier"/>
              </a:rPr>
              <a:t>0</a:t>
            </a:r>
            <a:r>
              <a:rPr sz="1800">
                <a:latin typeface="Courier"/>
              </a:rPr>
              <a:t>, </a:t>
            </a:r>
            <a:r>
              <a:rPr sz="1800">
                <a:solidFill>
                  <a:srgbClr val="40A070"/>
                </a:solidFill>
                <a:latin typeface="Courier"/>
              </a:rPr>
              <a:t>6</a:t>
            </a:r>
            <a:r>
              <a:rPr sz="1800">
                <a:latin typeface="Courier"/>
              </a:rPr>
              <a:t>), </a:t>
            </a:r>
            <a:r>
              <a:rPr sz="1800" b="1">
                <a:solidFill>
                  <a:srgbClr val="007020"/>
                </a:solidFill>
                <a:latin typeface="Courier"/>
              </a:rPr>
              <a:t>rep</a:t>
            </a:r>
            <a:r>
              <a:rPr sz="1800">
                <a:latin typeface="Courier"/>
              </a:rPr>
              <a:t>(</a:t>
            </a:r>
            <a:r>
              <a:rPr sz="1800">
                <a:solidFill>
                  <a:srgbClr val="40A070"/>
                </a:solidFill>
                <a:latin typeface="Courier"/>
              </a:rPr>
              <a:t>1</a:t>
            </a:r>
            <a:r>
              <a:rPr sz="1800">
                <a:latin typeface="Courier"/>
              </a:rPr>
              <a:t>, </a:t>
            </a:r>
            <a:r>
              <a:rPr sz="1800">
                <a:solidFill>
                  <a:srgbClr val="40A070"/>
                </a:solidFill>
                <a:latin typeface="Courier"/>
              </a:rPr>
              <a:t>6</a:t>
            </a:r>
            <a:r>
              <a:rPr sz="1800">
                <a:latin typeface="Courier"/>
              </a:rPr>
              <a:t>))</a:t>
            </a:r>
            <a:r>
              <a:t/>
            </a:r>
            <a:br/>
            <a:r>
              <a:t/>
            </a:r>
            <a:br/>
            <a:r>
              <a:rPr sz="1800">
                <a:latin typeface="Courier"/>
              </a:rPr>
              <a:t>y &lt;-</a:t>
            </a:r>
            <a:r>
              <a:rPr sz="1800">
                <a:solidFill>
                  <a:srgbClr val="4070A0"/>
                </a:solidFill>
                <a:latin typeface="Courier"/>
              </a:rPr>
              <a:t> </a:t>
            </a:r>
            <a:r>
              <a:rPr sz="1800" b="1">
                <a:solidFill>
                  <a:srgbClr val="007020"/>
                </a:solidFill>
                <a:latin typeface="Courier"/>
              </a:rPr>
              <a:t>function</a:t>
            </a:r>
            <a:r>
              <a:rPr sz="1800">
                <a:latin typeface="Courier"/>
              </a:rPr>
              <a:t>(){B0 </a:t>
            </a:r>
            <a:r>
              <a:rPr sz="1800">
                <a:solidFill>
                  <a:srgbClr val="666666"/>
                </a:solidFill>
                <a:latin typeface="Courier"/>
              </a:rPr>
              <a:t>+</a:t>
            </a:r>
            <a:r>
              <a:rPr sz="1800">
                <a:solidFill>
                  <a:srgbClr val="4070A0"/>
                </a:solidFill>
                <a:latin typeface="Courier"/>
              </a:rPr>
              <a:t> </a:t>
            </a:r>
            <a:r>
              <a:rPr sz="1800">
                <a:latin typeface="Courier"/>
              </a:rPr>
              <a:t>B1</a:t>
            </a:r>
            <a:r>
              <a:rPr sz="1800">
                <a:solidFill>
                  <a:srgbClr val="666666"/>
                </a:solidFill>
                <a:latin typeface="Courier"/>
              </a:rPr>
              <a:t>*</a:t>
            </a:r>
            <a:r>
              <a:rPr sz="1800">
                <a:latin typeface="Courier"/>
              </a:rPr>
              <a:t>x1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epsilon</a:t>
            </a:r>
            <a:r>
              <a:rPr sz="1800">
                <a:latin typeface="Courier"/>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Linear models</a:t>
            </a:r>
          </a:p>
        </p:txBody>
      </p:sp>
      <p:pic>
        <p:nvPicPr>
          <p:cNvPr id="3" name="Picture 1" descr="statistical_inference_files/figure-pptx/unnamed-chunk-8-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Linear models</a:t>
            </a:r>
          </a:p>
        </p:txBody>
      </p:sp>
      <p:sp>
        <p:nvSpPr>
          <p:cNvPr id="3" name="Content Placeholder 2"/>
          <p:cNvSpPr>
            <a:spLocks noGrp="1"/>
          </p:cNvSpPr>
          <p:nvPr>
            <p:ph idx="1"/>
          </p:nvPr>
        </p:nvSpPr>
        <p:spPr/>
        <p:txBody>
          <a:bodyPr/>
          <a:lstStyle/>
          <a:p>
            <a:pPr marL="1270000" indent="0">
              <a:buNone/>
            </a:pPr>
            <a:r>
              <a:rPr sz="1800">
                <a:latin typeface="Courier"/>
              </a:rPr>
              <a:t>##      y x1
## 1  3.0  0
## 2  2.8  0
## 3  1.6  0
## 4  2.4  0
## 5  3.3  0
## 6  3.4  0
## 7  3.0  1
## 8  3.9  1
## 9  2.6  1
## 10 4.0  1
## 11 5.4  1
## 12 5.0  1</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Linear models</a:t>
            </a:r>
          </a:p>
        </p:txBody>
      </p:sp>
      <p:sp>
        <p:nvSpPr>
          <p:cNvPr id="3" name="Content Placeholder 2"/>
          <p:cNvSpPr>
            <a:spLocks noGrp="1"/>
          </p:cNvSpPr>
          <p:nvPr>
            <p:ph idx="1"/>
          </p:nvPr>
        </p:nvSpPr>
        <p:spPr/>
        <p:txBody>
          <a:bodyPr>
            <a:normAutofit lnSpcReduction="10000"/>
          </a:bodyPr>
          <a:lstStyle/>
          <a:p>
            <a:pPr marL="1270000" indent="0">
              <a:buNone/>
            </a:pPr>
            <a:r>
              <a:rPr sz="1800">
                <a:latin typeface="Courier"/>
              </a:rPr>
              <a:t>## 
##  Two Sample t-test
## 
## data:  y by x1
## t = -2.3643, df = 10, p-value = 0.03966
## alternative hypothesis: true difference in means is not equal to 0
## 95 percent confidence interval:
##  -2.39562571 -0.07104096
## sample estimates:
## mean in group 0 mean in group 1 
##        2.750000        3.983333</a:t>
            </a:r>
          </a:p>
          <a:p>
            <a:pPr marL="1270000" indent="0">
              <a:buNone/>
            </a:pPr>
            <a:r>
              <a:rPr sz="1800">
                <a:latin typeface="Courier"/>
              </a:rPr>
              <a:t>## 
## 
## Difference in group means =  1.233333</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What is inference?</a:t>
            </a:r>
          </a:p>
        </p:txBody>
      </p:sp>
      <p:sp>
        <p:nvSpPr>
          <p:cNvPr id="3" name="Content Placeholder 2"/>
          <p:cNvSpPr>
            <a:spLocks noGrp="1"/>
          </p:cNvSpPr>
          <p:nvPr>
            <p:ph idx="1"/>
          </p:nvPr>
        </p:nvSpPr>
        <p:spPr/>
        <p:txBody>
          <a:bodyPr/>
          <a:lstStyle/>
          <a:p>
            <a:pPr lvl="1"/>
            <a:r>
              <a:rPr/>
              <a:t>descriptive statistics describes the sample (mean, standard deviation)</a:t>
            </a:r>
          </a:p>
          <a:p>
            <a:pPr lvl="1"/>
            <a:r>
              <a:rPr/>
              <a:t>inferential statistics infers properties of population</a:t>
            </a:r>
          </a:p>
          <a:p>
            <a:pPr lvl="2"/>
            <a:r>
              <a:rPr/>
              <a:t>dependent on data</a:t>
            </a:r>
          </a:p>
          <a:p>
            <a:pPr lvl="2"/>
            <a:r>
              <a:rPr/>
              <a:t>valid inference dependent on </a:t>
            </a:r>
            <a:r>
              <a:rPr i="1"/>
              <a:t>how the data were collected and analysed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Practical example - permutation test</a:t>
            </a:r>
          </a:p>
        </p:txBody>
      </p:sp>
      <p:sp>
        <p:nvSpPr>
          <p:cNvPr id="3" name="Content Placeholder 2"/>
          <p:cNvSpPr>
            <a:spLocks noGrp="1"/>
          </p:cNvSpPr>
          <p:nvPr>
            <p:ph idx="1"/>
          </p:nvPr>
        </p:nvSpPr>
        <p:spPr/>
        <p:txBody>
          <a:bodyPr>
            <a:normAutofit lnSpcReduction="10000"/>
          </a:bodyPr>
          <a:lstStyle/>
          <a:p>
            <a:pPr marL="0" indent="0">
              <a:buNone/>
            </a:pPr>
            <a:r>
              <a:rPr/>
              <a:t>Write each number on the paper squares provided. Alternatively, you can generate new data using the provided script if you like to live dangerously.</a:t>
            </a:r>
          </a:p>
          <a:p>
            <a:pPr marL="0" indent="0">
              <a:buNone/>
            </a:pPr>
            <a:r>
              <a:rPr/>
              <a:t>Now shuffle the squares face down and divide into two groups of 6.</a:t>
            </a:r>
          </a:p>
          <a:p>
            <a:pPr marL="0" indent="0">
              <a:buNone/>
            </a:pPr>
            <a:r>
              <a:rPr/>
              <a:t>Calculate the difference between group means and record this number.</a:t>
            </a:r>
          </a:p>
          <a:p>
            <a:pPr marL="0" indent="0">
              <a:buNone/>
            </a:pPr>
            <a:r>
              <a:rPr/>
              <a:t>Re-shuffle, divide into new groups and calculate the group mean differences 20 times.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Practical example - permutation test</a:t>
            </a:r>
          </a:p>
        </p:txBody>
      </p:sp>
      <p:sp>
        <p:nvSpPr>
          <p:cNvPr id="3" name="Content Placeholder 2"/>
          <p:cNvSpPr>
            <a:spLocks noGrp="1"/>
          </p:cNvSpPr>
          <p:nvPr>
            <p:ph idx="1"/>
          </p:nvPr>
        </p:nvSpPr>
        <p:spPr/>
        <p:txBody>
          <a:bodyPr/>
          <a:lstStyle/>
          <a:p>
            <a:pPr marL="0" indent="0">
              <a:buNone/>
            </a:pPr>
            <a:r>
              <a:rPr/>
              <a:t>Out of 100 permutations, how many resulted in a difference at least as large as observed in our experiment?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atistical_inference_files/figure-pptx/unnamed-chunk-12-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Distribution of p-values (moderate effect)</a:t>
            </a:r>
          </a:p>
        </p:txBody>
      </p:sp>
      <p:sp>
        <p:nvSpPr>
          <p:cNvPr id="3" name="Content Placeholder 2"/>
          <p:cNvSpPr>
            <a:spLocks noGrp="1"/>
          </p:cNvSpPr>
          <p:nvPr>
            <p:ph idx="1"/>
          </p:nvPr>
        </p:nvSpPr>
        <p:spPr/>
        <p:txBody>
          <a:bodyPr>
            <a:normAutofit lnSpcReduction="10000"/>
          </a:bodyPr>
          <a:lstStyle/>
          <a:p>
            <a:pPr marL="1270000" indent="0">
              <a:buNone/>
            </a:pPr>
            <a:r>
              <a:rPr sz="1800">
                <a:latin typeface="Courier"/>
              </a:rPr>
              <a:t>p.val.perm &lt;-</a:t>
            </a:r>
            <a:r>
              <a:rPr sz="1800">
                <a:solidFill>
                  <a:srgbClr val="4070A0"/>
                </a:solidFill>
                <a:latin typeface="Courier"/>
              </a:rPr>
              <a:t> </a:t>
            </a:r>
            <a:r>
              <a:rPr sz="1800" b="1">
                <a:solidFill>
                  <a:srgbClr val="007020"/>
                </a:solidFill>
                <a:latin typeface="Courier"/>
              </a:rPr>
              <a:t>function</a:t>
            </a:r>
            <a:r>
              <a:rPr sz="1800">
                <a:latin typeface="Courier"/>
              </a:rPr>
              <a:t>(){</a:t>
            </a:r>
            <a:r>
              <a:t/>
            </a:r>
            <a:br/>
            <a:r>
              <a:rPr sz="1800">
                <a:latin typeface="Courier"/>
              </a:rPr>
              <a:t>  k &lt;-</a:t>
            </a:r>
            <a:r>
              <a:rPr sz="1800">
                <a:solidFill>
                  <a:srgbClr val="4070A0"/>
                </a:solidFill>
                <a:latin typeface="Courier"/>
              </a:rPr>
              <a:t> </a:t>
            </a:r>
            <a:r>
              <a:rPr sz="1800" b="1">
                <a:solidFill>
                  <a:srgbClr val="007020"/>
                </a:solidFill>
                <a:latin typeface="Courier"/>
              </a:rPr>
              <a:t>y</a:t>
            </a:r>
            <a:r>
              <a:rPr sz="1800">
                <a:latin typeface="Courier"/>
              </a:rPr>
              <a:t>()         </a:t>
            </a:r>
            <a:r>
              <a:rPr sz="1800" i="1">
                <a:solidFill>
                  <a:srgbClr val="60A0B0"/>
                </a:solidFill>
                <a:latin typeface="Courier"/>
              </a:rPr>
              <a:t># run experiment again (random draws from generating model)</a:t>
            </a:r>
            <a:r>
              <a:t/>
            </a:r>
            <a:br/>
            <a:r>
              <a:rPr sz="1800">
                <a:latin typeface="Courier"/>
              </a:rPr>
              <a:t>  obs.diff &lt;-</a:t>
            </a:r>
            <a:r>
              <a:rPr sz="1800">
                <a:solidFill>
                  <a:srgbClr val="4070A0"/>
                </a:solidFill>
                <a:latin typeface="Courier"/>
              </a:rPr>
              <a:t> </a:t>
            </a:r>
            <a:r>
              <a:rPr sz="1800" b="1">
                <a:solidFill>
                  <a:srgbClr val="007020"/>
                </a:solidFill>
                <a:latin typeface="Courier"/>
              </a:rPr>
              <a:t>abs</a:t>
            </a:r>
            <a:r>
              <a:rPr sz="1800">
                <a:latin typeface="Courier"/>
              </a:rPr>
              <a:t>(</a:t>
            </a:r>
            <a:r>
              <a:rPr sz="1800" b="1">
                <a:solidFill>
                  <a:srgbClr val="007020"/>
                </a:solidFill>
                <a:latin typeface="Courier"/>
              </a:rPr>
              <a:t>mean</a:t>
            </a:r>
            <a:r>
              <a:rPr sz="1800">
                <a:latin typeface="Courier"/>
              </a:rPr>
              <a:t>(k[</a:t>
            </a:r>
            <a:r>
              <a:rPr sz="1800">
                <a:solidFill>
                  <a:srgbClr val="40A070"/>
                </a:solidFill>
                <a:latin typeface="Courier"/>
              </a:rPr>
              <a:t>7</a:t>
            </a:r>
            <a:r>
              <a:rPr sz="1800">
                <a:solidFill>
                  <a:srgbClr val="666666"/>
                </a:solidFill>
                <a:latin typeface="Courier"/>
              </a:rPr>
              <a:t>:</a:t>
            </a:r>
            <a:r>
              <a:rPr sz="1800">
                <a:solidFill>
                  <a:srgbClr val="40A070"/>
                </a:solidFill>
                <a:latin typeface="Courier"/>
              </a:rPr>
              <a:t>12</a:t>
            </a:r>
            <a:r>
              <a:rPr sz="1800">
                <a:latin typeface="Courier"/>
              </a:rPr>
              <a:t>]</a:t>
            </a:r>
            <a:r>
              <a:rPr sz="1800">
                <a:solidFill>
                  <a:srgbClr val="666666"/>
                </a:solidFill>
                <a:latin typeface="Courier"/>
              </a:rPr>
              <a:t>-</a:t>
            </a:r>
            <a:r>
              <a:rPr sz="1800">
                <a:latin typeface="Courier"/>
              </a:rPr>
              <a:t>k[</a:t>
            </a:r>
            <a:r>
              <a:rPr sz="1800">
                <a:solidFill>
                  <a:srgbClr val="40A070"/>
                </a:solidFill>
                <a:latin typeface="Courier"/>
              </a:rPr>
              <a:t>1</a:t>
            </a:r>
            <a:r>
              <a:rPr sz="1800">
                <a:solidFill>
                  <a:srgbClr val="666666"/>
                </a:solidFill>
                <a:latin typeface="Courier"/>
              </a:rPr>
              <a:t>:</a:t>
            </a:r>
            <a:r>
              <a:rPr sz="1800">
                <a:solidFill>
                  <a:srgbClr val="40A070"/>
                </a:solidFill>
                <a:latin typeface="Courier"/>
              </a:rPr>
              <a:t>6</a:t>
            </a:r>
            <a:r>
              <a:rPr sz="1800">
                <a:latin typeface="Courier"/>
              </a:rPr>
              <a:t>]))  </a:t>
            </a:r>
            <a:r>
              <a:rPr sz="1800" i="1">
                <a:solidFill>
                  <a:srgbClr val="60A0B0"/>
                </a:solidFill>
                <a:latin typeface="Courier"/>
              </a:rPr>
              <a:t># calculate observed difference of means</a:t>
            </a:r>
            <a:r>
              <a:t/>
            </a:r>
            <a:br/>
            <a:r>
              <a:rPr sz="1800">
                <a:latin typeface="Courier"/>
              </a:rPr>
              <a:t>  perm &lt;-</a:t>
            </a:r>
            <a:r>
              <a:rPr sz="1800">
                <a:solidFill>
                  <a:srgbClr val="4070A0"/>
                </a:solidFill>
                <a:latin typeface="Courier"/>
              </a:rPr>
              <a:t> </a:t>
            </a:r>
            <a:r>
              <a:rPr sz="1800" b="1">
                <a:solidFill>
                  <a:srgbClr val="007020"/>
                </a:solidFill>
                <a:latin typeface="Courier"/>
              </a:rPr>
              <a:t>replicate</a:t>
            </a:r>
            <a:r>
              <a:rPr sz="1800">
                <a:latin typeface="Courier"/>
              </a:rPr>
              <a:t>(</a:t>
            </a:r>
            <a:r>
              <a:rPr sz="1800">
                <a:solidFill>
                  <a:srgbClr val="40A070"/>
                </a:solidFill>
                <a:latin typeface="Courier"/>
              </a:rPr>
              <a:t>100</a:t>
            </a:r>
            <a:r>
              <a:rPr sz="1800">
                <a:latin typeface="Courier"/>
              </a:rPr>
              <a:t>, </a:t>
            </a:r>
            <a:r>
              <a:rPr sz="1800" b="1">
                <a:solidFill>
                  <a:srgbClr val="007020"/>
                </a:solidFill>
                <a:latin typeface="Courier"/>
              </a:rPr>
              <a:t>shuffle</a:t>
            </a:r>
            <a:r>
              <a:rPr sz="1800">
                <a:latin typeface="Courier"/>
              </a:rPr>
              <a:t>(k))     </a:t>
            </a:r>
            <a:r>
              <a:rPr sz="1800" i="1">
                <a:solidFill>
                  <a:srgbClr val="60A0B0"/>
                </a:solidFill>
                <a:latin typeface="Courier"/>
              </a:rPr>
              <a:t># permute ("shuffle") 100 times and calculate observed differences</a:t>
            </a:r>
            <a:r>
              <a:t/>
            </a:r>
            <a:br/>
            <a:r>
              <a:rPr sz="1800">
                <a:latin typeface="Courier"/>
              </a:rPr>
              <a:t>  </a:t>
            </a:r>
            <a:r>
              <a:rPr sz="1800" b="1">
                <a:solidFill>
                  <a:srgbClr val="007020"/>
                </a:solidFill>
                <a:latin typeface="Courier"/>
              </a:rPr>
              <a:t>mean</a:t>
            </a:r>
            <a:r>
              <a:rPr sz="1800">
                <a:latin typeface="Courier"/>
              </a:rPr>
              <a:t>(perm </a:t>
            </a:r>
            <a:r>
              <a:rPr sz="1800">
                <a:solidFill>
                  <a:srgbClr val="666666"/>
                </a:solidFill>
                <a:latin typeface="Courier"/>
              </a:rPr>
              <a:t>&gt;=</a:t>
            </a:r>
            <a:r>
              <a:rPr sz="1800">
                <a:solidFill>
                  <a:srgbClr val="4070A0"/>
                </a:solidFill>
                <a:latin typeface="Courier"/>
              </a:rPr>
              <a:t> </a:t>
            </a:r>
            <a:r>
              <a:rPr sz="1800">
                <a:latin typeface="Courier"/>
              </a:rPr>
              <a:t>obs.diff)       </a:t>
            </a:r>
            <a:r>
              <a:rPr sz="1800" i="1">
                <a:solidFill>
                  <a:srgbClr val="60A0B0"/>
                </a:solidFill>
                <a:latin typeface="Courier"/>
              </a:rPr>
              <a:t># what proportion of permutations &gt;= observed difference from experiment</a:t>
            </a:r>
            <a:r>
              <a:t/>
            </a:r>
            <a:br/>
            <a:r>
              <a:rPr sz="1800">
                <a:latin typeface="Courier"/>
              </a:rPr>
              <a:t>}</a:t>
            </a:r>
            <a:r>
              <a:t/>
            </a:r>
            <a:br/>
            <a:r>
              <a:t/>
            </a:r>
            <a:br/>
            <a:r>
              <a:rPr sz="1800">
                <a:latin typeface="Courier"/>
              </a:rPr>
              <a:t>p.perm &lt;-</a:t>
            </a:r>
            <a:r>
              <a:rPr sz="1800">
                <a:solidFill>
                  <a:srgbClr val="4070A0"/>
                </a:solidFill>
                <a:latin typeface="Courier"/>
              </a:rPr>
              <a:t> </a:t>
            </a:r>
            <a:r>
              <a:rPr sz="1800" b="1">
                <a:solidFill>
                  <a:srgbClr val="007020"/>
                </a:solidFill>
                <a:latin typeface="Courier"/>
              </a:rPr>
              <a:t>replicate</a:t>
            </a:r>
            <a:r>
              <a:rPr sz="1800">
                <a:latin typeface="Courier"/>
              </a:rPr>
              <a:t>(</a:t>
            </a:r>
            <a:r>
              <a:rPr sz="1800">
                <a:solidFill>
                  <a:srgbClr val="40A070"/>
                </a:solidFill>
                <a:latin typeface="Courier"/>
              </a:rPr>
              <a:t>500</a:t>
            </a:r>
            <a:r>
              <a:rPr sz="1800">
                <a:latin typeface="Courier"/>
              </a:rPr>
              <a:t>, </a:t>
            </a:r>
            <a:r>
              <a:rPr sz="1800" b="1">
                <a:solidFill>
                  <a:srgbClr val="007020"/>
                </a:solidFill>
                <a:latin typeface="Courier"/>
              </a:rPr>
              <a:t>p.val.perm</a:t>
            </a:r>
            <a:r>
              <a:rPr sz="1800">
                <a:latin typeface="Courier"/>
              </a:rPr>
              <a:t>())   </a:t>
            </a:r>
            <a:r>
              <a:rPr sz="1800" i="1">
                <a:solidFill>
                  <a:srgbClr val="60A0B0"/>
                </a:solidFill>
                <a:latin typeface="Courier"/>
              </a:rPr>
              <a:t># repeat experiment 500 times, storing p-value each time</a:t>
            </a:r>
            <a:r>
              <a:t/>
            </a:r>
            <a:br/>
            <a:r>
              <a:rPr sz="1800" b="1">
                <a:solidFill>
                  <a:srgbClr val="007020"/>
                </a:solidFill>
                <a:latin typeface="Courier"/>
              </a:rPr>
              <a:t>mean</a:t>
            </a:r>
            <a:r>
              <a:rPr sz="1800">
                <a:latin typeface="Courier"/>
              </a:rPr>
              <a:t>(p.perm </a:t>
            </a:r>
            <a:r>
              <a:rPr sz="1800">
                <a:solidFill>
                  <a:srgbClr val="666666"/>
                </a:solidFill>
                <a:latin typeface="Courier"/>
              </a:rPr>
              <a:t>&lt;</a:t>
            </a:r>
            <a:r>
              <a:rPr sz="1800">
                <a:solidFill>
                  <a:srgbClr val="4070A0"/>
                </a:solidFill>
                <a:latin typeface="Courier"/>
              </a:rPr>
              <a:t> </a:t>
            </a:r>
            <a:r>
              <a:rPr sz="1800">
                <a:solidFill>
                  <a:srgbClr val="40A070"/>
                </a:solidFill>
                <a:latin typeface="Courier"/>
              </a:rPr>
              <a:t>.05</a:t>
            </a:r>
            <a:r>
              <a:rPr sz="1800">
                <a:latin typeface="Courier"/>
              </a:rPr>
              <a:t>)                       </a:t>
            </a:r>
            <a:r>
              <a:rPr sz="1800" i="1">
                <a:solidFill>
                  <a:srgbClr val="60A0B0"/>
                </a:solidFill>
                <a:latin typeface="Courier"/>
              </a:rPr>
              <a:t># true positive rate by permutation test</a:t>
            </a:r>
          </a:p>
          <a:p>
            <a:pPr marL="1270000" indent="0">
              <a:buNone/>
            </a:pPr>
            <a:r>
              <a:rPr sz="1800">
                <a:latin typeface="Courier"/>
              </a:rPr>
              <a:t>## [1] 0.47</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Distribution of p-values (moderate effect)</a:t>
            </a:r>
          </a:p>
        </p:txBody>
      </p:sp>
      <p:pic>
        <p:nvPicPr>
          <p:cNvPr id="3" name="Picture 1" descr="statistical_inference_files/figure-pptx/unnamed-chunk-14-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What have we learned?</a:t>
            </a:r>
          </a:p>
        </p:txBody>
      </p:sp>
      <p:sp>
        <p:nvSpPr>
          <p:cNvPr id="3" name="Content Placeholder 2"/>
          <p:cNvSpPr>
            <a:spLocks noGrp="1"/>
          </p:cNvSpPr>
          <p:nvPr>
            <p:ph idx="1"/>
          </p:nvPr>
        </p:nvSpPr>
        <p:spPr/>
        <p:txBody>
          <a:bodyPr/>
          <a:lstStyle/>
          <a:p>
            <a:pPr lvl="1"/>
            <a14:m xmlns:a14="http://schemas.microsoft.com/office/drawing/2010/main">
              <m:oMath xmlns:m="http://schemas.openxmlformats.org/officeDocument/2006/math">
                <m:r>
                  <a:rPr>
                    <a:latin typeface="Cambria Math" panose="02040503050406030204" pitchFamily="18" charset="0"/>
                  </a:rPr>
                  <m:t>𝛼</m:t>
                </m:r>
              </m:oMath>
            </a14:m>
            <a:r>
              <a:rPr/>
              <a:t> (typically </a:t>
            </a:r>
            <a14:m xmlns:a14="http://schemas.microsoft.com/office/drawing/2010/main">
              <m:oMath xmlns:m="http://schemas.openxmlformats.org/officeDocument/2006/math">
                <m:r>
                  <a:rPr>
                    <a:latin typeface="Cambria Math" panose="02040503050406030204" pitchFamily="18" charset="0"/>
                  </a:rPr>
                  <m:t>𝛼</m:t>
                </m:r>
                <m:r>
                  <a:rPr>
                    <a:latin typeface="Cambria Math" panose="02040503050406030204" pitchFamily="18" charset="0"/>
                  </a:rPr>
                  <m:t>=.05</m:t>
                </m:r>
              </m:oMath>
            </a14:m>
            <a:r>
              <a:rPr/>
              <a:t>) is the proportion of times we’re prepared to reject the null when it is true, the so-called Type 1 error rate</a:t>
            </a:r>
          </a:p>
          <a:p>
            <a:pPr lvl="1"/>
            <a:r>
              <a:rPr/>
              <a:t>if there is no difference between groups p-values are uniformly distributed over many experiments (p = .001 is no more unusual than p = .321)</a:t>
            </a:r>
          </a:p>
          <a:p>
            <a:pPr lvl="1"/>
            <a:r>
              <a:rPr/>
              <a:t>if there is a difference between groups, p-values should not be uniformly distributed over many experiments (this is why p-values are useful under the “frequentist” assumptions)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What have we learned?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lvl="1"/>
                <a14:m>
                  <m:oMath xmlns:m="http://schemas.openxmlformats.org/officeDocument/2006/math">
                    <m:r>
                      <a:rPr>
                        <a:latin typeface="Cambria Math" panose="02040503050406030204" pitchFamily="18" charset="0"/>
                      </a:rPr>
                      <m:t>𝛼</m:t>
                    </m:r>
                  </m:oMath>
                </a14:m>
                <a:r>
                  <a:rPr/>
                  <a:t> (typically </a:t>
                </a:r>
                <a14:m>
                  <m:oMath xmlns:m="http://schemas.openxmlformats.org/officeDocument/2006/math">
                    <m:r>
                      <a:rPr>
                        <a:latin typeface="Cambria Math" panose="02040503050406030204" pitchFamily="18" charset="0"/>
                      </a:rPr>
                      <m:t>𝛼</m:t>
                    </m:r>
                    <m:r>
                      <a:rPr>
                        <a:latin typeface="Cambria Math" panose="02040503050406030204" pitchFamily="18" charset="0"/>
                      </a:rPr>
                      <m:t>=.05</m:t>
                    </m:r>
                  </m:oMath>
                </a14:m>
                <a:r>
                  <a:rPr/>
                  <a:t>) is the proportion of times we’re prepared to reject the null when it is true, the so-called Type 1 error rate</a:t>
                </a:r>
              </a:p>
              <a:p>
                <a:pPr lvl="1"/>
                <a:r>
                  <a:rPr/>
                  <a:t>if there is no difference between groups p-values are uniformly distributed over many experiments (p = .001 is no more unusual than p = .321)</a:t>
                </a:r>
              </a:p>
              <a:p>
                <a:pPr lvl="1"/>
                <a:r>
                  <a:rPr/>
                  <a:t>if there is a difference between groups, p-values should not be uniformly distributed over many experiments (this is why p-values are useful under the “frequentist” assumptions)</a:t>
                </a:r>
              </a:p>
              <a:p>
                <a:pPr lvl="1"/>
                <a:r>
                  <a:rPr/>
                  <a:t>the p-value tells us how surprising the data would be if there were no effect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2291" r="-1500"/>
                </a:stretch>
              </a:blipFill>
            </p:spPr>
            <p:txBody>
              <a:bodyPr/>
              <a:lstStyle/>
              <a:p>
                <a:r>
                  <a:rPr lang="en-AU">
                    <a:noFill/>
                  </a:rPr>
                  <a:t> </a:t>
                </a:r>
              </a:p>
            </p:txBody>
          </p:sp>
        </mc:Fallback>
      </mc:AlternateContent>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What have we learned?</a:t>
            </a:r>
          </a:p>
        </p:txBody>
      </p:sp>
      <p:sp>
        <p:nvSpPr>
          <p:cNvPr id="3" name="Content Placeholder 2"/>
          <p:cNvSpPr>
            <a:spLocks noGrp="1"/>
          </p:cNvSpPr>
          <p:nvPr>
            <p:ph idx="1"/>
          </p:nvPr>
        </p:nvSpPr>
        <p:spPr/>
        <p:txBody>
          <a:bodyPr/>
          <a:lstStyle/>
          <a:p>
            <a:pPr lvl="1"/>
            <a:r>
              <a:rPr/>
              <a:t>the p-value can’t tell us if there is no effect (it can tell us if the </a:t>
            </a:r>
            <a:r>
              <a:rPr b="1"/>
              <a:t>data</a:t>
            </a:r>
            <a:r>
              <a:rPr/>
              <a:t> would not be surprising under the null)</a:t>
            </a:r>
          </a:p>
          <a:p>
            <a:pPr lvl="1"/>
            <a14:m xmlns:a14="http://schemas.microsoft.com/office/drawing/2010/main">
              <m:oMath xmlns:m="http://schemas.openxmlformats.org/officeDocument/2006/math">
                <m:r>
                  <a:rPr>
                    <a:latin typeface="Cambria Math" panose="02040503050406030204" pitchFamily="18" charset="0"/>
                  </a:rPr>
                  <m:t>𝑝</m:t>
                </m:r>
                <m:r>
                  <a:rPr>
                    <a:latin typeface="Cambria Math" panose="02040503050406030204" pitchFamily="18" charset="0"/>
                  </a:rPr>
                  <m:t>(</m:t>
                </m:r>
                <m:r>
                  <a:rPr>
                    <a:latin typeface="Cambria Math" panose="02040503050406030204" pitchFamily="18" charset="0"/>
                  </a:rPr>
                  <m:t>𝑦</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𝑦</m:t>
                </m:r>
                <m:r>
                  <a:rPr>
                    <a:latin typeface="Cambria Math" panose="02040503050406030204" pitchFamily="18" charset="0"/>
                  </a:rPr>
                  <m:t>)</m:t>
                </m:r>
              </m:oMath>
            </a14:m>
            <a:r>
              <a:rPr/>
              <a:t> “fallacy of the transposed conditional”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What have we learned?</a:t>
            </a:r>
          </a:p>
        </p:txBody>
      </p:sp>
      <p:sp>
        <p:nvSpPr>
          <p:cNvPr id="3" name="Content Placeholder 2"/>
          <p:cNvSpPr>
            <a:spLocks noGrp="1"/>
          </p:cNvSpPr>
          <p:nvPr>
            <p:ph idx="1"/>
          </p:nvPr>
        </p:nvSpPr>
        <p:spPr/>
        <p:txBody>
          <a:bodyPr/>
          <a:lstStyle/>
          <a:p>
            <a:pPr lvl="1"/>
            <a:r>
              <a:rPr/>
              <a:t>the p-value can’t tell us if there is no effect (it can tell us if the </a:t>
            </a:r>
            <a:r>
              <a:rPr b="1"/>
              <a:t>data</a:t>
            </a:r>
            <a:r>
              <a:rPr/>
              <a:t> would not be surprising under the null)</a:t>
            </a:r>
          </a:p>
          <a:p>
            <a:pPr lvl="1"/>
            <a14:m xmlns:a14="http://schemas.microsoft.com/office/drawing/2010/main">
              <m:oMath xmlns:m="http://schemas.openxmlformats.org/officeDocument/2006/math">
                <m:r>
                  <a:rPr>
                    <a:latin typeface="Cambria Math" panose="02040503050406030204" pitchFamily="18" charset="0"/>
                  </a:rPr>
                  <m:t>𝑝</m:t>
                </m:r>
                <m:r>
                  <a:rPr>
                    <a:latin typeface="Cambria Math" panose="02040503050406030204" pitchFamily="18" charset="0"/>
                  </a:rPr>
                  <m:t>(</m:t>
                </m:r>
                <m:r>
                  <a:rPr>
                    <a:latin typeface="Cambria Math" panose="02040503050406030204" pitchFamily="18" charset="0"/>
                  </a:rPr>
                  <m:t>𝑦</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𝑦</m:t>
                </m:r>
                <m:r>
                  <a:rPr>
                    <a:latin typeface="Cambria Math" panose="02040503050406030204" pitchFamily="18" charset="0"/>
                  </a:rPr>
                  <m:t>)</m:t>
                </m:r>
              </m:oMath>
            </a14:m>
            <a:r>
              <a:rPr/>
              <a:t> “fallacy of the transposed conditional”</a:t>
            </a:r>
            <a:r>
              <a:t/>
            </a:r>
            <a:br/>
            <a:endParaRPr/>
          </a:p>
          <a:p>
            <a:pPr lvl="1"/>
            <a:r>
              <a:rPr/>
              <a:t>the p-value is heavily dependent on test assumptions - </a:t>
            </a:r>
            <a:r>
              <a:rPr b="1"/>
              <a:t>you must check that these assumptions are satisfied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What have we learned?</a:t>
            </a:r>
          </a:p>
        </p:txBody>
      </p:sp>
      <p:sp>
        <p:nvSpPr>
          <p:cNvPr id="3" name="Content Placeholder 2"/>
          <p:cNvSpPr>
            <a:spLocks noGrp="1"/>
          </p:cNvSpPr>
          <p:nvPr>
            <p:ph idx="1"/>
          </p:nvPr>
        </p:nvSpPr>
        <p:spPr/>
        <p:txBody>
          <a:bodyPr/>
          <a:lstStyle/>
          <a:p>
            <a:pPr lvl="1"/>
            <a:r>
              <a:rPr/>
              <a:t>the p-value can’t tell us if there is no effect (it can tell us if the </a:t>
            </a:r>
            <a:r>
              <a:rPr b="1"/>
              <a:t>data</a:t>
            </a:r>
            <a:r>
              <a:rPr/>
              <a:t> would not be surprising under the null)</a:t>
            </a:r>
          </a:p>
          <a:p>
            <a:pPr lvl="1"/>
            <a14:m xmlns:a14="http://schemas.microsoft.com/office/drawing/2010/main">
              <m:oMath xmlns:m="http://schemas.openxmlformats.org/officeDocument/2006/math">
                <m:r>
                  <a:rPr>
                    <a:latin typeface="Cambria Math" panose="02040503050406030204" pitchFamily="18" charset="0"/>
                  </a:rPr>
                  <m:t>𝑝</m:t>
                </m:r>
                <m:r>
                  <a:rPr>
                    <a:latin typeface="Cambria Math" panose="02040503050406030204" pitchFamily="18" charset="0"/>
                  </a:rPr>
                  <m:t>(</m:t>
                </m:r>
                <m:r>
                  <a:rPr>
                    <a:latin typeface="Cambria Math" panose="02040503050406030204" pitchFamily="18" charset="0"/>
                  </a:rPr>
                  <m:t>𝑦</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𝑦</m:t>
                </m:r>
                <m:r>
                  <a:rPr>
                    <a:latin typeface="Cambria Math" panose="02040503050406030204" pitchFamily="18" charset="0"/>
                  </a:rPr>
                  <m:t>)</m:t>
                </m:r>
              </m:oMath>
            </a14:m>
            <a:r>
              <a:rPr/>
              <a:t> “fallacy of the transposed conditional”</a:t>
            </a:r>
            <a:r>
              <a:t/>
            </a:r>
            <a:br/>
            <a:endParaRPr/>
          </a:p>
          <a:p>
            <a:pPr lvl="1"/>
            <a:r>
              <a:rPr/>
              <a:t>the p-value is heavily dependent on test assumptions - </a:t>
            </a:r>
            <a:r>
              <a:rPr b="1"/>
              <a:t>you must check that these assumptions are satisfied</a:t>
            </a:r>
          </a:p>
          <a:p>
            <a:pPr lvl="2"/>
            <a:r>
              <a:rPr/>
              <a:t>Google</a:t>
            </a:r>
          </a:p>
          <a:p>
            <a:pPr lvl="2"/>
            <a:r>
              <a:rPr/>
              <a:t>consult a friendly statistician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Why do we need p-values?</a:t>
            </a:r>
          </a:p>
        </p:txBody>
      </p:sp>
      <p:sp>
        <p:nvSpPr>
          <p:cNvPr id="3" name="Content Placeholder 2"/>
          <p:cNvSpPr>
            <a:spLocks noGrp="1"/>
          </p:cNvSpPr>
          <p:nvPr>
            <p:ph idx="1"/>
          </p:nvPr>
        </p:nvSpPr>
        <p:spPr/>
        <p:txBody>
          <a:bodyPr>
            <a:normAutofit fontScale="92500" lnSpcReduction="10000"/>
          </a:bodyPr>
          <a:lstStyle/>
          <a:p>
            <a:pPr marL="0" indent="0">
              <a:buNone/>
            </a:pPr>
            <a:r>
              <a:rPr/>
              <a:t>Consider the data from a single experiment on extra-sensory perception (Bem, 2011). Participants are shown a pair of curtains on a monitor and asked to guess which curtain the image is hidden behind. After the participant has made their selection, the computer decides at random whether there was an image behind the chosen curtain. Erotic images or non-erotic images were displayed.</a:t>
            </a:r>
          </a:p>
          <a:p>
            <a:pPr marL="0" indent="0">
              <a:buNone/>
            </a:pPr>
            <a:r>
              <a:rPr/>
              <a:t>Participants were able to guess which curtain would conceal an erotic image 53.1% of the time.</a:t>
            </a:r>
          </a:p>
          <a:p>
            <a:pPr marL="0" indent="0">
              <a:buNone/>
            </a:pPr>
            <a:r>
              <a:rPr b="1"/>
              <a:t>What proportion of times would we expect participants to correctly guess which curtain concealed the erotic image?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What have we learned?</a:t>
            </a:r>
          </a:p>
        </p:txBody>
      </p:sp>
      <p:pic>
        <p:nvPicPr>
          <p:cNvPr id="3" name="Picture 1" descr="figure2.jpg"/>
          <p:cNvPicPr>
            <a:picLocks noGrp="1" noChangeAspect="1"/>
          </p:cNvPicPr>
          <p:nvPr/>
        </p:nvPicPr>
        <p:blipFill>
          <a:blip r:embed="rId2"/>
          <a:stretch>
            <a:fillRect/>
          </a:stretch>
        </p:blipFill>
        <p:spPr bwMode="auto">
          <a:xfrm>
            <a:off x="2286000" y="1600200"/>
            <a:ext cx="7632700" cy="45212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a:t>Fig courtesy of Rousselet, G. A., Pernet, C. R., Wilcox, R. R. (2017) “Beyond differences in means: robust graphical methods to compare two groups in neuroscience”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References</a:t>
            </a:r>
          </a:p>
        </p:txBody>
      </p:sp>
      <p:sp>
        <p:nvSpPr>
          <p:cNvPr id="3" name="Content Placeholder 2"/>
          <p:cNvSpPr>
            <a:spLocks noGrp="1"/>
          </p:cNvSpPr>
          <p:nvPr>
            <p:ph idx="1"/>
          </p:nvPr>
        </p:nvSpPr>
        <p:spPr/>
        <p:txBody>
          <a:bodyPr>
            <a:normAutofit fontScale="92500" lnSpcReduction="20000"/>
          </a:bodyPr>
          <a:lstStyle/>
          <a:p>
            <a:pPr marL="0" indent="0">
              <a:buNone/>
            </a:pPr>
            <a:r>
              <a:rPr/>
              <a:t>Bem, D. J. (2011). Feeling the future: experimental evidence for anomalous retroactive influences on cognition and affect. Journal of personality and social psychology, 100(3), 407.</a:t>
            </a:r>
          </a:p>
          <a:p>
            <a:pPr marL="0" indent="0">
              <a:buNone/>
            </a:pPr>
            <a:r>
              <a:rPr>
                <a:hlinkClick r:id="rId2"/>
              </a:rPr>
              <a:t>https://slate.com/health-and-science/2017/06/daryl-bem-proved-esp-is-real-showed-science-is-broken.html</a:t>
            </a:r>
          </a:p>
          <a:p>
            <a:pPr marL="0" indent="0">
              <a:buNone/>
            </a:pPr>
            <a:r>
              <a:rPr>
                <a:hlinkClick r:id="rId3"/>
              </a:rPr>
              <a:t>https://rationalwiki.org/wiki/Confusion_of_the_inverse</a:t>
            </a:r>
            <a:r>
              <a:rPr/>
              <a:t> (“fallacy of the transposed conditional”)</a:t>
            </a:r>
          </a:p>
          <a:p>
            <a:pPr marL="0" indent="0">
              <a:buNone/>
            </a:pPr>
            <a:r>
              <a:rPr/>
              <a:t>Rousselet, G. A., Pernet, C. R., &amp; Wilcox, R. R. (2017). Beyond differences in means: robust graphical methods to compare two groups in neuroscience. European Journal of Neuroscience, 46(2), 1738-1748.</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Why do we need p-values?</a:t>
            </a:r>
          </a:p>
        </p:txBody>
      </p:sp>
      <p:sp>
        <p:nvSpPr>
          <p:cNvPr id="3" name="Content Placeholder 2"/>
          <p:cNvSpPr>
            <a:spLocks noGrp="1"/>
          </p:cNvSpPr>
          <p:nvPr>
            <p:ph idx="1"/>
          </p:nvPr>
        </p:nvSpPr>
        <p:spPr/>
        <p:txBody>
          <a:bodyPr/>
          <a:lstStyle/>
          <a:p>
            <a:pPr lvl="1"/>
            <a:r>
              <a:rPr/>
              <a:t>p-values tell us how </a:t>
            </a:r>
            <a:r>
              <a:rPr i="1"/>
              <a:t>surprising</a:t>
            </a:r>
            <a:r>
              <a:rPr/>
              <a:t> the data would be if there was no underlying effect</a:t>
            </a:r>
          </a:p>
          <a:p>
            <a:pPr lvl="1"/>
            <a:r>
              <a:rPr/>
              <a:t>e.g imagine experiment where both groups receive the same placebo</a:t>
            </a:r>
          </a:p>
          <a:p>
            <a:pPr mar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𝑡</m:t>
                  </m:r>
                  <m:r>
                    <a:rPr>
                      <a:latin typeface="Cambria Math" panose="02040503050406030204" pitchFamily="18" charset="0"/>
                    </a:rPr>
                    <m:t>(99)=2.51,</m:t>
                  </m:r>
                  <m:r>
                    <a:rPr>
                      <a:latin typeface="Cambria Math" panose="02040503050406030204" pitchFamily="18" charset="0"/>
                    </a:rPr>
                    <m:t>𝑝</m:t>
                  </m:r>
                  <m:r>
                    <a:rPr>
                      <a:latin typeface="Cambria Math" panose="02040503050406030204" pitchFamily="18" charset="0"/>
                    </a:rPr>
                    <m:t>=.01,</m:t>
                  </m:r>
                  <m:r>
                    <a:rPr>
                      <a:latin typeface="Cambria Math" panose="02040503050406030204" pitchFamily="18" charset="0"/>
                    </a:rPr>
                    <m:t>𝑑</m:t>
                  </m:r>
                  <m:r>
                    <a:rPr>
                      <a:latin typeface="Cambria Math" panose="02040503050406030204" pitchFamily="18" charset="0"/>
                    </a:rPr>
                    <m:t>=0.25</m:t>
                  </m:r>
                </m:oMath>
              </m:oMathPara>
            </a14:m>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Why do we need p-values?</a:t>
            </a:r>
          </a:p>
        </p:txBody>
      </p:sp>
      <p:sp>
        <p:nvSpPr>
          <p:cNvPr id="3" name="Content Placeholder 2"/>
          <p:cNvSpPr>
            <a:spLocks noGrp="1"/>
          </p:cNvSpPr>
          <p:nvPr>
            <p:ph idx="1"/>
          </p:nvPr>
        </p:nvSpPr>
        <p:spPr/>
        <p:txBody>
          <a:bodyPr>
            <a:normAutofit lnSpcReduction="10000"/>
          </a:bodyPr>
          <a:lstStyle/>
          <a:p>
            <a:pPr marL="0" indent="0">
              <a:buNone/>
            </a:pPr>
            <a:r>
              <a:rPr/>
              <a:t>If participants did not have ESP, what would the distribution of correct responses look like?</a:t>
            </a:r>
          </a:p>
          <a:p>
            <a:pPr marL="0" indent="0">
              <a:buNone/>
            </a:pPr>
            <a:r>
              <a:rPr/>
              <a:t>First, let’s simulate data for 100 participants who do </a:t>
            </a:r>
            <a:r>
              <a:rPr b="1"/>
              <a:t>not</a:t>
            </a:r>
            <a:r>
              <a:rPr/>
              <a:t> have ESP. There were 36 trials per participant in the Bem experiment. We’ll ignore whether images were erotic or not (for now).</a:t>
            </a:r>
          </a:p>
          <a:p>
            <a:pPr marL="1270000" indent="0">
              <a:buNone/>
            </a:pPr>
            <a:r>
              <a:rPr sz="1800" i="1">
                <a:solidFill>
                  <a:srgbClr val="60A0B0"/>
                </a:solidFill>
                <a:latin typeface="Courier"/>
              </a:rPr>
              <a:t># 36 trials with p = 0.5 chance of guessing correctly, n= 100 participants</a:t>
            </a:r>
            <a:r>
              <a:t/>
            </a:r>
            <a:br/>
            <a:r>
              <a:rPr sz="1800">
                <a:latin typeface="Courier"/>
              </a:rPr>
              <a:t>bem &lt;-</a:t>
            </a:r>
            <a:r>
              <a:rPr sz="1800">
                <a:solidFill>
                  <a:srgbClr val="4070A0"/>
                </a:solidFill>
                <a:latin typeface="Courier"/>
              </a:rPr>
              <a:t> </a:t>
            </a:r>
            <a:r>
              <a:rPr sz="1800" b="1">
                <a:solidFill>
                  <a:srgbClr val="007020"/>
                </a:solidFill>
                <a:latin typeface="Courier"/>
              </a:rPr>
              <a:t>function</a:t>
            </a:r>
            <a:r>
              <a:rPr sz="1800">
                <a:latin typeface="Courier"/>
              </a:rPr>
              <a:t>(</a:t>
            </a:r>
            <a:r>
              <a:rPr sz="1800">
                <a:solidFill>
                  <a:srgbClr val="902000"/>
                </a:solidFill>
                <a:latin typeface="Courier"/>
              </a:rPr>
              <a:t>n =</a:t>
            </a:r>
            <a:r>
              <a:rPr sz="1800">
                <a:latin typeface="Courier"/>
              </a:rPr>
              <a:t> </a:t>
            </a:r>
            <a:r>
              <a:rPr sz="1800">
                <a:solidFill>
                  <a:srgbClr val="40A070"/>
                </a:solidFill>
                <a:latin typeface="Courier"/>
              </a:rPr>
              <a:t>100</a:t>
            </a:r>
            <a:r>
              <a:rPr sz="1800">
                <a:latin typeface="Courier"/>
              </a:rPr>
              <a:t>, </a:t>
            </a:r>
            <a:r>
              <a:rPr sz="1800">
                <a:solidFill>
                  <a:srgbClr val="902000"/>
                </a:solidFill>
                <a:latin typeface="Courier"/>
              </a:rPr>
              <a:t>trials =</a:t>
            </a:r>
            <a:r>
              <a:rPr sz="1800">
                <a:latin typeface="Courier"/>
              </a:rPr>
              <a:t> </a:t>
            </a:r>
            <a:r>
              <a:rPr sz="1800">
                <a:solidFill>
                  <a:srgbClr val="40A070"/>
                </a:solidFill>
                <a:latin typeface="Courier"/>
              </a:rPr>
              <a:t>36</a:t>
            </a:r>
            <a:r>
              <a:rPr sz="1800">
                <a:latin typeface="Courier"/>
              </a:rPr>
              <a:t>){</a:t>
            </a:r>
            <a:r>
              <a:t/>
            </a:r>
            <a:br/>
            <a:r>
              <a:rPr sz="1800">
                <a:latin typeface="Courier"/>
              </a:rPr>
              <a:t>  y &lt;-</a:t>
            </a:r>
            <a:r>
              <a:rPr sz="1800">
                <a:solidFill>
                  <a:srgbClr val="4070A0"/>
                </a:solidFill>
                <a:latin typeface="Courier"/>
              </a:rPr>
              <a:t> </a:t>
            </a:r>
            <a:r>
              <a:rPr sz="1800" b="1">
                <a:solidFill>
                  <a:srgbClr val="007020"/>
                </a:solidFill>
                <a:latin typeface="Courier"/>
              </a:rPr>
              <a:t>replicate</a:t>
            </a:r>
            <a:r>
              <a:rPr sz="1800">
                <a:latin typeface="Courier"/>
              </a:rPr>
              <a:t>(n, </a:t>
            </a:r>
            <a:r>
              <a:rPr sz="1800" b="1">
                <a:solidFill>
                  <a:srgbClr val="007020"/>
                </a:solidFill>
                <a:latin typeface="Courier"/>
              </a:rPr>
              <a:t>rbinom</a:t>
            </a:r>
            <a:r>
              <a:rPr sz="1800">
                <a:latin typeface="Courier"/>
              </a:rPr>
              <a:t>(trials, </a:t>
            </a:r>
            <a:r>
              <a:rPr sz="1800">
                <a:solidFill>
                  <a:srgbClr val="40A070"/>
                </a:solidFill>
                <a:latin typeface="Courier"/>
              </a:rPr>
              <a:t>1</a:t>
            </a:r>
            <a:r>
              <a:rPr sz="1800">
                <a:latin typeface="Courier"/>
              </a:rPr>
              <a:t>, </a:t>
            </a:r>
            <a:r>
              <a:rPr sz="1800">
                <a:solidFill>
                  <a:srgbClr val="902000"/>
                </a:solidFill>
                <a:latin typeface="Courier"/>
              </a:rPr>
              <a:t>prob =</a:t>
            </a:r>
            <a:r>
              <a:rPr sz="1800">
                <a:latin typeface="Courier"/>
              </a:rPr>
              <a:t> </a:t>
            </a:r>
            <a:r>
              <a:rPr sz="1800">
                <a:solidFill>
                  <a:srgbClr val="40A070"/>
                </a:solidFill>
                <a:latin typeface="Courier"/>
              </a:rPr>
              <a:t>0.5</a:t>
            </a:r>
            <a:r>
              <a:rPr sz="1800">
                <a:latin typeface="Courier"/>
              </a:rPr>
              <a:t>))</a:t>
            </a:r>
            <a:r>
              <a:t/>
            </a:r>
            <a:br/>
            <a:r>
              <a:rPr sz="1800">
                <a:latin typeface="Courier"/>
              </a:rPr>
              <a:t>  </a:t>
            </a:r>
            <a:r>
              <a:rPr sz="1800" b="1">
                <a:solidFill>
                  <a:srgbClr val="007020"/>
                </a:solidFill>
                <a:latin typeface="Courier"/>
              </a:rPr>
              <a:t>colMeans</a:t>
            </a:r>
            <a:r>
              <a:rPr sz="1800">
                <a:latin typeface="Courier"/>
              </a:rPr>
              <a:t>(y)</a:t>
            </a:r>
            <a:r>
              <a:t/>
            </a:r>
            <a:br/>
            <a:r>
              <a:rPr sz="1800">
                <a:latin typeface="Courier"/>
              </a:rPr>
              <a:t>}</a:t>
            </a:r>
            <a:r>
              <a:t/>
            </a:r>
            <a:br/>
            <a:r>
              <a:rPr sz="1800">
                <a:latin typeface="Courier"/>
              </a:rPr>
              <a:t>y &lt;-</a:t>
            </a:r>
            <a:r>
              <a:rPr sz="1800">
                <a:solidFill>
                  <a:srgbClr val="4070A0"/>
                </a:solidFill>
                <a:latin typeface="Courier"/>
              </a:rPr>
              <a:t> </a:t>
            </a:r>
            <a:r>
              <a:rPr sz="1800" b="1">
                <a:solidFill>
                  <a:srgbClr val="007020"/>
                </a:solidFill>
                <a:latin typeface="Courier"/>
              </a:rPr>
              <a:t>bem</a:t>
            </a:r>
            <a:r>
              <a:rPr sz="1800">
                <a:latin typeface="Courier"/>
              </a:rPr>
              <a:t>(</a:t>
            </a:r>
            <a:r>
              <a:rPr sz="1800">
                <a:solidFill>
                  <a:srgbClr val="902000"/>
                </a:solidFill>
                <a:latin typeface="Courier"/>
              </a:rPr>
              <a:t>n =</a:t>
            </a:r>
            <a:r>
              <a:rPr sz="1800">
                <a:latin typeface="Courier"/>
              </a:rPr>
              <a:t> </a:t>
            </a:r>
            <a:r>
              <a:rPr sz="1800">
                <a:solidFill>
                  <a:srgbClr val="40A070"/>
                </a:solidFill>
                <a:latin typeface="Courier"/>
              </a:rPr>
              <a:t>100</a:t>
            </a:r>
            <a:r>
              <a:rPr sz="1800">
                <a:latin typeface="Courier"/>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Proportion of correct responses per participant</a:t>
            </a:r>
          </a:p>
        </p:txBody>
      </p:sp>
      <p:pic>
        <p:nvPicPr>
          <p:cNvPr id="3" name="Picture 1" descr="statistical_inference_files/figure-pptx/unnamed-chunk-3-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Mean correct responses per Bem replication</a:t>
            </a:r>
          </a:p>
        </p:txBody>
      </p:sp>
      <p:sp>
        <p:nvSpPr>
          <p:cNvPr id="3" name="Content Placeholder 2"/>
          <p:cNvSpPr>
            <a:spLocks noGrp="1"/>
          </p:cNvSpPr>
          <p:nvPr>
            <p:ph idx="1"/>
          </p:nvPr>
        </p:nvSpPr>
        <p:spPr/>
        <p:txBody>
          <a:bodyPr/>
          <a:lstStyle/>
          <a:p>
            <a:pPr marL="0" indent="0">
              <a:buNone/>
            </a:pPr>
            <a:r>
              <a:rPr/>
              <a:t>Replicate Bem 1000 times (ignoring image attributes), plot distribution of results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atistical_inference_files/figure-pptx/unnamed-chunk-4-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Mean correct responses per Bem replication</a:t>
            </a:r>
          </a:p>
        </p:txBody>
      </p:sp>
      <p:sp>
        <p:nvSpPr>
          <p:cNvPr id="3" name="Content Placeholder 2"/>
          <p:cNvSpPr>
            <a:spLocks noGrp="1"/>
          </p:cNvSpPr>
          <p:nvPr>
            <p:ph idx="1"/>
          </p:nvPr>
        </p:nvSpPr>
        <p:spPr/>
        <p:txBody>
          <a:bodyPr>
            <a:normAutofit lnSpcReduction="10000"/>
          </a:bodyPr>
          <a:lstStyle/>
          <a:p>
            <a:pPr marL="0" indent="0">
              <a:buNone/>
            </a:pPr>
            <a:r>
              <a:rPr/>
              <a:t>Bem reported results for erotic images and non-erotic images separately, claiming that the signficant result for erotic images and the non-significant result for non-erotic images had been hypothesised </a:t>
            </a:r>
            <a:r>
              <a:rPr i="1"/>
              <a:t>a-priori</a:t>
            </a:r>
            <a:r>
              <a:rPr/>
              <a:t>. Bem argued that the results were confirmatory of the hypothesis supporting precognition for erotic images.</a:t>
            </a:r>
          </a:p>
          <a:p>
            <a:pPr marL="0" indent="0">
              <a:buNone/>
            </a:pPr>
            <a:r>
              <a:rPr/>
              <a:t>There were 40 trials that included 12 erotic images and 60 trials that included 18 erotic images. We will simulate results for 1000 experiments with 40 + 60 participants each.</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1096</Words>
  <Application>Microsoft Office PowerPoint</Application>
  <PresentationFormat>Widescreen</PresentationFormat>
  <Paragraphs>86</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Cambria Math</vt:lpstr>
      <vt:lpstr>Courier</vt:lpstr>
      <vt:lpstr>Office Theme</vt:lpstr>
      <vt:lpstr>Statistical Inference - Understanding p-values</vt:lpstr>
      <vt:lpstr>What is inference?</vt:lpstr>
      <vt:lpstr>Why do we need p-values?</vt:lpstr>
      <vt:lpstr>Why do we need p-values?</vt:lpstr>
      <vt:lpstr>Why do we need p-values?</vt:lpstr>
      <vt:lpstr>Proportion of correct responses per participant</vt:lpstr>
      <vt:lpstr>Mean correct responses per Bem replication</vt:lpstr>
      <vt:lpstr>PowerPoint Presentation</vt:lpstr>
      <vt:lpstr>Mean correct responses per Bem replication</vt:lpstr>
      <vt:lpstr>PowerPoint Presentation</vt:lpstr>
      <vt:lpstr>PowerPoint Presentation</vt:lpstr>
      <vt:lpstr>Do p-values completely solve the problem?</vt:lpstr>
      <vt:lpstr>PowerPoint Presentation</vt:lpstr>
      <vt:lpstr>Type 1 error rate</vt:lpstr>
      <vt:lpstr>Linear models</vt:lpstr>
      <vt:lpstr>Linear models</vt:lpstr>
      <vt:lpstr>Linear models</vt:lpstr>
      <vt:lpstr>Linear models</vt:lpstr>
      <vt:lpstr>Linear models</vt:lpstr>
      <vt:lpstr>Practical example - permutation test</vt:lpstr>
      <vt:lpstr>Practical example - permutation test</vt:lpstr>
      <vt:lpstr>PowerPoint Presentation</vt:lpstr>
      <vt:lpstr>Distribution of p-values (moderate effect)</vt:lpstr>
      <vt:lpstr>Distribution of p-values (moderate effect)</vt:lpstr>
      <vt:lpstr>What have we learned?</vt:lpstr>
      <vt:lpstr>What have we learned?</vt:lpstr>
      <vt:lpstr>What have we learned?</vt:lpstr>
      <vt:lpstr>What have we learned?</vt:lpstr>
      <vt:lpstr>What have we learned?</vt:lpstr>
      <vt:lpstr>What have we learned?</vt:lpstr>
      <vt:lpstr>PowerPoint Presentation</vt:lpstr>
      <vt:lpstr>References</vt:lpstr>
    </vt:vector>
  </TitlesOfParts>
  <LinksUpToDate>false</LinksUpToDate>
  <SharedDoc>false</SharedDoc>
  <HyperlinksChanged>false</HyperlinksChanged>
  <AppVersion>15.0000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Inference - Understanding p-values</dc:title>
  <dc:creator>Bindoff, A.</dc:creator>
  <cp:keywords/>
  <cp:lastModifiedBy>Aidan Bindoff</cp:lastModifiedBy>
  <cp:revision>1</cp:revision>
  <dcterms:created xsi:type="dcterms:W3CDTF">2018-08-20T11:02:16Z</dcterms:created>
  <dcterms:modified xsi:type="dcterms:W3CDTF">2018-08-20T11:06:01Z</dcterms:modified>
</cp:coreProperties>
</file>