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3" r:id="rId3"/>
    <p:sldId id="262" r:id="rId4"/>
    <p:sldId id="265" r:id="rId5"/>
    <p:sldId id="256" r:id="rId6"/>
    <p:sldId id="257" r:id="rId7"/>
    <p:sldId id="258" r:id="rId8"/>
    <p:sldId id="259" r:id="rId9"/>
    <p:sldId id="267" r:id="rId10"/>
    <p:sldId id="269" r:id="rId11"/>
    <p:sldId id="270" r:id="rId12"/>
    <p:sldId id="268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ile con tema 1 - Color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0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36C6E3-E298-45F2-867F-63F352A07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B9B242F-FA7F-4EA2-8159-87A04E8C8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A99F24A-3268-47FA-BDF6-68AE91A43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BBC3-0A69-431F-92CC-D341602B4BD1}" type="datetimeFigureOut">
              <a:rPr lang="it-IT" smtClean="0"/>
              <a:t>23/01/2019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994A832-C895-4AA0-9A32-E89F0DBB2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E3C7039-D36E-42B4-BA81-2FA523290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0DA1-E0A9-42D3-84EE-39487F8883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107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395AFD-CFA5-4297-88A2-497DB4186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2FE134C-9F32-44F1-B704-481A4CC43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71AC18F-6F82-4050-940B-4F3B137DC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BBC3-0A69-431F-92CC-D341602B4BD1}" type="datetimeFigureOut">
              <a:rPr lang="it-IT" smtClean="0"/>
              <a:t>23/01/2019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67F59E-0531-480D-A450-152DAFB3E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07AC71E-6360-421F-93CA-6D4372039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0DA1-E0A9-42D3-84EE-39487F8883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876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5A193C7-E315-489E-8552-6CB69C5EF7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D9BBABA-3F34-4D32-BB90-0ABEBEE98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8E3442-3D97-499E-BD85-E622FC6BB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BBC3-0A69-431F-92CC-D341602B4BD1}" type="datetimeFigureOut">
              <a:rPr lang="it-IT" smtClean="0"/>
              <a:t>23/01/2019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452A0DE-791B-422C-8259-619D48D97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174E10-B6E1-43CC-8361-2839D24C5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0DA1-E0A9-42D3-84EE-39487F8883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4626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9F8126-C2E8-4A75-A7B1-A9A816CBB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2A19A4-9635-4117-9E46-7D6441E78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4215EFD-D38D-482C-B906-192315168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BBC3-0A69-431F-92CC-D341602B4BD1}" type="datetimeFigureOut">
              <a:rPr lang="it-IT" smtClean="0"/>
              <a:t>23/01/2019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0D093F-81E8-4F1A-B10A-CC79E8E1A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0644EFC-B14F-40AA-AD80-E66123616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0DA1-E0A9-42D3-84EE-39487F8883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4044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F7160D-AF59-4964-85B2-2C7BFC0C0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5505A4C-AAA9-4F22-BECD-4304B2719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54B277-16C5-413B-9C74-E15A4D287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BBC3-0A69-431F-92CC-D341602B4BD1}" type="datetimeFigureOut">
              <a:rPr lang="it-IT" smtClean="0"/>
              <a:t>23/01/2019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F02CEB-91C4-4C96-98AD-4DF600D14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683E5B-BEB7-4974-8B9A-A8AD3B98A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0DA1-E0A9-42D3-84EE-39487F8883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8571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102BFF-87B5-409B-B2DA-8E2E4D0FD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E1016C-A774-4BAC-9DCE-D11DB89ED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45EEBF8-8FEB-4C84-81FB-362EBB6C2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EDC0380-A97B-43E0-A1DD-919764070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BBC3-0A69-431F-92CC-D341602B4BD1}" type="datetimeFigureOut">
              <a:rPr lang="it-IT" smtClean="0"/>
              <a:t>23/01/2019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21BE501-5A5C-4046-96CA-D59AFA8C3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BA2A624-7732-432F-933E-F9FE94BA9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0DA1-E0A9-42D3-84EE-39487F8883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2239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5B2637-89E8-4B69-9E52-A9B1B0D9F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3A2E8DC-B798-4D05-A87C-27719D4A7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4E7A3DB-7B50-4DA4-8D60-FB4303866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B788CFB-B442-4D0B-A7EC-76DBA9185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C58FBF4-2051-47E7-B34D-6B06C1E1F5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95BFC45-9F21-4795-A4DF-B4EDC300D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BBC3-0A69-431F-92CC-D341602B4BD1}" type="datetimeFigureOut">
              <a:rPr lang="it-IT" smtClean="0"/>
              <a:t>23/01/2019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346344E-229D-4AF2-9145-3E1C31AB2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EE2165B-DB76-40DA-9EC8-F06ED70F7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0DA1-E0A9-42D3-84EE-39487F8883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9502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741EF9-B749-4324-AA59-3D7B180FC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2DD590-5865-41D2-876F-0C8066EA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BBC3-0A69-431F-92CC-D341602B4BD1}" type="datetimeFigureOut">
              <a:rPr lang="it-IT" smtClean="0"/>
              <a:t>23/01/2019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C9EE7FB-8DB1-4B5F-A407-52EE29422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B7B6E19-4CF6-41A5-976F-83321ECF9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0DA1-E0A9-42D3-84EE-39487F8883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9330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CD0D0C7-B17E-49D2-8A1E-0D49172B8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BBC3-0A69-431F-92CC-D341602B4BD1}" type="datetimeFigureOut">
              <a:rPr lang="it-IT" smtClean="0"/>
              <a:t>23/01/2019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2F112C7-4B77-47C5-B082-0F0C5AE67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6E77841-DF52-40BF-87AF-EEAD3CB27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0DA1-E0A9-42D3-84EE-39487F8883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2889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92D8D7-F2B3-42B3-A616-4618987A8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38C0D3-2ED5-4E33-9AF4-BB29FD4BD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F8AC69F-7242-4B50-8126-FA4B47CD7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1A3FE63-053F-4774-A4D4-37BC32C3F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BBC3-0A69-431F-92CC-D341602B4BD1}" type="datetimeFigureOut">
              <a:rPr lang="it-IT" smtClean="0"/>
              <a:t>23/01/2019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A2335D6-4A8C-48A2-9690-11C48FF4C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3F7360D-86EF-4137-B985-C3F47C250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0DA1-E0A9-42D3-84EE-39487F8883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1642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90BB03-7591-4C9F-B5AF-2943FBBFA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1409111-78DD-41CB-A87A-02972282AD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8DB9832-DE75-458B-8DCC-F8AB32DF4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EE6B521-DD99-4664-BA86-0FCB2D154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BBC3-0A69-431F-92CC-D341602B4BD1}" type="datetimeFigureOut">
              <a:rPr lang="it-IT" smtClean="0"/>
              <a:t>23/01/2019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B0592D3-6B7E-49A0-87DF-61C0F0336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34D9015-6CF9-470C-B01A-E47F8C5F1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0DA1-E0A9-42D3-84EE-39487F8883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407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2DF8D3F-897F-44A3-B992-CB8111F58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7A9C77E-BCEE-45B7-835A-F32E4E03B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BEB8B5C-2DA7-41E2-9BA0-A3C39E0EB9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5BBC3-0A69-431F-92CC-D341602B4BD1}" type="datetimeFigureOut">
              <a:rPr lang="it-IT" smtClean="0"/>
              <a:t>23/01/2019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288DA65-7E0D-470C-992C-41CD572813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4A1FEED-1076-48C8-955D-C98FE2197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C0DA1-E0A9-42D3-84EE-39487F8883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239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4A8EF37D-66CA-44A8-BCB2-B836A3A41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489836"/>
              </p:ext>
            </p:extLst>
          </p:nvPr>
        </p:nvGraphicFramePr>
        <p:xfrm>
          <a:off x="1732195" y="1672567"/>
          <a:ext cx="8727607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060">
                  <a:extLst>
                    <a:ext uri="{9D8B030D-6E8A-4147-A177-3AD203B41FA5}">
                      <a16:colId xmlns:a16="http://schemas.microsoft.com/office/drawing/2014/main" val="2834768645"/>
                    </a:ext>
                  </a:extLst>
                </a:gridCol>
                <a:gridCol w="874644">
                  <a:extLst>
                    <a:ext uri="{9D8B030D-6E8A-4147-A177-3AD203B41FA5}">
                      <a16:colId xmlns:a16="http://schemas.microsoft.com/office/drawing/2014/main" val="2624275074"/>
                    </a:ext>
                  </a:extLst>
                </a:gridCol>
                <a:gridCol w="2090371">
                  <a:extLst>
                    <a:ext uri="{9D8B030D-6E8A-4147-A177-3AD203B41FA5}">
                      <a16:colId xmlns:a16="http://schemas.microsoft.com/office/drawing/2014/main" val="3823486760"/>
                    </a:ext>
                  </a:extLst>
                </a:gridCol>
                <a:gridCol w="1933766">
                  <a:extLst>
                    <a:ext uri="{9D8B030D-6E8A-4147-A177-3AD203B41FA5}">
                      <a16:colId xmlns:a16="http://schemas.microsoft.com/office/drawing/2014/main" val="532399872"/>
                    </a:ext>
                  </a:extLst>
                </a:gridCol>
                <a:gridCol w="1933766">
                  <a:extLst>
                    <a:ext uri="{9D8B030D-6E8A-4147-A177-3AD203B41FA5}">
                      <a16:colId xmlns:a16="http://schemas.microsoft.com/office/drawing/2014/main" val="1377240843"/>
                    </a:ext>
                  </a:extLst>
                </a:gridCol>
              </a:tblGrid>
              <a:tr h="356585">
                <a:tc gridSpan="2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 PROVA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II PROVA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III PROVA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251168"/>
                  </a:ext>
                </a:extLst>
              </a:tr>
              <a:tr h="356585">
                <a:tc gridSpan="2">
                  <a:txBody>
                    <a:bodyPr/>
                    <a:lstStyle/>
                    <a:p>
                      <a:r>
                        <a:rPr lang="it-IT" dirty="0" err="1"/>
                        <a:t>DoPositioning</a:t>
                      </a:r>
                      <a:r>
                        <a:rPr lang="it-IT" dirty="0"/>
                        <a:t> 400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[140±30]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[138±26]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[132±29]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085393"/>
                  </a:ext>
                </a:extLst>
              </a:tr>
              <a:tr h="356585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Max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551</a:t>
                      </a:r>
                      <a:endParaRPr kumimoji="0" lang="it-I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058736"/>
                  </a:ext>
                </a:extLst>
              </a:tr>
              <a:tr h="356585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Min</a:t>
                      </a:r>
                      <a:r>
                        <a:rPr lang="it-IT" dirty="0"/>
                        <a:t>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235340"/>
                  </a:ext>
                </a:extLst>
              </a:tr>
              <a:tr h="35658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DoPositioning</a:t>
                      </a:r>
                      <a:r>
                        <a:rPr lang="it-IT" dirty="0"/>
                        <a:t> + loop 400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[129±25]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[127±22]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[121±24]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482835"/>
                  </a:ext>
                </a:extLst>
              </a:tr>
              <a:tr h="3565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Max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52721"/>
                  </a:ext>
                </a:extLst>
              </a:tr>
              <a:tr h="3565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Min</a:t>
                      </a:r>
                      <a:r>
                        <a:rPr lang="it-IT" dirty="0"/>
                        <a:t>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712595"/>
                  </a:ext>
                </a:extLst>
              </a:tr>
              <a:tr h="356585">
                <a:tc gridSpan="2">
                  <a:txBody>
                    <a:bodyPr/>
                    <a:lstStyle/>
                    <a:p>
                      <a:r>
                        <a:rPr lang="it-IT" dirty="0" err="1"/>
                        <a:t>DoPositioning</a:t>
                      </a:r>
                      <a:r>
                        <a:rPr lang="it-IT" dirty="0"/>
                        <a:t> 100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[90±12]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[96±9]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[90±12]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586237"/>
                  </a:ext>
                </a:extLst>
              </a:tr>
              <a:tr h="356585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Max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963970"/>
                  </a:ext>
                </a:extLst>
              </a:tr>
              <a:tr h="356585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Min</a:t>
                      </a:r>
                      <a:r>
                        <a:rPr lang="it-IT" dirty="0"/>
                        <a:t>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868182"/>
                  </a:ext>
                </a:extLst>
              </a:tr>
              <a:tr h="35658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DoPositioning</a:t>
                      </a:r>
                      <a:r>
                        <a:rPr lang="it-IT" dirty="0"/>
                        <a:t> + loop 100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[85±11]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[90±8]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[85±11]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451223"/>
                  </a:ext>
                </a:extLst>
              </a:tr>
              <a:tr h="3565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Max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105</a:t>
                      </a:r>
                      <a:endParaRPr kumimoji="0" lang="it-I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228551"/>
                  </a:ext>
                </a:extLst>
              </a:tr>
              <a:tr h="3565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Min</a:t>
                      </a:r>
                      <a:r>
                        <a:rPr lang="it-IT" dirty="0"/>
                        <a:t>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412839"/>
                  </a:ext>
                </a:extLst>
              </a:tr>
            </a:tbl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9B585EC6-F200-4557-9AE1-4DEB77210155}"/>
              </a:ext>
            </a:extLst>
          </p:cNvPr>
          <p:cNvSpPr txBox="1"/>
          <p:nvPr/>
        </p:nvSpPr>
        <p:spPr>
          <a:xfrm>
            <a:off x="881267" y="749237"/>
            <a:ext cx="10429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Questi valori di 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frequenza media </a:t>
            </a:r>
            <a:r>
              <a:rPr lang="it-IT" dirty="0"/>
              <a:t>e 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deviazione standard</a:t>
            </a:r>
            <a:r>
              <a:rPr lang="it-IT" dirty="0"/>
              <a:t>, sono stati ottenuti sia utilizzando la massima velocità di comunicazione seriale (400kHz) che quella impostata di default (100kHz) </a:t>
            </a:r>
          </a:p>
          <a:p>
            <a:r>
              <a:rPr lang="it-IT" i="1" dirty="0"/>
              <a:t>- </a:t>
            </a:r>
            <a:r>
              <a:rPr lang="it-IT" i="1" dirty="0" err="1"/>
              <a:t>bitrate</a:t>
            </a:r>
            <a:r>
              <a:rPr lang="it-IT" i="1" dirty="0"/>
              <a:t> -&gt; 6.810Mbit/s, </a:t>
            </a:r>
            <a:r>
              <a:rPr lang="it-IT" i="1" dirty="0" err="1"/>
              <a:t>plen</a:t>
            </a:r>
            <a:r>
              <a:rPr lang="it-IT" i="1" dirty="0"/>
              <a:t> -&gt; 64 symbols, </a:t>
            </a:r>
            <a:r>
              <a:rPr lang="it-IT" i="1" dirty="0" err="1"/>
              <a:t>prf</a:t>
            </a:r>
            <a:r>
              <a:rPr lang="it-IT" i="1" dirty="0"/>
              <a:t> -&gt; 64MHz, channel -&gt; 5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49100F0-3FA4-40BE-9D5E-0F7CA8A2B16D}"/>
              </a:ext>
            </a:extLst>
          </p:cNvPr>
          <p:cNvSpPr txBox="1"/>
          <p:nvPr/>
        </p:nvSpPr>
        <p:spPr>
          <a:xfrm>
            <a:off x="1981199" y="351184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chemeClr val="accent1">
                    <a:lumMod val="75000"/>
                  </a:schemeClr>
                </a:solidFill>
              </a:rPr>
              <a:t>FREQUENZA DI LAVORO (come fa la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</a:rPr>
              <a:t>pozyx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</a:rPr>
              <a:t>)  [Hz]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DA9BA18-B524-4DE3-9622-BA32F33D2A15}"/>
              </a:ext>
            </a:extLst>
          </p:cNvPr>
          <p:cNvSpPr txBox="1"/>
          <p:nvPr/>
        </p:nvSpPr>
        <p:spPr>
          <a:xfrm>
            <a:off x="1378224" y="6387691"/>
            <a:ext cx="9435548" cy="543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values :100000 (standard mode) and 400000 (fast mode). Some processors also support 10000 (low speed mode), 1000000 (fast mode plus) and 3400000 (high speed mode). 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935489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2779F2-FC18-494B-AD23-86B44FE51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Bitrate</a:t>
            </a:r>
            <a:r>
              <a:rPr lang="it-IT" dirty="0"/>
              <a:t> = 6810, </a:t>
            </a:r>
            <a:r>
              <a:rPr lang="it-IT" dirty="0" err="1"/>
              <a:t>prf</a:t>
            </a:r>
            <a:r>
              <a:rPr lang="it-IT" dirty="0"/>
              <a:t>=64, </a:t>
            </a:r>
            <a:r>
              <a:rPr lang="it-IT" dirty="0" err="1"/>
              <a:t>plen</a:t>
            </a:r>
            <a:r>
              <a:rPr lang="it-IT" dirty="0"/>
              <a:t>=64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FF1A92AD-7AB7-4F9C-8D1B-917A2B1344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8937466"/>
              </p:ext>
            </p:extLst>
          </p:nvPr>
        </p:nvGraphicFramePr>
        <p:xfrm>
          <a:off x="838197" y="1548534"/>
          <a:ext cx="10515603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382575180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81137909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04868340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03996918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23222536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45610670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224112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Canale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Canale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Canale 3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Canale 4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Canale 5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Canale 7</a:t>
                      </a:r>
                    </a:p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697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(Hz)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40.3849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41.3511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40.4795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38.7181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41.7838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35.2382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767515"/>
                  </a:ext>
                </a:extLst>
              </a:tr>
            </a:tbl>
          </a:graphicData>
        </a:graphic>
      </p:graphicFrame>
      <p:pic>
        <p:nvPicPr>
          <p:cNvPr id="6" name="Immagine 5">
            <a:extLst>
              <a:ext uri="{FF2B5EF4-FFF2-40B4-BE49-F238E27FC236}">
                <a16:creationId xmlns:a16="http://schemas.microsoft.com/office/drawing/2014/main" id="{151A0911-4B4D-4917-8E3E-6C9670004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408" y="3203712"/>
            <a:ext cx="8733183" cy="295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966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2779F2-FC18-494B-AD23-86B44FE51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Canale=5, </a:t>
            </a:r>
            <a:r>
              <a:rPr lang="it-IT" dirty="0" err="1"/>
              <a:t>prf</a:t>
            </a:r>
            <a:r>
              <a:rPr lang="it-IT" dirty="0"/>
              <a:t>=64, </a:t>
            </a:r>
            <a:r>
              <a:rPr lang="it-IT" dirty="0" err="1"/>
              <a:t>plen</a:t>
            </a:r>
            <a:r>
              <a:rPr lang="it-IT" dirty="0"/>
              <a:t>=64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FF1A92AD-7AB7-4F9C-8D1B-917A2B1344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673398"/>
              </p:ext>
            </p:extLst>
          </p:nvPr>
        </p:nvGraphicFramePr>
        <p:xfrm>
          <a:off x="838197" y="1548534"/>
          <a:ext cx="6008916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382575180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81137909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04868340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0399691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Bitrate</a:t>
                      </a:r>
                      <a:r>
                        <a:rPr lang="it-IT" dirty="0"/>
                        <a:t> 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Bitrate</a:t>
                      </a:r>
                      <a:r>
                        <a:rPr lang="it-IT" dirty="0"/>
                        <a:t> 850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Bitrate</a:t>
                      </a:r>
                      <a:r>
                        <a:rPr lang="it-IT" dirty="0"/>
                        <a:t> 6810</a:t>
                      </a:r>
                    </a:p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697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(Hz)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 18.9975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37.6673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41.7838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767515"/>
                  </a:ext>
                </a:extLst>
              </a:tr>
            </a:tbl>
          </a:graphicData>
        </a:graphic>
      </p:graphicFrame>
      <p:pic>
        <p:nvPicPr>
          <p:cNvPr id="5" name="Immagine 4">
            <a:extLst>
              <a:ext uri="{FF2B5EF4-FFF2-40B4-BE49-F238E27FC236}">
                <a16:creationId xmlns:a16="http://schemas.microsoft.com/office/drawing/2014/main" id="{0EE6D94B-1851-4E38-83AD-6BB437461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92" y="2996137"/>
            <a:ext cx="10939615" cy="317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82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1FA5F4-1BA3-42A1-89A3-82AA38DC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AB5FEB1-E491-4927-BE0D-804365250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02114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97D58481-284C-4B29-B457-045249EF9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71" y="289063"/>
            <a:ext cx="7977808" cy="5983356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9E4FF34A-8D8B-4884-B4F1-33FF1F84D2CC}"/>
              </a:ext>
            </a:extLst>
          </p:cNvPr>
          <p:cNvSpPr txBox="1"/>
          <p:nvPr/>
        </p:nvSpPr>
        <p:spPr>
          <a:xfrm>
            <a:off x="8189843" y="742122"/>
            <a:ext cx="38696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PROVA 1 : </a:t>
            </a:r>
            <a:r>
              <a:rPr lang="it-IT" dirty="0" err="1"/>
              <a:t>DoPositioning</a:t>
            </a:r>
            <a:r>
              <a:rPr lang="it-IT" dirty="0"/>
              <a:t> a 400kHz</a:t>
            </a:r>
          </a:p>
          <a:p>
            <a:endParaRPr lang="it-IT" dirty="0"/>
          </a:p>
          <a:p>
            <a:r>
              <a:rPr lang="it-IT" dirty="0"/>
              <a:t>PROVA 2 : </a:t>
            </a:r>
            <a:r>
              <a:rPr lang="it-IT" dirty="0" err="1"/>
              <a:t>DoPositioning</a:t>
            </a:r>
            <a:r>
              <a:rPr lang="it-IT" dirty="0"/>
              <a:t> con loop a 		 400kHz</a:t>
            </a:r>
          </a:p>
          <a:p>
            <a:endParaRPr lang="it-IT" dirty="0"/>
          </a:p>
          <a:p>
            <a:r>
              <a:rPr lang="it-IT" dirty="0"/>
              <a:t>PROVA 3 : </a:t>
            </a:r>
            <a:r>
              <a:rPr lang="it-IT" dirty="0" err="1"/>
              <a:t>DoPositioning</a:t>
            </a:r>
            <a:r>
              <a:rPr lang="it-IT" dirty="0"/>
              <a:t> a 100kHz</a:t>
            </a:r>
          </a:p>
          <a:p>
            <a:endParaRPr lang="it-IT" dirty="0"/>
          </a:p>
          <a:p>
            <a:r>
              <a:rPr lang="it-IT" dirty="0"/>
              <a:t>PROVA 4 : </a:t>
            </a:r>
            <a:r>
              <a:rPr lang="it-IT" dirty="0" err="1"/>
              <a:t>DoPositioning</a:t>
            </a:r>
            <a:r>
              <a:rPr lang="it-IT" dirty="0"/>
              <a:t> con loop a 		 100kHz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6127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4A8EF37D-66CA-44A8-BCB2-B836A3A41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527265"/>
              </p:ext>
            </p:extLst>
          </p:nvPr>
        </p:nvGraphicFramePr>
        <p:xfrm>
          <a:off x="1732194" y="1736179"/>
          <a:ext cx="8727607" cy="4870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060">
                  <a:extLst>
                    <a:ext uri="{9D8B030D-6E8A-4147-A177-3AD203B41FA5}">
                      <a16:colId xmlns:a16="http://schemas.microsoft.com/office/drawing/2014/main" val="2834768645"/>
                    </a:ext>
                  </a:extLst>
                </a:gridCol>
                <a:gridCol w="874644">
                  <a:extLst>
                    <a:ext uri="{9D8B030D-6E8A-4147-A177-3AD203B41FA5}">
                      <a16:colId xmlns:a16="http://schemas.microsoft.com/office/drawing/2014/main" val="2624275074"/>
                    </a:ext>
                  </a:extLst>
                </a:gridCol>
                <a:gridCol w="2090371">
                  <a:extLst>
                    <a:ext uri="{9D8B030D-6E8A-4147-A177-3AD203B41FA5}">
                      <a16:colId xmlns:a16="http://schemas.microsoft.com/office/drawing/2014/main" val="3823486760"/>
                    </a:ext>
                  </a:extLst>
                </a:gridCol>
                <a:gridCol w="1933766">
                  <a:extLst>
                    <a:ext uri="{9D8B030D-6E8A-4147-A177-3AD203B41FA5}">
                      <a16:colId xmlns:a16="http://schemas.microsoft.com/office/drawing/2014/main" val="532399872"/>
                    </a:ext>
                  </a:extLst>
                </a:gridCol>
                <a:gridCol w="1933766">
                  <a:extLst>
                    <a:ext uri="{9D8B030D-6E8A-4147-A177-3AD203B41FA5}">
                      <a16:colId xmlns:a16="http://schemas.microsoft.com/office/drawing/2014/main" val="1377240843"/>
                    </a:ext>
                  </a:extLst>
                </a:gridCol>
              </a:tblGrid>
              <a:tr h="478439">
                <a:tc gridSpan="2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 PROVA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II PROVA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III PROVA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251168"/>
                  </a:ext>
                </a:extLst>
              </a:tr>
              <a:tr h="324940">
                <a:tc gridSpan="2">
                  <a:txBody>
                    <a:bodyPr/>
                    <a:lstStyle/>
                    <a:p>
                      <a:r>
                        <a:rPr lang="it-IT" dirty="0" err="1"/>
                        <a:t>DoRanging</a:t>
                      </a:r>
                      <a:r>
                        <a:rPr lang="it-IT" dirty="0"/>
                        <a:t> 400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[271±1]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[271±1]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[271±0]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085393"/>
                  </a:ext>
                </a:extLst>
              </a:tr>
              <a:tr h="3249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Max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058736"/>
                  </a:ext>
                </a:extLst>
              </a:tr>
              <a:tr h="3249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Min</a:t>
                      </a:r>
                      <a:r>
                        <a:rPr lang="it-IT" dirty="0"/>
                        <a:t>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235340"/>
                  </a:ext>
                </a:extLst>
              </a:tr>
              <a:tr h="33397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DoRanging</a:t>
                      </a:r>
                      <a:r>
                        <a:rPr lang="it-IT" dirty="0"/>
                        <a:t>  + loop 400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[232±1]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[232±1]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[232±1]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482835"/>
                  </a:ext>
                </a:extLst>
              </a:tr>
              <a:tr h="3339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Max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52721"/>
                  </a:ext>
                </a:extLst>
              </a:tr>
              <a:tr h="3339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Min</a:t>
                      </a:r>
                      <a:r>
                        <a:rPr lang="it-IT" dirty="0"/>
                        <a:t>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712595"/>
                  </a:ext>
                </a:extLst>
              </a:tr>
              <a:tr h="366865">
                <a:tc gridSpan="2">
                  <a:txBody>
                    <a:bodyPr/>
                    <a:lstStyle/>
                    <a:p>
                      <a:r>
                        <a:rPr lang="it-IT" dirty="0" err="1"/>
                        <a:t>DoRanging</a:t>
                      </a:r>
                      <a:r>
                        <a:rPr lang="it-IT" dirty="0"/>
                        <a:t>  100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[216±17]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[217±1]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[217±0]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586237"/>
                  </a:ext>
                </a:extLst>
              </a:tr>
              <a:tr h="36686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Max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963970"/>
                  </a:ext>
                </a:extLst>
              </a:tr>
              <a:tr h="366865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Min</a:t>
                      </a:r>
                      <a:r>
                        <a:rPr lang="it-IT" dirty="0"/>
                        <a:t>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868182"/>
                  </a:ext>
                </a:extLst>
              </a:tr>
              <a:tr h="32323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DoRanging</a:t>
                      </a:r>
                      <a:r>
                        <a:rPr lang="it-IT" dirty="0"/>
                        <a:t> + loop 100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[191±13]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[192±1]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[191±1]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451223"/>
                  </a:ext>
                </a:extLst>
              </a:tr>
              <a:tr h="3232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Max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228551"/>
                  </a:ext>
                </a:extLst>
              </a:tr>
              <a:tr h="3232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Min</a:t>
                      </a:r>
                      <a:r>
                        <a:rPr lang="it-IT" dirty="0"/>
                        <a:t>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412839"/>
                  </a:ext>
                </a:extLst>
              </a:tr>
            </a:tbl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9B585EC6-F200-4557-9AE1-4DEB77210155}"/>
              </a:ext>
            </a:extLst>
          </p:cNvPr>
          <p:cNvSpPr txBox="1"/>
          <p:nvPr/>
        </p:nvSpPr>
        <p:spPr>
          <a:xfrm>
            <a:off x="881268" y="812849"/>
            <a:ext cx="10429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Questi valori di 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frequenza media </a:t>
            </a:r>
            <a:r>
              <a:rPr lang="it-IT" dirty="0"/>
              <a:t>e 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deviazione standard</a:t>
            </a:r>
            <a:r>
              <a:rPr lang="it-IT" dirty="0"/>
              <a:t>, sono stati ottenuti sia utilizzando la massima velocità di comunicazione seriale (400kHz) che quella impostata di default (100kHz) </a:t>
            </a:r>
          </a:p>
          <a:p>
            <a:r>
              <a:rPr lang="it-IT" i="1" dirty="0"/>
              <a:t>- </a:t>
            </a:r>
            <a:r>
              <a:rPr lang="it-IT" i="1" dirty="0" err="1"/>
              <a:t>bitrate</a:t>
            </a:r>
            <a:r>
              <a:rPr lang="it-IT" i="1" dirty="0"/>
              <a:t> -&gt; 6.810Mbit/s, </a:t>
            </a:r>
            <a:r>
              <a:rPr lang="it-IT" i="1" dirty="0" err="1"/>
              <a:t>plen</a:t>
            </a:r>
            <a:r>
              <a:rPr lang="it-IT" i="1" dirty="0"/>
              <a:t> -&gt; 64 symbols, </a:t>
            </a:r>
            <a:r>
              <a:rPr lang="it-IT" i="1" dirty="0" err="1"/>
              <a:t>prf</a:t>
            </a:r>
            <a:r>
              <a:rPr lang="it-IT" i="1" dirty="0"/>
              <a:t> -&gt; 64MHz, channel -&gt; 5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49100F0-3FA4-40BE-9D5E-0F7CA8A2B16D}"/>
              </a:ext>
            </a:extLst>
          </p:cNvPr>
          <p:cNvSpPr txBox="1"/>
          <p:nvPr/>
        </p:nvSpPr>
        <p:spPr>
          <a:xfrm>
            <a:off x="1981199" y="351184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chemeClr val="accent1">
                    <a:lumMod val="75000"/>
                  </a:schemeClr>
                </a:solidFill>
              </a:rPr>
              <a:t>FREQUENZA DI LAVORO (come fa la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</a:rPr>
              <a:t>pozyx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</a:rPr>
              <a:t>)  [Hz]</a:t>
            </a:r>
          </a:p>
        </p:txBody>
      </p:sp>
    </p:spTree>
    <p:extLst>
      <p:ext uri="{BB962C8B-B14F-4D97-AF65-F5344CB8AC3E}">
        <p14:creationId xmlns:p14="http://schemas.microsoft.com/office/powerpoint/2010/main" val="1442787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9E4FF34A-8D8B-4884-B4F1-33FF1F84D2CC}"/>
              </a:ext>
            </a:extLst>
          </p:cNvPr>
          <p:cNvSpPr txBox="1"/>
          <p:nvPr/>
        </p:nvSpPr>
        <p:spPr>
          <a:xfrm>
            <a:off x="8189843" y="742122"/>
            <a:ext cx="38696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PROVA 1 : </a:t>
            </a:r>
            <a:r>
              <a:rPr lang="it-IT" dirty="0" err="1"/>
              <a:t>DoRanging</a:t>
            </a:r>
            <a:r>
              <a:rPr lang="it-IT" dirty="0"/>
              <a:t> a 400kHz</a:t>
            </a:r>
          </a:p>
          <a:p>
            <a:endParaRPr lang="it-IT" dirty="0"/>
          </a:p>
          <a:p>
            <a:r>
              <a:rPr lang="it-IT" dirty="0"/>
              <a:t>PROVA 2 : </a:t>
            </a:r>
            <a:r>
              <a:rPr lang="it-IT" dirty="0" err="1"/>
              <a:t>DoRanging</a:t>
            </a:r>
            <a:r>
              <a:rPr lang="it-IT" dirty="0"/>
              <a:t> con loop a 		 400kHz</a:t>
            </a:r>
          </a:p>
          <a:p>
            <a:endParaRPr lang="it-IT" dirty="0"/>
          </a:p>
          <a:p>
            <a:r>
              <a:rPr lang="it-IT" dirty="0"/>
              <a:t>PROVA 3 : </a:t>
            </a:r>
            <a:r>
              <a:rPr lang="it-IT" dirty="0" err="1"/>
              <a:t>DoRanging</a:t>
            </a:r>
            <a:r>
              <a:rPr lang="it-IT" dirty="0"/>
              <a:t> a 100kHz</a:t>
            </a:r>
          </a:p>
          <a:p>
            <a:endParaRPr lang="it-IT" dirty="0"/>
          </a:p>
          <a:p>
            <a:r>
              <a:rPr lang="it-IT" dirty="0"/>
              <a:t>PROVA 4 : </a:t>
            </a:r>
            <a:r>
              <a:rPr lang="it-IT" dirty="0" err="1"/>
              <a:t>DoRanging</a:t>
            </a:r>
            <a:r>
              <a:rPr lang="it-IT" dirty="0"/>
              <a:t> con loop a 		 100kHz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B22090E-4CB0-435F-AD7C-0DF23BFC5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2" y="515592"/>
            <a:ext cx="7769087" cy="582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205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4A8EF37D-66CA-44A8-BCB2-B836A3A41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452636"/>
              </p:ext>
            </p:extLst>
          </p:nvPr>
        </p:nvGraphicFramePr>
        <p:xfrm>
          <a:off x="881267" y="1981344"/>
          <a:ext cx="10429462" cy="4247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3942">
                  <a:extLst>
                    <a:ext uri="{9D8B030D-6E8A-4147-A177-3AD203B41FA5}">
                      <a16:colId xmlns:a16="http://schemas.microsoft.com/office/drawing/2014/main" val="2834768645"/>
                    </a:ext>
                  </a:extLst>
                </a:gridCol>
                <a:gridCol w="3047316">
                  <a:extLst>
                    <a:ext uri="{9D8B030D-6E8A-4147-A177-3AD203B41FA5}">
                      <a16:colId xmlns:a16="http://schemas.microsoft.com/office/drawing/2014/main" val="3823486760"/>
                    </a:ext>
                  </a:extLst>
                </a:gridCol>
                <a:gridCol w="2808204">
                  <a:extLst>
                    <a:ext uri="{9D8B030D-6E8A-4147-A177-3AD203B41FA5}">
                      <a16:colId xmlns:a16="http://schemas.microsoft.com/office/drawing/2014/main" val="1377240843"/>
                    </a:ext>
                  </a:extLst>
                </a:gridCol>
              </a:tblGrid>
              <a:tr h="430552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 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 TAG (COME SLAVE)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251168"/>
                  </a:ext>
                </a:extLst>
              </a:tr>
              <a:tr h="672934">
                <a:tc>
                  <a:txBody>
                    <a:bodyPr/>
                    <a:lstStyle/>
                    <a:p>
                      <a:r>
                        <a:rPr lang="it-IT" dirty="0" err="1"/>
                        <a:t>DoPositioning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[110</a:t>
                      </a: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it-IT" dirty="0"/>
                        <a:t>10]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[54</a:t>
                      </a: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it-IT" dirty="0"/>
                        <a:t>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085393"/>
                  </a:ext>
                </a:extLst>
              </a:tr>
              <a:tr h="6684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DoPositioning</a:t>
                      </a:r>
                      <a:r>
                        <a:rPr lang="it-IT" dirty="0"/>
                        <a:t> + </a:t>
                      </a:r>
                      <a:r>
                        <a:rPr lang="it-IT" dirty="0" err="1"/>
                        <a:t>GetRangeInfo</a:t>
                      </a:r>
                      <a:r>
                        <a:rPr lang="it-IT" dirty="0"/>
                        <a:t> (</a:t>
                      </a:r>
                      <a:r>
                        <a:rPr lang="it-IT" dirty="0" err="1"/>
                        <a:t>print</a:t>
                      </a:r>
                      <a:r>
                        <a:rPr lang="it-IT" dirty="0"/>
                        <a:t> coordinate+ range)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[83</a:t>
                      </a: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it-IT" dirty="0"/>
                        <a:t>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[41</a:t>
                      </a:r>
                      <a:r>
                        <a:rPr lang="it-IT" sz="1800" b="1" i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it-IT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482835"/>
                  </a:ext>
                </a:extLst>
              </a:tr>
              <a:tr h="6729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DoPositioning</a:t>
                      </a:r>
                      <a:r>
                        <a:rPr lang="it-IT" dirty="0"/>
                        <a:t> + </a:t>
                      </a:r>
                      <a:r>
                        <a:rPr lang="it-IT" dirty="0" err="1"/>
                        <a:t>GetRangeInfo</a:t>
                      </a:r>
                      <a:r>
                        <a:rPr lang="it-IT" dirty="0"/>
                        <a:t> (</a:t>
                      </a:r>
                      <a:r>
                        <a:rPr lang="it-IT" dirty="0" err="1"/>
                        <a:t>print</a:t>
                      </a:r>
                      <a:r>
                        <a:rPr lang="it-IT" dirty="0"/>
                        <a:t> range)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[89</a:t>
                      </a: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it-IT" dirty="0"/>
                        <a:t>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[43</a:t>
                      </a:r>
                      <a:r>
                        <a:rPr lang="it-IT" sz="1800" b="1" i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it-IT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5862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DoPositioning</a:t>
                      </a:r>
                      <a:r>
                        <a:rPr lang="it-IT" dirty="0"/>
                        <a:t> + </a:t>
                      </a:r>
                      <a:r>
                        <a:rPr lang="it-IT" dirty="0" err="1"/>
                        <a:t>calcoloDistanze</a:t>
                      </a:r>
                      <a:r>
                        <a:rPr lang="it-IT" dirty="0"/>
                        <a:t> (</a:t>
                      </a:r>
                      <a:r>
                        <a:rPr lang="it-IT" dirty="0" err="1"/>
                        <a:t>print</a:t>
                      </a:r>
                      <a:r>
                        <a:rPr lang="it-IT" dirty="0"/>
                        <a:t>           coordinate + range)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[99</a:t>
                      </a: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it-IT" dirty="0"/>
                        <a:t>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[48</a:t>
                      </a:r>
                      <a:r>
                        <a:rPr lang="it-IT" sz="1800" b="1" i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it-IT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451223"/>
                  </a:ext>
                </a:extLst>
              </a:tr>
              <a:tr h="5511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DoPositioning</a:t>
                      </a:r>
                      <a:r>
                        <a:rPr lang="it-IT" dirty="0"/>
                        <a:t> + </a:t>
                      </a:r>
                      <a:r>
                        <a:rPr lang="it-IT" dirty="0" err="1"/>
                        <a:t>calcoloDistanze</a:t>
                      </a:r>
                      <a:r>
                        <a:rPr lang="it-IT" dirty="0"/>
                        <a:t> (</a:t>
                      </a:r>
                      <a:r>
                        <a:rPr lang="it-IT" dirty="0" err="1"/>
                        <a:t>print</a:t>
                      </a:r>
                      <a:r>
                        <a:rPr lang="it-IT" dirty="0"/>
                        <a:t>  range)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 [103</a:t>
                      </a: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it-IT" dirty="0"/>
                        <a:t>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[52</a:t>
                      </a:r>
                      <a:r>
                        <a:rPr lang="it-IT" sz="1800" b="1" i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it-IT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225421"/>
                  </a:ext>
                </a:extLst>
              </a:tr>
              <a:tr h="611759">
                <a:tc>
                  <a:txBody>
                    <a:bodyPr/>
                    <a:lstStyle/>
                    <a:p>
                      <a:r>
                        <a:rPr lang="it-IT" dirty="0" err="1"/>
                        <a:t>DoRanging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[45</a:t>
                      </a: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it-IT" dirty="0"/>
                        <a:t>10]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[34</a:t>
                      </a: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it-IT" dirty="0"/>
                        <a:t>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570524"/>
                  </a:ext>
                </a:extLst>
              </a:tr>
            </a:tbl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049100F0-3FA4-40BE-9D5E-0F7CA8A2B16D}"/>
              </a:ext>
            </a:extLst>
          </p:cNvPr>
          <p:cNvSpPr txBox="1"/>
          <p:nvPr/>
        </p:nvSpPr>
        <p:spPr>
          <a:xfrm>
            <a:off x="3276599" y="596349"/>
            <a:ext cx="5638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chemeClr val="accent1">
                    <a:lumMod val="75000"/>
                  </a:schemeClr>
                </a:solidFill>
              </a:rPr>
              <a:t>PROVA 1: FREQUENZA DI LAVORO  [Hz]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DF2E40F-F170-4600-BD53-85D36C1E1C81}"/>
              </a:ext>
            </a:extLst>
          </p:cNvPr>
          <p:cNvSpPr txBox="1"/>
          <p:nvPr/>
        </p:nvSpPr>
        <p:spPr>
          <a:xfrm>
            <a:off x="881269" y="1058014"/>
            <a:ext cx="10429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Questi valori di 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frequenza media </a:t>
            </a:r>
            <a:r>
              <a:rPr lang="it-IT" dirty="0"/>
              <a:t>e 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deviazione standard</a:t>
            </a:r>
            <a:r>
              <a:rPr lang="it-IT" dirty="0"/>
              <a:t>, sono stati ottenuti utilizzando la massima velocità di comunicazione seriale (400kHz) e impostando il seguente setting di parametri : </a:t>
            </a:r>
          </a:p>
          <a:p>
            <a:r>
              <a:rPr lang="it-IT" i="1" dirty="0" err="1"/>
              <a:t>bitrate</a:t>
            </a:r>
            <a:r>
              <a:rPr lang="it-IT" i="1" dirty="0"/>
              <a:t> -&gt; 6.810Mbit/s, </a:t>
            </a:r>
            <a:r>
              <a:rPr lang="it-IT" i="1" dirty="0" err="1"/>
              <a:t>plen</a:t>
            </a:r>
            <a:r>
              <a:rPr lang="it-IT" i="1" dirty="0"/>
              <a:t> -&gt; 64 symbols, </a:t>
            </a:r>
            <a:r>
              <a:rPr lang="it-IT" i="1" dirty="0" err="1"/>
              <a:t>prf</a:t>
            </a:r>
            <a:r>
              <a:rPr lang="it-IT" i="1" dirty="0"/>
              <a:t> -&gt; 64MHz, channel -&gt; 5</a:t>
            </a:r>
          </a:p>
        </p:txBody>
      </p:sp>
      <p:sp>
        <p:nvSpPr>
          <p:cNvPr id="3" name="Parentesi graffa aperta 2">
            <a:extLst>
              <a:ext uri="{FF2B5EF4-FFF2-40B4-BE49-F238E27FC236}">
                <a16:creationId xmlns:a16="http://schemas.microsoft.com/office/drawing/2014/main" id="{1773F261-33B4-4CF3-8719-30A7F5962516}"/>
              </a:ext>
            </a:extLst>
          </p:cNvPr>
          <p:cNvSpPr/>
          <p:nvPr/>
        </p:nvSpPr>
        <p:spPr>
          <a:xfrm>
            <a:off x="371061" y="3180522"/>
            <a:ext cx="510205" cy="2438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5C11B6E-86E1-452F-B5D0-7B089600E5D4}"/>
              </a:ext>
            </a:extLst>
          </p:cNvPr>
          <p:cNvSpPr txBox="1"/>
          <p:nvPr/>
        </p:nvSpPr>
        <p:spPr>
          <a:xfrm>
            <a:off x="46385" y="4240696"/>
            <a:ext cx="59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(*)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A238914-E3D8-4E36-B041-9B44A356F902}"/>
              </a:ext>
            </a:extLst>
          </p:cNvPr>
          <p:cNvSpPr txBox="1"/>
          <p:nvPr/>
        </p:nvSpPr>
        <p:spPr>
          <a:xfrm>
            <a:off x="881266" y="6318146"/>
            <a:ext cx="1093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(*) : differenza massima tra i due algoritmi : 11.5cm </a:t>
            </a:r>
          </a:p>
        </p:txBody>
      </p:sp>
    </p:spTree>
    <p:extLst>
      <p:ext uri="{BB962C8B-B14F-4D97-AF65-F5344CB8AC3E}">
        <p14:creationId xmlns:p14="http://schemas.microsoft.com/office/powerpoint/2010/main" val="3776141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4A8EF37D-66CA-44A8-BCB2-B836A3A41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205969"/>
              </p:ext>
            </p:extLst>
          </p:nvPr>
        </p:nvGraphicFramePr>
        <p:xfrm>
          <a:off x="881267" y="1981344"/>
          <a:ext cx="10429462" cy="4247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3942">
                  <a:extLst>
                    <a:ext uri="{9D8B030D-6E8A-4147-A177-3AD203B41FA5}">
                      <a16:colId xmlns:a16="http://schemas.microsoft.com/office/drawing/2014/main" val="2834768645"/>
                    </a:ext>
                  </a:extLst>
                </a:gridCol>
                <a:gridCol w="3047316">
                  <a:extLst>
                    <a:ext uri="{9D8B030D-6E8A-4147-A177-3AD203B41FA5}">
                      <a16:colId xmlns:a16="http://schemas.microsoft.com/office/drawing/2014/main" val="3823486760"/>
                    </a:ext>
                  </a:extLst>
                </a:gridCol>
                <a:gridCol w="2808204">
                  <a:extLst>
                    <a:ext uri="{9D8B030D-6E8A-4147-A177-3AD203B41FA5}">
                      <a16:colId xmlns:a16="http://schemas.microsoft.com/office/drawing/2014/main" val="1377240843"/>
                    </a:ext>
                  </a:extLst>
                </a:gridCol>
              </a:tblGrid>
              <a:tr h="430552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 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 TAG (COME SLAVE)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251168"/>
                  </a:ext>
                </a:extLst>
              </a:tr>
              <a:tr h="672934">
                <a:tc>
                  <a:txBody>
                    <a:bodyPr/>
                    <a:lstStyle/>
                    <a:p>
                      <a:r>
                        <a:rPr lang="it-IT" dirty="0" err="1"/>
                        <a:t>DoPositioning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[110</a:t>
                      </a: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it-IT" dirty="0"/>
                        <a:t>10]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[57</a:t>
                      </a: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it-IT" dirty="0"/>
                        <a:t>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085393"/>
                  </a:ext>
                </a:extLst>
              </a:tr>
              <a:tr h="6684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DoPositioning</a:t>
                      </a:r>
                      <a:r>
                        <a:rPr lang="it-IT" dirty="0"/>
                        <a:t> + </a:t>
                      </a:r>
                      <a:r>
                        <a:rPr lang="it-IT" dirty="0" err="1"/>
                        <a:t>GetRangeInfo</a:t>
                      </a:r>
                      <a:r>
                        <a:rPr lang="it-IT" dirty="0"/>
                        <a:t> (</a:t>
                      </a:r>
                      <a:r>
                        <a:rPr lang="it-IT" dirty="0" err="1"/>
                        <a:t>print</a:t>
                      </a:r>
                      <a:r>
                        <a:rPr lang="it-IT" dirty="0"/>
                        <a:t> coordinate+ range)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[83</a:t>
                      </a: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it-IT" dirty="0"/>
                        <a:t>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[42</a:t>
                      </a:r>
                      <a:r>
                        <a:rPr lang="it-IT" sz="1800" b="1" i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it-IT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482835"/>
                  </a:ext>
                </a:extLst>
              </a:tr>
              <a:tr h="6729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DoPositioning</a:t>
                      </a:r>
                      <a:r>
                        <a:rPr lang="it-IT" dirty="0"/>
                        <a:t> + </a:t>
                      </a:r>
                      <a:r>
                        <a:rPr lang="it-IT" dirty="0" err="1"/>
                        <a:t>GetRangeInfo</a:t>
                      </a:r>
                      <a:r>
                        <a:rPr lang="it-IT" dirty="0"/>
                        <a:t> (</a:t>
                      </a:r>
                      <a:r>
                        <a:rPr lang="it-IT" dirty="0" err="1"/>
                        <a:t>print</a:t>
                      </a:r>
                      <a:r>
                        <a:rPr lang="it-IT" dirty="0"/>
                        <a:t> range)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[88</a:t>
                      </a: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it-IT" dirty="0"/>
                        <a:t>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[45</a:t>
                      </a:r>
                      <a:r>
                        <a:rPr lang="it-IT" sz="1800" b="1" i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it-IT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5862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DoPositioning</a:t>
                      </a:r>
                      <a:r>
                        <a:rPr lang="it-IT" dirty="0"/>
                        <a:t> + </a:t>
                      </a:r>
                      <a:r>
                        <a:rPr lang="it-IT" dirty="0" err="1"/>
                        <a:t>calcoloDistanze</a:t>
                      </a:r>
                      <a:r>
                        <a:rPr lang="it-IT" dirty="0"/>
                        <a:t> (</a:t>
                      </a:r>
                      <a:r>
                        <a:rPr lang="it-IT" dirty="0" err="1"/>
                        <a:t>print</a:t>
                      </a:r>
                      <a:r>
                        <a:rPr lang="it-IT" dirty="0"/>
                        <a:t> coordinate + range)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[93</a:t>
                      </a: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[50</a:t>
                      </a:r>
                      <a:r>
                        <a:rPr lang="it-IT" sz="1800" b="1" i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it-IT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451223"/>
                  </a:ext>
                </a:extLst>
              </a:tr>
              <a:tr h="5511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DoPositioning</a:t>
                      </a:r>
                      <a:r>
                        <a:rPr lang="it-IT" dirty="0"/>
                        <a:t> + </a:t>
                      </a:r>
                      <a:r>
                        <a:rPr lang="it-IT" dirty="0" err="1"/>
                        <a:t>calcoloDistanze</a:t>
                      </a:r>
                      <a:r>
                        <a:rPr lang="it-IT" dirty="0"/>
                        <a:t> (</a:t>
                      </a:r>
                      <a:r>
                        <a:rPr lang="it-IT" dirty="0" err="1"/>
                        <a:t>print</a:t>
                      </a:r>
                      <a:r>
                        <a:rPr lang="it-IT" dirty="0"/>
                        <a:t>  range)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[104</a:t>
                      </a: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it-IT" dirty="0"/>
                        <a:t>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[53</a:t>
                      </a:r>
                      <a:r>
                        <a:rPr lang="it-IT" sz="1800" b="1" i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it-IT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225421"/>
                  </a:ext>
                </a:extLst>
              </a:tr>
              <a:tr h="611759">
                <a:tc>
                  <a:txBody>
                    <a:bodyPr/>
                    <a:lstStyle/>
                    <a:p>
                      <a:r>
                        <a:rPr lang="it-IT" dirty="0" err="1"/>
                        <a:t>DoRanging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[67</a:t>
                      </a: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it-IT" dirty="0"/>
                        <a:t>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[22</a:t>
                      </a: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it-IT" dirty="0"/>
                        <a:t>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570524"/>
                  </a:ext>
                </a:extLst>
              </a:tr>
            </a:tbl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9B585EC6-F200-4557-9AE1-4DEB77210155}"/>
              </a:ext>
            </a:extLst>
          </p:cNvPr>
          <p:cNvSpPr txBox="1"/>
          <p:nvPr/>
        </p:nvSpPr>
        <p:spPr>
          <a:xfrm>
            <a:off x="881269" y="1058014"/>
            <a:ext cx="10429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Questi valori di 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frequenza media </a:t>
            </a:r>
            <a:r>
              <a:rPr lang="it-IT" dirty="0"/>
              <a:t>e 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deviazione standard</a:t>
            </a:r>
            <a:r>
              <a:rPr lang="it-IT" dirty="0"/>
              <a:t>, sono stati ottenuti utilizzando la massima velocità di comunicazione seriale (400kHz) e impostando il seguente setting di parametri : </a:t>
            </a:r>
          </a:p>
          <a:p>
            <a:r>
              <a:rPr lang="it-IT" i="1" dirty="0" err="1"/>
              <a:t>bitrate</a:t>
            </a:r>
            <a:r>
              <a:rPr lang="it-IT" i="1" dirty="0"/>
              <a:t> -&gt; 6.810Mbit/s, </a:t>
            </a:r>
            <a:r>
              <a:rPr lang="it-IT" i="1" dirty="0" err="1"/>
              <a:t>plen</a:t>
            </a:r>
            <a:r>
              <a:rPr lang="it-IT" i="1" dirty="0"/>
              <a:t> -&gt; 64 symbols, </a:t>
            </a:r>
            <a:r>
              <a:rPr lang="it-IT" i="1" dirty="0" err="1"/>
              <a:t>prf</a:t>
            </a:r>
            <a:r>
              <a:rPr lang="it-IT" i="1" dirty="0"/>
              <a:t> -&gt; 64MHz, channel -&gt; 5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49100F0-3FA4-40BE-9D5E-0F7CA8A2B16D}"/>
              </a:ext>
            </a:extLst>
          </p:cNvPr>
          <p:cNvSpPr txBox="1"/>
          <p:nvPr/>
        </p:nvSpPr>
        <p:spPr>
          <a:xfrm>
            <a:off x="3269971" y="596349"/>
            <a:ext cx="5652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chemeClr val="accent1">
                    <a:lumMod val="75000"/>
                  </a:schemeClr>
                </a:solidFill>
              </a:rPr>
              <a:t>PROVA 2: FREQUENZA DI LAVORO  [Hz]</a:t>
            </a:r>
          </a:p>
        </p:txBody>
      </p:sp>
    </p:spTree>
    <p:extLst>
      <p:ext uri="{BB962C8B-B14F-4D97-AF65-F5344CB8AC3E}">
        <p14:creationId xmlns:p14="http://schemas.microsoft.com/office/powerpoint/2010/main" val="367179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4A8EF37D-66CA-44A8-BCB2-B836A3A41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721685"/>
              </p:ext>
            </p:extLst>
          </p:nvPr>
        </p:nvGraphicFramePr>
        <p:xfrm>
          <a:off x="881267" y="1981344"/>
          <a:ext cx="10429462" cy="4247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3942">
                  <a:extLst>
                    <a:ext uri="{9D8B030D-6E8A-4147-A177-3AD203B41FA5}">
                      <a16:colId xmlns:a16="http://schemas.microsoft.com/office/drawing/2014/main" val="2834768645"/>
                    </a:ext>
                  </a:extLst>
                </a:gridCol>
                <a:gridCol w="3047316">
                  <a:extLst>
                    <a:ext uri="{9D8B030D-6E8A-4147-A177-3AD203B41FA5}">
                      <a16:colId xmlns:a16="http://schemas.microsoft.com/office/drawing/2014/main" val="3823486760"/>
                    </a:ext>
                  </a:extLst>
                </a:gridCol>
                <a:gridCol w="2808204">
                  <a:extLst>
                    <a:ext uri="{9D8B030D-6E8A-4147-A177-3AD203B41FA5}">
                      <a16:colId xmlns:a16="http://schemas.microsoft.com/office/drawing/2014/main" val="1377240843"/>
                    </a:ext>
                  </a:extLst>
                </a:gridCol>
              </a:tblGrid>
              <a:tr h="430552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 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 TAG (COME SLAVE)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251168"/>
                  </a:ext>
                </a:extLst>
              </a:tr>
              <a:tr h="672934">
                <a:tc>
                  <a:txBody>
                    <a:bodyPr/>
                    <a:lstStyle/>
                    <a:p>
                      <a:r>
                        <a:rPr lang="it-IT" dirty="0" err="1"/>
                        <a:t>DoPositioning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[100</a:t>
                      </a: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it-IT" dirty="0"/>
                        <a:t>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[51</a:t>
                      </a: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±3</a:t>
                      </a: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085393"/>
                  </a:ext>
                </a:extLst>
              </a:tr>
              <a:tr h="6684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DoPositioning</a:t>
                      </a:r>
                      <a:r>
                        <a:rPr lang="it-IT" dirty="0"/>
                        <a:t> + </a:t>
                      </a:r>
                      <a:r>
                        <a:rPr lang="it-IT" dirty="0" err="1"/>
                        <a:t>GetRangeInfo</a:t>
                      </a:r>
                      <a:r>
                        <a:rPr lang="it-IT" dirty="0"/>
                        <a:t> (</a:t>
                      </a:r>
                      <a:r>
                        <a:rPr lang="it-IT" dirty="0" err="1"/>
                        <a:t>print</a:t>
                      </a:r>
                      <a:r>
                        <a:rPr lang="it-IT" dirty="0"/>
                        <a:t> coordinate+ range)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[76</a:t>
                      </a: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±5</a:t>
                      </a:r>
                      <a:r>
                        <a:rPr lang="it-IT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[39</a:t>
                      </a:r>
                      <a:r>
                        <a:rPr lang="it-IT" sz="1800" b="1" i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±2</a:t>
                      </a:r>
                      <a:r>
                        <a:rPr kumimoji="0" lang="it-IT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482835"/>
                  </a:ext>
                </a:extLst>
              </a:tr>
              <a:tr h="6729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DoPositioning</a:t>
                      </a:r>
                      <a:r>
                        <a:rPr lang="it-IT" dirty="0"/>
                        <a:t> + </a:t>
                      </a:r>
                      <a:r>
                        <a:rPr lang="it-IT" dirty="0" err="1"/>
                        <a:t>GetRangeInfo</a:t>
                      </a:r>
                      <a:r>
                        <a:rPr lang="it-IT" dirty="0"/>
                        <a:t> (</a:t>
                      </a:r>
                      <a:r>
                        <a:rPr lang="it-IT" dirty="0" err="1"/>
                        <a:t>print</a:t>
                      </a:r>
                      <a:r>
                        <a:rPr lang="it-IT" dirty="0"/>
                        <a:t> range)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[78</a:t>
                      </a: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±5</a:t>
                      </a:r>
                      <a:r>
                        <a:rPr lang="it-IT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[40</a:t>
                      </a:r>
                      <a:r>
                        <a:rPr lang="it-IT" sz="1800" b="1" i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±2</a:t>
                      </a:r>
                      <a:r>
                        <a:rPr kumimoji="0" lang="it-IT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5862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DoPositioning</a:t>
                      </a:r>
                      <a:r>
                        <a:rPr lang="it-IT" dirty="0"/>
                        <a:t> + </a:t>
                      </a:r>
                      <a:r>
                        <a:rPr lang="it-IT" dirty="0" err="1"/>
                        <a:t>calcoloDistanze</a:t>
                      </a:r>
                      <a:r>
                        <a:rPr lang="it-IT" dirty="0"/>
                        <a:t> (</a:t>
                      </a:r>
                      <a:r>
                        <a:rPr lang="it-IT" dirty="0" err="1"/>
                        <a:t>print</a:t>
                      </a:r>
                      <a:r>
                        <a:rPr lang="it-IT" dirty="0"/>
                        <a:t> coordinate + range)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[88</a:t>
                      </a: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±6</a:t>
                      </a:r>
                      <a:r>
                        <a:rPr lang="it-IT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[46</a:t>
                      </a:r>
                      <a:r>
                        <a:rPr lang="it-IT" sz="1800" b="1" i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±3</a:t>
                      </a:r>
                      <a:r>
                        <a:rPr kumimoji="0" lang="it-IT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451223"/>
                  </a:ext>
                </a:extLst>
              </a:tr>
              <a:tr h="5511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DoPositioning</a:t>
                      </a:r>
                      <a:r>
                        <a:rPr lang="it-IT" dirty="0"/>
                        <a:t> + </a:t>
                      </a:r>
                      <a:r>
                        <a:rPr lang="it-IT" dirty="0" err="1"/>
                        <a:t>calcoloDistanze</a:t>
                      </a:r>
                      <a:r>
                        <a:rPr lang="it-IT" dirty="0"/>
                        <a:t> (</a:t>
                      </a:r>
                      <a:r>
                        <a:rPr lang="it-IT" dirty="0" err="1"/>
                        <a:t>print</a:t>
                      </a:r>
                      <a:r>
                        <a:rPr lang="it-IT" dirty="0"/>
                        <a:t>  range)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[93</a:t>
                      </a: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±7</a:t>
                      </a:r>
                      <a:r>
                        <a:rPr lang="it-IT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[48</a:t>
                      </a:r>
                      <a:r>
                        <a:rPr lang="it-IT" sz="1800" b="1" i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±3</a:t>
                      </a:r>
                      <a:r>
                        <a:rPr kumimoji="0" lang="it-IT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225421"/>
                  </a:ext>
                </a:extLst>
              </a:tr>
              <a:tr h="611759">
                <a:tc>
                  <a:txBody>
                    <a:bodyPr/>
                    <a:lstStyle/>
                    <a:p>
                      <a:r>
                        <a:rPr lang="it-IT" dirty="0" err="1"/>
                        <a:t>DoRanging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[45</a:t>
                      </a: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±6</a:t>
                      </a:r>
                      <a:r>
                        <a:rPr lang="it-IT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[21</a:t>
                      </a: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±1</a:t>
                      </a: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570524"/>
                  </a:ext>
                </a:extLst>
              </a:tr>
            </a:tbl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9B585EC6-F200-4557-9AE1-4DEB77210155}"/>
              </a:ext>
            </a:extLst>
          </p:cNvPr>
          <p:cNvSpPr txBox="1"/>
          <p:nvPr/>
        </p:nvSpPr>
        <p:spPr>
          <a:xfrm>
            <a:off x="881269" y="1058014"/>
            <a:ext cx="10429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Questi valori di 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frequenza media </a:t>
            </a:r>
            <a:r>
              <a:rPr lang="it-IT" dirty="0"/>
              <a:t>e 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deviazione standard</a:t>
            </a:r>
            <a:r>
              <a:rPr lang="it-IT" dirty="0"/>
              <a:t>, sono stati ottenuti utilizzando la massima velocità di comunicazione seriale (400kHz) e impostando il seguente setting di parametri : </a:t>
            </a:r>
          </a:p>
          <a:p>
            <a:r>
              <a:rPr lang="it-IT" i="1" dirty="0" err="1"/>
              <a:t>bitrate</a:t>
            </a:r>
            <a:r>
              <a:rPr lang="it-IT" i="1" dirty="0"/>
              <a:t> -&gt; 6.810Mbit/s, </a:t>
            </a:r>
            <a:r>
              <a:rPr lang="it-IT" i="1" dirty="0" err="1"/>
              <a:t>plen</a:t>
            </a:r>
            <a:r>
              <a:rPr lang="it-IT" i="1" dirty="0"/>
              <a:t> -&gt; 64 symbols, </a:t>
            </a:r>
            <a:r>
              <a:rPr lang="it-IT" i="1" dirty="0" err="1"/>
              <a:t>prf</a:t>
            </a:r>
            <a:r>
              <a:rPr lang="it-IT" i="1" dirty="0"/>
              <a:t> -&gt; 64MHz, channel -&gt; 5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49100F0-3FA4-40BE-9D5E-0F7CA8A2B16D}"/>
              </a:ext>
            </a:extLst>
          </p:cNvPr>
          <p:cNvSpPr txBox="1"/>
          <p:nvPr/>
        </p:nvSpPr>
        <p:spPr>
          <a:xfrm>
            <a:off x="3269971" y="596349"/>
            <a:ext cx="5652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chemeClr val="accent1">
                    <a:lumMod val="75000"/>
                  </a:schemeClr>
                </a:solidFill>
              </a:rPr>
              <a:t>PROVA 3: FREQUENZA DI LAVORO  [Hz]</a:t>
            </a:r>
          </a:p>
        </p:txBody>
      </p:sp>
    </p:spTree>
    <p:extLst>
      <p:ext uri="{BB962C8B-B14F-4D97-AF65-F5344CB8AC3E}">
        <p14:creationId xmlns:p14="http://schemas.microsoft.com/office/powerpoint/2010/main" val="28029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4A8EF37D-66CA-44A8-BCB2-B836A3A41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838768"/>
              </p:ext>
            </p:extLst>
          </p:nvPr>
        </p:nvGraphicFramePr>
        <p:xfrm>
          <a:off x="881267" y="1981345"/>
          <a:ext cx="10429462" cy="4008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3942">
                  <a:extLst>
                    <a:ext uri="{9D8B030D-6E8A-4147-A177-3AD203B41FA5}">
                      <a16:colId xmlns:a16="http://schemas.microsoft.com/office/drawing/2014/main" val="2834768645"/>
                    </a:ext>
                  </a:extLst>
                </a:gridCol>
                <a:gridCol w="3047316">
                  <a:extLst>
                    <a:ext uri="{9D8B030D-6E8A-4147-A177-3AD203B41FA5}">
                      <a16:colId xmlns:a16="http://schemas.microsoft.com/office/drawing/2014/main" val="3823486760"/>
                    </a:ext>
                  </a:extLst>
                </a:gridCol>
                <a:gridCol w="2808204">
                  <a:extLst>
                    <a:ext uri="{9D8B030D-6E8A-4147-A177-3AD203B41FA5}">
                      <a16:colId xmlns:a16="http://schemas.microsoft.com/office/drawing/2014/main" val="1377240843"/>
                    </a:ext>
                  </a:extLst>
                </a:gridCol>
              </a:tblGrid>
              <a:tr h="362804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 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 TAG (COME SLAVE)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251168"/>
                  </a:ext>
                </a:extLst>
              </a:tr>
              <a:tr h="567046">
                <a:tc>
                  <a:txBody>
                    <a:bodyPr/>
                    <a:lstStyle/>
                    <a:p>
                      <a:r>
                        <a:rPr lang="it-IT" dirty="0" err="1"/>
                        <a:t>DoPositioning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[104</a:t>
                      </a: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±8</a:t>
                      </a:r>
                      <a:r>
                        <a:rPr lang="it-IT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[52</a:t>
                      </a: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±3</a:t>
                      </a: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085393"/>
                  </a:ext>
                </a:extLst>
              </a:tr>
              <a:tr h="5933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DoPositioning</a:t>
                      </a:r>
                      <a:r>
                        <a:rPr lang="it-IT" dirty="0"/>
                        <a:t> + </a:t>
                      </a:r>
                      <a:r>
                        <a:rPr lang="it-IT" dirty="0" err="1"/>
                        <a:t>GetRangeInfo</a:t>
                      </a:r>
                      <a:r>
                        <a:rPr lang="it-IT" dirty="0"/>
                        <a:t> (</a:t>
                      </a:r>
                      <a:r>
                        <a:rPr lang="it-IT" dirty="0" err="1"/>
                        <a:t>print</a:t>
                      </a:r>
                      <a:r>
                        <a:rPr lang="it-IT" dirty="0"/>
                        <a:t> coordinate+ range)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[78</a:t>
                      </a: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±5</a:t>
                      </a:r>
                      <a:r>
                        <a:rPr lang="it-IT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[40</a:t>
                      </a:r>
                      <a:r>
                        <a:rPr lang="it-IT" sz="1800" b="1" i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±2</a:t>
                      </a:r>
                      <a:r>
                        <a:rPr kumimoji="0" lang="it-IT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482835"/>
                  </a:ext>
                </a:extLst>
              </a:tr>
              <a:tr h="5933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DoPositioning</a:t>
                      </a:r>
                      <a:r>
                        <a:rPr lang="it-IT" dirty="0"/>
                        <a:t> + </a:t>
                      </a:r>
                      <a:r>
                        <a:rPr lang="it-IT" dirty="0" err="1"/>
                        <a:t>GetRangeInfo</a:t>
                      </a:r>
                      <a:r>
                        <a:rPr lang="it-IT" dirty="0"/>
                        <a:t> (</a:t>
                      </a:r>
                      <a:r>
                        <a:rPr lang="it-IT" dirty="0" err="1"/>
                        <a:t>print</a:t>
                      </a:r>
                      <a:r>
                        <a:rPr lang="it-IT" dirty="0"/>
                        <a:t> range) («</a:t>
                      </a:r>
                      <a:r>
                        <a:rPr lang="it-IT" dirty="0" err="1"/>
                        <a:t>get</a:t>
                      </a:r>
                      <a:r>
                        <a:rPr lang="it-IT" dirty="0"/>
                        <a:t>»)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[81</a:t>
                      </a: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±6</a:t>
                      </a:r>
                      <a:r>
                        <a:rPr lang="it-IT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[41</a:t>
                      </a:r>
                      <a:r>
                        <a:rPr lang="it-IT" sz="1800" b="1" i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±2</a:t>
                      </a:r>
                      <a:r>
                        <a:rPr kumimoji="0" lang="it-IT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586237"/>
                  </a:ext>
                </a:extLst>
              </a:tr>
              <a:tr h="5933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DoPositioning</a:t>
                      </a:r>
                      <a:r>
                        <a:rPr lang="it-IT" dirty="0"/>
                        <a:t> + </a:t>
                      </a:r>
                      <a:r>
                        <a:rPr lang="it-IT" dirty="0" err="1"/>
                        <a:t>calcoloDistanze</a:t>
                      </a:r>
                      <a:r>
                        <a:rPr lang="it-IT" dirty="0"/>
                        <a:t> (</a:t>
                      </a:r>
                      <a:r>
                        <a:rPr lang="it-IT" dirty="0" err="1"/>
                        <a:t>print</a:t>
                      </a:r>
                      <a:r>
                        <a:rPr lang="it-IT" dirty="0"/>
                        <a:t> coordinate + range) («</a:t>
                      </a:r>
                      <a:r>
                        <a:rPr lang="it-IT" dirty="0" err="1"/>
                        <a:t>dopositconCal</a:t>
                      </a:r>
                      <a:r>
                        <a:rPr lang="it-IT" dirty="0"/>
                        <a:t>»)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[91</a:t>
                      </a: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±7]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[46</a:t>
                      </a:r>
                      <a:r>
                        <a:rPr lang="it-IT" sz="1800" b="1" i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±3</a:t>
                      </a:r>
                      <a:r>
                        <a:rPr kumimoji="0" lang="it-IT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451223"/>
                  </a:ext>
                </a:extLst>
              </a:tr>
              <a:tr h="5933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DoPositioning</a:t>
                      </a:r>
                      <a:r>
                        <a:rPr lang="it-IT" dirty="0"/>
                        <a:t> + </a:t>
                      </a:r>
                      <a:r>
                        <a:rPr lang="it-IT" dirty="0" err="1"/>
                        <a:t>calcoloDistanze</a:t>
                      </a:r>
                      <a:r>
                        <a:rPr lang="it-IT" dirty="0"/>
                        <a:t> (</a:t>
                      </a:r>
                      <a:r>
                        <a:rPr lang="it-IT" dirty="0" err="1"/>
                        <a:t>print</a:t>
                      </a:r>
                      <a:r>
                        <a:rPr lang="it-IT" dirty="0"/>
                        <a:t>  range) («</a:t>
                      </a:r>
                      <a:r>
                        <a:rPr lang="it-IT" dirty="0" err="1"/>
                        <a:t>cal</a:t>
                      </a:r>
                      <a:r>
                        <a:rPr lang="it-IT" dirty="0"/>
                        <a:t>»)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[97</a:t>
                      </a: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±7</a:t>
                      </a:r>
                      <a:r>
                        <a:rPr lang="it-IT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[49</a:t>
                      </a:r>
                      <a:r>
                        <a:rPr lang="it-IT" sz="1800" b="1" i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±3</a:t>
                      </a:r>
                      <a:r>
                        <a:rPr kumimoji="0" lang="it-IT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225421"/>
                  </a:ext>
                </a:extLst>
              </a:tr>
              <a:tr h="515498">
                <a:tc>
                  <a:txBody>
                    <a:bodyPr/>
                    <a:lstStyle/>
                    <a:p>
                      <a:r>
                        <a:rPr lang="it-IT" dirty="0" err="1"/>
                        <a:t>DoRanging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[42</a:t>
                      </a: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±7</a:t>
                      </a:r>
                      <a:r>
                        <a:rPr lang="it-IT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[26</a:t>
                      </a: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±1</a:t>
                      </a: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570524"/>
                  </a:ext>
                </a:extLst>
              </a:tr>
            </a:tbl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9B585EC6-F200-4557-9AE1-4DEB77210155}"/>
              </a:ext>
            </a:extLst>
          </p:cNvPr>
          <p:cNvSpPr txBox="1"/>
          <p:nvPr/>
        </p:nvSpPr>
        <p:spPr>
          <a:xfrm>
            <a:off x="881269" y="1058014"/>
            <a:ext cx="10429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Questi valori di 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frequenza media </a:t>
            </a:r>
            <a:r>
              <a:rPr lang="it-IT" dirty="0"/>
              <a:t>e 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deviazione standard</a:t>
            </a:r>
            <a:r>
              <a:rPr lang="it-IT" dirty="0"/>
              <a:t>, sono stati ottenuti utilizzando la massima velocità di comunicazione seriale (400kHz) e impostando il seguente setting di parametri : </a:t>
            </a:r>
          </a:p>
          <a:p>
            <a:r>
              <a:rPr lang="it-IT" i="1" dirty="0" err="1"/>
              <a:t>bitrate</a:t>
            </a:r>
            <a:r>
              <a:rPr lang="it-IT" i="1" dirty="0"/>
              <a:t> -&gt; 6.810Mbit/s, </a:t>
            </a:r>
            <a:r>
              <a:rPr lang="it-IT" i="1" dirty="0" err="1"/>
              <a:t>plen</a:t>
            </a:r>
            <a:r>
              <a:rPr lang="it-IT" i="1" dirty="0"/>
              <a:t> -&gt; 64 symbols, </a:t>
            </a:r>
            <a:r>
              <a:rPr lang="it-IT" i="1" dirty="0" err="1"/>
              <a:t>prf</a:t>
            </a:r>
            <a:r>
              <a:rPr lang="it-IT" i="1" dirty="0"/>
              <a:t> -&gt; 64MHz, channel -&gt; 5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49100F0-3FA4-40BE-9D5E-0F7CA8A2B16D}"/>
              </a:ext>
            </a:extLst>
          </p:cNvPr>
          <p:cNvSpPr txBox="1"/>
          <p:nvPr/>
        </p:nvSpPr>
        <p:spPr>
          <a:xfrm>
            <a:off x="1981200" y="596349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chemeClr val="accent1">
                    <a:lumMod val="75000"/>
                  </a:schemeClr>
                </a:solidFill>
              </a:rPr>
              <a:t>CALCOLO MEDIE su 3 PROVE: FREQUENZA DI LAVORO  [Hz]</a:t>
            </a:r>
          </a:p>
        </p:txBody>
      </p:sp>
    </p:spTree>
    <p:extLst>
      <p:ext uri="{BB962C8B-B14F-4D97-AF65-F5344CB8AC3E}">
        <p14:creationId xmlns:p14="http://schemas.microsoft.com/office/powerpoint/2010/main" val="825453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2779F2-FC18-494B-AD23-86B44FE51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Bitrate</a:t>
            </a:r>
            <a:r>
              <a:rPr lang="it-IT" dirty="0"/>
              <a:t> = 6810, </a:t>
            </a:r>
            <a:r>
              <a:rPr lang="it-IT" dirty="0" err="1"/>
              <a:t>prf</a:t>
            </a:r>
            <a:r>
              <a:rPr lang="it-IT" dirty="0"/>
              <a:t>=64, channel= 5, 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FF1A92AD-7AB7-4F9C-8D1B-917A2B1344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8050914"/>
              </p:ext>
            </p:extLst>
          </p:nvPr>
        </p:nvGraphicFramePr>
        <p:xfrm>
          <a:off x="838200" y="1825625"/>
          <a:ext cx="10515603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382575180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81137909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04868340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03996918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23222536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45610670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224112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Plen</a:t>
                      </a:r>
                      <a:r>
                        <a:rPr lang="it-IT" dirty="0"/>
                        <a:t> = 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Plen</a:t>
                      </a:r>
                      <a:r>
                        <a:rPr lang="it-IT" dirty="0"/>
                        <a:t> =128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Plen</a:t>
                      </a:r>
                      <a:r>
                        <a:rPr lang="it-IT" dirty="0"/>
                        <a:t> = 256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Plen</a:t>
                      </a:r>
                      <a:r>
                        <a:rPr lang="it-IT" dirty="0"/>
                        <a:t> =512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Plen</a:t>
                      </a:r>
                      <a:r>
                        <a:rPr lang="it-IT" dirty="0"/>
                        <a:t> =1536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Plen</a:t>
                      </a:r>
                      <a:r>
                        <a:rPr lang="it-IT" dirty="0"/>
                        <a:t> = 2048</a:t>
                      </a:r>
                    </a:p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697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41.7838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40.7574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27.3557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21.9652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10,3048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8.3748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767515"/>
                  </a:ext>
                </a:extLst>
              </a:tr>
            </a:tbl>
          </a:graphicData>
        </a:graphic>
      </p:graphicFrame>
      <p:pic>
        <p:nvPicPr>
          <p:cNvPr id="5" name="Immagine 4">
            <a:extLst>
              <a:ext uri="{FF2B5EF4-FFF2-40B4-BE49-F238E27FC236}">
                <a16:creationId xmlns:a16="http://schemas.microsoft.com/office/drawing/2014/main" id="{D48191FE-3040-42A6-917D-ADF89BB00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181" y="3260835"/>
            <a:ext cx="10165637" cy="295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691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2473</TotalTime>
  <Words>1034</Words>
  <Application>Microsoft Office PowerPoint</Application>
  <PresentationFormat>Widescreen</PresentationFormat>
  <Paragraphs>255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Bitrate = 6810, prf=64, channel= 5, </vt:lpstr>
      <vt:lpstr>Bitrate = 6810, prf=64, plen=64</vt:lpstr>
      <vt:lpstr>Canale=5, prf=64, plen=64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sabrina avantaggiato</dc:creator>
  <cp:lastModifiedBy>sabrina avantaggiato</cp:lastModifiedBy>
  <cp:revision>76</cp:revision>
  <dcterms:created xsi:type="dcterms:W3CDTF">2018-11-12T08:13:13Z</dcterms:created>
  <dcterms:modified xsi:type="dcterms:W3CDTF">2019-01-23T13:52:20Z</dcterms:modified>
</cp:coreProperties>
</file>