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60" r:id="rId3"/>
    <p:sldId id="268" r:id="rId4"/>
    <p:sldId id="299" r:id="rId5"/>
    <p:sldId id="269" r:id="rId6"/>
    <p:sldId id="301" r:id="rId7"/>
    <p:sldId id="316" r:id="rId8"/>
    <p:sldId id="317" r:id="rId9"/>
    <p:sldId id="318" r:id="rId10"/>
    <p:sldId id="297" r:id="rId11"/>
    <p:sldId id="304" r:id="rId12"/>
    <p:sldId id="315" r:id="rId13"/>
    <p:sldId id="305" r:id="rId14"/>
    <p:sldId id="313" r:id="rId15"/>
    <p:sldId id="306" r:id="rId16"/>
    <p:sldId id="314" r:id="rId17"/>
    <p:sldId id="310" r:id="rId18"/>
    <p:sldId id="320" r:id="rId19"/>
    <p:sldId id="319" r:id="rId20"/>
    <p:sldId id="321" r:id="rId21"/>
    <p:sldId id="322" r:id="rId22"/>
    <p:sldId id="298"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A9F"/>
    <a:srgbClr val="0070C0"/>
    <a:srgbClr val="506270"/>
    <a:srgbClr val="F79646"/>
    <a:srgbClr val="212E53"/>
    <a:srgbClr val="161616"/>
    <a:srgbClr val="DDDDDD"/>
    <a:srgbClr val="E9C592"/>
    <a:srgbClr val="952637"/>
    <a:srgbClr val="BB7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40" autoAdjust="0"/>
  </p:normalViewPr>
  <p:slideViewPr>
    <p:cSldViewPr>
      <p:cViewPr varScale="1">
        <p:scale>
          <a:sx n="60" d="100"/>
          <a:sy n="60" d="100"/>
        </p:scale>
        <p:origin x="2098"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C64AE3-DFF4-46E7-B32E-209FED48899E}" type="datetimeFigureOut">
              <a:rPr lang="ko-KR" altLang="en-US" smtClean="0"/>
              <a:pPr/>
              <a:t>2020-06-04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71576-F7DE-4720-9A0B-3B59D3DBF592}"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ateto.net/2014/04/facebook-data-collection-and-photo-network-visualization-with-gephi-and-r/#iLightbox[87cf885fcf88a10755d]/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researchgate.net/figure/iGraph-network-representation-of-the-sampled-antibody-repertoire-in-mouse-spleen-15-days_fig1_275046336"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brunch.co.kr/@gimmesilver/46"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researchgate.net/figure/iGraph-network-representation-of-the-sampled-antibody-repertoire-in-mouse-spleen-15-days_fig1_275046336"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r-bloggers.com/r-graph-objects-igraph-vs-network/"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kdata.or.kr/info/info_04_view.html?field=&amp;keyword=&amp;type=techreport&amp;page=1&amp;dbnum=192961&amp;mode=detail&amp;type=techrepor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kdata.or.kr/info/info_04_view.html?field=&amp;keyword=&amp;type=techreport&amp;page=1&amp;dbnum=192961&amp;mode=detail&amp;type=techrepor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o.wikipedia.org/wiki/%EC%82%AC%ED%9A%8C_%EC%97%B0%EA%B2%B0%EB%A7%9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o.wikipedia.org/wiki/%EB%84%A4%ED%8A%B8%EC%9B%8C%ED%81%AC_%EA%B3%BC%ED%95%99"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sz="1200" b="1" i="0" kern="1200" dirty="0" err="1">
                <a:solidFill>
                  <a:schemeClr val="tx1"/>
                </a:solidFill>
                <a:latin typeface="+mn-lt"/>
                <a:ea typeface="+mn-ea"/>
                <a:cs typeface="+mn-cs"/>
              </a:rPr>
              <a:t>Igraph</a:t>
            </a:r>
            <a:r>
              <a:rPr lang="ko-KR" altLang="en-US" sz="1200" b="1" i="0" kern="1200" dirty="0">
                <a:solidFill>
                  <a:schemeClr val="tx1"/>
                </a:solidFill>
                <a:latin typeface="+mn-lt"/>
                <a:ea typeface="+mn-ea"/>
                <a:cs typeface="+mn-cs"/>
              </a:rPr>
              <a:t>의 </a:t>
            </a:r>
            <a:r>
              <a:rPr lang="en-US" altLang="ko-KR" sz="1200" b="1" i="0" kern="1200" dirty="0">
                <a:solidFill>
                  <a:schemeClr val="tx1"/>
                </a:solidFill>
                <a:latin typeface="+mn-lt"/>
                <a:ea typeface="+mn-ea"/>
                <a:cs typeface="+mn-cs"/>
              </a:rPr>
              <a:t>graph</a:t>
            </a:r>
            <a:r>
              <a:rPr lang="ko-KR" altLang="en-US" sz="1200" b="1" i="0" kern="1200" dirty="0">
                <a:solidFill>
                  <a:schemeClr val="tx1"/>
                </a:solidFill>
                <a:latin typeface="+mn-lt"/>
                <a:ea typeface="+mn-ea"/>
                <a:cs typeface="+mn-cs"/>
              </a:rPr>
              <a:t>는 </a:t>
            </a:r>
            <a:r>
              <a:rPr lang="en-US" altLang="ko-KR" sz="1200" b="1" i="0" kern="1200" dirty="0">
                <a:solidFill>
                  <a:schemeClr val="tx1"/>
                </a:solidFill>
                <a:latin typeface="+mn-lt"/>
                <a:ea typeface="+mn-ea"/>
                <a:cs typeface="+mn-cs"/>
              </a:rPr>
              <a:t>‘</a:t>
            </a:r>
            <a:r>
              <a:rPr lang="en-US" altLang="ko-KR" sz="1200" b="1" i="0" kern="1200" dirty="0" err="1">
                <a:solidFill>
                  <a:schemeClr val="tx1"/>
                </a:solidFill>
                <a:latin typeface="+mn-lt"/>
                <a:ea typeface="+mn-ea"/>
                <a:cs typeface="+mn-cs"/>
              </a:rPr>
              <a:t>igraph</a:t>
            </a:r>
            <a:r>
              <a:rPr lang="en-US" altLang="ko-KR" sz="1200" b="1" i="0" kern="1200" dirty="0">
                <a:solidFill>
                  <a:schemeClr val="tx1"/>
                </a:solidFill>
                <a:latin typeface="+mn-lt"/>
                <a:ea typeface="+mn-ea"/>
                <a:cs typeface="+mn-cs"/>
              </a:rPr>
              <a:t>’</a:t>
            </a:r>
            <a:r>
              <a:rPr lang="ko-KR" altLang="en-US" sz="1200" b="1" i="0" kern="1200" dirty="0">
                <a:solidFill>
                  <a:schemeClr val="tx1"/>
                </a:solidFill>
                <a:latin typeface="+mn-lt"/>
                <a:ea typeface="+mn-ea"/>
                <a:cs typeface="+mn-cs"/>
              </a:rPr>
              <a:t>라는 특수한 </a:t>
            </a:r>
            <a:r>
              <a:rPr lang="en-US" altLang="ko-KR" sz="1200" b="1" i="0" kern="1200" dirty="0">
                <a:solidFill>
                  <a:schemeClr val="tx1"/>
                </a:solidFill>
                <a:latin typeface="+mn-lt"/>
                <a:ea typeface="+mn-ea"/>
                <a:cs typeface="+mn-cs"/>
              </a:rPr>
              <a:t>Graph class</a:t>
            </a:r>
            <a:r>
              <a:rPr lang="ko-KR" altLang="en-US" sz="1200" b="1" i="0" kern="1200" dirty="0">
                <a:solidFill>
                  <a:schemeClr val="tx1"/>
                </a:solidFill>
                <a:latin typeface="+mn-lt"/>
                <a:ea typeface="+mn-ea"/>
                <a:cs typeface="+mn-cs"/>
              </a:rPr>
              <a:t>를 가지고 있습니다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en-US" altLang="ko-KR" sz="1200" b="1" i="0" kern="1200" dirty="0" err="1">
                <a:solidFill>
                  <a:schemeClr val="tx1"/>
                </a:solidFill>
                <a:latin typeface="+mn-lt"/>
                <a:ea typeface="+mn-ea"/>
                <a:cs typeface="+mn-cs"/>
              </a:rPr>
              <a:t>Igraph</a:t>
            </a:r>
            <a:r>
              <a:rPr lang="en-US" altLang="ko-KR" sz="1200" b="1" i="0" kern="1200" dirty="0">
                <a:solidFill>
                  <a:schemeClr val="tx1"/>
                </a:solidFill>
                <a:latin typeface="+mn-lt"/>
                <a:ea typeface="+mn-ea"/>
                <a:cs typeface="+mn-cs"/>
              </a:rPr>
              <a:t> </a:t>
            </a:r>
            <a:r>
              <a:rPr lang="ko-KR" altLang="en-US" sz="1200" b="1" i="0" kern="1200" dirty="0">
                <a:solidFill>
                  <a:schemeClr val="tx1"/>
                </a:solidFill>
                <a:latin typeface="+mn-lt"/>
                <a:ea typeface="+mn-ea"/>
                <a:cs typeface="+mn-cs"/>
              </a:rPr>
              <a:t>패키지의 </a:t>
            </a:r>
            <a:r>
              <a:rPr lang="en-US" altLang="ko-KR" sz="1200" b="1" i="0" kern="1200" dirty="0" err="1">
                <a:solidFill>
                  <a:schemeClr val="tx1"/>
                </a:solidFill>
                <a:latin typeface="+mn-lt"/>
                <a:ea typeface="+mn-ea"/>
                <a:cs typeface="+mn-cs"/>
              </a:rPr>
              <a:t>make_ring</a:t>
            </a:r>
            <a:r>
              <a:rPr lang="ko-KR" altLang="en-US" sz="1200" b="1" i="0" kern="1200" dirty="0">
                <a:solidFill>
                  <a:schemeClr val="tx1"/>
                </a:solidFill>
                <a:latin typeface="+mn-lt"/>
                <a:ea typeface="+mn-ea"/>
                <a:cs typeface="+mn-cs"/>
              </a:rPr>
              <a:t>함수를 통해 </a:t>
            </a:r>
            <a:r>
              <a:rPr lang="en-US" altLang="ko-KR" sz="1200" b="1" i="0" kern="1200" dirty="0">
                <a:solidFill>
                  <a:schemeClr val="tx1"/>
                </a:solidFill>
                <a:latin typeface="+mn-lt"/>
                <a:ea typeface="+mn-ea"/>
                <a:cs typeface="+mn-cs"/>
              </a:rPr>
              <a:t>ring graph</a:t>
            </a:r>
            <a:r>
              <a:rPr lang="ko-KR" altLang="en-US" sz="1200" b="1" i="0" kern="1200" dirty="0">
                <a:solidFill>
                  <a:schemeClr val="tx1"/>
                </a:solidFill>
                <a:latin typeface="+mn-lt"/>
                <a:ea typeface="+mn-ea"/>
                <a:cs typeface="+mn-cs"/>
              </a:rPr>
              <a:t>를 만들고 </a:t>
            </a:r>
            <a:r>
              <a:rPr lang="en-US" altLang="ko-KR" sz="1200" b="1" i="0" kern="1200" dirty="0">
                <a:solidFill>
                  <a:schemeClr val="tx1"/>
                </a:solidFill>
                <a:latin typeface="+mn-lt"/>
                <a:ea typeface="+mn-ea"/>
                <a:cs typeface="+mn-cs"/>
              </a:rPr>
              <a:t>r</a:t>
            </a:r>
            <a:r>
              <a:rPr lang="ko-KR" altLang="en-US" sz="1200" b="1" i="0" kern="1200" dirty="0">
                <a:solidFill>
                  <a:schemeClr val="tx1"/>
                </a:solidFill>
                <a:latin typeface="+mn-lt"/>
                <a:ea typeface="+mn-ea"/>
                <a:cs typeface="+mn-cs"/>
              </a:rPr>
              <a:t>의 기본함수인 </a:t>
            </a:r>
            <a:r>
              <a:rPr lang="en-US" altLang="ko-KR" sz="1200" b="1" i="0" kern="1200" dirty="0" err="1">
                <a:solidFill>
                  <a:schemeClr val="tx1"/>
                </a:solidFill>
                <a:latin typeface="+mn-lt"/>
                <a:ea typeface="+mn-ea"/>
                <a:cs typeface="+mn-cs"/>
              </a:rPr>
              <a:t>print_all</a:t>
            </a:r>
            <a:r>
              <a:rPr lang="en-US" altLang="ko-KR" sz="1200" b="1" i="0" kern="1200" dirty="0">
                <a:solidFill>
                  <a:schemeClr val="tx1"/>
                </a:solidFill>
                <a:latin typeface="+mn-lt"/>
                <a:ea typeface="+mn-ea"/>
                <a:cs typeface="+mn-cs"/>
              </a:rPr>
              <a:t>()</a:t>
            </a:r>
            <a:r>
              <a:rPr lang="ko-KR" altLang="en-US" sz="1200" b="1" i="0" kern="1200" dirty="0">
                <a:solidFill>
                  <a:schemeClr val="tx1"/>
                </a:solidFill>
                <a:latin typeface="+mn-lt"/>
                <a:ea typeface="+mn-ea"/>
                <a:cs typeface="+mn-cs"/>
              </a:rPr>
              <a:t>함수로 </a:t>
            </a:r>
            <a:r>
              <a:rPr lang="ko-KR" altLang="en-US" sz="1200" b="1" i="0" kern="1200" dirty="0" err="1">
                <a:solidFill>
                  <a:schemeClr val="tx1"/>
                </a:solidFill>
                <a:latin typeface="+mn-lt"/>
                <a:ea typeface="+mn-ea"/>
                <a:cs typeface="+mn-cs"/>
              </a:rPr>
              <a:t>출력해보았을때</a:t>
            </a:r>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en-US" altLang="ko-KR" sz="1200" b="1" i="0" kern="1200" dirty="0" err="1">
                <a:solidFill>
                  <a:schemeClr val="tx1"/>
                </a:solidFill>
                <a:latin typeface="+mn-lt"/>
                <a:ea typeface="+mn-ea"/>
                <a:cs typeface="+mn-cs"/>
              </a:rPr>
              <a:t>Igraph</a:t>
            </a:r>
            <a:r>
              <a:rPr lang="ko-KR" altLang="en-US" sz="1200" b="1" i="0" kern="1200" dirty="0">
                <a:solidFill>
                  <a:schemeClr val="tx1"/>
                </a:solidFill>
                <a:latin typeface="+mn-lt"/>
                <a:ea typeface="+mn-ea"/>
                <a:cs typeface="+mn-cs"/>
              </a:rPr>
              <a:t> </a:t>
            </a:r>
            <a:r>
              <a:rPr lang="en-US" altLang="ko-KR" sz="1200" b="1" i="0" kern="1200" dirty="0">
                <a:solidFill>
                  <a:schemeClr val="tx1"/>
                </a:solidFill>
                <a:latin typeface="+mn-lt"/>
                <a:ea typeface="+mn-ea"/>
                <a:cs typeface="+mn-cs"/>
              </a:rPr>
              <a:t>class</a:t>
            </a:r>
            <a:r>
              <a:rPr lang="ko-KR" altLang="en-US" sz="1200" b="1" i="0" kern="1200" dirty="0">
                <a:solidFill>
                  <a:schemeClr val="tx1"/>
                </a:solidFill>
                <a:latin typeface="+mn-lt"/>
                <a:ea typeface="+mn-ea"/>
                <a:cs typeface="+mn-cs"/>
              </a:rPr>
              <a:t>가 특수한 형식으로 </a:t>
            </a:r>
            <a:r>
              <a:rPr lang="en-US" altLang="ko-KR" sz="1200" b="1" i="0" kern="1200" dirty="0">
                <a:solidFill>
                  <a:schemeClr val="tx1"/>
                </a:solidFill>
                <a:latin typeface="+mn-lt"/>
                <a:ea typeface="+mn-ea"/>
                <a:cs typeface="+mn-cs"/>
              </a:rPr>
              <a:t>console</a:t>
            </a:r>
            <a:r>
              <a:rPr lang="ko-KR" altLang="en-US" sz="1200" b="1" i="0" kern="1200" dirty="0">
                <a:solidFill>
                  <a:schemeClr val="tx1"/>
                </a:solidFill>
                <a:latin typeface="+mn-lt"/>
                <a:ea typeface="+mn-ea"/>
                <a:cs typeface="+mn-cs"/>
              </a:rPr>
              <a:t>에 출력되는 모습을 볼 수 있습니다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&lt;</a:t>
            </a:r>
            <a:r>
              <a:rPr lang="ko-KR" altLang="en-US" sz="1200" b="1" i="0" kern="1200" dirty="0">
                <a:solidFill>
                  <a:schemeClr val="tx1"/>
                </a:solidFill>
                <a:latin typeface="+mn-lt"/>
                <a:ea typeface="+mn-ea"/>
                <a:cs typeface="+mn-cs"/>
              </a:rPr>
              <a:t>참조</a:t>
            </a:r>
            <a:r>
              <a:rPr lang="en-US" altLang="ko-KR" sz="1200" b="1" i="0" kern="1200" dirty="0">
                <a:solidFill>
                  <a:schemeClr val="tx1"/>
                </a:solidFill>
                <a:latin typeface="+mn-lt"/>
                <a:ea typeface="+mn-ea"/>
                <a:cs typeface="+mn-cs"/>
              </a:rPr>
              <a:t>&gt;</a:t>
            </a:r>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R - help(</a:t>
            </a:r>
            <a:r>
              <a:rPr lang="en-US" altLang="ko-KR" sz="1200" b="1" i="0" kern="1200" dirty="0" err="1">
                <a:solidFill>
                  <a:schemeClr val="tx1"/>
                </a:solidFill>
                <a:latin typeface="+mn-lt"/>
                <a:ea typeface="+mn-ea"/>
                <a:cs typeface="+mn-cs"/>
              </a:rPr>
              <a:t>igraph</a:t>
            </a:r>
            <a:r>
              <a:rPr lang="en-US" altLang="ko-KR" sz="1200" b="1" i="0" kern="1200" dirty="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10</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err="1">
                <a:solidFill>
                  <a:schemeClr val="bg1"/>
                </a:solidFill>
              </a:rPr>
              <a:t>Igraph</a:t>
            </a:r>
            <a:r>
              <a:rPr lang="ko-KR" altLang="en-US" sz="1200" b="1" dirty="0">
                <a:solidFill>
                  <a:schemeClr val="bg1"/>
                </a:solidFill>
              </a:rPr>
              <a:t> </a:t>
            </a:r>
            <a:r>
              <a:rPr lang="en-US" altLang="ko-KR" sz="1200" b="1" dirty="0">
                <a:solidFill>
                  <a:schemeClr val="bg1"/>
                </a:solidFill>
              </a:rPr>
              <a:t>package</a:t>
            </a:r>
            <a:r>
              <a:rPr lang="ko-KR" altLang="en-US" sz="1200" b="1" dirty="0">
                <a:solidFill>
                  <a:schemeClr val="bg1"/>
                </a:solidFill>
              </a:rPr>
              <a:t>는 </a:t>
            </a:r>
            <a:r>
              <a:rPr lang="en-US" altLang="ko-KR" sz="1200" b="1" dirty="0">
                <a:solidFill>
                  <a:schemeClr val="bg1"/>
                </a:solidFill>
              </a:rPr>
              <a:t>400</a:t>
            </a:r>
            <a:r>
              <a:rPr lang="ko-KR" altLang="en-US" sz="1200" b="1" dirty="0">
                <a:solidFill>
                  <a:schemeClr val="bg1"/>
                </a:solidFill>
              </a:rPr>
              <a:t>개 가량의 함수를 지원합니다</a:t>
            </a:r>
            <a:r>
              <a:rPr lang="en-US" altLang="ko-KR" sz="1200" b="1" dirty="0">
                <a:solidFill>
                  <a:schemeClr val="bg1"/>
                </a:solidFill>
              </a:rPr>
              <a:t>.(</a:t>
            </a:r>
            <a:r>
              <a:rPr lang="ko-KR" altLang="en-US" sz="1200" b="1" dirty="0">
                <a:solidFill>
                  <a:schemeClr val="bg1"/>
                </a:solidFill>
              </a:rPr>
              <a:t>이 </a:t>
            </a:r>
            <a:r>
              <a:rPr lang="ko-KR" altLang="en-US" sz="1200" b="1" dirty="0" err="1">
                <a:solidFill>
                  <a:schemeClr val="bg1"/>
                </a:solidFill>
              </a:rPr>
              <a:t>모든것을</a:t>
            </a:r>
            <a:r>
              <a:rPr lang="ko-KR" altLang="en-US" sz="1200" b="1" dirty="0">
                <a:solidFill>
                  <a:schemeClr val="bg1"/>
                </a:solidFill>
              </a:rPr>
              <a:t> 이곳에서 다룰 수 없으므로 마무리장에서 추가공부자료를 </a:t>
            </a:r>
            <a:r>
              <a:rPr lang="ko-KR" altLang="en-US" sz="1200" b="1" dirty="0" err="1">
                <a:solidFill>
                  <a:schemeClr val="bg1"/>
                </a:solidFill>
              </a:rPr>
              <a:t>추천드리겠습니다</a:t>
            </a:r>
            <a:r>
              <a:rPr lang="en-US" altLang="ko-KR" sz="1200" b="1" dirty="0">
                <a:solidFill>
                  <a:schemeClr val="bg1"/>
                </a:solidFill>
              </a:rPr>
              <a:t>)</a:t>
            </a:r>
          </a:p>
          <a:p>
            <a:endParaRPr lang="en-US" altLang="ko-KR" sz="1200" b="1" dirty="0">
              <a:solidFill>
                <a:schemeClr val="bg1"/>
              </a:solidFill>
            </a:endParaRPr>
          </a:p>
          <a:p>
            <a:r>
              <a:rPr lang="ko-KR" altLang="en-US" sz="1200" b="1" dirty="0">
                <a:solidFill>
                  <a:schemeClr val="bg1"/>
                </a:solidFill>
              </a:rPr>
              <a:t>기능별로 </a:t>
            </a:r>
            <a:r>
              <a:rPr lang="ko-KR" altLang="en-US" sz="1200" b="1" dirty="0" err="1">
                <a:solidFill>
                  <a:schemeClr val="bg1"/>
                </a:solidFill>
              </a:rPr>
              <a:t>자주쓰이는</a:t>
            </a:r>
            <a:r>
              <a:rPr lang="ko-KR" altLang="en-US" sz="1200" b="1" dirty="0">
                <a:solidFill>
                  <a:schemeClr val="bg1"/>
                </a:solidFill>
              </a:rPr>
              <a:t> 중요 함수 몇가지만 선정하여 간단하게 소개해드리고</a:t>
            </a:r>
            <a:endParaRPr lang="en-US" altLang="ko-KR" sz="1200" b="1" dirty="0">
              <a:solidFill>
                <a:schemeClr val="bg1"/>
              </a:solidFill>
            </a:endParaRPr>
          </a:p>
          <a:p>
            <a:endParaRPr lang="en-US" altLang="ko-KR" sz="1200" b="1" dirty="0">
              <a:solidFill>
                <a:schemeClr val="bg1"/>
              </a:solidFill>
            </a:endParaRPr>
          </a:p>
          <a:p>
            <a:r>
              <a:rPr lang="ko-KR" altLang="en-US" sz="1200" b="1" dirty="0">
                <a:solidFill>
                  <a:schemeClr val="bg1"/>
                </a:solidFill>
              </a:rPr>
              <a:t>그래프를 발전시키는 단계별로 </a:t>
            </a:r>
            <a:r>
              <a:rPr lang="ko-KR" altLang="en-US" sz="1200" b="1" dirty="0" err="1">
                <a:solidFill>
                  <a:schemeClr val="bg1"/>
                </a:solidFill>
              </a:rPr>
              <a:t>시각화되는</a:t>
            </a:r>
            <a:r>
              <a:rPr lang="ko-KR" altLang="en-US" sz="1200" b="1" dirty="0">
                <a:solidFill>
                  <a:schemeClr val="bg1"/>
                </a:solidFill>
              </a:rPr>
              <a:t> 모습을 보여드리며 </a:t>
            </a:r>
            <a:r>
              <a:rPr lang="en-US" altLang="ko-KR" sz="1200" b="1" dirty="0" err="1">
                <a:solidFill>
                  <a:schemeClr val="bg1"/>
                </a:solidFill>
              </a:rPr>
              <a:t>igraph</a:t>
            </a:r>
            <a:r>
              <a:rPr lang="ko-KR" altLang="en-US" sz="1200" b="1" dirty="0">
                <a:solidFill>
                  <a:schemeClr val="bg1"/>
                </a:solidFill>
              </a:rPr>
              <a:t>의 활용법에 대해 빠르게 알려드리고자 합니다</a:t>
            </a:r>
            <a:r>
              <a:rPr lang="en-US" altLang="ko-KR" sz="1200" b="1" dirty="0">
                <a:solidFill>
                  <a:schemeClr val="bg1"/>
                </a:solidFill>
              </a:rPr>
              <a:t>.</a:t>
            </a:r>
            <a:r>
              <a:rPr lang="ko-KR" altLang="en-US" sz="1200" b="1" dirty="0">
                <a:solidFill>
                  <a:schemeClr val="bg1"/>
                </a:solidFill>
              </a:rPr>
              <a:t> </a:t>
            </a:r>
            <a:endParaRPr lang="en-US" altLang="ko-KR" sz="1200" b="1" dirty="0">
              <a:solidFill>
                <a:schemeClr val="bg1"/>
              </a:solidFill>
            </a:endParaRPr>
          </a:p>
          <a:p>
            <a:pPr fontAlgn="base"/>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&lt;</a:t>
            </a:r>
            <a:r>
              <a:rPr lang="ko-KR" altLang="en-US" sz="1200" b="1" i="0" kern="1200" dirty="0">
                <a:solidFill>
                  <a:schemeClr val="tx1"/>
                </a:solidFill>
                <a:latin typeface="+mn-lt"/>
                <a:ea typeface="+mn-ea"/>
                <a:cs typeface="+mn-cs"/>
              </a:rPr>
              <a:t>참조</a:t>
            </a:r>
            <a:r>
              <a:rPr lang="en-US" altLang="ko-KR" sz="1200" b="1" i="0" kern="1200" dirty="0">
                <a:solidFill>
                  <a:schemeClr val="tx1"/>
                </a:solidFill>
                <a:latin typeface="+mn-lt"/>
                <a:ea typeface="+mn-ea"/>
                <a:cs typeface="+mn-cs"/>
              </a:rPr>
              <a:t>: R- help(</a:t>
            </a:r>
            <a:r>
              <a:rPr lang="en-US" altLang="ko-KR" sz="1200" b="1" i="0" kern="1200" dirty="0" err="1">
                <a:solidFill>
                  <a:schemeClr val="tx1"/>
                </a:solidFill>
                <a:latin typeface="+mn-lt"/>
                <a:ea typeface="+mn-ea"/>
                <a:cs typeface="+mn-cs"/>
              </a:rPr>
              <a:t>igraph</a:t>
            </a:r>
            <a:r>
              <a:rPr lang="en-US" altLang="ko-KR" sz="1200" b="1" i="0" kern="1200" dirty="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11</a:t>
            </a:fld>
            <a:endParaRPr lang="ko-KR" altLang="en-US"/>
          </a:p>
        </p:txBody>
      </p:sp>
    </p:spTree>
    <p:extLst>
      <p:ext uri="{BB962C8B-B14F-4D97-AF65-F5344CB8AC3E}">
        <p14:creationId xmlns:p14="http://schemas.microsoft.com/office/powerpoint/2010/main" val="425007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ko-KR" altLang="en-US" sz="1200" b="1" i="0" kern="1200" dirty="0">
                <a:solidFill>
                  <a:schemeClr val="tx1"/>
                </a:solidFill>
                <a:latin typeface="+mn-lt"/>
                <a:ea typeface="+mn-ea"/>
                <a:cs typeface="+mn-cs"/>
              </a:rPr>
              <a:t>정부부처 조직도에 들어간 조직은 </a:t>
            </a:r>
            <a:r>
              <a:rPr lang="ko-KR" altLang="en-US" sz="1200" b="1" i="0" kern="1200" dirty="0" err="1">
                <a:solidFill>
                  <a:schemeClr val="tx1"/>
                </a:solidFill>
                <a:latin typeface="+mn-lt"/>
                <a:ea typeface="+mn-ea"/>
                <a:cs typeface="+mn-cs"/>
              </a:rPr>
              <a:t>시각화된</a:t>
            </a:r>
            <a:r>
              <a:rPr lang="ko-KR" altLang="en-US" sz="1200" b="1" i="0" kern="1200" dirty="0">
                <a:solidFill>
                  <a:schemeClr val="tx1"/>
                </a:solidFill>
                <a:latin typeface="+mn-lt"/>
                <a:ea typeface="+mn-ea"/>
                <a:cs typeface="+mn-cs"/>
              </a:rPr>
              <a:t> 그래프의 가시성을 위해 목적에 맞게 부분적으로 선정하였습니다</a:t>
            </a:r>
            <a:r>
              <a:rPr lang="en-US" altLang="ko-KR" sz="1200" b="1" i="0" kern="1200" dirty="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12</a:t>
            </a:fld>
            <a:endParaRPr lang="ko-KR" altLang="en-US"/>
          </a:p>
        </p:txBody>
      </p:sp>
    </p:spTree>
    <p:extLst>
      <p:ext uri="{BB962C8B-B14F-4D97-AF65-F5344CB8AC3E}">
        <p14:creationId xmlns:p14="http://schemas.microsoft.com/office/powerpoint/2010/main" val="1088782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sz="1200" b="1" i="0" kern="1200" dirty="0">
                <a:solidFill>
                  <a:schemeClr val="tx1"/>
                </a:solidFill>
                <a:latin typeface="+mn-lt"/>
                <a:ea typeface="+mn-ea"/>
                <a:cs typeface="+mn-cs"/>
              </a:rPr>
              <a:t>1) Edge</a:t>
            </a:r>
            <a:r>
              <a:rPr lang="ko-KR" altLang="en-US" sz="1200" b="1" i="0" kern="1200" dirty="0">
                <a:solidFill>
                  <a:schemeClr val="tx1"/>
                </a:solidFill>
                <a:latin typeface="+mn-lt"/>
                <a:ea typeface="+mn-ea"/>
                <a:cs typeface="+mn-cs"/>
              </a:rPr>
              <a:t>에 입력되는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는 왼쪽에서 오른쪽으로 </a:t>
            </a:r>
            <a:r>
              <a:rPr lang="ko-KR" altLang="en-US" sz="1200" b="1" i="0" kern="1200" dirty="0" err="1">
                <a:solidFill>
                  <a:schemeClr val="tx1"/>
                </a:solidFill>
                <a:latin typeface="+mn-lt"/>
                <a:ea typeface="+mn-ea"/>
                <a:cs typeface="+mn-cs"/>
              </a:rPr>
              <a:t>한쌍씩</a:t>
            </a:r>
            <a:r>
              <a:rPr lang="ko-KR" altLang="en-US" sz="1200" b="1" i="0" kern="1200" dirty="0">
                <a:solidFill>
                  <a:schemeClr val="tx1"/>
                </a:solidFill>
                <a:latin typeface="+mn-lt"/>
                <a:ea typeface="+mn-ea"/>
                <a:cs typeface="+mn-cs"/>
              </a:rPr>
              <a:t> 방향성을 가지게 됩니다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2) </a:t>
            </a:r>
            <a:r>
              <a:rPr lang="ko-KR" altLang="en-US" sz="1200" b="1" i="0" kern="1200" dirty="0">
                <a:solidFill>
                  <a:schemeClr val="tx1"/>
                </a:solidFill>
                <a:latin typeface="+mn-lt"/>
                <a:ea typeface="+mn-ea"/>
                <a:cs typeface="+mn-cs"/>
              </a:rPr>
              <a:t>해당 페이지의 </a:t>
            </a:r>
            <a:r>
              <a:rPr lang="en-US" altLang="ko-KR" sz="1200" b="1" i="0" kern="1200" dirty="0">
                <a:solidFill>
                  <a:schemeClr val="tx1"/>
                </a:solidFill>
                <a:latin typeface="+mn-lt"/>
                <a:ea typeface="+mn-ea"/>
                <a:cs typeface="+mn-cs"/>
              </a:rPr>
              <a:t>graph()</a:t>
            </a:r>
            <a:r>
              <a:rPr lang="ko-KR" altLang="en-US" sz="1200" b="1" i="0" kern="1200" dirty="0">
                <a:solidFill>
                  <a:schemeClr val="tx1"/>
                </a:solidFill>
                <a:latin typeface="+mn-lt"/>
                <a:ea typeface="+mn-ea"/>
                <a:cs typeface="+mn-cs"/>
              </a:rPr>
              <a:t>코드를 보면 </a:t>
            </a:r>
            <a:r>
              <a:rPr lang="en-US" altLang="ko-KR" sz="1200" b="1" i="0" kern="1200" dirty="0">
                <a:solidFill>
                  <a:schemeClr val="tx1"/>
                </a:solidFill>
                <a:latin typeface="+mn-lt"/>
                <a:ea typeface="+mn-ea"/>
                <a:cs typeface="+mn-cs"/>
              </a:rPr>
              <a:t>edge</a:t>
            </a:r>
            <a:r>
              <a:rPr lang="ko-KR" altLang="en-US" sz="1200" b="1" i="0" kern="1200" dirty="0">
                <a:solidFill>
                  <a:schemeClr val="tx1"/>
                </a:solidFill>
                <a:latin typeface="+mn-lt"/>
                <a:ea typeface="+mn-ea"/>
                <a:cs typeface="+mn-cs"/>
              </a:rPr>
              <a:t>에 입력된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는 </a:t>
            </a:r>
            <a:r>
              <a:rPr lang="en-US" altLang="ko-KR" sz="1200" b="1" i="0" kern="1200" dirty="0">
                <a:solidFill>
                  <a:schemeClr val="tx1"/>
                </a:solidFill>
                <a:latin typeface="+mn-lt"/>
                <a:ea typeface="+mn-ea"/>
                <a:cs typeface="+mn-cs"/>
              </a:rPr>
              <a:t>1,2,3 </a:t>
            </a:r>
            <a:r>
              <a:rPr lang="ko-KR" altLang="en-US" sz="1200" b="1" i="0" kern="1200" dirty="0" err="1">
                <a:solidFill>
                  <a:schemeClr val="tx1"/>
                </a:solidFill>
                <a:latin typeface="+mn-lt"/>
                <a:ea typeface="+mn-ea"/>
                <a:cs typeface="+mn-cs"/>
              </a:rPr>
              <a:t>세개</a:t>
            </a:r>
            <a:r>
              <a:rPr lang="ko-KR" altLang="en-US" sz="1200" b="1" i="0" kern="1200" dirty="0">
                <a:solidFill>
                  <a:schemeClr val="tx1"/>
                </a:solidFill>
                <a:latin typeface="+mn-lt"/>
                <a:ea typeface="+mn-ea"/>
                <a:cs typeface="+mn-cs"/>
              </a:rPr>
              <a:t> 뿐인데 </a:t>
            </a:r>
            <a:r>
              <a:rPr lang="en-US" altLang="ko-KR" sz="1200" b="1" i="0" kern="1200" dirty="0">
                <a:solidFill>
                  <a:schemeClr val="tx1"/>
                </a:solidFill>
                <a:latin typeface="+mn-lt"/>
                <a:ea typeface="+mn-ea"/>
                <a:cs typeface="+mn-cs"/>
              </a:rPr>
              <a:t>n(vertex </a:t>
            </a:r>
            <a:r>
              <a:rPr lang="ko-KR" altLang="en-US" sz="1200" b="1" i="0" kern="1200" dirty="0">
                <a:solidFill>
                  <a:schemeClr val="tx1"/>
                </a:solidFill>
                <a:latin typeface="+mn-lt"/>
                <a:ea typeface="+mn-ea"/>
                <a:cs typeface="+mn-cs"/>
              </a:rPr>
              <a:t>개수</a:t>
            </a:r>
            <a:r>
              <a:rPr lang="en-US" altLang="ko-KR" sz="1200" b="1" i="0" kern="1200" dirty="0">
                <a:solidFill>
                  <a:schemeClr val="tx1"/>
                </a:solidFill>
                <a:latin typeface="+mn-lt"/>
                <a:ea typeface="+mn-ea"/>
                <a:cs typeface="+mn-cs"/>
              </a:rPr>
              <a:t>)</a:t>
            </a:r>
            <a:r>
              <a:rPr lang="ko-KR" altLang="en-US" sz="1200" b="1" i="0" kern="1200" dirty="0">
                <a:solidFill>
                  <a:schemeClr val="tx1"/>
                </a:solidFill>
                <a:latin typeface="+mn-lt"/>
                <a:ea typeface="+mn-ea"/>
                <a:cs typeface="+mn-cs"/>
              </a:rPr>
              <a:t>에 </a:t>
            </a:r>
            <a:r>
              <a:rPr lang="en-US" altLang="ko-KR" sz="1200" b="1" i="0" kern="1200" dirty="0">
                <a:solidFill>
                  <a:schemeClr val="tx1"/>
                </a:solidFill>
                <a:latin typeface="+mn-lt"/>
                <a:ea typeface="+mn-ea"/>
                <a:cs typeface="+mn-cs"/>
              </a:rPr>
              <a:t>4</a:t>
            </a:r>
            <a:r>
              <a:rPr lang="ko-KR" altLang="en-US" sz="1200" b="1" i="0" kern="1200" dirty="0">
                <a:solidFill>
                  <a:schemeClr val="tx1"/>
                </a:solidFill>
                <a:latin typeface="+mn-lt"/>
                <a:ea typeface="+mn-ea"/>
                <a:cs typeface="+mn-cs"/>
              </a:rPr>
              <a:t>를 입력했으므로</a:t>
            </a:r>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R</a:t>
            </a:r>
            <a:r>
              <a:rPr lang="ko-KR" altLang="en-US" sz="1200" b="1" i="0" kern="1200" dirty="0">
                <a:solidFill>
                  <a:schemeClr val="tx1"/>
                </a:solidFill>
                <a:latin typeface="+mn-lt"/>
                <a:ea typeface="+mn-ea"/>
                <a:cs typeface="+mn-cs"/>
              </a:rPr>
              <a:t>은 숫자배열에 따라 자동으로 </a:t>
            </a:r>
            <a:r>
              <a:rPr lang="en-US" altLang="ko-KR" sz="1200" b="1" i="0" kern="1200" dirty="0">
                <a:solidFill>
                  <a:schemeClr val="tx1"/>
                </a:solidFill>
                <a:latin typeface="+mn-lt"/>
                <a:ea typeface="+mn-ea"/>
                <a:cs typeface="+mn-cs"/>
              </a:rPr>
              <a:t>4</a:t>
            </a:r>
            <a:r>
              <a:rPr lang="ko-KR" altLang="en-US" sz="1200" b="1" i="0" kern="1200" dirty="0">
                <a:solidFill>
                  <a:schemeClr val="tx1"/>
                </a:solidFill>
                <a:latin typeface="+mn-lt"/>
                <a:ea typeface="+mn-ea"/>
                <a:cs typeface="+mn-cs"/>
              </a:rPr>
              <a:t>를 네번째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로 할당했습니다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다만 여기서 </a:t>
            </a:r>
            <a:r>
              <a:rPr lang="ko-KR" altLang="en-US" sz="1200" b="1" i="0" kern="1200" dirty="0" err="1">
                <a:solidFill>
                  <a:schemeClr val="tx1"/>
                </a:solidFill>
                <a:latin typeface="+mn-lt"/>
                <a:ea typeface="+mn-ea"/>
                <a:cs typeface="+mn-cs"/>
              </a:rPr>
              <a:t>주의해야할점은</a:t>
            </a:r>
            <a:r>
              <a:rPr lang="ko-KR" altLang="en-US" sz="1200" b="1" i="0" kern="1200" dirty="0">
                <a:solidFill>
                  <a:schemeClr val="tx1"/>
                </a:solidFill>
                <a:latin typeface="+mn-lt"/>
                <a:ea typeface="+mn-ea"/>
                <a:cs typeface="+mn-cs"/>
              </a:rPr>
              <a:t> 만일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의 이름을 </a:t>
            </a:r>
            <a:r>
              <a:rPr lang="en-US" altLang="ko-KR" sz="1200" b="1" i="0" kern="1200" dirty="0">
                <a:solidFill>
                  <a:schemeClr val="tx1"/>
                </a:solidFill>
                <a:latin typeface="+mn-lt"/>
                <a:ea typeface="+mn-ea"/>
                <a:cs typeface="+mn-cs"/>
              </a:rPr>
              <a:t>character</a:t>
            </a:r>
            <a:r>
              <a:rPr lang="ko-KR" altLang="en-US" sz="1200" b="1" i="0" kern="1200" dirty="0">
                <a:solidFill>
                  <a:schemeClr val="tx1"/>
                </a:solidFill>
                <a:latin typeface="+mn-lt"/>
                <a:ea typeface="+mn-ea"/>
                <a:cs typeface="+mn-cs"/>
              </a:rPr>
              <a:t>형으로 주고자 한다면 </a:t>
            </a:r>
            <a:r>
              <a:rPr lang="en-US" altLang="ko-KR" sz="1200" b="1" i="0" kern="1200" dirty="0">
                <a:solidFill>
                  <a:schemeClr val="tx1"/>
                </a:solidFill>
                <a:latin typeface="+mn-lt"/>
                <a:ea typeface="+mn-ea"/>
                <a:cs typeface="+mn-cs"/>
              </a:rPr>
              <a:t>r</a:t>
            </a:r>
            <a:r>
              <a:rPr lang="ko-KR" altLang="en-US" sz="1200" b="1" i="0" kern="1200" dirty="0">
                <a:solidFill>
                  <a:schemeClr val="tx1"/>
                </a:solidFill>
                <a:latin typeface="+mn-lt"/>
                <a:ea typeface="+mn-ea"/>
                <a:cs typeface="+mn-cs"/>
              </a:rPr>
              <a:t>은 위의 정수형처럼 자동적으로 </a:t>
            </a:r>
            <a:r>
              <a:rPr lang="en-US" altLang="ko-KR" sz="1200" b="1" i="0" kern="1200" dirty="0">
                <a:solidFill>
                  <a:schemeClr val="tx1"/>
                </a:solidFill>
                <a:latin typeface="+mn-lt"/>
                <a:ea typeface="+mn-ea"/>
                <a:cs typeface="+mn-cs"/>
              </a:rPr>
              <a:t>character</a:t>
            </a:r>
            <a:r>
              <a:rPr lang="ko-KR" altLang="en-US" sz="1200" b="1" i="0" kern="1200" dirty="0">
                <a:solidFill>
                  <a:schemeClr val="tx1"/>
                </a:solidFill>
                <a:latin typeface="+mn-lt"/>
                <a:ea typeface="+mn-ea"/>
                <a:cs typeface="+mn-cs"/>
              </a:rPr>
              <a:t>이름을 만들어 줄 수 없기때문에</a:t>
            </a:r>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n</a:t>
            </a:r>
            <a:r>
              <a:rPr lang="ko-KR" altLang="en-US" sz="1200" b="1" i="0" kern="1200" dirty="0">
                <a:solidFill>
                  <a:schemeClr val="tx1"/>
                </a:solidFill>
                <a:latin typeface="+mn-lt"/>
                <a:ea typeface="+mn-ea"/>
                <a:cs typeface="+mn-cs"/>
              </a:rPr>
              <a:t>의 수에 </a:t>
            </a:r>
            <a:r>
              <a:rPr lang="en-US" altLang="ko-KR" sz="1200" b="1" i="0" kern="1200" dirty="0">
                <a:solidFill>
                  <a:schemeClr val="tx1"/>
                </a:solidFill>
                <a:latin typeface="+mn-lt"/>
                <a:ea typeface="+mn-ea"/>
                <a:cs typeface="+mn-cs"/>
              </a:rPr>
              <a:t>character</a:t>
            </a:r>
            <a:r>
              <a:rPr lang="ko-KR" altLang="en-US" sz="1200" b="1" i="0" kern="1200" dirty="0">
                <a:solidFill>
                  <a:schemeClr val="tx1"/>
                </a:solidFill>
                <a:latin typeface="+mn-lt"/>
                <a:ea typeface="+mn-ea"/>
                <a:cs typeface="+mn-cs"/>
              </a:rPr>
              <a:t>로 </a:t>
            </a:r>
            <a:r>
              <a:rPr lang="ko-KR" altLang="en-US" sz="1200" b="1" i="0" kern="1200" dirty="0" err="1">
                <a:solidFill>
                  <a:schemeClr val="tx1"/>
                </a:solidFill>
                <a:latin typeface="+mn-lt"/>
                <a:ea typeface="+mn-ea"/>
                <a:cs typeface="+mn-cs"/>
              </a:rPr>
              <a:t>이름지어준</a:t>
            </a:r>
            <a:r>
              <a:rPr lang="ko-KR" altLang="en-US" sz="1200" b="1" i="0" kern="1200" dirty="0">
                <a:solidFill>
                  <a:schemeClr val="tx1"/>
                </a:solidFill>
                <a:latin typeface="+mn-lt"/>
                <a:ea typeface="+mn-ea"/>
                <a:cs typeface="+mn-cs"/>
              </a:rPr>
              <a:t>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의 수를 초과해서 입력해서는 안됩니다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이경우 </a:t>
            </a:r>
            <a:r>
              <a:rPr lang="en-US" altLang="ko-KR" sz="1200" b="1" i="0" kern="1200" dirty="0">
                <a:solidFill>
                  <a:schemeClr val="tx1"/>
                </a:solidFill>
                <a:latin typeface="+mn-lt"/>
                <a:ea typeface="+mn-ea"/>
                <a:cs typeface="+mn-cs"/>
              </a:rPr>
              <a:t>edge</a:t>
            </a:r>
            <a:r>
              <a:rPr lang="ko-KR" altLang="en-US" sz="1200" b="1" i="0" kern="1200" dirty="0">
                <a:solidFill>
                  <a:schemeClr val="tx1"/>
                </a:solidFill>
                <a:latin typeface="+mn-lt"/>
                <a:ea typeface="+mn-ea"/>
                <a:cs typeface="+mn-cs"/>
              </a:rPr>
              <a:t>를 갖지 않는 고립된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위 </a:t>
            </a:r>
            <a:r>
              <a:rPr lang="en-US" altLang="ko-KR" sz="1200" b="1" i="0" kern="1200" dirty="0">
                <a:solidFill>
                  <a:schemeClr val="tx1"/>
                </a:solidFill>
                <a:latin typeface="+mn-lt"/>
                <a:ea typeface="+mn-ea"/>
                <a:cs typeface="+mn-cs"/>
              </a:rPr>
              <a:t>plot</a:t>
            </a:r>
            <a:r>
              <a:rPr lang="ko-KR" altLang="en-US" sz="1200" b="1" i="0" kern="1200" dirty="0">
                <a:solidFill>
                  <a:schemeClr val="tx1"/>
                </a:solidFill>
                <a:latin typeface="+mn-lt"/>
                <a:ea typeface="+mn-ea"/>
                <a:cs typeface="+mn-cs"/>
              </a:rPr>
              <a:t>의 </a:t>
            </a:r>
            <a:r>
              <a:rPr lang="en-US" altLang="ko-KR" sz="1200" b="1" i="0" kern="1200" dirty="0">
                <a:solidFill>
                  <a:schemeClr val="tx1"/>
                </a:solidFill>
                <a:latin typeface="+mn-lt"/>
                <a:ea typeface="+mn-ea"/>
                <a:cs typeface="+mn-cs"/>
              </a:rPr>
              <a:t>4</a:t>
            </a:r>
            <a:r>
              <a:rPr lang="ko-KR" altLang="en-US" sz="1200" b="1" i="0" kern="1200" dirty="0">
                <a:solidFill>
                  <a:schemeClr val="tx1"/>
                </a:solidFill>
                <a:latin typeface="+mn-lt"/>
                <a:ea typeface="+mn-ea"/>
                <a:cs typeface="+mn-cs"/>
              </a:rPr>
              <a:t>번같은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는</a:t>
            </a:r>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Graph()</a:t>
            </a:r>
            <a:r>
              <a:rPr lang="ko-KR" altLang="en-US" sz="1200" b="1" i="0" kern="1200" dirty="0">
                <a:solidFill>
                  <a:schemeClr val="tx1"/>
                </a:solidFill>
                <a:latin typeface="+mn-lt"/>
                <a:ea typeface="+mn-ea"/>
                <a:cs typeface="+mn-cs"/>
              </a:rPr>
              <a:t>의 </a:t>
            </a:r>
            <a:r>
              <a:rPr lang="en-US" altLang="ko-KR" sz="1200" b="1" i="0" kern="1200" dirty="0">
                <a:solidFill>
                  <a:schemeClr val="tx1"/>
                </a:solidFill>
                <a:latin typeface="+mn-lt"/>
                <a:ea typeface="+mn-ea"/>
                <a:cs typeface="+mn-cs"/>
              </a:rPr>
              <a:t>“isolates=“ </a:t>
            </a:r>
            <a:r>
              <a:rPr lang="ko-KR" altLang="en-US" sz="1200" b="1" i="0" kern="1200" dirty="0">
                <a:solidFill>
                  <a:schemeClr val="tx1"/>
                </a:solidFill>
                <a:latin typeface="+mn-lt"/>
                <a:ea typeface="+mn-ea"/>
                <a:cs typeface="+mn-cs"/>
              </a:rPr>
              <a:t>매개변수에 입력해주어 고립된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가 존재함을 선언합니다</a:t>
            </a:r>
            <a:r>
              <a:rPr lang="en-US" altLang="ko-KR" sz="1200" b="1" i="0" kern="1200" dirty="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13</a:t>
            </a:fld>
            <a:endParaRPr lang="ko-KR" altLang="en-US"/>
          </a:p>
        </p:txBody>
      </p:sp>
    </p:spTree>
    <p:extLst>
      <p:ext uri="{BB962C8B-B14F-4D97-AF65-F5344CB8AC3E}">
        <p14:creationId xmlns:p14="http://schemas.microsoft.com/office/powerpoint/2010/main" val="3570470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ko-KR" altLang="en-US" sz="1200" b="1" i="0" kern="1200" dirty="0">
                <a:solidFill>
                  <a:schemeClr val="tx1"/>
                </a:solidFill>
                <a:latin typeface="+mn-lt"/>
                <a:ea typeface="+mn-ea"/>
                <a:cs typeface="+mn-cs"/>
              </a:rPr>
              <a:t>가시성을 위해 </a:t>
            </a:r>
            <a:r>
              <a:rPr lang="en-US" altLang="ko-KR" sz="1200" b="1" i="0" kern="1200" dirty="0">
                <a:solidFill>
                  <a:schemeClr val="tx1"/>
                </a:solidFill>
                <a:latin typeface="+mn-lt"/>
                <a:ea typeface="+mn-ea"/>
                <a:cs typeface="+mn-cs"/>
              </a:rPr>
              <a:t>R Programming</a:t>
            </a:r>
            <a:r>
              <a:rPr lang="ko-KR" altLang="en-US" sz="1200" b="1" i="0" kern="1200" dirty="0">
                <a:solidFill>
                  <a:schemeClr val="tx1"/>
                </a:solidFill>
                <a:latin typeface="+mn-lt"/>
                <a:ea typeface="+mn-ea"/>
                <a:cs typeface="+mn-cs"/>
              </a:rPr>
              <a:t>의 수강생이 </a:t>
            </a:r>
            <a:r>
              <a:rPr lang="en-US" altLang="ko-KR" sz="1200" b="1" i="0" kern="1200" dirty="0">
                <a:solidFill>
                  <a:schemeClr val="tx1"/>
                </a:solidFill>
                <a:latin typeface="+mn-lt"/>
                <a:ea typeface="+mn-ea"/>
                <a:cs typeface="+mn-cs"/>
              </a:rPr>
              <a:t>4</a:t>
            </a:r>
            <a:r>
              <a:rPr lang="ko-KR" altLang="en-US" sz="1200" b="1" i="0" kern="1200" dirty="0">
                <a:solidFill>
                  <a:schemeClr val="tx1"/>
                </a:solidFill>
                <a:latin typeface="+mn-lt"/>
                <a:ea typeface="+mn-ea"/>
                <a:cs typeface="+mn-cs"/>
              </a:rPr>
              <a:t>명이라고 생각하고 </a:t>
            </a:r>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그 그래프를 </a:t>
            </a:r>
            <a:r>
              <a:rPr lang="en-US" altLang="ko-KR" sz="1200" b="1" i="0" kern="1200" dirty="0" err="1">
                <a:solidFill>
                  <a:schemeClr val="tx1"/>
                </a:solidFill>
                <a:latin typeface="+mn-lt"/>
                <a:ea typeface="+mn-ea"/>
                <a:cs typeface="+mn-cs"/>
              </a:rPr>
              <a:t>graph_from_literal</a:t>
            </a:r>
            <a:r>
              <a:rPr lang="en-US" altLang="ko-KR" sz="1200" b="1" i="0" kern="1200" dirty="0">
                <a:solidFill>
                  <a:schemeClr val="tx1"/>
                </a:solidFill>
                <a:latin typeface="+mn-lt"/>
                <a:ea typeface="+mn-ea"/>
                <a:cs typeface="+mn-cs"/>
              </a:rPr>
              <a:t>() </a:t>
            </a:r>
            <a:r>
              <a:rPr lang="ko-KR" altLang="en-US" sz="1200" b="1" i="0" kern="1200" dirty="0">
                <a:solidFill>
                  <a:schemeClr val="tx1"/>
                </a:solidFill>
                <a:latin typeface="+mn-lt"/>
                <a:ea typeface="+mn-ea"/>
                <a:cs typeface="+mn-cs"/>
              </a:rPr>
              <a:t>함수를 통해 만들어 봅니다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Graph()</a:t>
            </a:r>
            <a:r>
              <a:rPr lang="ko-KR" altLang="en-US" sz="1200" b="1" i="0" kern="1200" dirty="0">
                <a:solidFill>
                  <a:schemeClr val="tx1"/>
                </a:solidFill>
                <a:latin typeface="+mn-lt"/>
                <a:ea typeface="+mn-ea"/>
                <a:cs typeface="+mn-cs"/>
              </a:rPr>
              <a:t>함수와는 다른 입력방식을 가집니다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a:t>
            </a:r>
            <a:r>
              <a:rPr lang="ko-KR" altLang="en-US" sz="1200" b="1" i="0" kern="1200" dirty="0">
                <a:solidFill>
                  <a:schemeClr val="tx1"/>
                </a:solidFill>
                <a:latin typeface="+mn-lt"/>
                <a:ea typeface="+mn-ea"/>
                <a:cs typeface="+mn-cs"/>
              </a:rPr>
              <a:t>의 위치에 따라 방향성을 부여해주어서 개인적으로는 </a:t>
            </a:r>
            <a:r>
              <a:rPr lang="en-US" altLang="ko-KR" sz="1200" b="1" i="0" kern="1200" dirty="0" err="1">
                <a:solidFill>
                  <a:schemeClr val="tx1"/>
                </a:solidFill>
                <a:latin typeface="+mn-lt"/>
                <a:ea typeface="+mn-ea"/>
                <a:cs typeface="+mn-cs"/>
              </a:rPr>
              <a:t>graph_from_literal</a:t>
            </a:r>
            <a:r>
              <a:rPr lang="en-US" altLang="ko-KR" sz="1200" b="1" i="0" kern="1200" dirty="0">
                <a:solidFill>
                  <a:schemeClr val="tx1"/>
                </a:solidFill>
                <a:latin typeface="+mn-lt"/>
                <a:ea typeface="+mn-ea"/>
                <a:cs typeface="+mn-cs"/>
              </a:rPr>
              <a:t> </a:t>
            </a:r>
            <a:r>
              <a:rPr lang="ko-KR" altLang="en-US" sz="1200" b="1" i="0" kern="1200" dirty="0">
                <a:solidFill>
                  <a:schemeClr val="tx1"/>
                </a:solidFill>
                <a:latin typeface="+mn-lt"/>
                <a:ea typeface="+mn-ea"/>
                <a:cs typeface="+mn-cs"/>
              </a:rPr>
              <a:t>함수가 편하다고 생각합니다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다만 지금은 </a:t>
            </a:r>
            <a:r>
              <a:rPr lang="en-US" altLang="ko-KR" sz="1200" b="1" i="0" kern="1200" dirty="0">
                <a:solidFill>
                  <a:schemeClr val="tx1"/>
                </a:solidFill>
                <a:latin typeface="+mn-lt"/>
                <a:ea typeface="+mn-ea"/>
                <a:cs typeface="+mn-cs"/>
              </a:rPr>
              <a:t>plot</a:t>
            </a:r>
            <a:r>
              <a:rPr lang="ko-KR" altLang="en-US" sz="1200" b="1" i="0" kern="1200" dirty="0">
                <a:solidFill>
                  <a:schemeClr val="tx1"/>
                </a:solidFill>
                <a:latin typeface="+mn-lt"/>
                <a:ea typeface="+mn-ea"/>
                <a:cs typeface="+mn-cs"/>
              </a:rPr>
              <a:t>을 통해 시각화를 </a:t>
            </a:r>
            <a:r>
              <a:rPr lang="ko-KR" altLang="en-US" sz="1200" b="1" i="0" kern="1200" dirty="0" err="1">
                <a:solidFill>
                  <a:schemeClr val="tx1"/>
                </a:solidFill>
                <a:latin typeface="+mn-lt"/>
                <a:ea typeface="+mn-ea"/>
                <a:cs typeface="+mn-cs"/>
              </a:rPr>
              <a:t>해줬음에도</a:t>
            </a:r>
            <a:r>
              <a:rPr lang="ko-KR" altLang="en-US" sz="1200" b="1" i="0" kern="1200" dirty="0">
                <a:solidFill>
                  <a:schemeClr val="tx1"/>
                </a:solidFill>
                <a:latin typeface="+mn-lt"/>
                <a:ea typeface="+mn-ea"/>
                <a:cs typeface="+mn-cs"/>
              </a:rPr>
              <a:t> </a:t>
            </a:r>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Edge</a:t>
            </a:r>
            <a:r>
              <a:rPr lang="ko-KR" altLang="en-US" sz="1200" b="1" i="0" kern="1200" dirty="0">
                <a:solidFill>
                  <a:schemeClr val="tx1"/>
                </a:solidFill>
                <a:latin typeface="+mn-lt"/>
                <a:ea typeface="+mn-ea"/>
                <a:cs typeface="+mn-cs"/>
              </a:rPr>
              <a:t>가 연결된 정도를 직접 세어 보고 인물</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의 중요도를 판별해야 합니다</a:t>
            </a:r>
            <a:r>
              <a:rPr lang="en-US" altLang="ko-KR" sz="1200" b="1" i="0" kern="1200" dirty="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14</a:t>
            </a:fld>
            <a:endParaRPr lang="ko-KR" altLang="en-US"/>
          </a:p>
        </p:txBody>
      </p:sp>
    </p:spTree>
    <p:extLst>
      <p:ext uri="{BB962C8B-B14F-4D97-AF65-F5344CB8AC3E}">
        <p14:creationId xmlns:p14="http://schemas.microsoft.com/office/powerpoint/2010/main" val="929909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sz="1200" b="1" i="0" kern="1200" dirty="0">
                <a:solidFill>
                  <a:schemeClr val="tx1"/>
                </a:solidFill>
                <a:latin typeface="+mn-lt"/>
                <a:ea typeface="+mn-ea"/>
                <a:cs typeface="+mn-cs"/>
              </a:rPr>
              <a:t>V()</a:t>
            </a:r>
            <a:r>
              <a:rPr lang="ko-KR" altLang="en-US" sz="1200" b="1" i="0" kern="1200" dirty="0">
                <a:solidFill>
                  <a:schemeClr val="tx1"/>
                </a:solidFill>
                <a:latin typeface="+mn-lt"/>
                <a:ea typeface="+mn-ea"/>
                <a:cs typeface="+mn-cs"/>
              </a:rPr>
              <a:t>함수는 해당 </a:t>
            </a:r>
            <a:r>
              <a:rPr lang="en-US" altLang="ko-KR" sz="1200" b="1" i="0" kern="1200" dirty="0">
                <a:solidFill>
                  <a:schemeClr val="tx1"/>
                </a:solidFill>
                <a:latin typeface="+mn-lt"/>
                <a:ea typeface="+mn-ea"/>
                <a:cs typeface="+mn-cs"/>
              </a:rPr>
              <a:t>graph</a:t>
            </a:r>
            <a:r>
              <a:rPr lang="ko-KR" altLang="en-US" sz="1200" b="1" i="0" kern="1200" dirty="0">
                <a:solidFill>
                  <a:schemeClr val="tx1"/>
                </a:solidFill>
                <a:latin typeface="+mn-lt"/>
                <a:ea typeface="+mn-ea"/>
                <a:cs typeface="+mn-cs"/>
              </a:rPr>
              <a:t>의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만을 </a:t>
            </a:r>
            <a:r>
              <a:rPr lang="en-US" altLang="ko-KR" sz="1200" b="1" i="0" kern="1200" dirty="0">
                <a:solidFill>
                  <a:schemeClr val="tx1"/>
                </a:solidFill>
                <a:latin typeface="+mn-lt"/>
                <a:ea typeface="+mn-ea"/>
                <a:cs typeface="+mn-cs"/>
              </a:rPr>
              <a:t>subset</a:t>
            </a:r>
            <a:r>
              <a:rPr lang="ko-KR" altLang="en-US" sz="1200" b="1" i="0" kern="1200" dirty="0">
                <a:solidFill>
                  <a:schemeClr val="tx1"/>
                </a:solidFill>
                <a:latin typeface="+mn-lt"/>
                <a:ea typeface="+mn-ea"/>
                <a:cs typeface="+mn-cs"/>
              </a:rPr>
              <a:t>해서 출력해주는 함수인데요</a:t>
            </a:r>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이 함수를 활용하여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들의 특정 </a:t>
            </a:r>
            <a:r>
              <a:rPr lang="en-US" altLang="ko-KR" sz="1200" b="1" i="0" kern="1200" dirty="0">
                <a:solidFill>
                  <a:schemeClr val="tx1"/>
                </a:solidFill>
                <a:latin typeface="+mn-lt"/>
                <a:ea typeface="+mn-ea"/>
                <a:cs typeface="+mn-cs"/>
              </a:rPr>
              <a:t>attribute</a:t>
            </a:r>
            <a:r>
              <a:rPr lang="ko-KR" altLang="en-US" sz="1200" b="1" i="0" kern="1200" dirty="0">
                <a:solidFill>
                  <a:schemeClr val="tx1"/>
                </a:solidFill>
                <a:latin typeface="+mn-lt"/>
                <a:ea typeface="+mn-ea"/>
                <a:cs typeface="+mn-cs"/>
              </a:rPr>
              <a:t>에 접근하거나 새로운 </a:t>
            </a:r>
            <a:r>
              <a:rPr lang="en-US" altLang="ko-KR" sz="1200" b="1" i="0" kern="1200" dirty="0">
                <a:solidFill>
                  <a:schemeClr val="tx1"/>
                </a:solidFill>
                <a:latin typeface="+mn-lt"/>
                <a:ea typeface="+mn-ea"/>
                <a:cs typeface="+mn-cs"/>
              </a:rPr>
              <a:t>attribute</a:t>
            </a:r>
            <a:r>
              <a:rPr lang="ko-KR" altLang="en-US" sz="1200" b="1" i="0" kern="1200" dirty="0">
                <a:solidFill>
                  <a:schemeClr val="tx1"/>
                </a:solidFill>
                <a:latin typeface="+mn-lt"/>
                <a:ea typeface="+mn-ea"/>
                <a:cs typeface="+mn-cs"/>
              </a:rPr>
              <a:t>를 추가해줄 수 있고</a:t>
            </a:r>
            <a:r>
              <a:rPr lang="en-US" altLang="ko-KR" sz="1200" b="1" i="0" kern="1200" dirty="0">
                <a:solidFill>
                  <a:schemeClr val="tx1"/>
                </a:solidFill>
                <a:latin typeface="+mn-lt"/>
                <a:ea typeface="+mn-ea"/>
                <a:cs typeface="+mn-cs"/>
              </a:rPr>
              <a:t>, </a:t>
            </a:r>
            <a:r>
              <a:rPr lang="ko-KR" altLang="en-US" sz="1200" b="1" i="0" kern="1200" dirty="0">
                <a:solidFill>
                  <a:schemeClr val="tx1"/>
                </a:solidFill>
                <a:latin typeface="+mn-lt"/>
                <a:ea typeface="+mn-ea"/>
                <a:cs typeface="+mn-cs"/>
              </a:rPr>
              <a:t>이처럼 </a:t>
            </a:r>
            <a:r>
              <a:rPr lang="en-US" altLang="ko-KR" sz="1200" b="1" i="0" kern="1200" dirty="0">
                <a:solidFill>
                  <a:schemeClr val="tx1"/>
                </a:solidFill>
                <a:latin typeface="+mn-lt"/>
                <a:ea typeface="+mn-ea"/>
                <a:cs typeface="+mn-cs"/>
              </a:rPr>
              <a:t>degree</a:t>
            </a:r>
            <a:r>
              <a:rPr lang="ko-KR" altLang="en-US" sz="1200" b="1" i="0" kern="1200" dirty="0">
                <a:solidFill>
                  <a:schemeClr val="tx1"/>
                </a:solidFill>
                <a:latin typeface="+mn-lt"/>
                <a:ea typeface="+mn-ea"/>
                <a:cs typeface="+mn-cs"/>
              </a:rPr>
              <a:t>에 가중치를 둬서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의 </a:t>
            </a:r>
            <a:r>
              <a:rPr lang="ko-KR" altLang="en-US" sz="1200" b="1" i="0" kern="1200" dirty="0" err="1">
                <a:solidFill>
                  <a:schemeClr val="tx1"/>
                </a:solidFill>
                <a:latin typeface="+mn-lt"/>
                <a:ea typeface="+mn-ea"/>
                <a:cs typeface="+mn-cs"/>
              </a:rPr>
              <a:t>크기값을</a:t>
            </a:r>
            <a:r>
              <a:rPr lang="ko-KR" altLang="en-US" sz="1200" b="1" i="0" kern="1200" dirty="0">
                <a:solidFill>
                  <a:schemeClr val="tx1"/>
                </a:solidFill>
                <a:latin typeface="+mn-lt"/>
                <a:ea typeface="+mn-ea"/>
                <a:cs typeface="+mn-cs"/>
              </a:rPr>
              <a:t> 바꿔줄 수도 있습니다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15</a:t>
            </a:fld>
            <a:endParaRPr lang="ko-KR" altLang="en-US"/>
          </a:p>
        </p:txBody>
      </p:sp>
    </p:spTree>
    <p:extLst>
      <p:ext uri="{BB962C8B-B14F-4D97-AF65-F5344CB8AC3E}">
        <p14:creationId xmlns:p14="http://schemas.microsoft.com/office/powerpoint/2010/main" val="1589645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sz="1200" b="1" i="0" kern="1200" dirty="0">
                <a:solidFill>
                  <a:schemeClr val="tx1"/>
                </a:solidFill>
                <a:latin typeface="+mn-lt"/>
                <a:ea typeface="+mn-ea"/>
                <a:cs typeface="+mn-cs"/>
              </a:rPr>
              <a:t>V()</a:t>
            </a:r>
            <a:r>
              <a:rPr lang="ko-KR" altLang="en-US" sz="1200" b="1" i="0" kern="1200" dirty="0">
                <a:solidFill>
                  <a:schemeClr val="tx1"/>
                </a:solidFill>
                <a:latin typeface="+mn-lt"/>
                <a:ea typeface="+mn-ea"/>
                <a:cs typeface="+mn-cs"/>
              </a:rPr>
              <a:t>함수는 해당 </a:t>
            </a:r>
            <a:r>
              <a:rPr lang="en-US" altLang="ko-KR" sz="1200" b="1" i="0" kern="1200" dirty="0">
                <a:solidFill>
                  <a:schemeClr val="tx1"/>
                </a:solidFill>
                <a:latin typeface="+mn-lt"/>
                <a:ea typeface="+mn-ea"/>
                <a:cs typeface="+mn-cs"/>
              </a:rPr>
              <a:t>graph</a:t>
            </a:r>
            <a:r>
              <a:rPr lang="ko-KR" altLang="en-US" sz="1200" b="1" i="0" kern="1200" dirty="0">
                <a:solidFill>
                  <a:schemeClr val="tx1"/>
                </a:solidFill>
                <a:latin typeface="+mn-lt"/>
                <a:ea typeface="+mn-ea"/>
                <a:cs typeface="+mn-cs"/>
              </a:rPr>
              <a:t>의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만을 </a:t>
            </a:r>
            <a:r>
              <a:rPr lang="en-US" altLang="ko-KR" sz="1200" b="1" i="0" kern="1200" dirty="0">
                <a:solidFill>
                  <a:schemeClr val="tx1"/>
                </a:solidFill>
                <a:latin typeface="+mn-lt"/>
                <a:ea typeface="+mn-ea"/>
                <a:cs typeface="+mn-cs"/>
              </a:rPr>
              <a:t>subset</a:t>
            </a:r>
            <a:r>
              <a:rPr lang="ko-KR" altLang="en-US" sz="1200" b="1" i="0" kern="1200" dirty="0">
                <a:solidFill>
                  <a:schemeClr val="tx1"/>
                </a:solidFill>
                <a:latin typeface="+mn-lt"/>
                <a:ea typeface="+mn-ea"/>
                <a:cs typeface="+mn-cs"/>
              </a:rPr>
              <a:t>해서 출력해주는 함수인데요</a:t>
            </a:r>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이 함수를 활용하여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들의 특정 </a:t>
            </a:r>
            <a:r>
              <a:rPr lang="en-US" altLang="ko-KR" sz="1200" b="1" i="0" kern="1200" dirty="0">
                <a:solidFill>
                  <a:schemeClr val="tx1"/>
                </a:solidFill>
                <a:latin typeface="+mn-lt"/>
                <a:ea typeface="+mn-ea"/>
                <a:cs typeface="+mn-cs"/>
              </a:rPr>
              <a:t>attribute</a:t>
            </a:r>
            <a:r>
              <a:rPr lang="ko-KR" altLang="en-US" sz="1200" b="1" i="0" kern="1200" dirty="0">
                <a:solidFill>
                  <a:schemeClr val="tx1"/>
                </a:solidFill>
                <a:latin typeface="+mn-lt"/>
                <a:ea typeface="+mn-ea"/>
                <a:cs typeface="+mn-cs"/>
              </a:rPr>
              <a:t>에 접근하거나 새로운 </a:t>
            </a:r>
            <a:r>
              <a:rPr lang="en-US" altLang="ko-KR" sz="1200" b="1" i="0" kern="1200" dirty="0">
                <a:solidFill>
                  <a:schemeClr val="tx1"/>
                </a:solidFill>
                <a:latin typeface="+mn-lt"/>
                <a:ea typeface="+mn-ea"/>
                <a:cs typeface="+mn-cs"/>
              </a:rPr>
              <a:t>attribute</a:t>
            </a:r>
            <a:r>
              <a:rPr lang="ko-KR" altLang="en-US" sz="1200" b="1" i="0" kern="1200" dirty="0">
                <a:solidFill>
                  <a:schemeClr val="tx1"/>
                </a:solidFill>
                <a:latin typeface="+mn-lt"/>
                <a:ea typeface="+mn-ea"/>
                <a:cs typeface="+mn-cs"/>
              </a:rPr>
              <a:t>를 추가해줄 수 있고</a:t>
            </a:r>
            <a:r>
              <a:rPr lang="en-US" altLang="ko-KR" sz="1200" b="1" i="0" kern="1200" dirty="0">
                <a:solidFill>
                  <a:schemeClr val="tx1"/>
                </a:solidFill>
                <a:latin typeface="+mn-lt"/>
                <a:ea typeface="+mn-ea"/>
                <a:cs typeface="+mn-cs"/>
              </a:rPr>
              <a:t>, </a:t>
            </a:r>
            <a:r>
              <a:rPr lang="ko-KR" altLang="en-US" sz="1200" b="1" i="0" kern="1200" dirty="0">
                <a:solidFill>
                  <a:schemeClr val="tx1"/>
                </a:solidFill>
                <a:latin typeface="+mn-lt"/>
                <a:ea typeface="+mn-ea"/>
                <a:cs typeface="+mn-cs"/>
              </a:rPr>
              <a:t>이처럼 </a:t>
            </a:r>
            <a:r>
              <a:rPr lang="en-US" altLang="ko-KR" sz="1200" b="1" i="0" kern="1200" dirty="0">
                <a:solidFill>
                  <a:schemeClr val="tx1"/>
                </a:solidFill>
                <a:latin typeface="+mn-lt"/>
                <a:ea typeface="+mn-ea"/>
                <a:cs typeface="+mn-cs"/>
              </a:rPr>
              <a:t>degree</a:t>
            </a:r>
            <a:r>
              <a:rPr lang="ko-KR" altLang="en-US" sz="1200" b="1" i="0" kern="1200" dirty="0">
                <a:solidFill>
                  <a:schemeClr val="tx1"/>
                </a:solidFill>
                <a:latin typeface="+mn-lt"/>
                <a:ea typeface="+mn-ea"/>
                <a:cs typeface="+mn-cs"/>
              </a:rPr>
              <a:t>에 가중치를 둬서 </a:t>
            </a:r>
            <a:r>
              <a:rPr lang="en-US" altLang="ko-KR" sz="1200" b="1" i="0" kern="1200" dirty="0">
                <a:solidFill>
                  <a:schemeClr val="tx1"/>
                </a:solidFill>
                <a:latin typeface="+mn-lt"/>
                <a:ea typeface="+mn-ea"/>
                <a:cs typeface="+mn-cs"/>
              </a:rPr>
              <a:t>vertex</a:t>
            </a:r>
            <a:r>
              <a:rPr lang="ko-KR" altLang="en-US" sz="1200" b="1" i="0" kern="1200" dirty="0">
                <a:solidFill>
                  <a:schemeClr val="tx1"/>
                </a:solidFill>
                <a:latin typeface="+mn-lt"/>
                <a:ea typeface="+mn-ea"/>
                <a:cs typeface="+mn-cs"/>
              </a:rPr>
              <a:t>의 </a:t>
            </a:r>
            <a:r>
              <a:rPr lang="ko-KR" altLang="en-US" sz="1200" b="1" i="0" kern="1200" dirty="0" err="1">
                <a:solidFill>
                  <a:schemeClr val="tx1"/>
                </a:solidFill>
                <a:latin typeface="+mn-lt"/>
                <a:ea typeface="+mn-ea"/>
                <a:cs typeface="+mn-cs"/>
              </a:rPr>
              <a:t>크기값을</a:t>
            </a:r>
            <a:r>
              <a:rPr lang="ko-KR" altLang="en-US" sz="1200" b="1" i="0" kern="1200" dirty="0">
                <a:solidFill>
                  <a:schemeClr val="tx1"/>
                </a:solidFill>
                <a:latin typeface="+mn-lt"/>
                <a:ea typeface="+mn-ea"/>
                <a:cs typeface="+mn-cs"/>
              </a:rPr>
              <a:t> 바꿔줄 수도 있습니다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16</a:t>
            </a:fld>
            <a:endParaRPr lang="ko-KR" altLang="en-US"/>
          </a:p>
        </p:txBody>
      </p:sp>
    </p:spTree>
    <p:extLst>
      <p:ext uri="{BB962C8B-B14F-4D97-AF65-F5344CB8AC3E}">
        <p14:creationId xmlns:p14="http://schemas.microsoft.com/office/powerpoint/2010/main" val="371574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dirty="0">
                <a:hlinkClick r:id="rId3"/>
              </a:rPr>
              <a:t>&lt;</a:t>
            </a:r>
            <a:r>
              <a:rPr lang="ko-KR" altLang="en-US" dirty="0">
                <a:hlinkClick r:id="rId3"/>
              </a:rPr>
              <a:t>참조</a:t>
            </a:r>
            <a:r>
              <a:rPr lang="en-US" altLang="ko-KR" dirty="0">
                <a:hlinkClick r:id="rId3"/>
              </a:rPr>
              <a:t>&gt;</a:t>
            </a:r>
          </a:p>
          <a:p>
            <a:pPr fontAlgn="base"/>
            <a:endParaRPr lang="en-US" altLang="ko-KR" dirty="0">
              <a:hlinkClick r:id="rId3"/>
            </a:endParaRPr>
          </a:p>
          <a:p>
            <a:pPr fontAlgn="base"/>
            <a:r>
              <a:rPr lang="en-US" altLang="ko-KR" dirty="0">
                <a:hlinkClick r:id="rId3"/>
              </a:rPr>
              <a:t>https://kateto.net/2014/04/facebook-data-collection-and-photo-network-visualization-with-gephi-and-r/#iLightbox[87cf885fcf88a10755d]/0</a:t>
            </a:r>
            <a:endParaRPr lang="en-US" altLang="ko-KR" dirty="0"/>
          </a:p>
          <a:p>
            <a:pPr fontAlgn="base"/>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ko-KR" altLang="en-US" sz="1200" b="1" i="0" kern="1200" dirty="0" err="1">
                <a:solidFill>
                  <a:schemeClr val="tx1"/>
                </a:solidFill>
                <a:latin typeface="+mn-lt"/>
                <a:ea typeface="+mn-ea"/>
                <a:cs typeface="+mn-cs"/>
              </a:rPr>
              <a:t>짐작하시다시피</a:t>
            </a:r>
            <a:r>
              <a:rPr lang="ko-KR" altLang="en-US" sz="1200" b="1" i="0" kern="1200" dirty="0">
                <a:solidFill>
                  <a:schemeClr val="tx1"/>
                </a:solidFill>
                <a:latin typeface="+mn-lt"/>
                <a:ea typeface="+mn-ea"/>
                <a:cs typeface="+mn-cs"/>
              </a:rPr>
              <a:t> </a:t>
            </a:r>
            <a:r>
              <a:rPr lang="en-US" altLang="ko-KR" sz="1200" b="1" i="0" kern="1200" dirty="0" err="1">
                <a:solidFill>
                  <a:schemeClr val="tx1"/>
                </a:solidFill>
                <a:latin typeface="+mn-lt"/>
                <a:ea typeface="+mn-ea"/>
                <a:cs typeface="+mn-cs"/>
              </a:rPr>
              <a:t>Igraph</a:t>
            </a:r>
            <a:r>
              <a:rPr lang="ko-KR" altLang="en-US" sz="1200" b="1" i="0" kern="1200" dirty="0">
                <a:solidFill>
                  <a:schemeClr val="tx1"/>
                </a:solidFill>
                <a:latin typeface="+mn-lt"/>
                <a:ea typeface="+mn-ea"/>
                <a:cs typeface="+mn-cs"/>
              </a:rPr>
              <a:t>는 </a:t>
            </a:r>
            <a:r>
              <a:rPr lang="en-US" altLang="ko-KR" sz="1200" b="1" i="0" kern="1200" dirty="0">
                <a:solidFill>
                  <a:schemeClr val="tx1"/>
                </a:solidFill>
                <a:latin typeface="+mn-lt"/>
                <a:ea typeface="+mn-ea"/>
                <a:cs typeface="+mn-cs"/>
              </a:rPr>
              <a:t>SNS</a:t>
            </a:r>
            <a:r>
              <a:rPr lang="ko-KR" altLang="en-US" sz="1200" b="1" i="0" kern="1200" dirty="0">
                <a:solidFill>
                  <a:schemeClr val="tx1"/>
                </a:solidFill>
                <a:latin typeface="+mn-lt"/>
                <a:ea typeface="+mn-ea"/>
                <a:cs typeface="+mn-cs"/>
              </a:rPr>
              <a:t>에 산재한 데이터에 기반한 </a:t>
            </a:r>
            <a:r>
              <a:rPr lang="en-US" altLang="ko-KR" sz="1200" b="1" i="0" kern="1200" dirty="0">
                <a:solidFill>
                  <a:schemeClr val="tx1"/>
                </a:solidFill>
                <a:latin typeface="+mn-lt"/>
                <a:ea typeface="+mn-ea"/>
                <a:cs typeface="+mn-cs"/>
              </a:rPr>
              <a:t>Social network</a:t>
            </a:r>
            <a:r>
              <a:rPr lang="ko-KR" altLang="en-US" sz="1200" b="1" i="0" kern="1200" dirty="0">
                <a:solidFill>
                  <a:schemeClr val="tx1"/>
                </a:solidFill>
                <a:latin typeface="+mn-lt"/>
                <a:ea typeface="+mn-ea"/>
                <a:cs typeface="+mn-cs"/>
              </a:rPr>
              <a:t>분석에 가장 흔히 사용됩니다</a:t>
            </a:r>
            <a:r>
              <a:rPr lang="en-US" altLang="ko-KR" sz="1200" b="1" i="0" kern="1200" dirty="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17</a:t>
            </a:fld>
            <a:endParaRPr lang="ko-KR" altLang="en-US"/>
          </a:p>
        </p:txBody>
      </p:sp>
    </p:spTree>
    <p:extLst>
      <p:ext uri="{BB962C8B-B14F-4D97-AF65-F5344CB8AC3E}">
        <p14:creationId xmlns:p14="http://schemas.microsoft.com/office/powerpoint/2010/main" val="3720658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sz="1200" b="1" i="0" kern="1200" dirty="0">
                <a:solidFill>
                  <a:schemeClr val="tx1"/>
                </a:solidFill>
                <a:latin typeface="+mn-lt"/>
                <a:ea typeface="+mn-ea"/>
                <a:cs typeface="+mn-cs"/>
              </a:rPr>
              <a:t>&lt;</a:t>
            </a:r>
            <a:r>
              <a:rPr lang="ko-KR" altLang="en-US" sz="1200" b="1" i="0" kern="1200" dirty="0">
                <a:solidFill>
                  <a:schemeClr val="tx1"/>
                </a:solidFill>
                <a:latin typeface="+mn-lt"/>
                <a:ea typeface="+mn-ea"/>
                <a:cs typeface="+mn-cs"/>
              </a:rPr>
              <a:t>참조</a:t>
            </a:r>
            <a:r>
              <a:rPr lang="en-US" altLang="ko-KR" sz="1200" b="1" i="0" kern="1200" dirty="0">
                <a:solidFill>
                  <a:schemeClr val="tx1"/>
                </a:solidFill>
                <a:latin typeface="+mn-lt"/>
                <a:ea typeface="+mn-ea"/>
                <a:cs typeface="+mn-cs"/>
              </a:rPr>
              <a:t>&gt;</a:t>
            </a:r>
            <a:endParaRPr lang="en-US" altLang="ko-KR" dirty="0">
              <a:hlinkClick r:id="rId3"/>
            </a:endParaRPr>
          </a:p>
          <a:p>
            <a:pPr fontAlgn="base"/>
            <a:r>
              <a:rPr lang="en-US" altLang="ko-KR" dirty="0">
                <a:hlinkClick r:id="rId3"/>
              </a:rPr>
              <a:t>https://www.researchgate.net/figure/iGraph-network-representation-of-the-sampled-antibody-repertoire-in-mouse-spleen-15-days_fig1_275046336</a:t>
            </a:r>
            <a:endParaRPr lang="en-US" altLang="ko-KR" dirty="0"/>
          </a:p>
          <a:p>
            <a:pPr fontAlgn="base"/>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IGRAPH</a:t>
            </a:r>
            <a:r>
              <a:rPr lang="ko-KR" altLang="en-US" sz="1200" b="1" i="0" kern="1200" dirty="0">
                <a:solidFill>
                  <a:schemeClr val="tx1"/>
                </a:solidFill>
                <a:latin typeface="+mn-lt"/>
                <a:ea typeface="+mn-ea"/>
                <a:cs typeface="+mn-cs"/>
              </a:rPr>
              <a:t> 및 네트워크 분석 툴은 네트워크 분석이 사용되는 수많은 학문분야 중 특히 생물학분야에서 많이 사용됩니다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그 외에도 네트워크분석을 비즈니스상 가장 성공적으로 활용한 사례로 구글의 </a:t>
            </a:r>
            <a:r>
              <a:rPr lang="en-US" altLang="ko-KR" sz="1200" b="1" i="0" kern="1200" dirty="0">
                <a:solidFill>
                  <a:schemeClr val="tx1"/>
                </a:solidFill>
                <a:latin typeface="+mn-lt"/>
                <a:ea typeface="+mn-ea"/>
                <a:cs typeface="+mn-cs"/>
              </a:rPr>
              <a:t>“</a:t>
            </a:r>
            <a:r>
              <a:rPr lang="ko-KR" altLang="en-US" sz="1200" b="1" i="0" kern="1200" dirty="0">
                <a:solidFill>
                  <a:schemeClr val="tx1"/>
                </a:solidFill>
                <a:latin typeface="+mn-lt"/>
                <a:ea typeface="+mn-ea"/>
                <a:cs typeface="+mn-cs"/>
              </a:rPr>
              <a:t>페이지랭크</a:t>
            </a:r>
            <a:r>
              <a:rPr lang="en-US" altLang="ko-KR" sz="1200" b="1" i="0" kern="1200" dirty="0">
                <a:solidFill>
                  <a:schemeClr val="tx1"/>
                </a:solidFill>
                <a:latin typeface="+mn-lt"/>
                <a:ea typeface="+mn-ea"/>
                <a:cs typeface="+mn-cs"/>
              </a:rPr>
              <a:t>” </a:t>
            </a:r>
            <a:r>
              <a:rPr lang="ko-KR" altLang="en-US" sz="1200" b="1" i="0" kern="1200" dirty="0">
                <a:solidFill>
                  <a:schemeClr val="tx1"/>
                </a:solidFill>
                <a:latin typeface="+mn-lt"/>
                <a:ea typeface="+mn-ea"/>
                <a:cs typeface="+mn-cs"/>
              </a:rPr>
              <a:t>가 있으며</a:t>
            </a:r>
            <a:endParaRPr lang="en-US" altLang="ko-KR" sz="1200" b="1" i="0" kern="1200" dirty="0">
              <a:solidFill>
                <a:schemeClr val="tx1"/>
              </a:solidFill>
              <a:latin typeface="+mn-lt"/>
              <a:ea typeface="+mn-ea"/>
              <a:cs typeface="+mn-cs"/>
            </a:endParaRPr>
          </a:p>
          <a:p>
            <a:pPr fontAlgn="base"/>
            <a:endParaRPr lang="en-US" altLang="ko-KR" sz="1200" b="1" i="0" kern="1200" dirty="0">
              <a:solidFill>
                <a:schemeClr val="tx1"/>
              </a:solidFill>
              <a:latin typeface="+mn-lt"/>
              <a:ea typeface="+mn-ea"/>
              <a:cs typeface="+mn-cs"/>
            </a:endParaRPr>
          </a:p>
          <a:p>
            <a:pPr fontAlgn="base"/>
            <a:r>
              <a:rPr lang="ko-KR" altLang="en-US" sz="1200" b="1" i="0" kern="1200" dirty="0" err="1">
                <a:solidFill>
                  <a:schemeClr val="tx1"/>
                </a:solidFill>
                <a:latin typeface="+mn-lt"/>
                <a:ea typeface="+mn-ea"/>
                <a:cs typeface="+mn-cs"/>
              </a:rPr>
              <a:t>악성코드탐지</a:t>
            </a:r>
            <a:r>
              <a:rPr lang="ko-KR" altLang="en-US" sz="1200" b="1" i="0" kern="1200" dirty="0">
                <a:solidFill>
                  <a:schemeClr val="tx1"/>
                </a:solidFill>
                <a:latin typeface="+mn-lt"/>
                <a:ea typeface="+mn-ea"/>
                <a:cs typeface="+mn-cs"/>
              </a:rPr>
              <a:t> 에도 네트워크분석은 아주 필수적인 능력입니다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&lt;</a:t>
            </a:r>
            <a:r>
              <a:rPr lang="ko-KR" altLang="en-US" sz="1200" b="1" i="0" kern="1200" dirty="0">
                <a:solidFill>
                  <a:schemeClr val="tx1"/>
                </a:solidFill>
                <a:latin typeface="+mn-lt"/>
                <a:ea typeface="+mn-ea"/>
                <a:cs typeface="+mn-cs"/>
              </a:rPr>
              <a:t>참조</a:t>
            </a:r>
            <a:r>
              <a:rPr lang="en-US" altLang="ko-KR" sz="1200" b="1" i="0" kern="1200" dirty="0">
                <a:solidFill>
                  <a:schemeClr val="tx1"/>
                </a:solidFill>
                <a:latin typeface="+mn-lt"/>
                <a:ea typeface="+mn-ea"/>
                <a:cs typeface="+mn-cs"/>
              </a:rPr>
              <a:t>&gt;</a:t>
            </a:r>
          </a:p>
          <a:p>
            <a:pPr fontAlgn="base"/>
            <a:r>
              <a:rPr lang="en-US" altLang="ko-KR" dirty="0">
                <a:hlinkClick r:id="rId4"/>
              </a:rPr>
              <a:t>https://brunch.co.kr/@gimmesilver/46</a:t>
            </a:r>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18</a:t>
            </a:fld>
            <a:endParaRPr lang="ko-KR" altLang="en-US"/>
          </a:p>
        </p:txBody>
      </p:sp>
    </p:spTree>
    <p:extLst>
      <p:ext uri="{BB962C8B-B14F-4D97-AF65-F5344CB8AC3E}">
        <p14:creationId xmlns:p14="http://schemas.microsoft.com/office/powerpoint/2010/main" val="2605568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sz="1200" b="1" i="0" kern="1200" dirty="0">
                <a:solidFill>
                  <a:schemeClr val="tx1"/>
                </a:solidFill>
                <a:latin typeface="+mn-lt"/>
                <a:ea typeface="+mn-ea"/>
                <a:cs typeface="+mn-cs"/>
              </a:rPr>
              <a:t>&lt;</a:t>
            </a:r>
            <a:r>
              <a:rPr lang="ko-KR" altLang="en-US" sz="1200" b="1" i="0" kern="1200" dirty="0">
                <a:solidFill>
                  <a:schemeClr val="tx1"/>
                </a:solidFill>
                <a:latin typeface="+mn-lt"/>
                <a:ea typeface="+mn-ea"/>
                <a:cs typeface="+mn-cs"/>
              </a:rPr>
              <a:t>참조</a:t>
            </a:r>
            <a:r>
              <a:rPr lang="en-US" altLang="ko-KR" sz="1200" b="1" i="0" kern="1200" dirty="0">
                <a:solidFill>
                  <a:schemeClr val="tx1"/>
                </a:solidFill>
                <a:latin typeface="+mn-lt"/>
                <a:ea typeface="+mn-ea"/>
                <a:cs typeface="+mn-cs"/>
              </a:rPr>
              <a:t>&gt;</a:t>
            </a:r>
            <a:endParaRPr lang="en-US" altLang="ko-KR" dirty="0">
              <a:hlinkClick r:id="rId3"/>
            </a:endParaRPr>
          </a:p>
          <a:p>
            <a:pPr fontAlgn="base"/>
            <a:r>
              <a:rPr lang="en-US" altLang="ko-KR" dirty="0">
                <a:hlinkClick r:id="rId4"/>
              </a:rPr>
              <a:t>https://www.r-bloggers.com/r-graph-objects-igraph-vs-network/</a:t>
            </a:r>
            <a:endParaRPr lang="en-US" altLang="ko-KR" dirty="0"/>
          </a:p>
          <a:p>
            <a:pPr fontAlgn="base"/>
            <a:endParaRPr lang="en-US" altLang="ko-KR" sz="1200" b="1" i="0" kern="1200" dirty="0">
              <a:solidFill>
                <a:schemeClr val="tx1"/>
              </a:solidFill>
              <a:latin typeface="+mn-lt"/>
              <a:ea typeface="+mn-ea"/>
              <a:cs typeface="+mn-cs"/>
            </a:endParaRPr>
          </a:p>
          <a:p>
            <a:pPr fontAlgn="base"/>
            <a:r>
              <a:rPr lang="en-US" altLang="ko-KR" sz="1200" b="1" i="0" kern="1200" dirty="0">
                <a:solidFill>
                  <a:schemeClr val="tx1"/>
                </a:solidFill>
                <a:latin typeface="+mn-lt"/>
                <a:ea typeface="+mn-ea"/>
                <a:cs typeface="+mn-cs"/>
              </a:rPr>
              <a:t>IGRAPH</a:t>
            </a:r>
            <a:r>
              <a:rPr lang="ko-KR" altLang="en-US" sz="1200" b="1" i="0" kern="1200" dirty="0">
                <a:solidFill>
                  <a:schemeClr val="tx1"/>
                </a:solidFill>
                <a:latin typeface="+mn-lt"/>
                <a:ea typeface="+mn-ea"/>
                <a:cs typeface="+mn-cs"/>
              </a:rPr>
              <a:t>를 사용하여 </a:t>
            </a:r>
            <a:r>
              <a:rPr lang="en-US" altLang="ko-KR" sz="1200" b="1" i="0" kern="1200" dirty="0">
                <a:solidFill>
                  <a:schemeClr val="tx1"/>
                </a:solidFill>
                <a:latin typeface="+mn-lt"/>
                <a:ea typeface="+mn-ea"/>
                <a:cs typeface="+mn-cs"/>
              </a:rPr>
              <a:t>IGRAPH</a:t>
            </a:r>
            <a:r>
              <a:rPr lang="ko-KR" altLang="en-US" sz="1200" b="1" i="0" kern="1200" dirty="0">
                <a:solidFill>
                  <a:schemeClr val="tx1"/>
                </a:solidFill>
                <a:latin typeface="+mn-lt"/>
                <a:ea typeface="+mn-ea"/>
                <a:cs typeface="+mn-cs"/>
              </a:rPr>
              <a:t>에 의존하는 </a:t>
            </a:r>
            <a:r>
              <a:rPr lang="en-US" altLang="ko-KR" sz="1200" b="1" i="0" kern="1200" dirty="0">
                <a:solidFill>
                  <a:schemeClr val="tx1"/>
                </a:solidFill>
                <a:latin typeface="+mn-lt"/>
                <a:ea typeface="+mn-ea"/>
                <a:cs typeface="+mn-cs"/>
              </a:rPr>
              <a:t>CRAN</a:t>
            </a:r>
            <a:r>
              <a:rPr lang="ko-KR" altLang="en-US" sz="1200" b="1" i="0" kern="1200" dirty="0">
                <a:solidFill>
                  <a:schemeClr val="tx1"/>
                </a:solidFill>
                <a:latin typeface="+mn-lt"/>
                <a:ea typeface="+mn-ea"/>
                <a:cs typeface="+mn-cs"/>
              </a:rPr>
              <a:t>의 패키지 </a:t>
            </a:r>
            <a:r>
              <a:rPr lang="en-US" altLang="ko-KR" sz="1200" b="1" i="0" kern="1200" dirty="0">
                <a:solidFill>
                  <a:schemeClr val="tx1"/>
                </a:solidFill>
                <a:latin typeface="+mn-lt"/>
                <a:ea typeface="+mn-ea"/>
                <a:cs typeface="+mn-cs"/>
              </a:rPr>
              <a:t>GRAPH</a:t>
            </a:r>
            <a:r>
              <a:rPr lang="ko-KR" altLang="en-US" sz="1200" b="1" i="0" kern="1200" dirty="0">
                <a:solidFill>
                  <a:schemeClr val="tx1"/>
                </a:solidFill>
                <a:latin typeface="+mn-lt"/>
                <a:ea typeface="+mn-ea"/>
                <a:cs typeface="+mn-cs"/>
              </a:rPr>
              <a:t>를 시각화 한 자료입니다</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네트워크 분석에 있어</a:t>
            </a:r>
            <a:endParaRPr lang="en-US" altLang="ko-KR" sz="1200" b="1" i="0" kern="1200" dirty="0">
              <a:solidFill>
                <a:schemeClr val="tx1"/>
              </a:solidFill>
              <a:latin typeface="+mn-lt"/>
              <a:ea typeface="+mn-ea"/>
              <a:cs typeface="+mn-cs"/>
            </a:endParaRPr>
          </a:p>
          <a:p>
            <a:pPr fontAlgn="base"/>
            <a:r>
              <a:rPr lang="ko-KR" altLang="en-US" sz="1200" b="1" i="0" kern="1200" dirty="0">
                <a:solidFill>
                  <a:schemeClr val="tx1"/>
                </a:solidFill>
                <a:latin typeface="+mn-lt"/>
                <a:ea typeface="+mn-ea"/>
                <a:cs typeface="+mn-cs"/>
              </a:rPr>
              <a:t>네트워크 분석 전용 </a:t>
            </a:r>
            <a:r>
              <a:rPr lang="en-US" altLang="ko-KR" sz="1200" b="1" i="0" kern="1200" dirty="0">
                <a:solidFill>
                  <a:schemeClr val="tx1"/>
                </a:solidFill>
                <a:latin typeface="+mn-lt"/>
                <a:ea typeface="+mn-ea"/>
                <a:cs typeface="+mn-cs"/>
              </a:rPr>
              <a:t>software</a:t>
            </a:r>
            <a:r>
              <a:rPr lang="ko-KR" altLang="en-US" sz="1200" b="1" i="0" kern="1200" dirty="0">
                <a:solidFill>
                  <a:schemeClr val="tx1"/>
                </a:solidFill>
                <a:latin typeface="+mn-lt"/>
                <a:ea typeface="+mn-ea"/>
                <a:cs typeface="+mn-cs"/>
              </a:rPr>
              <a:t>인 </a:t>
            </a:r>
            <a:r>
              <a:rPr lang="en-US" altLang="ko-KR" sz="1200" b="1" i="0" kern="1200" dirty="0" err="1">
                <a:solidFill>
                  <a:schemeClr val="tx1"/>
                </a:solidFill>
                <a:latin typeface="+mn-lt"/>
                <a:ea typeface="+mn-ea"/>
                <a:cs typeface="+mn-cs"/>
              </a:rPr>
              <a:t>gephi</a:t>
            </a:r>
            <a:r>
              <a:rPr lang="ko-KR" altLang="en-US" sz="1200" b="1" i="0" kern="1200" dirty="0">
                <a:solidFill>
                  <a:schemeClr val="tx1"/>
                </a:solidFill>
                <a:latin typeface="+mn-lt"/>
                <a:ea typeface="+mn-ea"/>
                <a:cs typeface="+mn-cs"/>
              </a:rPr>
              <a:t>나 </a:t>
            </a:r>
            <a:r>
              <a:rPr lang="en-US" altLang="ko-KR" sz="1200" b="1" i="0" kern="1200" dirty="0">
                <a:solidFill>
                  <a:schemeClr val="tx1"/>
                </a:solidFill>
                <a:latin typeface="+mn-lt"/>
                <a:ea typeface="+mn-ea"/>
                <a:cs typeface="+mn-cs"/>
              </a:rPr>
              <a:t>Neo4j</a:t>
            </a:r>
            <a:r>
              <a:rPr lang="ko-KR" altLang="en-US" sz="1200" b="1" i="0" kern="1200" dirty="0">
                <a:solidFill>
                  <a:schemeClr val="tx1"/>
                </a:solidFill>
                <a:latin typeface="+mn-lt"/>
                <a:ea typeface="+mn-ea"/>
                <a:cs typeface="+mn-cs"/>
              </a:rPr>
              <a:t>를 배워서 사용할 수 있겠지만</a:t>
            </a:r>
            <a:r>
              <a:rPr lang="en-US" altLang="ko-KR" sz="1200" b="1" i="0" kern="1200" dirty="0">
                <a:solidFill>
                  <a:schemeClr val="tx1"/>
                </a:solidFill>
                <a:latin typeface="+mn-lt"/>
                <a:ea typeface="+mn-ea"/>
                <a:cs typeface="+mn-cs"/>
              </a:rPr>
              <a:t>,</a:t>
            </a:r>
          </a:p>
          <a:p>
            <a:pPr fontAlgn="base"/>
            <a:endParaRPr lang="en-US" altLang="ko-KR" sz="1200" b="1" i="0" kern="1200" dirty="0">
              <a:solidFill>
                <a:schemeClr val="tx1"/>
              </a:solidFill>
              <a:latin typeface="+mn-lt"/>
              <a:ea typeface="+mn-ea"/>
              <a:cs typeface="+mn-cs"/>
            </a:endParaRPr>
          </a:p>
          <a:p>
            <a:pPr fontAlgn="base"/>
            <a:r>
              <a:rPr lang="en-US" altLang="ko-KR" sz="1200" b="1" i="0" kern="1200" dirty="0" err="1">
                <a:solidFill>
                  <a:schemeClr val="tx1"/>
                </a:solidFill>
                <a:latin typeface="+mn-lt"/>
                <a:ea typeface="+mn-ea"/>
                <a:cs typeface="+mn-cs"/>
              </a:rPr>
              <a:t>Igraph</a:t>
            </a:r>
            <a:r>
              <a:rPr lang="en-US" altLang="ko-KR" sz="1200" b="1" i="0" kern="1200" dirty="0">
                <a:solidFill>
                  <a:schemeClr val="tx1"/>
                </a:solidFill>
                <a:latin typeface="+mn-lt"/>
                <a:ea typeface="+mn-ea"/>
                <a:cs typeface="+mn-cs"/>
              </a:rPr>
              <a:t> </a:t>
            </a:r>
            <a:r>
              <a:rPr lang="ko-KR" altLang="en-US" sz="1200" b="1" i="0" kern="1200" dirty="0">
                <a:solidFill>
                  <a:schemeClr val="tx1"/>
                </a:solidFill>
                <a:latin typeface="+mn-lt"/>
                <a:ea typeface="+mn-ea"/>
                <a:cs typeface="+mn-cs"/>
              </a:rPr>
              <a:t>패키지를 필두로 </a:t>
            </a:r>
            <a:r>
              <a:rPr lang="en-US" altLang="ko-KR" sz="1200" b="1" i="0" kern="1200" dirty="0">
                <a:solidFill>
                  <a:schemeClr val="tx1"/>
                </a:solidFill>
                <a:latin typeface="+mn-lt"/>
                <a:ea typeface="+mn-ea"/>
                <a:cs typeface="+mn-cs"/>
              </a:rPr>
              <a:t>R</a:t>
            </a:r>
            <a:r>
              <a:rPr lang="ko-KR" altLang="en-US" sz="1200" b="1" i="0" kern="1200" dirty="0">
                <a:solidFill>
                  <a:schemeClr val="tx1"/>
                </a:solidFill>
                <a:latin typeface="+mn-lt"/>
                <a:ea typeface="+mn-ea"/>
                <a:cs typeface="+mn-cs"/>
              </a:rPr>
              <a:t>에 존재하는 여러 네트워크 분석 패지키를 상호보완적으로 사용하면 결코 </a:t>
            </a:r>
            <a:r>
              <a:rPr lang="ko-KR" altLang="en-US" sz="1200" b="1" i="0" kern="1200" dirty="0" err="1">
                <a:solidFill>
                  <a:schemeClr val="tx1"/>
                </a:solidFill>
                <a:latin typeface="+mn-lt"/>
                <a:ea typeface="+mn-ea"/>
                <a:cs typeface="+mn-cs"/>
              </a:rPr>
              <a:t>부족함없는</a:t>
            </a:r>
            <a:r>
              <a:rPr lang="ko-KR" altLang="en-US" sz="1200" b="1" i="0" kern="1200" dirty="0">
                <a:solidFill>
                  <a:schemeClr val="tx1"/>
                </a:solidFill>
                <a:latin typeface="+mn-lt"/>
                <a:ea typeface="+mn-ea"/>
                <a:cs typeface="+mn-cs"/>
              </a:rPr>
              <a:t> 네트워크 분석을 해낼 수 있지않을까 생각합니다</a:t>
            </a:r>
            <a:r>
              <a:rPr lang="en-US" altLang="ko-KR" sz="1200" b="1" i="0" kern="1200" dirty="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19</a:t>
            </a:fld>
            <a:endParaRPr lang="ko-KR" altLang="en-US"/>
          </a:p>
        </p:txBody>
      </p:sp>
    </p:spTree>
    <p:extLst>
      <p:ext uri="{BB962C8B-B14F-4D97-AF65-F5344CB8AC3E}">
        <p14:creationId xmlns:p14="http://schemas.microsoft.com/office/powerpoint/2010/main" val="366621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2</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sz="1200" b="1" i="0" kern="1200" dirty="0">
                <a:solidFill>
                  <a:schemeClr val="tx1"/>
                </a:solidFill>
                <a:latin typeface="+mn-lt"/>
                <a:ea typeface="+mn-ea"/>
                <a:cs typeface="+mn-cs"/>
              </a:rPr>
              <a:t>&lt;</a:t>
            </a:r>
            <a:r>
              <a:rPr lang="ko-KR" altLang="en-US" sz="1200" b="1" i="0" kern="1200" dirty="0">
                <a:solidFill>
                  <a:schemeClr val="tx1"/>
                </a:solidFill>
                <a:latin typeface="+mn-lt"/>
                <a:ea typeface="+mn-ea"/>
                <a:cs typeface="+mn-cs"/>
              </a:rPr>
              <a:t>참조</a:t>
            </a:r>
            <a:r>
              <a:rPr lang="en-US" altLang="ko-KR" sz="1200" b="1" i="0" kern="1200" dirty="0">
                <a:solidFill>
                  <a:schemeClr val="tx1"/>
                </a:solidFill>
                <a:latin typeface="+mn-lt"/>
                <a:ea typeface="+mn-ea"/>
                <a:cs typeface="+mn-cs"/>
              </a:rPr>
              <a:t>&gt;</a:t>
            </a:r>
          </a:p>
          <a:p>
            <a:pPr fontAlgn="base"/>
            <a:endParaRPr lang="en-US" altLang="ko-KR" sz="1200" b="1" i="0" kern="1200" dirty="0">
              <a:solidFill>
                <a:schemeClr val="tx1"/>
              </a:solidFill>
              <a:latin typeface="+mn-lt"/>
              <a:ea typeface="+mn-ea"/>
              <a:cs typeface="+mn-cs"/>
            </a:endParaRPr>
          </a:p>
          <a:p>
            <a:pPr fontAlgn="base"/>
            <a:r>
              <a:rPr lang="en-US" altLang="ko-KR" dirty="0">
                <a:hlinkClick r:id="rId3"/>
              </a:rPr>
              <a:t>https://www.kdata.or.kr/info/info_04_view.html?field=&amp;keyword=&amp;type=techreport&amp;page=1&amp;dbnum=192961&amp;mode=detail&amp;type=techreport</a:t>
            </a:r>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20</a:t>
            </a:fld>
            <a:endParaRPr lang="ko-KR" altLang="en-US"/>
          </a:p>
        </p:txBody>
      </p:sp>
    </p:spTree>
    <p:extLst>
      <p:ext uri="{BB962C8B-B14F-4D97-AF65-F5344CB8AC3E}">
        <p14:creationId xmlns:p14="http://schemas.microsoft.com/office/powerpoint/2010/main" val="3145648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r>
              <a:rPr lang="en-US" altLang="ko-KR" sz="1200" b="1" i="0" kern="1200" dirty="0">
                <a:solidFill>
                  <a:schemeClr val="tx1"/>
                </a:solidFill>
                <a:latin typeface="+mn-lt"/>
                <a:ea typeface="+mn-ea"/>
                <a:cs typeface="+mn-cs"/>
              </a:rPr>
              <a:t>&lt;</a:t>
            </a:r>
            <a:r>
              <a:rPr lang="ko-KR" altLang="en-US" sz="1200" b="1" i="0" kern="1200" dirty="0">
                <a:solidFill>
                  <a:schemeClr val="tx1"/>
                </a:solidFill>
                <a:latin typeface="+mn-lt"/>
                <a:ea typeface="+mn-ea"/>
                <a:cs typeface="+mn-cs"/>
              </a:rPr>
              <a:t>참조</a:t>
            </a:r>
            <a:r>
              <a:rPr lang="en-US" altLang="ko-KR" sz="1200" b="1" i="0" kern="1200" dirty="0">
                <a:solidFill>
                  <a:schemeClr val="tx1"/>
                </a:solidFill>
                <a:latin typeface="+mn-lt"/>
                <a:ea typeface="+mn-ea"/>
                <a:cs typeface="+mn-cs"/>
              </a:rPr>
              <a:t>&gt;</a:t>
            </a:r>
          </a:p>
          <a:p>
            <a:pPr fontAlgn="base"/>
            <a:endParaRPr lang="en-US" altLang="ko-KR" sz="1200" b="1" i="0" kern="1200" dirty="0">
              <a:solidFill>
                <a:schemeClr val="tx1"/>
              </a:solidFill>
              <a:latin typeface="+mn-lt"/>
              <a:ea typeface="+mn-ea"/>
              <a:cs typeface="+mn-cs"/>
            </a:endParaRPr>
          </a:p>
          <a:p>
            <a:pPr fontAlgn="base"/>
            <a:r>
              <a:rPr lang="en-US" altLang="ko-KR" dirty="0">
                <a:hlinkClick r:id="rId3"/>
              </a:rPr>
              <a:t>https://www.kdata.or.kr/info/info_04_view.html?field=&amp;keyword=&amp;type=techreport&amp;page=1&amp;dbnum=192961&amp;mode=detail&amp;type=techreport</a:t>
            </a:r>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21</a:t>
            </a:fld>
            <a:endParaRPr lang="ko-KR" altLang="en-US"/>
          </a:p>
        </p:txBody>
      </p:sp>
    </p:spTree>
    <p:extLst>
      <p:ext uri="{BB962C8B-B14F-4D97-AF65-F5344CB8AC3E}">
        <p14:creationId xmlns:p14="http://schemas.microsoft.com/office/powerpoint/2010/main" val="326270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22</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&lt;</a:t>
            </a:r>
            <a:r>
              <a:rPr lang="ko-KR" altLang="en-US" dirty="0"/>
              <a:t>참조</a:t>
            </a:r>
            <a:r>
              <a:rPr lang="en-US" altLang="ko-KR" dirty="0"/>
              <a:t> :</a:t>
            </a:r>
            <a:r>
              <a:rPr lang="ko-KR" altLang="en-US" dirty="0"/>
              <a:t>위키백과</a:t>
            </a:r>
            <a:r>
              <a:rPr lang="en-US" altLang="ko-KR" dirty="0"/>
              <a:t>&gt;</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https://ko.wikipedia.org/wiki/%EC%82%AC%ED%9A%8C_%EC%97%B0%EA%B2%B0%EB%A7%9D</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통상적인 그래프 이론 및 네트워크 이론에선 점을 </a:t>
            </a:r>
            <a:r>
              <a:rPr lang="en-US" altLang="ko-KR" dirty="0"/>
              <a:t>Node </a:t>
            </a:r>
            <a:r>
              <a:rPr lang="ko-KR" altLang="en-US" dirty="0"/>
              <a:t>관계를 </a:t>
            </a:r>
            <a:r>
              <a:rPr lang="en-US" altLang="ko-KR" dirty="0"/>
              <a:t>Link</a:t>
            </a:r>
            <a:r>
              <a:rPr lang="ko-KR" altLang="en-US" dirty="0"/>
              <a:t>라고 칭합니다</a:t>
            </a:r>
            <a:r>
              <a:rPr lang="en-US" altLang="ko-KR" dirty="0"/>
              <a:t>.</a:t>
            </a:r>
          </a:p>
          <a:p>
            <a:endParaRPr lang="en-US" altLang="ko-KR" dirty="0"/>
          </a:p>
          <a:p>
            <a:r>
              <a:rPr lang="ko-KR" altLang="en-US" dirty="0"/>
              <a:t>다만 </a:t>
            </a:r>
            <a:r>
              <a:rPr lang="en-US" altLang="ko-KR" dirty="0" err="1"/>
              <a:t>igraph</a:t>
            </a:r>
            <a:r>
              <a:rPr lang="ko-KR" altLang="en-US" dirty="0"/>
              <a:t>에선 </a:t>
            </a:r>
            <a:r>
              <a:rPr lang="en-US" altLang="ko-KR" dirty="0"/>
              <a:t>vertex, edge</a:t>
            </a:r>
            <a:r>
              <a:rPr lang="ko-KR" altLang="en-US" dirty="0"/>
              <a:t>라고 칭하므로 패키지의 빠른 이해를 위해 </a:t>
            </a:r>
            <a:r>
              <a:rPr lang="en-US" altLang="ko-KR" dirty="0"/>
              <a:t>vertex edge</a:t>
            </a:r>
            <a:r>
              <a:rPr lang="ko-KR" altLang="en-US" dirty="0"/>
              <a:t>를 주 명칭으로 설명합니다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4</a:t>
            </a:fld>
            <a:endParaRPr lang="ko-KR" altLang="en-US"/>
          </a:p>
        </p:txBody>
      </p:sp>
    </p:spTree>
    <p:extLst>
      <p:ext uri="{BB962C8B-B14F-4D97-AF65-F5344CB8AC3E}">
        <p14:creationId xmlns:p14="http://schemas.microsoft.com/office/powerpoint/2010/main" val="333261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lvl="0" indent="0" algn="l" defTabSz="914400" rtl="0" eaLnBrk="1" fontAlgn="base" latinLnBrk="1" hangingPunct="1">
              <a:lnSpc>
                <a:spcPct val="100000"/>
              </a:lnSpc>
              <a:spcBef>
                <a:spcPts val="0"/>
              </a:spcBef>
              <a:spcAft>
                <a:spcPts val="0"/>
              </a:spcAft>
              <a:buClrTx/>
              <a:buSzTx/>
              <a:buFontTx/>
              <a:buNone/>
              <a:tabLst/>
              <a:defRPr/>
            </a:pPr>
            <a:r>
              <a:rPr lang="en-US" altLang="ko-KR" sz="1200" b="1" i="0" kern="1200" dirty="0">
                <a:solidFill>
                  <a:schemeClr val="tx1"/>
                </a:solidFill>
                <a:latin typeface="+mn-lt"/>
                <a:ea typeface="+mn-ea"/>
                <a:cs typeface="+mn-cs"/>
              </a:rPr>
              <a:t>&lt;</a:t>
            </a:r>
            <a:r>
              <a:rPr lang="ko-KR" altLang="en-US" sz="1200" b="1" i="0" kern="1200" dirty="0">
                <a:solidFill>
                  <a:schemeClr val="tx1"/>
                </a:solidFill>
                <a:latin typeface="+mn-lt"/>
                <a:ea typeface="+mn-ea"/>
                <a:cs typeface="+mn-cs"/>
              </a:rPr>
              <a:t>참조</a:t>
            </a:r>
            <a:r>
              <a:rPr lang="en-US" altLang="ko-KR" sz="1200" b="1" i="0" kern="1200" dirty="0">
                <a:solidFill>
                  <a:schemeClr val="tx1"/>
                </a:solidFill>
                <a:latin typeface="+mn-lt"/>
                <a:ea typeface="+mn-ea"/>
                <a:cs typeface="+mn-cs"/>
              </a:rPr>
              <a:t>&gt;</a:t>
            </a:r>
          </a:p>
          <a:p>
            <a:pPr fontAlgn="base"/>
            <a:endParaRPr lang="en-US" altLang="ko-KR" dirty="0">
              <a:hlinkClick r:id="rId3"/>
            </a:endParaRPr>
          </a:p>
          <a:p>
            <a:pPr fontAlgn="base"/>
            <a:r>
              <a:rPr lang="en-US" altLang="ko-KR" dirty="0">
                <a:hlinkClick r:id="rId3"/>
              </a:rPr>
              <a:t>https://ko.wikipedia.org/wiki/%EB%84%A4%ED%8A%B8%EC%9B%8C%ED%81%AC_%EA%B3%BC%ED%95%99</a:t>
            </a:r>
            <a:endParaRPr lang="en-US" altLang="ko-KR" dirty="0"/>
          </a:p>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5</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6</a:t>
            </a:fld>
            <a:endParaRPr lang="ko-KR" altLang="en-US"/>
          </a:p>
        </p:txBody>
      </p:sp>
    </p:spTree>
    <p:extLst>
      <p:ext uri="{BB962C8B-B14F-4D97-AF65-F5344CB8AC3E}">
        <p14:creationId xmlns:p14="http://schemas.microsoft.com/office/powerpoint/2010/main" val="248088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7</a:t>
            </a:fld>
            <a:endParaRPr lang="ko-KR" altLang="en-US"/>
          </a:p>
        </p:txBody>
      </p:sp>
    </p:spTree>
    <p:extLst>
      <p:ext uri="{BB962C8B-B14F-4D97-AF65-F5344CB8AC3E}">
        <p14:creationId xmlns:p14="http://schemas.microsoft.com/office/powerpoint/2010/main" val="94931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8</a:t>
            </a:fld>
            <a:endParaRPr lang="ko-KR" altLang="en-US"/>
          </a:p>
        </p:txBody>
      </p:sp>
    </p:spTree>
    <p:extLst>
      <p:ext uri="{BB962C8B-B14F-4D97-AF65-F5344CB8AC3E}">
        <p14:creationId xmlns:p14="http://schemas.microsoft.com/office/powerpoint/2010/main" val="275976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a:endParaRPr lang="en-US" altLang="ko-KR" sz="1200" b="1"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90971576-F7DE-4720-9A0B-3B59D3DBF592}" type="slidenum">
              <a:rPr lang="ko-KR" altLang="en-US" smtClean="0"/>
              <a:pPr/>
              <a:t>9</a:t>
            </a:fld>
            <a:endParaRPr lang="ko-KR" altLang="en-US"/>
          </a:p>
        </p:txBody>
      </p:sp>
    </p:spTree>
    <p:extLst>
      <p:ext uri="{BB962C8B-B14F-4D97-AF65-F5344CB8AC3E}">
        <p14:creationId xmlns:p14="http://schemas.microsoft.com/office/powerpoint/2010/main" val="48546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2020-06-04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E53"/>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7C2D9-3032-4E61-9BEE-44735DF7A43D}" type="datetimeFigureOut">
              <a:rPr lang="ko-KR" altLang="en-US" smtClean="0"/>
              <a:pPr/>
              <a:t>2020-06-04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C12B-21B3-432E-9C49-F4817F4CD0F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www.r-bloggers.com/r-graph-objects-igraph-vs-network/" TargetMode="External"/><Relationship Id="rId3" Type="http://schemas.openxmlformats.org/officeDocument/2006/relationships/hyperlink" Target="https://ko.wikipedia.org/wiki/%EC%82%AC%ED%9A%8C_%EC%97%B0%EA%B2%B0%EB%A7%9D" TargetMode="External"/><Relationship Id="rId7" Type="http://schemas.openxmlformats.org/officeDocument/2006/relationships/hyperlink" Target="https://www.researchgate.net/figure/iGraph-network-representation-of-the-sampled-antibody-repertoire-in-mouse-spleen-15-days_fig1_275046336"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kateto.net/2014/04/facebook-data-collection-and-photo-network-visualization-with-gephi-and-r/#iLightbox[87cf885fcf88a10755d]/0" TargetMode="External"/><Relationship Id="rId5" Type="http://schemas.openxmlformats.org/officeDocument/2006/relationships/hyperlink" Target="https://m.blog.naver.com/PostView.nhn?blogId=1stwook&amp;logNo=220671991938&amp;proxyReferer=https:%2F%2Fwww.google.com%2F" TargetMode="External"/><Relationship Id="rId4" Type="http://schemas.openxmlformats.org/officeDocument/2006/relationships/hyperlink" Target="https://ko.wikipedia.org/wiki/%EB%84%A4%ED%8A%B8%EC%9B%8C%ED%81%AC_%EA%B3%BC%ED%95%99"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m.blog.naver.com/blaze1122/220696106230" TargetMode="External"/><Relationship Id="rId3" Type="http://schemas.openxmlformats.org/officeDocument/2006/relationships/hyperlink" Target="https://kateto.net/networks-r-igraph" TargetMode="External"/><Relationship Id="rId7" Type="http://schemas.openxmlformats.org/officeDocument/2006/relationships/hyperlink" Target="http://times.kaist.ac.kr/news/articleView.html?idxno=1526"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www.kwangsiklee.com/2017/11/%EA%B7%B8%EB%9E%98%ED%94%84-%EC%9D%B4%EB%A1%A0-%EA%B8%B0%EC%B4%88-%EC%A0%95%EB%A6%AC/" TargetMode="External"/><Relationship Id="rId5" Type="http://schemas.openxmlformats.org/officeDocument/2006/relationships/hyperlink" Target="https://kateto.net/network-visualization" TargetMode="External"/><Relationship Id="rId4" Type="http://schemas.openxmlformats.org/officeDocument/2006/relationships/hyperlink" Target="https://rstudio-pubs-static.s3.amazonaws.com/275840_eac9bc57b98c482981e1ec77caf49c18.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1988840"/>
            <a:ext cx="6192688" cy="830997"/>
          </a:xfrm>
          <a:prstGeom prst="rect">
            <a:avLst/>
          </a:prstGeom>
          <a:noFill/>
        </p:spPr>
        <p:txBody>
          <a:bodyPr wrap="square" rtlCol="0">
            <a:spAutoFit/>
          </a:bodyPr>
          <a:lstStyle/>
          <a:p>
            <a:pPr algn="ctr"/>
            <a:r>
              <a:rPr lang="en-US" altLang="ko-KR" sz="4800" b="1" spc="-150" dirty="0">
                <a:solidFill>
                  <a:schemeClr val="bg1"/>
                </a:solidFill>
              </a:rPr>
              <a:t>IGRAPH</a:t>
            </a:r>
          </a:p>
        </p:txBody>
      </p:sp>
      <p:sp>
        <p:nvSpPr>
          <p:cNvPr id="8" name="TextBox 7"/>
          <p:cNvSpPr txBox="1"/>
          <p:nvPr/>
        </p:nvSpPr>
        <p:spPr>
          <a:xfrm>
            <a:off x="2123728" y="5268303"/>
            <a:ext cx="5040560" cy="923330"/>
          </a:xfrm>
          <a:prstGeom prst="rect">
            <a:avLst/>
          </a:prstGeom>
          <a:noFill/>
        </p:spPr>
        <p:txBody>
          <a:bodyPr wrap="square" rtlCol="0">
            <a:spAutoFit/>
          </a:bodyPr>
          <a:lstStyle/>
          <a:p>
            <a:pPr algn="ctr"/>
            <a:endParaRPr lang="en-US" altLang="ko-KR" b="1" dirty="0"/>
          </a:p>
          <a:p>
            <a:pPr algn="ctr"/>
            <a:r>
              <a:rPr lang="en-US" altLang="ko-KR" b="1" dirty="0">
                <a:solidFill>
                  <a:schemeClr val="bg1"/>
                </a:solidFill>
              </a:rPr>
              <a:t>E-business 201823869 </a:t>
            </a:r>
          </a:p>
          <a:p>
            <a:pPr algn="ctr"/>
            <a:r>
              <a:rPr lang="ko-KR" altLang="en-US" b="1" dirty="0">
                <a:solidFill>
                  <a:schemeClr val="bg1"/>
                </a:solidFill>
              </a:rPr>
              <a:t>조     성     우</a:t>
            </a:r>
          </a:p>
        </p:txBody>
      </p:sp>
      <p:sp>
        <p:nvSpPr>
          <p:cNvPr id="74" name="순서도: 논리합 73"/>
          <p:cNvSpPr/>
          <p:nvPr/>
        </p:nvSpPr>
        <p:spPr>
          <a:xfrm>
            <a:off x="179512" y="259030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순서도: 논리합 74"/>
          <p:cNvSpPr/>
          <p:nvPr/>
        </p:nvSpPr>
        <p:spPr>
          <a:xfrm>
            <a:off x="8748464" y="26055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1" name="직선 연결선 80"/>
          <p:cNvCxnSpPr>
            <a:stCxn id="74" idx="6"/>
          </p:cNvCxnSpPr>
          <p:nvPr/>
        </p:nvCxnSpPr>
        <p:spPr>
          <a:xfrm>
            <a:off x="395536" y="2698314"/>
            <a:ext cx="2448272" cy="1060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6444208" y="2709500"/>
            <a:ext cx="2314416" cy="1002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90" name="그룹 89"/>
          <p:cNvGrpSpPr/>
          <p:nvPr/>
        </p:nvGrpSpPr>
        <p:grpSpPr>
          <a:xfrm>
            <a:off x="2699792" y="2852936"/>
            <a:ext cx="3744416" cy="432048"/>
            <a:chOff x="2699792" y="2852936"/>
            <a:chExt cx="3744416" cy="504056"/>
          </a:xfrm>
        </p:grpSpPr>
        <p:grpSp>
          <p:nvGrpSpPr>
            <p:cNvPr id="86" name="그룹 85"/>
            <p:cNvGrpSpPr/>
            <p:nvPr/>
          </p:nvGrpSpPr>
          <p:grpSpPr>
            <a:xfrm>
              <a:off x="2987824" y="2852936"/>
              <a:ext cx="3456384" cy="504056"/>
              <a:chOff x="899592" y="2060848"/>
              <a:chExt cx="3456384" cy="504056"/>
            </a:xfrm>
          </p:grpSpPr>
          <p:sp>
            <p:nvSpPr>
              <p:cNvPr id="87" name="직사각형 86"/>
              <p:cNvSpPr/>
              <p:nvPr/>
            </p:nvSpPr>
            <p:spPr>
              <a:xfrm>
                <a:off x="899592" y="2060848"/>
                <a:ext cx="324036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88" name="타원 87"/>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9" name="타원 88"/>
            <p:cNvSpPr/>
            <p:nvPr/>
          </p:nvSpPr>
          <p:spPr>
            <a:xfrm>
              <a:off x="2699792" y="285293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5" name="TextBox 84"/>
          <p:cNvSpPr txBox="1"/>
          <p:nvPr/>
        </p:nvSpPr>
        <p:spPr>
          <a:xfrm>
            <a:off x="2889712" y="2868905"/>
            <a:ext cx="3456384" cy="400110"/>
          </a:xfrm>
          <a:prstGeom prst="rect">
            <a:avLst/>
          </a:prstGeom>
          <a:noFill/>
        </p:spPr>
        <p:txBody>
          <a:bodyPr wrap="square" rtlCol="0">
            <a:spAutoFit/>
          </a:bodyPr>
          <a:lstStyle/>
          <a:p>
            <a:pPr algn="ctr"/>
            <a:r>
              <a:rPr lang="en-US" altLang="ko-KR" sz="2000" b="1" spc="-150" dirty="0">
                <a:solidFill>
                  <a:schemeClr val="tx2"/>
                </a:solidFill>
              </a:rPr>
              <a:t>Network Analysis Package</a:t>
            </a:r>
            <a:endParaRPr lang="ko-KR" altLang="en-US" sz="2000" b="1" spc="-150" dirty="0">
              <a:solidFill>
                <a:schemeClr val="tx2"/>
              </a:solidFill>
            </a:endParaRPr>
          </a:p>
        </p:txBody>
      </p:sp>
      <p:grpSp>
        <p:nvGrpSpPr>
          <p:cNvPr id="23" name="그룹 22">
            <a:extLst>
              <a:ext uri="{FF2B5EF4-FFF2-40B4-BE49-F238E27FC236}">
                <a16:creationId xmlns:a16="http://schemas.microsoft.com/office/drawing/2014/main" id="{8AF55BB6-06F1-4FD6-8730-9FA24F5BC0D1}"/>
              </a:ext>
            </a:extLst>
          </p:cNvPr>
          <p:cNvGrpSpPr/>
          <p:nvPr/>
        </p:nvGrpSpPr>
        <p:grpSpPr>
          <a:xfrm>
            <a:off x="3883729" y="3861048"/>
            <a:ext cx="1520557" cy="1142960"/>
            <a:chOff x="3207172" y="67375"/>
            <a:chExt cx="2770770" cy="2082711"/>
          </a:xfrm>
        </p:grpSpPr>
        <p:cxnSp>
          <p:nvCxnSpPr>
            <p:cNvPr id="7" name="직선 연결선 6">
              <a:extLst>
                <a:ext uri="{FF2B5EF4-FFF2-40B4-BE49-F238E27FC236}">
                  <a16:creationId xmlns:a16="http://schemas.microsoft.com/office/drawing/2014/main" id="{7A3FE516-057D-4B25-9FE8-A900F23BCE9F}"/>
                </a:ext>
              </a:extLst>
            </p:cNvPr>
            <p:cNvCxnSpPr/>
            <p:nvPr/>
          </p:nvCxnSpPr>
          <p:spPr>
            <a:xfrm>
              <a:off x="4823084" y="1220422"/>
              <a:ext cx="884312" cy="10054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4E79F3A7-79E6-44FF-A14F-3C58629AC76D}"/>
                </a:ext>
              </a:extLst>
            </p:cNvPr>
            <p:cNvCxnSpPr>
              <a:cxnSpLocks/>
            </p:cNvCxnSpPr>
            <p:nvPr/>
          </p:nvCxnSpPr>
          <p:spPr>
            <a:xfrm flipV="1">
              <a:off x="4882989" y="449955"/>
              <a:ext cx="228127" cy="65038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D32A67C9-B2C9-4019-9B04-B4D970E263DD}"/>
                </a:ext>
              </a:extLst>
            </p:cNvPr>
            <p:cNvCxnSpPr>
              <a:cxnSpLocks/>
            </p:cNvCxnSpPr>
            <p:nvPr/>
          </p:nvCxnSpPr>
          <p:spPr>
            <a:xfrm>
              <a:off x="4168763" y="572350"/>
              <a:ext cx="375913" cy="69176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257D96A2-53BE-429E-A595-6B575DE94607}"/>
                </a:ext>
              </a:extLst>
            </p:cNvPr>
            <p:cNvCxnSpPr/>
            <p:nvPr/>
          </p:nvCxnSpPr>
          <p:spPr>
            <a:xfrm>
              <a:off x="3307802" y="1008342"/>
              <a:ext cx="1244736" cy="2840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023FC56F-E9FF-48C2-8EFE-F845EB603AA4}"/>
                </a:ext>
              </a:extLst>
            </p:cNvPr>
            <p:cNvCxnSpPr/>
            <p:nvPr/>
          </p:nvCxnSpPr>
          <p:spPr>
            <a:xfrm flipV="1">
              <a:off x="3742964" y="1292430"/>
              <a:ext cx="761099" cy="54396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타원 1">
              <a:extLst>
                <a:ext uri="{FF2B5EF4-FFF2-40B4-BE49-F238E27FC236}">
                  <a16:creationId xmlns:a16="http://schemas.microsoft.com/office/drawing/2014/main" id="{3B709CBD-B8B4-4ABF-8534-680481E930C0}"/>
                </a:ext>
              </a:extLst>
            </p:cNvPr>
            <p:cNvSpPr/>
            <p:nvPr/>
          </p:nvSpPr>
          <p:spPr>
            <a:xfrm>
              <a:off x="3207172" y="769831"/>
              <a:ext cx="441794" cy="441794"/>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106CFC85-F3E4-464A-A78B-36C991C2DDBD}"/>
                </a:ext>
              </a:extLst>
            </p:cNvPr>
            <p:cNvSpPr/>
            <p:nvPr/>
          </p:nvSpPr>
          <p:spPr>
            <a:xfrm>
              <a:off x="3396985" y="1602145"/>
              <a:ext cx="547941" cy="547941"/>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47CDFBDC-96A1-42A4-ACAC-3EF4F0A6E520}"/>
                </a:ext>
              </a:extLst>
            </p:cNvPr>
            <p:cNvSpPr/>
            <p:nvPr/>
          </p:nvSpPr>
          <p:spPr>
            <a:xfrm>
              <a:off x="3746997" y="67375"/>
              <a:ext cx="726852" cy="726852"/>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67F0B1ED-F48F-403A-8C3C-D65065551823}"/>
                </a:ext>
              </a:extLst>
            </p:cNvPr>
            <p:cNvSpPr/>
            <p:nvPr/>
          </p:nvSpPr>
          <p:spPr>
            <a:xfrm>
              <a:off x="4967100" y="140302"/>
              <a:ext cx="427893" cy="427893"/>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a:extLst>
                <a:ext uri="{FF2B5EF4-FFF2-40B4-BE49-F238E27FC236}">
                  <a16:creationId xmlns:a16="http://schemas.microsoft.com/office/drawing/2014/main" id="{1C1B73A6-4989-49B1-A83C-D6D804D61E45}"/>
                </a:ext>
              </a:extLst>
            </p:cNvPr>
            <p:cNvSpPr/>
            <p:nvPr/>
          </p:nvSpPr>
          <p:spPr>
            <a:xfrm>
              <a:off x="5406137" y="1008340"/>
              <a:ext cx="571805" cy="571805"/>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타원 18">
              <a:extLst>
                <a:ext uri="{FF2B5EF4-FFF2-40B4-BE49-F238E27FC236}">
                  <a16:creationId xmlns:a16="http://schemas.microsoft.com/office/drawing/2014/main" id="{130ACD84-2689-4B11-AFA0-4CB45DCC1547}"/>
                </a:ext>
              </a:extLst>
            </p:cNvPr>
            <p:cNvSpPr/>
            <p:nvPr/>
          </p:nvSpPr>
          <p:spPr>
            <a:xfrm>
              <a:off x="4100141" y="765295"/>
              <a:ext cx="1054270" cy="1054270"/>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직사각형 63">
            <a:extLst>
              <a:ext uri="{FF2B5EF4-FFF2-40B4-BE49-F238E27FC236}">
                <a16:creationId xmlns:a16="http://schemas.microsoft.com/office/drawing/2014/main" id="{315F33CC-5333-43BC-B0CA-D191CC04D96A}"/>
              </a:ext>
            </a:extLst>
          </p:cNvPr>
          <p:cNvSpPr/>
          <p:nvPr/>
        </p:nvSpPr>
        <p:spPr>
          <a:xfrm>
            <a:off x="2827331" y="6318200"/>
            <a:ext cx="1383402" cy="386182"/>
          </a:xfrm>
          <a:prstGeom prst="rect">
            <a:avLst/>
          </a:prstGeom>
          <a:solidFill>
            <a:srgbClr val="16161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2" name="직사각형 61">
            <a:extLst>
              <a:ext uri="{FF2B5EF4-FFF2-40B4-BE49-F238E27FC236}">
                <a16:creationId xmlns:a16="http://schemas.microsoft.com/office/drawing/2014/main" id="{2A7CEE21-756E-42C0-9E6D-CA86139EDB9C}"/>
              </a:ext>
            </a:extLst>
          </p:cNvPr>
          <p:cNvSpPr/>
          <p:nvPr/>
        </p:nvSpPr>
        <p:spPr>
          <a:xfrm>
            <a:off x="2822551" y="5815545"/>
            <a:ext cx="1383402" cy="386182"/>
          </a:xfrm>
          <a:prstGeom prst="rect">
            <a:avLst/>
          </a:prstGeom>
          <a:solidFill>
            <a:srgbClr val="16161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03</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2"/>
                  </a:solidFill>
                </a:rPr>
                <a:t>IGRAPH </a:t>
              </a:r>
              <a:r>
                <a:rPr lang="ko-KR" altLang="en-US" b="1" dirty="0">
                  <a:solidFill>
                    <a:schemeClr val="tx2"/>
                  </a:solidFill>
                </a:rPr>
                <a:t>출력방식 </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그룹 2">
            <a:extLst>
              <a:ext uri="{FF2B5EF4-FFF2-40B4-BE49-F238E27FC236}">
                <a16:creationId xmlns:a16="http://schemas.microsoft.com/office/drawing/2014/main" id="{6C7186D6-3901-478F-A503-96977F0BD1EB}"/>
              </a:ext>
            </a:extLst>
          </p:cNvPr>
          <p:cNvGrpSpPr/>
          <p:nvPr/>
        </p:nvGrpSpPr>
        <p:grpSpPr>
          <a:xfrm>
            <a:off x="971600" y="2852936"/>
            <a:ext cx="7488832" cy="2651644"/>
            <a:chOff x="683568" y="1850010"/>
            <a:chExt cx="7488832" cy="2651644"/>
          </a:xfrm>
        </p:grpSpPr>
        <p:pic>
          <p:nvPicPr>
            <p:cNvPr id="10" name="그림 9">
              <a:extLst>
                <a:ext uri="{FF2B5EF4-FFF2-40B4-BE49-F238E27FC236}">
                  <a16:creationId xmlns:a16="http://schemas.microsoft.com/office/drawing/2014/main" id="{B61A418E-F7EC-43EE-B3B6-7DA20943701D}"/>
                </a:ext>
              </a:extLst>
            </p:cNvPr>
            <p:cNvPicPr>
              <a:picLocks noChangeAspect="1"/>
            </p:cNvPicPr>
            <p:nvPr/>
          </p:nvPicPr>
          <p:blipFill rotWithShape="1">
            <a:blip r:embed="rId3"/>
            <a:srcRect l="3096" t="3872" r="15004" b="15868"/>
            <a:stretch/>
          </p:blipFill>
          <p:spPr>
            <a:xfrm>
              <a:off x="683568" y="1850010"/>
              <a:ext cx="7488832" cy="769441"/>
            </a:xfrm>
            <a:prstGeom prst="rect">
              <a:avLst/>
            </a:prstGeom>
          </p:spPr>
        </p:pic>
        <p:pic>
          <p:nvPicPr>
            <p:cNvPr id="11" name="그림 10">
              <a:extLst>
                <a:ext uri="{FF2B5EF4-FFF2-40B4-BE49-F238E27FC236}">
                  <a16:creationId xmlns:a16="http://schemas.microsoft.com/office/drawing/2014/main" id="{83A606F7-A3E2-407E-9E3F-226E622B2920}"/>
                </a:ext>
              </a:extLst>
            </p:cNvPr>
            <p:cNvPicPr>
              <a:picLocks noChangeAspect="1"/>
            </p:cNvPicPr>
            <p:nvPr/>
          </p:nvPicPr>
          <p:blipFill>
            <a:blip r:embed="rId4"/>
            <a:stretch>
              <a:fillRect/>
            </a:stretch>
          </p:blipFill>
          <p:spPr>
            <a:xfrm>
              <a:off x="683568" y="2912028"/>
              <a:ext cx="7488832" cy="1589626"/>
            </a:xfrm>
            <a:prstGeom prst="rect">
              <a:avLst/>
            </a:prstGeom>
          </p:spPr>
        </p:pic>
        <p:sp>
          <p:nvSpPr>
            <p:cNvPr id="12" name="직사각형 11">
              <a:extLst>
                <a:ext uri="{FF2B5EF4-FFF2-40B4-BE49-F238E27FC236}">
                  <a16:creationId xmlns:a16="http://schemas.microsoft.com/office/drawing/2014/main" id="{2763F5CB-CB89-4B05-8DE6-99D80197F9BE}"/>
                </a:ext>
              </a:extLst>
            </p:cNvPr>
            <p:cNvSpPr/>
            <p:nvPr/>
          </p:nvSpPr>
          <p:spPr>
            <a:xfrm>
              <a:off x="2230062" y="3203490"/>
              <a:ext cx="878146" cy="308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001EE24-C747-458C-B9A6-CDF0664F4986}"/>
                </a:ext>
              </a:extLst>
            </p:cNvPr>
            <p:cNvSpPr/>
            <p:nvPr/>
          </p:nvSpPr>
          <p:spPr>
            <a:xfrm>
              <a:off x="683568" y="4128698"/>
              <a:ext cx="1585515" cy="308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693896CB-9BC4-47EA-8002-7378674B9AEF}"/>
                </a:ext>
              </a:extLst>
            </p:cNvPr>
            <p:cNvSpPr/>
            <p:nvPr/>
          </p:nvSpPr>
          <p:spPr>
            <a:xfrm>
              <a:off x="683568" y="3501008"/>
              <a:ext cx="2808837" cy="308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21361C53-FD77-46F8-A604-32F3DA9BF215}"/>
                </a:ext>
              </a:extLst>
            </p:cNvPr>
            <p:cNvSpPr/>
            <p:nvPr/>
          </p:nvSpPr>
          <p:spPr>
            <a:xfrm>
              <a:off x="4572000" y="3224299"/>
              <a:ext cx="1512168" cy="261610"/>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32" name="TextBox 31">
              <a:extLst>
                <a:ext uri="{FF2B5EF4-FFF2-40B4-BE49-F238E27FC236}">
                  <a16:creationId xmlns:a16="http://schemas.microsoft.com/office/drawing/2014/main" id="{FC35E3CC-63FC-4759-87E0-02B2D74DCA9C}"/>
                </a:ext>
              </a:extLst>
            </p:cNvPr>
            <p:cNvSpPr txBox="1"/>
            <p:nvPr/>
          </p:nvSpPr>
          <p:spPr>
            <a:xfrm>
              <a:off x="4754048" y="3224299"/>
              <a:ext cx="1148071" cy="261610"/>
            </a:xfrm>
            <a:prstGeom prst="rect">
              <a:avLst/>
            </a:prstGeom>
            <a:noFill/>
            <a:ln>
              <a:noFill/>
            </a:ln>
          </p:spPr>
          <p:txBody>
            <a:bodyPr wrap="none" rtlCol="0">
              <a:spAutoFit/>
            </a:bodyPr>
            <a:lstStyle/>
            <a:p>
              <a:r>
                <a:rPr lang="en-US" altLang="ko-KR" sz="1100" b="1" dirty="0">
                  <a:solidFill>
                    <a:schemeClr val="bg1"/>
                  </a:solidFill>
                </a:rPr>
                <a:t>GRAPH</a:t>
              </a:r>
              <a:r>
                <a:rPr lang="ko-KR" altLang="en-US" sz="1100" b="1" dirty="0">
                  <a:solidFill>
                    <a:schemeClr val="bg1"/>
                  </a:solidFill>
                </a:rPr>
                <a:t>의 종류</a:t>
              </a:r>
            </a:p>
          </p:txBody>
        </p:sp>
        <p:cxnSp>
          <p:nvCxnSpPr>
            <p:cNvPr id="34" name="직선 화살표 연결선 33">
              <a:extLst>
                <a:ext uri="{FF2B5EF4-FFF2-40B4-BE49-F238E27FC236}">
                  <a16:creationId xmlns:a16="http://schemas.microsoft.com/office/drawing/2014/main" id="{649E0B42-CFC0-45D5-B35C-3910EA0C0F04}"/>
                </a:ext>
              </a:extLst>
            </p:cNvPr>
            <p:cNvCxnSpPr>
              <a:cxnSpLocks/>
            </p:cNvCxnSpPr>
            <p:nvPr/>
          </p:nvCxnSpPr>
          <p:spPr>
            <a:xfrm>
              <a:off x="3108208" y="3356992"/>
              <a:ext cx="135745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C6D9E8AC-1E1D-4749-9B5D-D0952D908EEB}"/>
                </a:ext>
              </a:extLst>
            </p:cNvPr>
            <p:cNvCxnSpPr>
              <a:cxnSpLocks/>
            </p:cNvCxnSpPr>
            <p:nvPr/>
          </p:nvCxnSpPr>
          <p:spPr>
            <a:xfrm>
              <a:off x="3492405" y="3717032"/>
              <a:ext cx="97326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E1D24E83-DB48-4CAC-9058-1D87F393CBB3}"/>
                </a:ext>
              </a:extLst>
            </p:cNvPr>
            <p:cNvCxnSpPr>
              <a:cxnSpLocks/>
            </p:cNvCxnSpPr>
            <p:nvPr/>
          </p:nvCxnSpPr>
          <p:spPr>
            <a:xfrm>
              <a:off x="2269083" y="4293096"/>
              <a:ext cx="219658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9B5AF59A-6133-426D-AB12-B801BDB426F8}"/>
                </a:ext>
              </a:extLst>
            </p:cNvPr>
            <p:cNvSpPr/>
            <p:nvPr/>
          </p:nvSpPr>
          <p:spPr>
            <a:xfrm>
              <a:off x="4572000" y="3601366"/>
              <a:ext cx="1512168" cy="261610"/>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41" name="TextBox 40">
              <a:extLst>
                <a:ext uri="{FF2B5EF4-FFF2-40B4-BE49-F238E27FC236}">
                  <a16:creationId xmlns:a16="http://schemas.microsoft.com/office/drawing/2014/main" id="{86FCADEA-A2E1-4061-8349-3F73F4FA4355}"/>
                </a:ext>
              </a:extLst>
            </p:cNvPr>
            <p:cNvSpPr txBox="1"/>
            <p:nvPr/>
          </p:nvSpPr>
          <p:spPr>
            <a:xfrm>
              <a:off x="4716016" y="3586227"/>
              <a:ext cx="1382110" cy="261610"/>
            </a:xfrm>
            <a:prstGeom prst="rect">
              <a:avLst/>
            </a:prstGeom>
            <a:noFill/>
            <a:ln>
              <a:noFill/>
            </a:ln>
          </p:spPr>
          <p:txBody>
            <a:bodyPr wrap="none" rtlCol="0">
              <a:spAutoFit/>
            </a:bodyPr>
            <a:lstStyle/>
            <a:p>
              <a:r>
                <a:rPr lang="en-US" altLang="ko-KR" sz="1100" b="1" dirty="0">
                  <a:solidFill>
                    <a:schemeClr val="bg1"/>
                  </a:solidFill>
                </a:rPr>
                <a:t>Attributes(</a:t>
              </a:r>
              <a:r>
                <a:rPr lang="ko-KR" altLang="en-US" sz="1100" b="1" dirty="0">
                  <a:solidFill>
                    <a:schemeClr val="bg1"/>
                  </a:solidFill>
                </a:rPr>
                <a:t>속성값</a:t>
              </a:r>
              <a:r>
                <a:rPr lang="en-US" altLang="ko-KR" sz="1100" b="1" dirty="0">
                  <a:solidFill>
                    <a:schemeClr val="bg1"/>
                  </a:solidFill>
                </a:rPr>
                <a:t>)</a:t>
              </a:r>
              <a:endParaRPr lang="ko-KR" altLang="en-US" sz="1100" b="1" dirty="0">
                <a:solidFill>
                  <a:schemeClr val="bg1"/>
                </a:solidFill>
              </a:endParaRPr>
            </a:p>
          </p:txBody>
        </p:sp>
        <p:sp>
          <p:nvSpPr>
            <p:cNvPr id="42" name="직사각형 41">
              <a:extLst>
                <a:ext uri="{FF2B5EF4-FFF2-40B4-BE49-F238E27FC236}">
                  <a16:creationId xmlns:a16="http://schemas.microsoft.com/office/drawing/2014/main" id="{6AA7B674-A948-4E39-9028-1B0691DB85BB}"/>
                </a:ext>
              </a:extLst>
            </p:cNvPr>
            <p:cNvSpPr/>
            <p:nvPr/>
          </p:nvSpPr>
          <p:spPr>
            <a:xfrm>
              <a:off x="4581319" y="4139425"/>
              <a:ext cx="1512168" cy="261610"/>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43" name="TextBox 42">
              <a:extLst>
                <a:ext uri="{FF2B5EF4-FFF2-40B4-BE49-F238E27FC236}">
                  <a16:creationId xmlns:a16="http://schemas.microsoft.com/office/drawing/2014/main" id="{B9BFBD77-1D51-4CC9-BC51-9FE07698B56E}"/>
                </a:ext>
              </a:extLst>
            </p:cNvPr>
            <p:cNvSpPr txBox="1"/>
            <p:nvPr/>
          </p:nvSpPr>
          <p:spPr>
            <a:xfrm>
              <a:off x="4836837" y="4133570"/>
              <a:ext cx="925253" cy="261610"/>
            </a:xfrm>
            <a:prstGeom prst="rect">
              <a:avLst/>
            </a:prstGeom>
            <a:noFill/>
            <a:ln>
              <a:noFill/>
            </a:ln>
          </p:spPr>
          <p:txBody>
            <a:bodyPr wrap="none" rtlCol="0">
              <a:spAutoFit/>
            </a:bodyPr>
            <a:lstStyle/>
            <a:p>
              <a:r>
                <a:rPr lang="en-US" altLang="ko-KR" sz="1100" b="1" dirty="0">
                  <a:solidFill>
                    <a:schemeClr val="bg1"/>
                  </a:solidFill>
                </a:rPr>
                <a:t>Graph</a:t>
              </a:r>
              <a:r>
                <a:rPr lang="ko-KR" altLang="en-US" sz="1100" b="1" dirty="0">
                  <a:solidFill>
                    <a:schemeClr val="bg1"/>
                  </a:solidFill>
                </a:rPr>
                <a:t> 구성</a:t>
              </a:r>
            </a:p>
          </p:txBody>
        </p:sp>
      </p:grpSp>
      <p:sp>
        <p:nvSpPr>
          <p:cNvPr id="44" name="TextBox 43">
            <a:extLst>
              <a:ext uri="{FF2B5EF4-FFF2-40B4-BE49-F238E27FC236}">
                <a16:creationId xmlns:a16="http://schemas.microsoft.com/office/drawing/2014/main" id="{58CC3501-F1B6-4B86-8B92-53807D30AA3A}"/>
              </a:ext>
            </a:extLst>
          </p:cNvPr>
          <p:cNvSpPr txBox="1"/>
          <p:nvPr/>
        </p:nvSpPr>
        <p:spPr>
          <a:xfrm>
            <a:off x="933100" y="1868787"/>
            <a:ext cx="7277799" cy="400110"/>
          </a:xfrm>
          <a:prstGeom prst="rect">
            <a:avLst/>
          </a:prstGeom>
          <a:noFill/>
        </p:spPr>
        <p:txBody>
          <a:bodyPr wrap="square" rtlCol="0">
            <a:spAutoFit/>
          </a:bodyPr>
          <a:lstStyle/>
          <a:p>
            <a:r>
              <a:rPr lang="en-US" altLang="ko-KR" sz="2000" b="1" dirty="0">
                <a:solidFill>
                  <a:schemeClr val="bg1"/>
                </a:solidFill>
              </a:rPr>
              <a:t>Special Format for Class “IGRAPH”</a:t>
            </a:r>
          </a:p>
        </p:txBody>
      </p:sp>
      <p:sp>
        <p:nvSpPr>
          <p:cNvPr id="45" name="직사각형 44">
            <a:extLst>
              <a:ext uri="{FF2B5EF4-FFF2-40B4-BE49-F238E27FC236}">
                <a16:creationId xmlns:a16="http://schemas.microsoft.com/office/drawing/2014/main" id="{B6E7D573-7A5E-4DBE-BF61-F49438379593}"/>
              </a:ext>
            </a:extLst>
          </p:cNvPr>
          <p:cNvSpPr/>
          <p:nvPr/>
        </p:nvSpPr>
        <p:spPr>
          <a:xfrm>
            <a:off x="1835695" y="4221088"/>
            <a:ext cx="576065" cy="30841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연결선: 꺾임 4">
            <a:extLst>
              <a:ext uri="{FF2B5EF4-FFF2-40B4-BE49-F238E27FC236}">
                <a16:creationId xmlns:a16="http://schemas.microsoft.com/office/drawing/2014/main" id="{1E40485C-F9F1-4A3B-BD59-B117946339FC}"/>
              </a:ext>
            </a:extLst>
          </p:cNvPr>
          <p:cNvCxnSpPr/>
          <p:nvPr/>
        </p:nvCxnSpPr>
        <p:spPr>
          <a:xfrm rot="16200000" flipH="1">
            <a:off x="1737875" y="4987363"/>
            <a:ext cx="1491786" cy="576064"/>
          </a:xfrm>
          <a:prstGeom prst="bentConnector3">
            <a:avLst>
              <a:gd name="adj1" fmla="val 10055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1FC7B6C3-ED8E-458A-AA9D-5050AA5AE820}"/>
              </a:ext>
            </a:extLst>
          </p:cNvPr>
          <p:cNvSpPr/>
          <p:nvPr/>
        </p:nvSpPr>
        <p:spPr>
          <a:xfrm>
            <a:off x="2820174" y="5821096"/>
            <a:ext cx="3119977" cy="38618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D--- 4      Vertex</a:t>
            </a:r>
            <a:r>
              <a:rPr lang="ko-KR" altLang="en-US" dirty="0"/>
              <a:t> 개수</a:t>
            </a:r>
          </a:p>
        </p:txBody>
      </p:sp>
      <p:sp>
        <p:nvSpPr>
          <p:cNvPr id="63" name="직사각형 62">
            <a:extLst>
              <a:ext uri="{FF2B5EF4-FFF2-40B4-BE49-F238E27FC236}">
                <a16:creationId xmlns:a16="http://schemas.microsoft.com/office/drawing/2014/main" id="{21EF58F8-B1A7-4B29-AD39-B3D69E76FC9D}"/>
              </a:ext>
            </a:extLst>
          </p:cNvPr>
          <p:cNvSpPr/>
          <p:nvPr/>
        </p:nvSpPr>
        <p:spPr>
          <a:xfrm>
            <a:off x="2820173" y="6319601"/>
            <a:ext cx="3119977" cy="38618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          Edge</a:t>
            </a:r>
            <a:r>
              <a:rPr lang="ko-KR" altLang="en-US" dirty="0"/>
              <a:t> 개수</a:t>
            </a:r>
          </a:p>
        </p:txBody>
      </p:sp>
      <p:sp>
        <p:nvSpPr>
          <p:cNvPr id="33" name="직사각형 32">
            <a:extLst>
              <a:ext uri="{FF2B5EF4-FFF2-40B4-BE49-F238E27FC236}">
                <a16:creationId xmlns:a16="http://schemas.microsoft.com/office/drawing/2014/main" id="{E198D93F-A1BD-4CF0-B0B0-F728C0FC8335}"/>
              </a:ext>
            </a:extLst>
          </p:cNvPr>
          <p:cNvSpPr/>
          <p:nvPr/>
        </p:nvSpPr>
        <p:spPr>
          <a:xfrm>
            <a:off x="1232636" y="2278638"/>
            <a:ext cx="3762273" cy="575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153A2B0E-6223-443B-9D99-C31E3C6C81FC}"/>
              </a:ext>
            </a:extLst>
          </p:cNvPr>
          <p:cNvSpPr/>
          <p:nvPr/>
        </p:nvSpPr>
        <p:spPr>
          <a:xfrm>
            <a:off x="5053511" y="1254420"/>
            <a:ext cx="3478927" cy="4831706"/>
          </a:xfrm>
          <a:prstGeom prst="rect">
            <a:avLst/>
          </a:prstGeom>
          <a:solidFill>
            <a:schemeClr val="tx1">
              <a:lumMod val="95000"/>
              <a:lumOff val="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CAE33445-C025-4664-8B50-743B64C17DDF}"/>
              </a:ext>
            </a:extLst>
          </p:cNvPr>
          <p:cNvSpPr/>
          <p:nvPr/>
        </p:nvSpPr>
        <p:spPr>
          <a:xfrm>
            <a:off x="2843808" y="1268760"/>
            <a:ext cx="2209704" cy="483170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03</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2"/>
                  </a:solidFill>
                </a:rPr>
                <a:t>기능별 주요함수 소개</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a:extLst>
              <a:ext uri="{FF2B5EF4-FFF2-40B4-BE49-F238E27FC236}">
                <a16:creationId xmlns:a16="http://schemas.microsoft.com/office/drawing/2014/main" id="{4E02DBD0-B907-4542-BFDE-FB1612E6D5C4}"/>
              </a:ext>
            </a:extLst>
          </p:cNvPr>
          <p:cNvSpPr txBox="1"/>
          <p:nvPr/>
        </p:nvSpPr>
        <p:spPr>
          <a:xfrm>
            <a:off x="958783" y="1368910"/>
            <a:ext cx="1957034" cy="400110"/>
          </a:xfrm>
          <a:prstGeom prst="rect">
            <a:avLst/>
          </a:prstGeom>
          <a:noFill/>
        </p:spPr>
        <p:txBody>
          <a:bodyPr wrap="square" rtlCol="0">
            <a:spAutoFit/>
          </a:bodyPr>
          <a:lstStyle/>
          <a:p>
            <a:r>
              <a:rPr lang="en-US" altLang="ko-KR" sz="2000" b="1" dirty="0">
                <a:solidFill>
                  <a:schemeClr val="bg1"/>
                </a:solidFill>
              </a:rPr>
              <a:t> </a:t>
            </a:r>
            <a:r>
              <a:rPr lang="en-US" altLang="ko-KR" sz="1500" b="1" dirty="0">
                <a:solidFill>
                  <a:schemeClr val="bg1"/>
                </a:solidFill>
              </a:rPr>
              <a:t>IGRAPH </a:t>
            </a:r>
            <a:r>
              <a:rPr lang="ko-KR" altLang="en-US" sz="1500" b="1" dirty="0">
                <a:solidFill>
                  <a:schemeClr val="bg1"/>
                </a:solidFill>
              </a:rPr>
              <a:t>주요함수</a:t>
            </a:r>
            <a:endParaRPr lang="en-US" altLang="ko-KR" sz="1500" b="1" dirty="0">
              <a:solidFill>
                <a:schemeClr val="bg1"/>
              </a:solidFill>
            </a:endParaRPr>
          </a:p>
        </p:txBody>
      </p:sp>
      <p:sp>
        <p:nvSpPr>
          <p:cNvPr id="3" name="직사각형 2">
            <a:extLst>
              <a:ext uri="{FF2B5EF4-FFF2-40B4-BE49-F238E27FC236}">
                <a16:creationId xmlns:a16="http://schemas.microsoft.com/office/drawing/2014/main" id="{0D4DF1FE-C777-4FE9-AE64-C8E340D352A9}"/>
              </a:ext>
            </a:extLst>
          </p:cNvPr>
          <p:cNvSpPr/>
          <p:nvPr/>
        </p:nvSpPr>
        <p:spPr>
          <a:xfrm>
            <a:off x="848768" y="1261590"/>
            <a:ext cx="7683671" cy="48317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400" dirty="0"/>
          </a:p>
        </p:txBody>
      </p:sp>
      <p:sp>
        <p:nvSpPr>
          <p:cNvPr id="14" name="직사각형 13">
            <a:extLst>
              <a:ext uri="{FF2B5EF4-FFF2-40B4-BE49-F238E27FC236}">
                <a16:creationId xmlns:a16="http://schemas.microsoft.com/office/drawing/2014/main" id="{743EA7AD-741D-4E6E-9106-DFFDAFFAF940}"/>
              </a:ext>
            </a:extLst>
          </p:cNvPr>
          <p:cNvSpPr/>
          <p:nvPr/>
        </p:nvSpPr>
        <p:spPr>
          <a:xfrm>
            <a:off x="965161" y="1451832"/>
            <a:ext cx="89587" cy="2499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9180FA6F-9822-440E-8F1D-4C3E32BE71DA}"/>
              </a:ext>
            </a:extLst>
          </p:cNvPr>
          <p:cNvSpPr txBox="1"/>
          <p:nvPr/>
        </p:nvSpPr>
        <p:spPr>
          <a:xfrm>
            <a:off x="2886093" y="1882639"/>
            <a:ext cx="2125134" cy="1692771"/>
          </a:xfrm>
          <a:prstGeom prst="rect">
            <a:avLst/>
          </a:prstGeom>
          <a:noFill/>
        </p:spPr>
        <p:txBody>
          <a:bodyPr wrap="none" rtlCol="0">
            <a:spAutoFit/>
          </a:bodyPr>
          <a:lstStyle/>
          <a:p>
            <a:r>
              <a:rPr lang="en-US" altLang="ko-KR" sz="1300" dirty="0" err="1">
                <a:solidFill>
                  <a:schemeClr val="bg1"/>
                </a:solidFill>
              </a:rPr>
              <a:t>graph_from_data_frame</a:t>
            </a:r>
            <a:r>
              <a:rPr lang="en-US" altLang="ko-KR" sz="1300" dirty="0">
                <a:solidFill>
                  <a:schemeClr val="bg1"/>
                </a:solidFill>
              </a:rPr>
              <a:t>( )</a:t>
            </a:r>
          </a:p>
          <a:p>
            <a:endParaRPr lang="en-US" altLang="ko-KR" sz="1300" dirty="0">
              <a:solidFill>
                <a:schemeClr val="bg1"/>
              </a:solidFill>
            </a:endParaRPr>
          </a:p>
          <a:p>
            <a:r>
              <a:rPr lang="en-US" altLang="ko-KR" sz="1300" dirty="0" err="1">
                <a:solidFill>
                  <a:schemeClr val="bg1"/>
                </a:solidFill>
              </a:rPr>
              <a:t>graph_adjacency</a:t>
            </a:r>
            <a:r>
              <a:rPr lang="en-US" altLang="ko-KR" sz="1300" dirty="0">
                <a:solidFill>
                  <a:schemeClr val="bg1"/>
                </a:solidFill>
              </a:rPr>
              <a:t>( )</a:t>
            </a:r>
          </a:p>
          <a:p>
            <a:endParaRPr lang="en-US" altLang="ko-KR" sz="1300" dirty="0">
              <a:solidFill>
                <a:schemeClr val="bg1"/>
              </a:solidFill>
            </a:endParaRPr>
          </a:p>
          <a:p>
            <a:r>
              <a:rPr lang="en-US" altLang="ko-KR" sz="1300" dirty="0">
                <a:solidFill>
                  <a:schemeClr val="bg1"/>
                </a:solidFill>
              </a:rPr>
              <a:t>graph( )</a:t>
            </a:r>
          </a:p>
          <a:p>
            <a:endParaRPr lang="en-US" altLang="ko-KR" sz="1300" dirty="0">
              <a:solidFill>
                <a:schemeClr val="bg1"/>
              </a:solidFill>
            </a:endParaRPr>
          </a:p>
          <a:p>
            <a:r>
              <a:rPr lang="en-US" altLang="ko-KR" sz="1300" dirty="0" err="1">
                <a:solidFill>
                  <a:schemeClr val="bg1"/>
                </a:solidFill>
              </a:rPr>
              <a:t>graph_from_literal</a:t>
            </a:r>
            <a:r>
              <a:rPr lang="en-US" altLang="ko-KR" sz="1300" dirty="0">
                <a:solidFill>
                  <a:schemeClr val="bg1"/>
                </a:solidFill>
              </a:rPr>
              <a:t>( )</a:t>
            </a:r>
          </a:p>
          <a:p>
            <a:endParaRPr lang="ko-KR" altLang="en-US" sz="1300" dirty="0">
              <a:solidFill>
                <a:schemeClr val="bg1"/>
              </a:solidFill>
            </a:endParaRPr>
          </a:p>
        </p:txBody>
      </p:sp>
      <p:sp>
        <p:nvSpPr>
          <p:cNvPr id="17" name="TextBox 16">
            <a:extLst>
              <a:ext uri="{FF2B5EF4-FFF2-40B4-BE49-F238E27FC236}">
                <a16:creationId xmlns:a16="http://schemas.microsoft.com/office/drawing/2014/main" id="{AAE6EF94-DE75-4129-9C27-3EF174A972BC}"/>
              </a:ext>
            </a:extLst>
          </p:cNvPr>
          <p:cNvSpPr txBox="1"/>
          <p:nvPr/>
        </p:nvSpPr>
        <p:spPr>
          <a:xfrm>
            <a:off x="5153098" y="1879007"/>
            <a:ext cx="3166251" cy="1492716"/>
          </a:xfrm>
          <a:prstGeom prst="rect">
            <a:avLst/>
          </a:prstGeom>
          <a:noFill/>
        </p:spPr>
        <p:txBody>
          <a:bodyPr wrap="none" rtlCol="0">
            <a:spAutoFit/>
          </a:bodyPr>
          <a:lstStyle/>
          <a:p>
            <a:r>
              <a:rPr lang="ko-KR" altLang="en-US" sz="1300" dirty="0">
                <a:solidFill>
                  <a:schemeClr val="bg1"/>
                </a:solidFill>
              </a:rPr>
              <a:t>데이터프레임을 </a:t>
            </a:r>
            <a:r>
              <a:rPr lang="en-US" altLang="ko-KR" sz="1300" dirty="0">
                <a:solidFill>
                  <a:schemeClr val="bg1"/>
                </a:solidFill>
              </a:rPr>
              <a:t>Graph</a:t>
            </a:r>
            <a:r>
              <a:rPr lang="ko-KR" altLang="en-US" sz="1300" dirty="0">
                <a:solidFill>
                  <a:schemeClr val="bg1"/>
                </a:solidFill>
              </a:rPr>
              <a:t>로 만드는 함수</a:t>
            </a:r>
            <a:endParaRPr lang="en-US" altLang="ko-KR" sz="1300" dirty="0">
              <a:solidFill>
                <a:schemeClr val="bg1"/>
              </a:solidFill>
            </a:endParaRPr>
          </a:p>
          <a:p>
            <a:endParaRPr lang="en-US" altLang="ko-KR" sz="1300" dirty="0">
              <a:solidFill>
                <a:schemeClr val="bg1"/>
              </a:solidFill>
            </a:endParaRPr>
          </a:p>
          <a:p>
            <a:r>
              <a:rPr lang="ko-KR" altLang="en-US" sz="1300" dirty="0">
                <a:solidFill>
                  <a:schemeClr val="bg1"/>
                </a:solidFill>
              </a:rPr>
              <a:t>인접행렬을 </a:t>
            </a:r>
            <a:r>
              <a:rPr lang="en-US" altLang="ko-KR" sz="1300" dirty="0">
                <a:solidFill>
                  <a:schemeClr val="bg1"/>
                </a:solidFill>
              </a:rPr>
              <a:t>Graph</a:t>
            </a:r>
            <a:r>
              <a:rPr lang="ko-KR" altLang="en-US" sz="1300" dirty="0">
                <a:solidFill>
                  <a:schemeClr val="bg1"/>
                </a:solidFill>
              </a:rPr>
              <a:t>로 만드는 함수</a:t>
            </a:r>
            <a:endParaRPr lang="en-US" altLang="ko-KR" sz="1300" dirty="0">
              <a:solidFill>
                <a:schemeClr val="bg1"/>
              </a:solidFill>
            </a:endParaRPr>
          </a:p>
          <a:p>
            <a:endParaRPr lang="en-US" altLang="ko-KR" sz="1300" dirty="0">
              <a:solidFill>
                <a:schemeClr val="bg1"/>
              </a:solidFill>
            </a:endParaRPr>
          </a:p>
          <a:p>
            <a:r>
              <a:rPr lang="ko-KR" altLang="en-US" sz="1300" dirty="0">
                <a:solidFill>
                  <a:schemeClr val="bg1"/>
                </a:solidFill>
              </a:rPr>
              <a:t>작은 </a:t>
            </a:r>
            <a:r>
              <a:rPr lang="en-US" altLang="ko-KR" sz="1300" dirty="0">
                <a:solidFill>
                  <a:schemeClr val="bg1"/>
                </a:solidFill>
              </a:rPr>
              <a:t>Graph</a:t>
            </a:r>
            <a:r>
              <a:rPr lang="ko-KR" altLang="en-US" sz="1300" dirty="0">
                <a:solidFill>
                  <a:schemeClr val="bg1"/>
                </a:solidFill>
              </a:rPr>
              <a:t>를 직접 빠르게 만들 때 유용</a:t>
            </a:r>
            <a:endParaRPr lang="en-US" altLang="ko-KR" sz="1300" dirty="0">
              <a:solidFill>
                <a:schemeClr val="bg1"/>
              </a:solidFill>
            </a:endParaRPr>
          </a:p>
          <a:p>
            <a:endParaRPr lang="en-US" altLang="ko-KR" sz="1300" dirty="0">
              <a:solidFill>
                <a:schemeClr val="bg1"/>
              </a:solidFill>
            </a:endParaRPr>
          </a:p>
          <a:p>
            <a:r>
              <a:rPr lang="ko-KR" altLang="en-US" sz="1300" dirty="0">
                <a:solidFill>
                  <a:schemeClr val="bg1"/>
                </a:solidFill>
              </a:rPr>
              <a:t>작은 </a:t>
            </a:r>
            <a:r>
              <a:rPr lang="en-US" altLang="ko-KR" sz="1300" dirty="0">
                <a:solidFill>
                  <a:schemeClr val="bg1"/>
                </a:solidFill>
              </a:rPr>
              <a:t>Graph</a:t>
            </a:r>
            <a:r>
              <a:rPr lang="ko-KR" altLang="en-US" sz="1300" dirty="0">
                <a:solidFill>
                  <a:schemeClr val="bg1"/>
                </a:solidFill>
              </a:rPr>
              <a:t>를 직접 빠르게 만들 때 유용</a:t>
            </a:r>
          </a:p>
        </p:txBody>
      </p:sp>
      <p:cxnSp>
        <p:nvCxnSpPr>
          <p:cNvPr id="10" name="직선 연결선 9">
            <a:extLst>
              <a:ext uri="{FF2B5EF4-FFF2-40B4-BE49-F238E27FC236}">
                <a16:creationId xmlns:a16="http://schemas.microsoft.com/office/drawing/2014/main" id="{46F75437-DE71-46CB-9151-C8663F11CC77}"/>
              </a:ext>
            </a:extLst>
          </p:cNvPr>
          <p:cNvCxnSpPr/>
          <p:nvPr/>
        </p:nvCxnSpPr>
        <p:spPr>
          <a:xfrm>
            <a:off x="1239789" y="3501008"/>
            <a:ext cx="69016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CAF8E2-F406-4A84-8803-29B2967963C9}"/>
              </a:ext>
            </a:extLst>
          </p:cNvPr>
          <p:cNvSpPr txBox="1"/>
          <p:nvPr/>
        </p:nvSpPr>
        <p:spPr>
          <a:xfrm>
            <a:off x="1252657" y="1884282"/>
            <a:ext cx="1035861" cy="292388"/>
          </a:xfrm>
          <a:prstGeom prst="rect">
            <a:avLst/>
          </a:prstGeom>
          <a:noFill/>
        </p:spPr>
        <p:txBody>
          <a:bodyPr wrap="none" rtlCol="0">
            <a:spAutoFit/>
          </a:bodyPr>
          <a:lstStyle/>
          <a:p>
            <a:r>
              <a:rPr lang="en-US" altLang="ko-KR" sz="1300" dirty="0">
                <a:solidFill>
                  <a:schemeClr val="bg1"/>
                </a:solidFill>
              </a:rPr>
              <a:t>Graph </a:t>
            </a:r>
            <a:r>
              <a:rPr lang="ko-KR" altLang="en-US" sz="1300" dirty="0">
                <a:solidFill>
                  <a:schemeClr val="bg1"/>
                </a:solidFill>
              </a:rPr>
              <a:t>구축</a:t>
            </a:r>
          </a:p>
        </p:txBody>
      </p:sp>
      <p:sp>
        <p:nvSpPr>
          <p:cNvPr id="21" name="TextBox 20">
            <a:extLst>
              <a:ext uri="{FF2B5EF4-FFF2-40B4-BE49-F238E27FC236}">
                <a16:creationId xmlns:a16="http://schemas.microsoft.com/office/drawing/2014/main" id="{A5EF26CF-FF3F-4B2E-BFA1-D345995F1EE2}"/>
              </a:ext>
            </a:extLst>
          </p:cNvPr>
          <p:cNvSpPr txBox="1"/>
          <p:nvPr/>
        </p:nvSpPr>
        <p:spPr>
          <a:xfrm>
            <a:off x="1187624" y="3658468"/>
            <a:ext cx="1470274" cy="292388"/>
          </a:xfrm>
          <a:prstGeom prst="rect">
            <a:avLst/>
          </a:prstGeom>
          <a:noFill/>
        </p:spPr>
        <p:txBody>
          <a:bodyPr wrap="none" rtlCol="0">
            <a:spAutoFit/>
          </a:bodyPr>
          <a:lstStyle/>
          <a:p>
            <a:r>
              <a:rPr lang="ko-KR" altLang="en-US" sz="1300" dirty="0">
                <a:solidFill>
                  <a:schemeClr val="bg1"/>
                </a:solidFill>
              </a:rPr>
              <a:t>그래프 정보 확인</a:t>
            </a:r>
          </a:p>
        </p:txBody>
      </p:sp>
      <p:sp>
        <p:nvSpPr>
          <p:cNvPr id="24" name="TextBox 23">
            <a:extLst>
              <a:ext uri="{FF2B5EF4-FFF2-40B4-BE49-F238E27FC236}">
                <a16:creationId xmlns:a16="http://schemas.microsoft.com/office/drawing/2014/main" id="{0C87AFC4-2BC8-49AC-B441-67E772AE9AC8}"/>
              </a:ext>
            </a:extLst>
          </p:cNvPr>
          <p:cNvSpPr txBox="1"/>
          <p:nvPr/>
        </p:nvSpPr>
        <p:spPr>
          <a:xfrm>
            <a:off x="2886093" y="3582580"/>
            <a:ext cx="1614353" cy="1382430"/>
          </a:xfrm>
          <a:prstGeom prst="rect">
            <a:avLst/>
          </a:prstGeom>
          <a:noFill/>
        </p:spPr>
        <p:txBody>
          <a:bodyPr wrap="none" rtlCol="0">
            <a:spAutoFit/>
          </a:bodyPr>
          <a:lstStyle/>
          <a:p>
            <a:pPr>
              <a:lnSpc>
                <a:spcPts val="1700"/>
              </a:lnSpc>
            </a:pPr>
            <a:r>
              <a:rPr lang="en-US" altLang="ko-KR" sz="1300" dirty="0">
                <a:solidFill>
                  <a:schemeClr val="bg1"/>
                </a:solidFill>
              </a:rPr>
              <a:t>V( )</a:t>
            </a:r>
          </a:p>
          <a:p>
            <a:pPr>
              <a:lnSpc>
                <a:spcPts val="1700"/>
              </a:lnSpc>
            </a:pPr>
            <a:r>
              <a:rPr lang="en-US" altLang="ko-KR" sz="1300" dirty="0">
                <a:solidFill>
                  <a:schemeClr val="bg1"/>
                </a:solidFill>
              </a:rPr>
              <a:t>E( )</a:t>
            </a:r>
          </a:p>
          <a:p>
            <a:pPr>
              <a:lnSpc>
                <a:spcPts val="1700"/>
              </a:lnSpc>
            </a:pPr>
            <a:r>
              <a:rPr lang="en-US" altLang="ko-KR" sz="1300" dirty="0">
                <a:solidFill>
                  <a:schemeClr val="bg1"/>
                </a:solidFill>
              </a:rPr>
              <a:t>degree( )</a:t>
            </a:r>
          </a:p>
          <a:p>
            <a:pPr>
              <a:lnSpc>
                <a:spcPts val="1700"/>
              </a:lnSpc>
            </a:pPr>
            <a:r>
              <a:rPr lang="en-US" altLang="ko-KR" sz="1300" dirty="0" err="1">
                <a:solidFill>
                  <a:schemeClr val="bg1"/>
                </a:solidFill>
              </a:rPr>
              <a:t>graph.density</a:t>
            </a:r>
            <a:r>
              <a:rPr lang="en-US" altLang="ko-KR" sz="1300" dirty="0">
                <a:solidFill>
                  <a:schemeClr val="bg1"/>
                </a:solidFill>
              </a:rPr>
              <a:t>( )</a:t>
            </a:r>
          </a:p>
          <a:p>
            <a:pPr>
              <a:lnSpc>
                <a:spcPts val="1700"/>
              </a:lnSpc>
            </a:pPr>
            <a:r>
              <a:rPr lang="en-US" altLang="ko-KR" sz="1300" dirty="0" err="1">
                <a:solidFill>
                  <a:schemeClr val="bg1"/>
                </a:solidFill>
              </a:rPr>
              <a:t>get.shortest.path</a:t>
            </a:r>
            <a:r>
              <a:rPr lang="en-US" altLang="ko-KR" sz="1300" dirty="0">
                <a:solidFill>
                  <a:schemeClr val="bg1"/>
                </a:solidFill>
              </a:rPr>
              <a:t>( )</a:t>
            </a:r>
          </a:p>
          <a:p>
            <a:endParaRPr lang="ko-KR" altLang="en-US" sz="1300" dirty="0">
              <a:solidFill>
                <a:schemeClr val="bg1"/>
              </a:solidFill>
            </a:endParaRPr>
          </a:p>
        </p:txBody>
      </p:sp>
      <p:sp>
        <p:nvSpPr>
          <p:cNvPr id="25" name="TextBox 24">
            <a:extLst>
              <a:ext uri="{FF2B5EF4-FFF2-40B4-BE49-F238E27FC236}">
                <a16:creationId xmlns:a16="http://schemas.microsoft.com/office/drawing/2014/main" id="{EC9279CF-DF46-44D3-A335-87A340F966AD}"/>
              </a:ext>
            </a:extLst>
          </p:cNvPr>
          <p:cNvSpPr txBox="1"/>
          <p:nvPr/>
        </p:nvSpPr>
        <p:spPr>
          <a:xfrm>
            <a:off x="5189614" y="3571871"/>
            <a:ext cx="2894254" cy="1582484"/>
          </a:xfrm>
          <a:prstGeom prst="rect">
            <a:avLst/>
          </a:prstGeom>
          <a:noFill/>
        </p:spPr>
        <p:txBody>
          <a:bodyPr wrap="none" rtlCol="0">
            <a:spAutoFit/>
          </a:bodyPr>
          <a:lstStyle/>
          <a:p>
            <a:pPr>
              <a:lnSpc>
                <a:spcPts val="1700"/>
              </a:lnSpc>
            </a:pPr>
            <a:r>
              <a:rPr lang="en-US" altLang="ko-KR" sz="1300" dirty="0">
                <a:solidFill>
                  <a:schemeClr val="bg1"/>
                </a:solidFill>
              </a:rPr>
              <a:t>Graph</a:t>
            </a:r>
            <a:r>
              <a:rPr lang="ko-KR" altLang="en-US" sz="1300" dirty="0">
                <a:solidFill>
                  <a:schemeClr val="bg1"/>
                </a:solidFill>
              </a:rPr>
              <a:t>내 </a:t>
            </a:r>
            <a:r>
              <a:rPr lang="en-US" altLang="ko-KR" sz="1300" dirty="0">
                <a:solidFill>
                  <a:schemeClr val="bg1"/>
                </a:solidFill>
              </a:rPr>
              <a:t>Vertex</a:t>
            </a:r>
            <a:r>
              <a:rPr lang="ko-KR" altLang="en-US" sz="1300" dirty="0">
                <a:solidFill>
                  <a:schemeClr val="bg1"/>
                </a:solidFill>
              </a:rPr>
              <a:t>를 출 </a:t>
            </a:r>
            <a:r>
              <a:rPr lang="ko-KR" altLang="en-US" sz="1300" dirty="0" err="1">
                <a:solidFill>
                  <a:schemeClr val="bg1"/>
                </a:solidFill>
              </a:rPr>
              <a:t>력해줌</a:t>
            </a:r>
            <a:endParaRPr lang="en-US" altLang="ko-KR" sz="1300" dirty="0">
              <a:solidFill>
                <a:schemeClr val="bg1"/>
              </a:solidFill>
            </a:endParaRPr>
          </a:p>
          <a:p>
            <a:pPr>
              <a:lnSpc>
                <a:spcPts val="1700"/>
              </a:lnSpc>
            </a:pPr>
            <a:r>
              <a:rPr lang="en-US" altLang="ko-KR" sz="1300" dirty="0">
                <a:solidFill>
                  <a:schemeClr val="bg1"/>
                </a:solidFill>
              </a:rPr>
              <a:t>Graph</a:t>
            </a:r>
            <a:r>
              <a:rPr lang="ko-KR" altLang="en-US" sz="1300" dirty="0">
                <a:solidFill>
                  <a:schemeClr val="bg1"/>
                </a:solidFill>
              </a:rPr>
              <a:t>내 </a:t>
            </a:r>
            <a:r>
              <a:rPr lang="en-US" altLang="ko-KR" sz="1300" dirty="0">
                <a:solidFill>
                  <a:schemeClr val="bg1"/>
                </a:solidFill>
              </a:rPr>
              <a:t>Edge</a:t>
            </a:r>
            <a:r>
              <a:rPr lang="ko-KR" altLang="en-US" sz="1300" dirty="0">
                <a:solidFill>
                  <a:schemeClr val="bg1"/>
                </a:solidFill>
              </a:rPr>
              <a:t>를 출력해줌</a:t>
            </a:r>
            <a:endParaRPr lang="en-US" altLang="ko-KR" sz="1300" dirty="0">
              <a:solidFill>
                <a:schemeClr val="bg1"/>
              </a:solidFill>
            </a:endParaRPr>
          </a:p>
          <a:p>
            <a:pPr>
              <a:lnSpc>
                <a:spcPts val="1700"/>
              </a:lnSpc>
            </a:pPr>
            <a:r>
              <a:rPr lang="ko-KR" altLang="en-US" sz="1300" dirty="0">
                <a:solidFill>
                  <a:schemeClr val="bg1"/>
                </a:solidFill>
              </a:rPr>
              <a:t>각 </a:t>
            </a:r>
            <a:r>
              <a:rPr lang="en-US" altLang="ko-KR" sz="1300" dirty="0">
                <a:solidFill>
                  <a:schemeClr val="bg1"/>
                </a:solidFill>
              </a:rPr>
              <a:t>Vertex</a:t>
            </a:r>
            <a:r>
              <a:rPr lang="ko-KR" altLang="en-US" sz="1300" dirty="0">
                <a:solidFill>
                  <a:schemeClr val="bg1"/>
                </a:solidFill>
              </a:rPr>
              <a:t>들의 </a:t>
            </a:r>
            <a:r>
              <a:rPr lang="en-US" altLang="ko-KR" sz="1300" dirty="0">
                <a:solidFill>
                  <a:schemeClr val="bg1"/>
                </a:solidFill>
              </a:rPr>
              <a:t>Degree</a:t>
            </a:r>
            <a:r>
              <a:rPr lang="ko-KR" altLang="en-US" sz="1300" dirty="0">
                <a:solidFill>
                  <a:schemeClr val="bg1"/>
                </a:solidFill>
              </a:rPr>
              <a:t>를 출력해줌</a:t>
            </a:r>
            <a:endParaRPr lang="en-US" altLang="ko-KR" sz="1300" dirty="0">
              <a:solidFill>
                <a:schemeClr val="bg1"/>
              </a:solidFill>
            </a:endParaRPr>
          </a:p>
          <a:p>
            <a:pPr>
              <a:lnSpc>
                <a:spcPts val="1700"/>
              </a:lnSpc>
            </a:pPr>
            <a:r>
              <a:rPr lang="ko-KR" altLang="en-US" sz="1300" dirty="0">
                <a:solidFill>
                  <a:schemeClr val="bg1"/>
                </a:solidFill>
              </a:rPr>
              <a:t>네트워크 밀도 출력</a:t>
            </a:r>
            <a:endParaRPr lang="en-US" altLang="ko-KR" sz="1300" dirty="0">
              <a:solidFill>
                <a:schemeClr val="bg1"/>
              </a:solidFill>
            </a:endParaRPr>
          </a:p>
          <a:p>
            <a:pPr>
              <a:lnSpc>
                <a:spcPts val="1700"/>
              </a:lnSpc>
            </a:pPr>
            <a:r>
              <a:rPr lang="ko-KR" altLang="en-US" sz="1300" dirty="0">
                <a:solidFill>
                  <a:schemeClr val="bg1"/>
                </a:solidFill>
              </a:rPr>
              <a:t>두 </a:t>
            </a:r>
            <a:r>
              <a:rPr lang="en-US" altLang="ko-KR" sz="1300" dirty="0">
                <a:solidFill>
                  <a:schemeClr val="bg1"/>
                </a:solidFill>
              </a:rPr>
              <a:t>Vertex</a:t>
            </a:r>
            <a:r>
              <a:rPr lang="ko-KR" altLang="en-US" sz="1300" dirty="0">
                <a:solidFill>
                  <a:schemeClr val="bg1"/>
                </a:solidFill>
              </a:rPr>
              <a:t>사이의 최단거리 경로 출력</a:t>
            </a:r>
            <a:endParaRPr lang="en-US" altLang="ko-KR" sz="1300" dirty="0">
              <a:solidFill>
                <a:schemeClr val="bg1"/>
              </a:solidFill>
            </a:endParaRPr>
          </a:p>
          <a:p>
            <a:endParaRPr lang="en-US" altLang="ko-KR" sz="1300" dirty="0">
              <a:solidFill>
                <a:schemeClr val="bg1"/>
              </a:solidFill>
            </a:endParaRPr>
          </a:p>
          <a:p>
            <a:endParaRPr lang="en-US" altLang="ko-KR" sz="1300" dirty="0">
              <a:solidFill>
                <a:schemeClr val="bg1"/>
              </a:solidFill>
            </a:endParaRPr>
          </a:p>
        </p:txBody>
      </p:sp>
      <p:cxnSp>
        <p:nvCxnSpPr>
          <p:cNvPr id="26" name="직선 연결선 25">
            <a:extLst>
              <a:ext uri="{FF2B5EF4-FFF2-40B4-BE49-F238E27FC236}">
                <a16:creationId xmlns:a16="http://schemas.microsoft.com/office/drawing/2014/main" id="{F9761C41-B4BB-4B31-B0EE-02D77A1ECFFD}"/>
              </a:ext>
            </a:extLst>
          </p:cNvPr>
          <p:cNvCxnSpPr/>
          <p:nvPr/>
        </p:nvCxnSpPr>
        <p:spPr>
          <a:xfrm>
            <a:off x="1247715" y="4727050"/>
            <a:ext cx="69016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666749-5C0E-4F3E-B339-4194575B21FC}"/>
              </a:ext>
            </a:extLst>
          </p:cNvPr>
          <p:cNvSpPr txBox="1"/>
          <p:nvPr/>
        </p:nvSpPr>
        <p:spPr>
          <a:xfrm>
            <a:off x="1277270" y="4800430"/>
            <a:ext cx="684803" cy="292388"/>
          </a:xfrm>
          <a:prstGeom prst="rect">
            <a:avLst/>
          </a:prstGeom>
          <a:noFill/>
        </p:spPr>
        <p:txBody>
          <a:bodyPr wrap="none" rtlCol="0">
            <a:spAutoFit/>
          </a:bodyPr>
          <a:lstStyle/>
          <a:p>
            <a:r>
              <a:rPr lang="ko-KR" altLang="en-US" sz="1300" dirty="0">
                <a:solidFill>
                  <a:schemeClr val="bg1"/>
                </a:solidFill>
              </a:rPr>
              <a:t>시각화</a:t>
            </a:r>
          </a:p>
        </p:txBody>
      </p:sp>
      <p:sp>
        <p:nvSpPr>
          <p:cNvPr id="28" name="TextBox 27">
            <a:extLst>
              <a:ext uri="{FF2B5EF4-FFF2-40B4-BE49-F238E27FC236}">
                <a16:creationId xmlns:a16="http://schemas.microsoft.com/office/drawing/2014/main" id="{1446938A-8440-41D4-BDF2-19699F034B3D}"/>
              </a:ext>
            </a:extLst>
          </p:cNvPr>
          <p:cNvSpPr txBox="1"/>
          <p:nvPr/>
        </p:nvSpPr>
        <p:spPr>
          <a:xfrm>
            <a:off x="1251850" y="5276837"/>
            <a:ext cx="1470274" cy="292388"/>
          </a:xfrm>
          <a:prstGeom prst="rect">
            <a:avLst/>
          </a:prstGeom>
          <a:noFill/>
        </p:spPr>
        <p:txBody>
          <a:bodyPr wrap="none" rtlCol="0">
            <a:spAutoFit/>
          </a:bodyPr>
          <a:lstStyle/>
          <a:p>
            <a:r>
              <a:rPr lang="ko-KR" altLang="en-US" sz="1300" dirty="0">
                <a:solidFill>
                  <a:schemeClr val="bg1"/>
                </a:solidFill>
              </a:rPr>
              <a:t>저장 및 불러오기</a:t>
            </a:r>
          </a:p>
        </p:txBody>
      </p:sp>
      <p:sp>
        <p:nvSpPr>
          <p:cNvPr id="29" name="TextBox 28">
            <a:extLst>
              <a:ext uri="{FF2B5EF4-FFF2-40B4-BE49-F238E27FC236}">
                <a16:creationId xmlns:a16="http://schemas.microsoft.com/office/drawing/2014/main" id="{60AE64D7-0AD8-4B2D-89EC-7A8D17FD0297}"/>
              </a:ext>
            </a:extLst>
          </p:cNvPr>
          <p:cNvSpPr txBox="1"/>
          <p:nvPr/>
        </p:nvSpPr>
        <p:spPr>
          <a:xfrm>
            <a:off x="2886093" y="5276837"/>
            <a:ext cx="1230017" cy="692497"/>
          </a:xfrm>
          <a:prstGeom prst="rect">
            <a:avLst/>
          </a:prstGeom>
          <a:noFill/>
        </p:spPr>
        <p:txBody>
          <a:bodyPr wrap="none" rtlCol="0">
            <a:spAutoFit/>
          </a:bodyPr>
          <a:lstStyle/>
          <a:p>
            <a:r>
              <a:rPr lang="en-US" altLang="ko-KR" sz="1300" dirty="0" err="1">
                <a:solidFill>
                  <a:schemeClr val="bg1"/>
                </a:solidFill>
              </a:rPr>
              <a:t>read_graph</a:t>
            </a:r>
            <a:r>
              <a:rPr lang="en-US" altLang="ko-KR" sz="1300" dirty="0">
                <a:solidFill>
                  <a:schemeClr val="bg1"/>
                </a:solidFill>
              </a:rPr>
              <a:t>( )</a:t>
            </a:r>
          </a:p>
          <a:p>
            <a:endParaRPr lang="en-US" altLang="ko-KR" sz="1300" dirty="0">
              <a:solidFill>
                <a:schemeClr val="bg1"/>
              </a:solidFill>
            </a:endParaRPr>
          </a:p>
          <a:p>
            <a:r>
              <a:rPr lang="en-US" altLang="ko-KR" sz="1300" dirty="0" err="1">
                <a:solidFill>
                  <a:schemeClr val="bg1"/>
                </a:solidFill>
              </a:rPr>
              <a:t>write_graph</a:t>
            </a:r>
            <a:r>
              <a:rPr lang="en-US" altLang="ko-KR" sz="1300" dirty="0">
                <a:solidFill>
                  <a:schemeClr val="bg1"/>
                </a:solidFill>
              </a:rPr>
              <a:t>( )</a:t>
            </a:r>
            <a:endParaRPr lang="ko-KR" altLang="en-US" sz="1300" dirty="0">
              <a:solidFill>
                <a:schemeClr val="bg1"/>
              </a:solidFill>
            </a:endParaRPr>
          </a:p>
        </p:txBody>
      </p:sp>
      <p:sp>
        <p:nvSpPr>
          <p:cNvPr id="30" name="TextBox 29">
            <a:extLst>
              <a:ext uri="{FF2B5EF4-FFF2-40B4-BE49-F238E27FC236}">
                <a16:creationId xmlns:a16="http://schemas.microsoft.com/office/drawing/2014/main" id="{3CE63156-0487-4996-8EBE-6B8A3D49BA5D}"/>
              </a:ext>
            </a:extLst>
          </p:cNvPr>
          <p:cNvSpPr txBox="1"/>
          <p:nvPr/>
        </p:nvSpPr>
        <p:spPr>
          <a:xfrm>
            <a:off x="5239422" y="5265151"/>
            <a:ext cx="1595309" cy="1092607"/>
          </a:xfrm>
          <a:prstGeom prst="rect">
            <a:avLst/>
          </a:prstGeom>
          <a:noFill/>
        </p:spPr>
        <p:txBody>
          <a:bodyPr wrap="none" rtlCol="0">
            <a:spAutoFit/>
          </a:bodyPr>
          <a:lstStyle/>
          <a:p>
            <a:r>
              <a:rPr lang="en-US" altLang="ko-KR" sz="1300" dirty="0">
                <a:solidFill>
                  <a:schemeClr val="bg1"/>
                </a:solidFill>
              </a:rPr>
              <a:t>Graph</a:t>
            </a:r>
            <a:r>
              <a:rPr lang="ko-KR" altLang="en-US" sz="1300" dirty="0">
                <a:solidFill>
                  <a:schemeClr val="bg1"/>
                </a:solidFill>
              </a:rPr>
              <a:t>를 불러오기</a:t>
            </a:r>
            <a:endParaRPr lang="en-US" altLang="ko-KR" sz="1300" dirty="0">
              <a:solidFill>
                <a:schemeClr val="bg1"/>
              </a:solidFill>
            </a:endParaRPr>
          </a:p>
          <a:p>
            <a:endParaRPr lang="en-US" altLang="ko-KR" sz="1300" dirty="0">
              <a:solidFill>
                <a:schemeClr val="bg1"/>
              </a:solidFill>
            </a:endParaRPr>
          </a:p>
          <a:p>
            <a:r>
              <a:rPr lang="en-US" altLang="ko-KR" sz="1300" dirty="0">
                <a:solidFill>
                  <a:schemeClr val="bg1"/>
                </a:solidFill>
              </a:rPr>
              <a:t>Graph</a:t>
            </a:r>
            <a:r>
              <a:rPr lang="ko-KR" altLang="en-US" sz="1300" dirty="0">
                <a:solidFill>
                  <a:schemeClr val="bg1"/>
                </a:solidFill>
              </a:rPr>
              <a:t>를 저장</a:t>
            </a:r>
            <a:endParaRPr lang="en-US" altLang="ko-KR" sz="1300" dirty="0">
              <a:solidFill>
                <a:schemeClr val="bg1"/>
              </a:solidFill>
            </a:endParaRPr>
          </a:p>
          <a:p>
            <a:endParaRPr lang="en-US" altLang="ko-KR" sz="1300" dirty="0">
              <a:solidFill>
                <a:schemeClr val="bg1"/>
              </a:solidFill>
            </a:endParaRPr>
          </a:p>
          <a:p>
            <a:endParaRPr lang="en-US" altLang="ko-KR" sz="1300" dirty="0">
              <a:solidFill>
                <a:schemeClr val="bg1"/>
              </a:solidFill>
            </a:endParaRPr>
          </a:p>
        </p:txBody>
      </p:sp>
      <p:cxnSp>
        <p:nvCxnSpPr>
          <p:cNvPr id="31" name="직선 연결선 30">
            <a:extLst>
              <a:ext uri="{FF2B5EF4-FFF2-40B4-BE49-F238E27FC236}">
                <a16:creationId xmlns:a16="http://schemas.microsoft.com/office/drawing/2014/main" id="{CF900D72-BDDD-40D7-938E-4E618D32DC7C}"/>
              </a:ext>
            </a:extLst>
          </p:cNvPr>
          <p:cNvCxnSpPr/>
          <p:nvPr/>
        </p:nvCxnSpPr>
        <p:spPr>
          <a:xfrm>
            <a:off x="1187624" y="5198097"/>
            <a:ext cx="69016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5253F88-F1B4-4D25-8D1E-A3BBD456367C}"/>
              </a:ext>
            </a:extLst>
          </p:cNvPr>
          <p:cNvSpPr txBox="1"/>
          <p:nvPr/>
        </p:nvSpPr>
        <p:spPr>
          <a:xfrm>
            <a:off x="2886093" y="4790447"/>
            <a:ext cx="1160895" cy="292388"/>
          </a:xfrm>
          <a:prstGeom prst="rect">
            <a:avLst/>
          </a:prstGeom>
          <a:noFill/>
        </p:spPr>
        <p:txBody>
          <a:bodyPr wrap="none" rtlCol="0">
            <a:spAutoFit/>
          </a:bodyPr>
          <a:lstStyle/>
          <a:p>
            <a:r>
              <a:rPr lang="en-US" altLang="ko-KR" sz="1300" dirty="0" err="1">
                <a:solidFill>
                  <a:schemeClr val="bg1"/>
                </a:solidFill>
              </a:rPr>
              <a:t>Plot.igraph</a:t>
            </a:r>
            <a:r>
              <a:rPr lang="en-US" altLang="ko-KR" sz="1300" dirty="0">
                <a:solidFill>
                  <a:schemeClr val="bg1"/>
                </a:solidFill>
              </a:rPr>
              <a:t>( )</a:t>
            </a:r>
            <a:endParaRPr lang="ko-KR" altLang="en-US" sz="1300" dirty="0">
              <a:solidFill>
                <a:schemeClr val="bg1"/>
              </a:solidFill>
            </a:endParaRPr>
          </a:p>
        </p:txBody>
      </p:sp>
      <p:sp>
        <p:nvSpPr>
          <p:cNvPr id="34" name="TextBox 33">
            <a:extLst>
              <a:ext uri="{FF2B5EF4-FFF2-40B4-BE49-F238E27FC236}">
                <a16:creationId xmlns:a16="http://schemas.microsoft.com/office/drawing/2014/main" id="{9F01CEC1-1663-49CB-914A-C0EF75701ED3}"/>
              </a:ext>
            </a:extLst>
          </p:cNvPr>
          <p:cNvSpPr txBox="1"/>
          <p:nvPr/>
        </p:nvSpPr>
        <p:spPr>
          <a:xfrm>
            <a:off x="5200061" y="4784637"/>
            <a:ext cx="2570960" cy="292388"/>
          </a:xfrm>
          <a:prstGeom prst="rect">
            <a:avLst/>
          </a:prstGeom>
          <a:noFill/>
        </p:spPr>
        <p:txBody>
          <a:bodyPr wrap="none" rtlCol="0">
            <a:spAutoFit/>
          </a:bodyPr>
          <a:lstStyle/>
          <a:p>
            <a:r>
              <a:rPr lang="ko-KR" altLang="en-US" sz="1300" dirty="0">
                <a:solidFill>
                  <a:schemeClr val="bg1"/>
                </a:solidFill>
              </a:rPr>
              <a:t>시각화 함수 </a:t>
            </a:r>
            <a:r>
              <a:rPr lang="en-US" altLang="ko-KR" sz="1300" dirty="0">
                <a:solidFill>
                  <a:schemeClr val="bg1"/>
                </a:solidFill>
              </a:rPr>
              <a:t>(</a:t>
            </a:r>
            <a:r>
              <a:rPr lang="ko-KR" altLang="en-US" sz="1300" dirty="0">
                <a:solidFill>
                  <a:schemeClr val="bg1"/>
                </a:solidFill>
              </a:rPr>
              <a:t>다양한 </a:t>
            </a:r>
            <a:r>
              <a:rPr lang="en-US" altLang="ko-KR" sz="1300" dirty="0">
                <a:solidFill>
                  <a:schemeClr val="bg1"/>
                </a:solidFill>
              </a:rPr>
              <a:t>parameter)</a:t>
            </a:r>
          </a:p>
        </p:txBody>
      </p:sp>
    </p:spTree>
    <p:extLst>
      <p:ext uri="{BB962C8B-B14F-4D97-AF65-F5344CB8AC3E}">
        <p14:creationId xmlns:p14="http://schemas.microsoft.com/office/powerpoint/2010/main" val="186858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03</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2"/>
                  </a:solidFill>
                </a:rPr>
                <a:t>기능별 주요함수 소개</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1" name="직사각형 80"/>
          <p:cNvSpPr/>
          <p:nvPr/>
        </p:nvSpPr>
        <p:spPr>
          <a:xfrm>
            <a:off x="971306" y="260648"/>
            <a:ext cx="1694696" cy="369332"/>
          </a:xfrm>
          <a:prstGeom prst="rect">
            <a:avLst/>
          </a:prstGeom>
        </p:spPr>
        <p:txBody>
          <a:bodyPr wrap="none">
            <a:spAutoFit/>
          </a:bodyPr>
          <a:lstStyle/>
          <a:p>
            <a:pPr algn="ctr"/>
            <a:r>
              <a:rPr lang="en-US" altLang="ko-KR" spc="-150" dirty="0">
                <a:solidFill>
                  <a:schemeClr val="bg1"/>
                </a:solidFill>
              </a:rPr>
              <a:t>Graph </a:t>
            </a:r>
            <a:r>
              <a:rPr lang="ko-KR" altLang="en-US" spc="-150" dirty="0">
                <a:solidFill>
                  <a:schemeClr val="bg1"/>
                </a:solidFill>
              </a:rPr>
              <a:t>구축 함수</a:t>
            </a:r>
          </a:p>
        </p:txBody>
      </p:sp>
      <p:pic>
        <p:nvPicPr>
          <p:cNvPr id="3" name="그림 2">
            <a:extLst>
              <a:ext uri="{FF2B5EF4-FFF2-40B4-BE49-F238E27FC236}">
                <a16:creationId xmlns:a16="http://schemas.microsoft.com/office/drawing/2014/main" id="{13942EBE-D7EA-4BA9-84C4-3228F5FBAC03}"/>
              </a:ext>
            </a:extLst>
          </p:cNvPr>
          <p:cNvPicPr>
            <a:picLocks noChangeAspect="1"/>
          </p:cNvPicPr>
          <p:nvPr/>
        </p:nvPicPr>
        <p:blipFill rotWithShape="1">
          <a:blip r:embed="rId3"/>
          <a:srcRect b="70509"/>
          <a:stretch/>
        </p:blipFill>
        <p:spPr>
          <a:xfrm>
            <a:off x="906064" y="5369209"/>
            <a:ext cx="3490586" cy="1084127"/>
          </a:xfrm>
          <a:prstGeom prst="rect">
            <a:avLst/>
          </a:prstGeom>
        </p:spPr>
      </p:pic>
      <p:pic>
        <p:nvPicPr>
          <p:cNvPr id="4" name="그림 3">
            <a:extLst>
              <a:ext uri="{FF2B5EF4-FFF2-40B4-BE49-F238E27FC236}">
                <a16:creationId xmlns:a16="http://schemas.microsoft.com/office/drawing/2014/main" id="{3071FB9C-AC46-4575-BC45-BE592051D26E}"/>
              </a:ext>
            </a:extLst>
          </p:cNvPr>
          <p:cNvPicPr>
            <a:picLocks noChangeAspect="1"/>
          </p:cNvPicPr>
          <p:nvPr/>
        </p:nvPicPr>
        <p:blipFill>
          <a:blip r:embed="rId4"/>
          <a:stretch>
            <a:fillRect/>
          </a:stretch>
        </p:blipFill>
        <p:spPr>
          <a:xfrm>
            <a:off x="906064" y="2745159"/>
            <a:ext cx="3490586" cy="2493056"/>
          </a:xfrm>
          <a:prstGeom prst="rect">
            <a:avLst/>
          </a:prstGeom>
        </p:spPr>
      </p:pic>
      <p:pic>
        <p:nvPicPr>
          <p:cNvPr id="5" name="그림 4">
            <a:extLst>
              <a:ext uri="{FF2B5EF4-FFF2-40B4-BE49-F238E27FC236}">
                <a16:creationId xmlns:a16="http://schemas.microsoft.com/office/drawing/2014/main" id="{8F98463C-94E9-4B3C-8004-AC8B33048334}"/>
              </a:ext>
            </a:extLst>
          </p:cNvPr>
          <p:cNvPicPr>
            <a:picLocks noChangeAspect="1"/>
          </p:cNvPicPr>
          <p:nvPr/>
        </p:nvPicPr>
        <p:blipFill>
          <a:blip r:embed="rId5"/>
          <a:stretch>
            <a:fillRect/>
          </a:stretch>
        </p:blipFill>
        <p:spPr>
          <a:xfrm>
            <a:off x="5292080" y="2745159"/>
            <a:ext cx="3590925" cy="3687465"/>
          </a:xfrm>
          <a:prstGeom prst="rect">
            <a:avLst/>
          </a:prstGeom>
          <a:ln>
            <a:noFill/>
          </a:ln>
          <a:effectLst>
            <a:outerShdw blurRad="292100" dist="139700" dir="2700000" algn="tl" rotWithShape="0">
              <a:srgbClr val="333333">
                <a:alpha val="65000"/>
              </a:srgbClr>
            </a:outerShdw>
          </a:effectLst>
        </p:spPr>
      </p:pic>
      <p:sp>
        <p:nvSpPr>
          <p:cNvPr id="26" name="TextBox 25">
            <a:extLst>
              <a:ext uri="{FF2B5EF4-FFF2-40B4-BE49-F238E27FC236}">
                <a16:creationId xmlns:a16="http://schemas.microsoft.com/office/drawing/2014/main" id="{5F8D957B-1D19-4DB7-9FB5-61695DA54F8B}"/>
              </a:ext>
            </a:extLst>
          </p:cNvPr>
          <p:cNvSpPr txBox="1"/>
          <p:nvPr/>
        </p:nvSpPr>
        <p:spPr>
          <a:xfrm>
            <a:off x="1053440" y="1494181"/>
            <a:ext cx="7334984" cy="353943"/>
          </a:xfrm>
          <a:prstGeom prst="rect">
            <a:avLst/>
          </a:prstGeom>
          <a:noFill/>
        </p:spPr>
        <p:txBody>
          <a:bodyPr wrap="square" rtlCol="0">
            <a:spAutoFit/>
          </a:bodyPr>
          <a:lstStyle/>
          <a:p>
            <a:r>
              <a:rPr lang="en-US" altLang="ko-KR" sz="1700" b="1" dirty="0">
                <a:solidFill>
                  <a:schemeClr val="bg1"/>
                </a:solidFill>
              </a:rPr>
              <a:t>Graph</a:t>
            </a:r>
            <a:r>
              <a:rPr lang="ko-KR" altLang="en-US" sz="1700" b="1" dirty="0">
                <a:solidFill>
                  <a:schemeClr val="bg1"/>
                </a:solidFill>
              </a:rPr>
              <a:t> 구축 함수</a:t>
            </a:r>
            <a:r>
              <a:rPr lang="en-US" altLang="ko-KR" sz="1700" b="1" dirty="0">
                <a:solidFill>
                  <a:schemeClr val="bg1"/>
                </a:solidFill>
              </a:rPr>
              <a:t> (</a:t>
            </a:r>
            <a:r>
              <a:rPr lang="ko-KR" altLang="en-US" sz="1700" b="1" dirty="0">
                <a:solidFill>
                  <a:schemeClr val="bg1"/>
                </a:solidFill>
              </a:rPr>
              <a:t>데이터프레임</a:t>
            </a:r>
            <a:r>
              <a:rPr lang="en-US" altLang="ko-KR" sz="1700" b="1" dirty="0">
                <a:solidFill>
                  <a:schemeClr val="bg1"/>
                </a:solidFill>
              </a:rPr>
              <a:t>) -  </a:t>
            </a:r>
            <a:r>
              <a:rPr lang="en-US" altLang="ko-KR" sz="1700" b="1" dirty="0" err="1">
                <a:solidFill>
                  <a:schemeClr val="bg1"/>
                </a:solidFill>
              </a:rPr>
              <a:t>Graph_from_data_frame</a:t>
            </a:r>
            <a:r>
              <a:rPr lang="en-US" altLang="ko-KR" sz="1700" b="1" dirty="0">
                <a:solidFill>
                  <a:schemeClr val="bg1"/>
                </a:solidFill>
              </a:rPr>
              <a:t>( )</a:t>
            </a:r>
          </a:p>
        </p:txBody>
      </p:sp>
      <p:sp>
        <p:nvSpPr>
          <p:cNvPr id="12" name="TextBox 11">
            <a:extLst>
              <a:ext uri="{FF2B5EF4-FFF2-40B4-BE49-F238E27FC236}">
                <a16:creationId xmlns:a16="http://schemas.microsoft.com/office/drawing/2014/main" id="{D1026F5A-AA75-4913-B64B-5F8832430C19}"/>
              </a:ext>
            </a:extLst>
          </p:cNvPr>
          <p:cNvSpPr txBox="1"/>
          <p:nvPr/>
        </p:nvSpPr>
        <p:spPr>
          <a:xfrm>
            <a:off x="5184769" y="2361780"/>
            <a:ext cx="3724752" cy="323165"/>
          </a:xfrm>
          <a:prstGeom prst="rect">
            <a:avLst/>
          </a:prstGeom>
          <a:noFill/>
        </p:spPr>
        <p:txBody>
          <a:bodyPr wrap="square" rtlCol="0">
            <a:spAutoFit/>
          </a:bodyPr>
          <a:lstStyle/>
          <a:p>
            <a:r>
              <a:rPr lang="ko-KR" altLang="en-US" sz="1500" b="1" dirty="0">
                <a:solidFill>
                  <a:schemeClr val="bg1"/>
                </a:solidFill>
                <a:latin typeface="+mj-lt"/>
              </a:rPr>
              <a:t>정부부처 조직도</a:t>
            </a:r>
            <a:endParaRPr lang="en-US" altLang="ko-KR" sz="1500" b="1" dirty="0">
              <a:solidFill>
                <a:schemeClr val="bg1"/>
              </a:solidFill>
              <a:latin typeface="+mj-lt"/>
            </a:endParaRPr>
          </a:p>
        </p:txBody>
      </p:sp>
      <p:sp>
        <p:nvSpPr>
          <p:cNvPr id="13" name="직사각형 12">
            <a:extLst>
              <a:ext uri="{FF2B5EF4-FFF2-40B4-BE49-F238E27FC236}">
                <a16:creationId xmlns:a16="http://schemas.microsoft.com/office/drawing/2014/main" id="{751F681A-77B5-4DD3-87DE-149E5709CD4E}"/>
              </a:ext>
            </a:extLst>
          </p:cNvPr>
          <p:cNvSpPr/>
          <p:nvPr/>
        </p:nvSpPr>
        <p:spPr>
          <a:xfrm>
            <a:off x="1647069" y="1896860"/>
            <a:ext cx="5061458" cy="457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78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03</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2"/>
                  </a:solidFill>
                </a:rPr>
                <a:t>기능별 주요함수 소개</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6" name="그림 5">
            <a:extLst>
              <a:ext uri="{FF2B5EF4-FFF2-40B4-BE49-F238E27FC236}">
                <a16:creationId xmlns:a16="http://schemas.microsoft.com/office/drawing/2014/main" id="{7FD47BD1-14F0-448D-9E9B-3A08049C75A9}"/>
              </a:ext>
            </a:extLst>
          </p:cNvPr>
          <p:cNvPicPr>
            <a:picLocks noChangeAspect="1"/>
          </p:cNvPicPr>
          <p:nvPr/>
        </p:nvPicPr>
        <p:blipFill>
          <a:blip r:embed="rId3"/>
          <a:stretch>
            <a:fillRect/>
          </a:stretch>
        </p:blipFill>
        <p:spPr>
          <a:xfrm>
            <a:off x="949104" y="2827809"/>
            <a:ext cx="3888432" cy="1055156"/>
          </a:xfrm>
          <a:prstGeom prst="rect">
            <a:avLst/>
          </a:prstGeom>
        </p:spPr>
      </p:pic>
      <p:pic>
        <p:nvPicPr>
          <p:cNvPr id="7" name="그림 6">
            <a:extLst>
              <a:ext uri="{FF2B5EF4-FFF2-40B4-BE49-F238E27FC236}">
                <a16:creationId xmlns:a16="http://schemas.microsoft.com/office/drawing/2014/main" id="{E43EC5EE-8E93-46B9-B88C-96F1BB804068}"/>
              </a:ext>
            </a:extLst>
          </p:cNvPr>
          <p:cNvPicPr>
            <a:picLocks noChangeAspect="1"/>
          </p:cNvPicPr>
          <p:nvPr/>
        </p:nvPicPr>
        <p:blipFill>
          <a:blip r:embed="rId4"/>
          <a:stretch>
            <a:fillRect/>
          </a:stretch>
        </p:blipFill>
        <p:spPr>
          <a:xfrm>
            <a:off x="5922870" y="1133696"/>
            <a:ext cx="2376264" cy="2009332"/>
          </a:xfrm>
          <a:prstGeom prst="rect">
            <a:avLst/>
          </a:prstGeom>
        </p:spPr>
      </p:pic>
      <p:sp>
        <p:nvSpPr>
          <p:cNvPr id="17" name="TextBox 16">
            <a:extLst>
              <a:ext uri="{FF2B5EF4-FFF2-40B4-BE49-F238E27FC236}">
                <a16:creationId xmlns:a16="http://schemas.microsoft.com/office/drawing/2014/main" id="{7359352A-672A-488F-B539-F8D43CEC1375}"/>
              </a:ext>
            </a:extLst>
          </p:cNvPr>
          <p:cNvSpPr txBox="1"/>
          <p:nvPr/>
        </p:nvSpPr>
        <p:spPr>
          <a:xfrm>
            <a:off x="1130288" y="1419913"/>
            <a:ext cx="5090123" cy="369332"/>
          </a:xfrm>
          <a:prstGeom prst="rect">
            <a:avLst/>
          </a:prstGeom>
          <a:noFill/>
        </p:spPr>
        <p:txBody>
          <a:bodyPr wrap="square" rtlCol="0">
            <a:spAutoFit/>
          </a:bodyPr>
          <a:lstStyle/>
          <a:p>
            <a:r>
              <a:rPr lang="en-US" altLang="ko-KR" b="1" dirty="0">
                <a:solidFill>
                  <a:schemeClr val="bg1"/>
                </a:solidFill>
              </a:rPr>
              <a:t>Graph </a:t>
            </a:r>
            <a:r>
              <a:rPr lang="ko-KR" altLang="en-US" b="1" dirty="0">
                <a:solidFill>
                  <a:schemeClr val="bg1"/>
                </a:solidFill>
              </a:rPr>
              <a:t>구축 함수</a:t>
            </a:r>
            <a:r>
              <a:rPr lang="en-US" altLang="ko-KR" b="1" dirty="0">
                <a:solidFill>
                  <a:schemeClr val="bg1"/>
                </a:solidFill>
              </a:rPr>
              <a:t>(1)  -  graph( )</a:t>
            </a:r>
          </a:p>
        </p:txBody>
      </p:sp>
      <p:pic>
        <p:nvPicPr>
          <p:cNvPr id="12" name="그림 11">
            <a:extLst>
              <a:ext uri="{FF2B5EF4-FFF2-40B4-BE49-F238E27FC236}">
                <a16:creationId xmlns:a16="http://schemas.microsoft.com/office/drawing/2014/main" id="{30C55432-B524-4E90-9AEA-482E66188FA2}"/>
              </a:ext>
            </a:extLst>
          </p:cNvPr>
          <p:cNvPicPr>
            <a:picLocks noChangeAspect="1"/>
          </p:cNvPicPr>
          <p:nvPr/>
        </p:nvPicPr>
        <p:blipFill rotWithShape="1">
          <a:blip r:embed="rId5"/>
          <a:srcRect t="691" r="14237" b="-4780"/>
          <a:stretch/>
        </p:blipFill>
        <p:spPr>
          <a:xfrm>
            <a:off x="949104" y="4481689"/>
            <a:ext cx="3888432" cy="1230071"/>
          </a:xfrm>
          <a:prstGeom prst="rect">
            <a:avLst/>
          </a:prstGeom>
        </p:spPr>
      </p:pic>
      <p:sp>
        <p:nvSpPr>
          <p:cNvPr id="21" name="TextBox 20">
            <a:extLst>
              <a:ext uri="{FF2B5EF4-FFF2-40B4-BE49-F238E27FC236}">
                <a16:creationId xmlns:a16="http://schemas.microsoft.com/office/drawing/2014/main" id="{4F508052-EAC7-4752-96BF-2C487B016B37}"/>
              </a:ext>
            </a:extLst>
          </p:cNvPr>
          <p:cNvSpPr txBox="1"/>
          <p:nvPr/>
        </p:nvSpPr>
        <p:spPr>
          <a:xfrm>
            <a:off x="908546" y="4142098"/>
            <a:ext cx="3960440" cy="323165"/>
          </a:xfrm>
          <a:prstGeom prst="rect">
            <a:avLst/>
          </a:prstGeom>
          <a:noFill/>
        </p:spPr>
        <p:txBody>
          <a:bodyPr wrap="square" rtlCol="0">
            <a:spAutoFit/>
          </a:bodyPr>
          <a:lstStyle/>
          <a:p>
            <a:r>
              <a:rPr lang="en-US" altLang="ko-KR" sz="1500" b="1" dirty="0">
                <a:solidFill>
                  <a:schemeClr val="bg1"/>
                </a:solidFill>
              </a:rPr>
              <a:t>CONSOLE     </a:t>
            </a:r>
            <a:r>
              <a:rPr lang="en-US" altLang="ko-KR" sz="1200" b="1" i="1" dirty="0">
                <a:solidFill>
                  <a:schemeClr val="bg1"/>
                </a:solidFill>
              </a:rPr>
              <a:t>print(a)</a:t>
            </a:r>
          </a:p>
        </p:txBody>
      </p:sp>
      <p:sp>
        <p:nvSpPr>
          <p:cNvPr id="13" name="화살표: 아래쪽 12">
            <a:extLst>
              <a:ext uri="{FF2B5EF4-FFF2-40B4-BE49-F238E27FC236}">
                <a16:creationId xmlns:a16="http://schemas.microsoft.com/office/drawing/2014/main" id="{D0E57592-40EB-4377-9CBB-AA0F9FAFAD78}"/>
              </a:ext>
            </a:extLst>
          </p:cNvPr>
          <p:cNvSpPr/>
          <p:nvPr/>
        </p:nvSpPr>
        <p:spPr>
          <a:xfrm>
            <a:off x="6220412" y="3512685"/>
            <a:ext cx="1781180" cy="790996"/>
          </a:xfrm>
          <a:prstGeom prst="downArrow">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그림 21">
            <a:extLst>
              <a:ext uri="{FF2B5EF4-FFF2-40B4-BE49-F238E27FC236}">
                <a16:creationId xmlns:a16="http://schemas.microsoft.com/office/drawing/2014/main" id="{E791C089-2437-451A-A3DC-AD0F8E1E48D2}"/>
              </a:ext>
            </a:extLst>
          </p:cNvPr>
          <p:cNvPicPr>
            <a:picLocks noChangeAspect="1"/>
          </p:cNvPicPr>
          <p:nvPr/>
        </p:nvPicPr>
        <p:blipFill>
          <a:blip r:embed="rId6"/>
          <a:stretch>
            <a:fillRect/>
          </a:stretch>
        </p:blipFill>
        <p:spPr>
          <a:xfrm>
            <a:off x="5938116" y="4614474"/>
            <a:ext cx="2345772" cy="1910870"/>
          </a:xfrm>
          <a:prstGeom prst="rect">
            <a:avLst/>
          </a:prstGeom>
        </p:spPr>
      </p:pic>
      <p:sp>
        <p:nvSpPr>
          <p:cNvPr id="23" name="직사각형 22">
            <a:extLst>
              <a:ext uri="{FF2B5EF4-FFF2-40B4-BE49-F238E27FC236}">
                <a16:creationId xmlns:a16="http://schemas.microsoft.com/office/drawing/2014/main" id="{0E5D8EAA-05F9-47FC-951F-E6DC305487D1}"/>
              </a:ext>
            </a:extLst>
          </p:cNvPr>
          <p:cNvSpPr/>
          <p:nvPr/>
        </p:nvSpPr>
        <p:spPr>
          <a:xfrm>
            <a:off x="5938116" y="3309009"/>
            <a:ext cx="2345772" cy="386182"/>
          </a:xfrm>
          <a:prstGeom prst="rect">
            <a:avLst/>
          </a:prstGeom>
          <a:solidFill>
            <a:srgbClr val="16161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(…,Directed=</a:t>
            </a:r>
            <a:r>
              <a:rPr lang="en-US" altLang="ko-KR" dirty="0">
                <a:solidFill>
                  <a:srgbClr val="FFC000"/>
                </a:solidFill>
              </a:rPr>
              <a:t>T</a:t>
            </a:r>
            <a:r>
              <a:rPr lang="en-US" altLang="ko-KR" dirty="0">
                <a:solidFill>
                  <a:schemeClr val="bg1"/>
                </a:solidFill>
              </a:rPr>
              <a:t>)</a:t>
            </a:r>
            <a:endParaRPr lang="ko-KR" altLang="en-US" dirty="0">
              <a:solidFill>
                <a:schemeClr val="bg1"/>
              </a:solidFill>
            </a:endParaRPr>
          </a:p>
        </p:txBody>
      </p:sp>
      <p:cxnSp>
        <p:nvCxnSpPr>
          <p:cNvPr id="15" name="직선 연결선 14">
            <a:extLst>
              <a:ext uri="{FF2B5EF4-FFF2-40B4-BE49-F238E27FC236}">
                <a16:creationId xmlns:a16="http://schemas.microsoft.com/office/drawing/2014/main" id="{FDFF531B-EFAF-41BE-A80B-DDC9860748E3}"/>
              </a:ext>
            </a:extLst>
          </p:cNvPr>
          <p:cNvCxnSpPr/>
          <p:nvPr/>
        </p:nvCxnSpPr>
        <p:spPr>
          <a:xfrm>
            <a:off x="2664004" y="3438844"/>
            <a:ext cx="23391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직선 연결선 26">
            <a:extLst>
              <a:ext uri="{FF2B5EF4-FFF2-40B4-BE49-F238E27FC236}">
                <a16:creationId xmlns:a16="http://schemas.microsoft.com/office/drawing/2014/main" id="{F762BD36-08E2-4BA5-9CF5-88E3AD8F9EB7}"/>
              </a:ext>
            </a:extLst>
          </p:cNvPr>
          <p:cNvCxnSpPr/>
          <p:nvPr/>
        </p:nvCxnSpPr>
        <p:spPr>
          <a:xfrm>
            <a:off x="3041938" y="3438844"/>
            <a:ext cx="233918" cy="0"/>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a:extLst>
              <a:ext uri="{FF2B5EF4-FFF2-40B4-BE49-F238E27FC236}">
                <a16:creationId xmlns:a16="http://schemas.microsoft.com/office/drawing/2014/main" id="{7C282811-B5DF-45F5-BD73-0F0BD9E08E4D}"/>
              </a:ext>
            </a:extLst>
          </p:cNvPr>
          <p:cNvSpPr txBox="1"/>
          <p:nvPr/>
        </p:nvSpPr>
        <p:spPr>
          <a:xfrm>
            <a:off x="2682816" y="3465875"/>
            <a:ext cx="593040" cy="323165"/>
          </a:xfrm>
          <a:prstGeom prst="rect">
            <a:avLst/>
          </a:prstGeom>
          <a:noFill/>
        </p:spPr>
        <p:txBody>
          <a:bodyPr wrap="square" rtlCol="0">
            <a:spAutoFit/>
          </a:bodyPr>
          <a:lstStyle/>
          <a:p>
            <a:r>
              <a:rPr lang="en-US" altLang="ko-KR" sz="1500" b="1" dirty="0">
                <a:solidFill>
                  <a:srgbClr val="F79646"/>
                </a:solidFill>
              </a:rPr>
              <a:t>Pair</a:t>
            </a:r>
          </a:p>
        </p:txBody>
      </p:sp>
      <p:sp>
        <p:nvSpPr>
          <p:cNvPr id="32" name="TextBox 31">
            <a:extLst>
              <a:ext uri="{FF2B5EF4-FFF2-40B4-BE49-F238E27FC236}">
                <a16:creationId xmlns:a16="http://schemas.microsoft.com/office/drawing/2014/main" id="{431FDABF-60FB-4E66-B9F2-EED036A5DF43}"/>
              </a:ext>
            </a:extLst>
          </p:cNvPr>
          <p:cNvSpPr txBox="1"/>
          <p:nvPr/>
        </p:nvSpPr>
        <p:spPr>
          <a:xfrm>
            <a:off x="5922870" y="789384"/>
            <a:ext cx="3960440" cy="323165"/>
          </a:xfrm>
          <a:prstGeom prst="rect">
            <a:avLst/>
          </a:prstGeom>
          <a:noFill/>
        </p:spPr>
        <p:txBody>
          <a:bodyPr wrap="square" rtlCol="0">
            <a:spAutoFit/>
          </a:bodyPr>
          <a:lstStyle/>
          <a:p>
            <a:r>
              <a:rPr lang="ko-KR" altLang="en-US" sz="1500" b="1" dirty="0">
                <a:solidFill>
                  <a:schemeClr val="bg1"/>
                </a:solidFill>
              </a:rPr>
              <a:t>방향성 </a:t>
            </a:r>
            <a:r>
              <a:rPr lang="en-US" altLang="ko-KR" sz="1500" b="1" dirty="0">
                <a:solidFill>
                  <a:schemeClr val="bg1"/>
                </a:solidFill>
              </a:rPr>
              <a:t>X</a:t>
            </a:r>
          </a:p>
        </p:txBody>
      </p:sp>
      <p:sp>
        <p:nvSpPr>
          <p:cNvPr id="33" name="TextBox 32">
            <a:extLst>
              <a:ext uri="{FF2B5EF4-FFF2-40B4-BE49-F238E27FC236}">
                <a16:creationId xmlns:a16="http://schemas.microsoft.com/office/drawing/2014/main" id="{2DFB2AC7-0EE7-45E7-B07D-5E1964395E3D}"/>
              </a:ext>
            </a:extLst>
          </p:cNvPr>
          <p:cNvSpPr txBox="1"/>
          <p:nvPr/>
        </p:nvSpPr>
        <p:spPr>
          <a:xfrm>
            <a:off x="5922870" y="4257963"/>
            <a:ext cx="3960440" cy="323165"/>
          </a:xfrm>
          <a:prstGeom prst="rect">
            <a:avLst/>
          </a:prstGeom>
          <a:noFill/>
        </p:spPr>
        <p:txBody>
          <a:bodyPr wrap="square" rtlCol="0">
            <a:spAutoFit/>
          </a:bodyPr>
          <a:lstStyle/>
          <a:p>
            <a:r>
              <a:rPr lang="ko-KR" altLang="en-US" sz="1500" b="1" dirty="0">
                <a:solidFill>
                  <a:schemeClr val="bg1"/>
                </a:solidFill>
              </a:rPr>
              <a:t>방향성 </a:t>
            </a:r>
            <a:r>
              <a:rPr lang="en-US" altLang="ko-KR" sz="1500" b="1" dirty="0">
                <a:solidFill>
                  <a:schemeClr val="bg1"/>
                </a:solidFill>
              </a:rPr>
              <a:t>O</a:t>
            </a:r>
          </a:p>
        </p:txBody>
      </p:sp>
      <p:sp>
        <p:nvSpPr>
          <p:cNvPr id="34" name="TextBox 33">
            <a:extLst>
              <a:ext uri="{FF2B5EF4-FFF2-40B4-BE49-F238E27FC236}">
                <a16:creationId xmlns:a16="http://schemas.microsoft.com/office/drawing/2014/main" id="{AC436FE9-1818-453F-98CA-04828B9A790D}"/>
              </a:ext>
            </a:extLst>
          </p:cNvPr>
          <p:cNvSpPr txBox="1"/>
          <p:nvPr/>
        </p:nvSpPr>
        <p:spPr>
          <a:xfrm>
            <a:off x="947981" y="2533740"/>
            <a:ext cx="3960440" cy="323165"/>
          </a:xfrm>
          <a:prstGeom prst="rect">
            <a:avLst/>
          </a:prstGeom>
          <a:noFill/>
        </p:spPr>
        <p:txBody>
          <a:bodyPr wrap="square" rtlCol="0">
            <a:spAutoFit/>
          </a:bodyPr>
          <a:lstStyle/>
          <a:p>
            <a:r>
              <a:rPr lang="en-US" altLang="ko-KR" sz="1500" b="1" dirty="0">
                <a:solidFill>
                  <a:schemeClr val="bg1"/>
                </a:solidFill>
              </a:rPr>
              <a:t>CODE</a:t>
            </a:r>
          </a:p>
        </p:txBody>
      </p:sp>
      <p:sp>
        <p:nvSpPr>
          <p:cNvPr id="24" name="직사각형 23">
            <a:extLst>
              <a:ext uri="{FF2B5EF4-FFF2-40B4-BE49-F238E27FC236}">
                <a16:creationId xmlns:a16="http://schemas.microsoft.com/office/drawing/2014/main" id="{5A133958-E289-41A1-92A7-1F73425C82E7}"/>
              </a:ext>
            </a:extLst>
          </p:cNvPr>
          <p:cNvSpPr/>
          <p:nvPr/>
        </p:nvSpPr>
        <p:spPr>
          <a:xfrm>
            <a:off x="1111933" y="1856360"/>
            <a:ext cx="3527502" cy="604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A902C0EA-3C7F-45A7-B0EA-E5F54847DE60}"/>
              </a:ext>
            </a:extLst>
          </p:cNvPr>
          <p:cNvSpPr/>
          <p:nvPr/>
        </p:nvSpPr>
        <p:spPr>
          <a:xfrm>
            <a:off x="971306" y="260648"/>
            <a:ext cx="1694696" cy="369332"/>
          </a:xfrm>
          <a:prstGeom prst="rect">
            <a:avLst/>
          </a:prstGeom>
        </p:spPr>
        <p:txBody>
          <a:bodyPr wrap="none">
            <a:spAutoFit/>
          </a:bodyPr>
          <a:lstStyle/>
          <a:p>
            <a:pPr algn="ctr"/>
            <a:r>
              <a:rPr lang="en-US" altLang="ko-KR" spc="-150" dirty="0">
                <a:solidFill>
                  <a:schemeClr val="bg1"/>
                </a:solidFill>
              </a:rPr>
              <a:t>Graph </a:t>
            </a:r>
            <a:r>
              <a:rPr lang="ko-KR" altLang="en-US" spc="-150" dirty="0">
                <a:solidFill>
                  <a:schemeClr val="bg1"/>
                </a:solidFill>
              </a:rPr>
              <a:t>구축 함수</a:t>
            </a:r>
          </a:p>
        </p:txBody>
      </p:sp>
    </p:spTree>
    <p:extLst>
      <p:ext uri="{BB962C8B-B14F-4D97-AF65-F5344CB8AC3E}">
        <p14:creationId xmlns:p14="http://schemas.microsoft.com/office/powerpoint/2010/main" val="48801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03</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2"/>
                  </a:solidFill>
                </a:rPr>
                <a:t>기능별 주요함수 소개</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a16="http://schemas.microsoft.com/office/drawing/2014/main" id="{7359352A-672A-488F-B539-F8D43CEC1375}"/>
              </a:ext>
            </a:extLst>
          </p:cNvPr>
          <p:cNvSpPr txBox="1"/>
          <p:nvPr/>
        </p:nvSpPr>
        <p:spPr>
          <a:xfrm>
            <a:off x="882521" y="1343738"/>
            <a:ext cx="6768752" cy="400110"/>
          </a:xfrm>
          <a:prstGeom prst="rect">
            <a:avLst/>
          </a:prstGeom>
          <a:noFill/>
        </p:spPr>
        <p:txBody>
          <a:bodyPr wrap="square" rtlCol="0">
            <a:spAutoFit/>
          </a:bodyPr>
          <a:lstStyle/>
          <a:p>
            <a:r>
              <a:rPr lang="en-US" altLang="ko-KR" sz="2000" b="1" dirty="0">
                <a:solidFill>
                  <a:schemeClr val="bg1"/>
                </a:solidFill>
              </a:rPr>
              <a:t>Graph </a:t>
            </a:r>
            <a:r>
              <a:rPr lang="ko-KR" altLang="en-US" sz="2000" b="1" dirty="0">
                <a:solidFill>
                  <a:schemeClr val="bg1"/>
                </a:solidFill>
              </a:rPr>
              <a:t>구축 함수</a:t>
            </a:r>
            <a:r>
              <a:rPr lang="en-US" altLang="ko-KR" sz="2000" b="1" dirty="0">
                <a:solidFill>
                  <a:schemeClr val="bg1"/>
                </a:solidFill>
              </a:rPr>
              <a:t>(2) -  </a:t>
            </a:r>
            <a:r>
              <a:rPr lang="en-US" altLang="ko-KR" sz="2000" b="1" dirty="0" err="1">
                <a:solidFill>
                  <a:schemeClr val="bg1"/>
                </a:solidFill>
              </a:rPr>
              <a:t>Graph_from_literal</a:t>
            </a:r>
            <a:r>
              <a:rPr lang="en-US" altLang="ko-KR" sz="2000" b="1" dirty="0">
                <a:solidFill>
                  <a:schemeClr val="bg1"/>
                </a:solidFill>
              </a:rPr>
              <a:t>( )</a:t>
            </a:r>
          </a:p>
        </p:txBody>
      </p:sp>
      <p:pic>
        <p:nvPicPr>
          <p:cNvPr id="9" name="그림 8">
            <a:extLst>
              <a:ext uri="{FF2B5EF4-FFF2-40B4-BE49-F238E27FC236}">
                <a16:creationId xmlns:a16="http://schemas.microsoft.com/office/drawing/2014/main" id="{BB3E0074-1949-45EA-9158-81D613A3F511}"/>
              </a:ext>
            </a:extLst>
          </p:cNvPr>
          <p:cNvPicPr>
            <a:picLocks noChangeAspect="1"/>
          </p:cNvPicPr>
          <p:nvPr/>
        </p:nvPicPr>
        <p:blipFill rotWithShape="1">
          <a:blip r:embed="rId3"/>
          <a:srcRect l="10865" t="8579" b="5821"/>
          <a:stretch/>
        </p:blipFill>
        <p:spPr>
          <a:xfrm>
            <a:off x="5292080" y="2624816"/>
            <a:ext cx="3703314" cy="3468480"/>
          </a:xfrm>
          <a:prstGeom prst="rect">
            <a:avLst/>
          </a:prstGeom>
        </p:spPr>
      </p:pic>
      <p:pic>
        <p:nvPicPr>
          <p:cNvPr id="10" name="그림 9">
            <a:extLst>
              <a:ext uri="{FF2B5EF4-FFF2-40B4-BE49-F238E27FC236}">
                <a16:creationId xmlns:a16="http://schemas.microsoft.com/office/drawing/2014/main" id="{2D0421C2-5FED-4CA9-B7EF-02D23AFB3E83}"/>
              </a:ext>
            </a:extLst>
          </p:cNvPr>
          <p:cNvPicPr>
            <a:picLocks noChangeAspect="1"/>
          </p:cNvPicPr>
          <p:nvPr/>
        </p:nvPicPr>
        <p:blipFill>
          <a:blip r:embed="rId4"/>
          <a:stretch>
            <a:fillRect/>
          </a:stretch>
        </p:blipFill>
        <p:spPr>
          <a:xfrm>
            <a:off x="891196" y="2624815"/>
            <a:ext cx="4248472" cy="1200150"/>
          </a:xfrm>
          <a:prstGeom prst="rect">
            <a:avLst/>
          </a:prstGeom>
        </p:spPr>
      </p:pic>
      <p:pic>
        <p:nvPicPr>
          <p:cNvPr id="11" name="그림 10">
            <a:extLst>
              <a:ext uri="{FF2B5EF4-FFF2-40B4-BE49-F238E27FC236}">
                <a16:creationId xmlns:a16="http://schemas.microsoft.com/office/drawing/2014/main" id="{37F4C3E2-97DB-4619-9D26-DCD585F53AE8}"/>
              </a:ext>
            </a:extLst>
          </p:cNvPr>
          <p:cNvPicPr>
            <a:picLocks noChangeAspect="1"/>
          </p:cNvPicPr>
          <p:nvPr/>
        </p:nvPicPr>
        <p:blipFill>
          <a:blip r:embed="rId5"/>
          <a:stretch>
            <a:fillRect/>
          </a:stretch>
        </p:blipFill>
        <p:spPr>
          <a:xfrm>
            <a:off x="882521" y="4512146"/>
            <a:ext cx="4248472" cy="1581150"/>
          </a:xfrm>
          <a:prstGeom prst="rect">
            <a:avLst/>
          </a:prstGeom>
        </p:spPr>
      </p:pic>
      <p:sp>
        <p:nvSpPr>
          <p:cNvPr id="19" name="TextBox 18">
            <a:extLst>
              <a:ext uri="{FF2B5EF4-FFF2-40B4-BE49-F238E27FC236}">
                <a16:creationId xmlns:a16="http://schemas.microsoft.com/office/drawing/2014/main" id="{B354A83E-3AE1-4533-A419-A31BA968F575}"/>
              </a:ext>
            </a:extLst>
          </p:cNvPr>
          <p:cNvSpPr txBox="1"/>
          <p:nvPr/>
        </p:nvSpPr>
        <p:spPr>
          <a:xfrm>
            <a:off x="891196" y="4132530"/>
            <a:ext cx="3960440" cy="323165"/>
          </a:xfrm>
          <a:prstGeom prst="rect">
            <a:avLst/>
          </a:prstGeom>
          <a:noFill/>
        </p:spPr>
        <p:txBody>
          <a:bodyPr wrap="square" rtlCol="0">
            <a:spAutoFit/>
          </a:bodyPr>
          <a:lstStyle/>
          <a:p>
            <a:r>
              <a:rPr lang="en-US" altLang="ko-KR" sz="1500" b="1" dirty="0">
                <a:solidFill>
                  <a:schemeClr val="bg1"/>
                </a:solidFill>
              </a:rPr>
              <a:t>CONSOLE     </a:t>
            </a:r>
            <a:r>
              <a:rPr lang="en-US" altLang="ko-KR" sz="1200" b="1" i="1" dirty="0">
                <a:solidFill>
                  <a:schemeClr val="bg1"/>
                </a:solidFill>
              </a:rPr>
              <a:t>print(</a:t>
            </a:r>
            <a:r>
              <a:rPr lang="en-US" altLang="ko-KR" sz="1200" b="1" i="1" dirty="0" err="1">
                <a:solidFill>
                  <a:schemeClr val="bg1"/>
                </a:solidFill>
              </a:rPr>
              <a:t>R.Lecture</a:t>
            </a:r>
            <a:r>
              <a:rPr lang="en-US" altLang="ko-KR" sz="1200" b="1" i="1" dirty="0">
                <a:solidFill>
                  <a:schemeClr val="bg1"/>
                </a:solidFill>
              </a:rPr>
              <a:t>)</a:t>
            </a:r>
          </a:p>
        </p:txBody>
      </p:sp>
      <p:sp>
        <p:nvSpPr>
          <p:cNvPr id="20" name="TextBox 19">
            <a:extLst>
              <a:ext uri="{FF2B5EF4-FFF2-40B4-BE49-F238E27FC236}">
                <a16:creationId xmlns:a16="http://schemas.microsoft.com/office/drawing/2014/main" id="{A9E5EAF2-217F-40F2-89F5-A20995767CF1}"/>
              </a:ext>
            </a:extLst>
          </p:cNvPr>
          <p:cNvSpPr txBox="1"/>
          <p:nvPr/>
        </p:nvSpPr>
        <p:spPr>
          <a:xfrm>
            <a:off x="882521" y="2303573"/>
            <a:ext cx="3960440" cy="323165"/>
          </a:xfrm>
          <a:prstGeom prst="rect">
            <a:avLst/>
          </a:prstGeom>
          <a:noFill/>
        </p:spPr>
        <p:txBody>
          <a:bodyPr wrap="square" rtlCol="0">
            <a:spAutoFit/>
          </a:bodyPr>
          <a:lstStyle/>
          <a:p>
            <a:r>
              <a:rPr lang="en-US" altLang="ko-KR" sz="1500" b="1" dirty="0">
                <a:solidFill>
                  <a:schemeClr val="bg1"/>
                </a:solidFill>
              </a:rPr>
              <a:t>CODE</a:t>
            </a:r>
          </a:p>
        </p:txBody>
      </p:sp>
      <p:sp>
        <p:nvSpPr>
          <p:cNvPr id="15" name="직사각형 14">
            <a:extLst>
              <a:ext uri="{FF2B5EF4-FFF2-40B4-BE49-F238E27FC236}">
                <a16:creationId xmlns:a16="http://schemas.microsoft.com/office/drawing/2014/main" id="{15BE93DF-84A4-46F6-A41E-7EBFAF8D09DD}"/>
              </a:ext>
            </a:extLst>
          </p:cNvPr>
          <p:cNvSpPr/>
          <p:nvPr/>
        </p:nvSpPr>
        <p:spPr>
          <a:xfrm>
            <a:off x="1259632" y="1844824"/>
            <a:ext cx="4196756" cy="457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E14E709E-FE44-40A8-AE1F-9998DCC33C4A}"/>
              </a:ext>
            </a:extLst>
          </p:cNvPr>
          <p:cNvSpPr/>
          <p:nvPr/>
        </p:nvSpPr>
        <p:spPr>
          <a:xfrm>
            <a:off x="971306" y="260648"/>
            <a:ext cx="1694696" cy="369332"/>
          </a:xfrm>
          <a:prstGeom prst="rect">
            <a:avLst/>
          </a:prstGeom>
        </p:spPr>
        <p:txBody>
          <a:bodyPr wrap="none">
            <a:spAutoFit/>
          </a:bodyPr>
          <a:lstStyle/>
          <a:p>
            <a:pPr algn="ctr"/>
            <a:r>
              <a:rPr lang="en-US" altLang="ko-KR" spc="-150" dirty="0">
                <a:solidFill>
                  <a:schemeClr val="bg1"/>
                </a:solidFill>
              </a:rPr>
              <a:t>Graph </a:t>
            </a:r>
            <a:r>
              <a:rPr lang="ko-KR" altLang="en-US" spc="-150" dirty="0">
                <a:solidFill>
                  <a:schemeClr val="bg1"/>
                </a:solidFill>
              </a:rPr>
              <a:t>구축 함수</a:t>
            </a:r>
          </a:p>
        </p:txBody>
      </p:sp>
    </p:spTree>
    <p:extLst>
      <p:ext uri="{BB962C8B-B14F-4D97-AF65-F5344CB8AC3E}">
        <p14:creationId xmlns:p14="http://schemas.microsoft.com/office/powerpoint/2010/main" val="284317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직사각형 24">
            <a:extLst>
              <a:ext uri="{FF2B5EF4-FFF2-40B4-BE49-F238E27FC236}">
                <a16:creationId xmlns:a16="http://schemas.microsoft.com/office/drawing/2014/main" id="{AE2AAF94-5BBB-4196-9BB2-8B7518DEB440}"/>
              </a:ext>
            </a:extLst>
          </p:cNvPr>
          <p:cNvSpPr/>
          <p:nvPr/>
        </p:nvSpPr>
        <p:spPr>
          <a:xfrm>
            <a:off x="710208" y="4005064"/>
            <a:ext cx="3789784" cy="2520936"/>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C2C49D43-2D9F-483B-8BD0-01796B4F5A4D}"/>
              </a:ext>
            </a:extLst>
          </p:cNvPr>
          <p:cNvSpPr/>
          <p:nvPr/>
        </p:nvSpPr>
        <p:spPr>
          <a:xfrm>
            <a:off x="5076056" y="4005064"/>
            <a:ext cx="3789784" cy="2520936"/>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680EA61C-3DCC-4255-9D4D-26EC15043F6E}"/>
              </a:ext>
            </a:extLst>
          </p:cNvPr>
          <p:cNvSpPr/>
          <p:nvPr/>
        </p:nvSpPr>
        <p:spPr>
          <a:xfrm>
            <a:off x="5076056" y="1598716"/>
            <a:ext cx="3789784" cy="229176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03</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2"/>
                  </a:solidFill>
                </a:rPr>
                <a:t>기능별 주요함수 소개</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5" name="그림 4">
            <a:extLst>
              <a:ext uri="{FF2B5EF4-FFF2-40B4-BE49-F238E27FC236}">
                <a16:creationId xmlns:a16="http://schemas.microsoft.com/office/drawing/2014/main" id="{37A9BE3C-6102-4155-B788-340F5CF8A850}"/>
              </a:ext>
            </a:extLst>
          </p:cNvPr>
          <p:cNvPicPr>
            <a:picLocks noChangeAspect="1"/>
          </p:cNvPicPr>
          <p:nvPr/>
        </p:nvPicPr>
        <p:blipFill>
          <a:blip r:embed="rId3"/>
          <a:stretch>
            <a:fillRect/>
          </a:stretch>
        </p:blipFill>
        <p:spPr>
          <a:xfrm>
            <a:off x="5185733" y="2904060"/>
            <a:ext cx="3507983" cy="864392"/>
          </a:xfrm>
          <a:prstGeom prst="rect">
            <a:avLst/>
          </a:prstGeom>
        </p:spPr>
      </p:pic>
      <p:pic>
        <p:nvPicPr>
          <p:cNvPr id="6" name="그림 5">
            <a:extLst>
              <a:ext uri="{FF2B5EF4-FFF2-40B4-BE49-F238E27FC236}">
                <a16:creationId xmlns:a16="http://schemas.microsoft.com/office/drawing/2014/main" id="{B41B34E2-7DFF-4CA8-A5C0-2B43FAA821EA}"/>
              </a:ext>
            </a:extLst>
          </p:cNvPr>
          <p:cNvPicPr>
            <a:picLocks noChangeAspect="1"/>
          </p:cNvPicPr>
          <p:nvPr/>
        </p:nvPicPr>
        <p:blipFill rotWithShape="1">
          <a:blip r:embed="rId4"/>
          <a:srcRect r="35501" b="27084"/>
          <a:stretch/>
        </p:blipFill>
        <p:spPr>
          <a:xfrm>
            <a:off x="5191795" y="1994274"/>
            <a:ext cx="3507983" cy="564888"/>
          </a:xfrm>
          <a:prstGeom prst="rect">
            <a:avLst/>
          </a:prstGeom>
        </p:spPr>
      </p:pic>
      <p:sp>
        <p:nvSpPr>
          <p:cNvPr id="19" name="TextBox 18">
            <a:extLst>
              <a:ext uri="{FF2B5EF4-FFF2-40B4-BE49-F238E27FC236}">
                <a16:creationId xmlns:a16="http://schemas.microsoft.com/office/drawing/2014/main" id="{150242E1-0ACD-4675-975B-2EE351757AD1}"/>
              </a:ext>
            </a:extLst>
          </p:cNvPr>
          <p:cNvSpPr txBox="1"/>
          <p:nvPr/>
        </p:nvSpPr>
        <p:spPr>
          <a:xfrm>
            <a:off x="5149800" y="2540552"/>
            <a:ext cx="3960440" cy="323165"/>
          </a:xfrm>
          <a:prstGeom prst="rect">
            <a:avLst/>
          </a:prstGeom>
          <a:noFill/>
        </p:spPr>
        <p:txBody>
          <a:bodyPr wrap="square" rtlCol="0">
            <a:spAutoFit/>
          </a:bodyPr>
          <a:lstStyle/>
          <a:p>
            <a:r>
              <a:rPr lang="en-US" altLang="ko-KR" sz="1500" b="1" dirty="0">
                <a:solidFill>
                  <a:schemeClr val="bg1"/>
                </a:solidFill>
              </a:rPr>
              <a:t>CONSOLE</a:t>
            </a:r>
          </a:p>
        </p:txBody>
      </p:sp>
      <p:sp>
        <p:nvSpPr>
          <p:cNvPr id="20" name="TextBox 19">
            <a:extLst>
              <a:ext uri="{FF2B5EF4-FFF2-40B4-BE49-F238E27FC236}">
                <a16:creationId xmlns:a16="http://schemas.microsoft.com/office/drawing/2014/main" id="{BDC58B84-F0A2-406D-9969-CA8A6574D8A7}"/>
              </a:ext>
            </a:extLst>
          </p:cNvPr>
          <p:cNvSpPr txBox="1"/>
          <p:nvPr/>
        </p:nvSpPr>
        <p:spPr>
          <a:xfrm>
            <a:off x="5190307" y="1628800"/>
            <a:ext cx="3960440" cy="323165"/>
          </a:xfrm>
          <a:prstGeom prst="rect">
            <a:avLst/>
          </a:prstGeom>
          <a:noFill/>
        </p:spPr>
        <p:txBody>
          <a:bodyPr wrap="square" rtlCol="0">
            <a:spAutoFit/>
          </a:bodyPr>
          <a:lstStyle/>
          <a:p>
            <a:r>
              <a:rPr lang="en-US" altLang="ko-KR" sz="1500" b="1" dirty="0">
                <a:solidFill>
                  <a:schemeClr val="bg1"/>
                </a:solidFill>
              </a:rPr>
              <a:t>CODE     </a:t>
            </a:r>
          </a:p>
        </p:txBody>
      </p:sp>
      <p:pic>
        <p:nvPicPr>
          <p:cNvPr id="7" name="그림 6">
            <a:extLst>
              <a:ext uri="{FF2B5EF4-FFF2-40B4-BE49-F238E27FC236}">
                <a16:creationId xmlns:a16="http://schemas.microsoft.com/office/drawing/2014/main" id="{38452C1B-2E27-415B-B208-8D27DDAAF12F}"/>
              </a:ext>
            </a:extLst>
          </p:cNvPr>
          <p:cNvPicPr>
            <a:picLocks noChangeAspect="1"/>
          </p:cNvPicPr>
          <p:nvPr/>
        </p:nvPicPr>
        <p:blipFill rotWithShape="1">
          <a:blip r:embed="rId5"/>
          <a:srcRect r="14164" b="-30276"/>
          <a:stretch/>
        </p:blipFill>
        <p:spPr>
          <a:xfrm>
            <a:off x="785780" y="4500136"/>
            <a:ext cx="3477583" cy="729064"/>
          </a:xfrm>
          <a:prstGeom prst="rect">
            <a:avLst/>
          </a:prstGeom>
        </p:spPr>
      </p:pic>
      <p:pic>
        <p:nvPicPr>
          <p:cNvPr id="8" name="그림 7">
            <a:extLst>
              <a:ext uri="{FF2B5EF4-FFF2-40B4-BE49-F238E27FC236}">
                <a16:creationId xmlns:a16="http://schemas.microsoft.com/office/drawing/2014/main" id="{C677759C-4B3D-48BA-B384-B959875D4FF9}"/>
              </a:ext>
            </a:extLst>
          </p:cNvPr>
          <p:cNvPicPr>
            <a:picLocks noChangeAspect="1"/>
          </p:cNvPicPr>
          <p:nvPr/>
        </p:nvPicPr>
        <p:blipFill>
          <a:blip r:embed="rId6"/>
          <a:stretch>
            <a:fillRect/>
          </a:stretch>
        </p:blipFill>
        <p:spPr>
          <a:xfrm>
            <a:off x="808509" y="5336265"/>
            <a:ext cx="3454854" cy="1092167"/>
          </a:xfrm>
          <a:prstGeom prst="rect">
            <a:avLst/>
          </a:prstGeom>
        </p:spPr>
      </p:pic>
      <p:sp>
        <p:nvSpPr>
          <p:cNvPr id="27" name="TextBox 26">
            <a:extLst>
              <a:ext uri="{FF2B5EF4-FFF2-40B4-BE49-F238E27FC236}">
                <a16:creationId xmlns:a16="http://schemas.microsoft.com/office/drawing/2014/main" id="{9E2D6CFD-EB09-4ACA-8695-F8F54CA0C3CD}"/>
              </a:ext>
            </a:extLst>
          </p:cNvPr>
          <p:cNvSpPr txBox="1"/>
          <p:nvPr/>
        </p:nvSpPr>
        <p:spPr>
          <a:xfrm>
            <a:off x="785780" y="4172304"/>
            <a:ext cx="3960440" cy="323165"/>
          </a:xfrm>
          <a:prstGeom prst="rect">
            <a:avLst/>
          </a:prstGeom>
          <a:noFill/>
        </p:spPr>
        <p:txBody>
          <a:bodyPr wrap="square" rtlCol="0">
            <a:spAutoFit/>
          </a:bodyPr>
          <a:lstStyle/>
          <a:p>
            <a:r>
              <a:rPr lang="en-US" altLang="ko-KR" sz="1500" b="1" dirty="0">
                <a:solidFill>
                  <a:schemeClr val="bg1"/>
                </a:solidFill>
              </a:rPr>
              <a:t>CODE </a:t>
            </a:r>
          </a:p>
        </p:txBody>
      </p:sp>
      <p:sp>
        <p:nvSpPr>
          <p:cNvPr id="29" name="TextBox 28">
            <a:extLst>
              <a:ext uri="{FF2B5EF4-FFF2-40B4-BE49-F238E27FC236}">
                <a16:creationId xmlns:a16="http://schemas.microsoft.com/office/drawing/2014/main" id="{E150D289-37A1-4236-9983-2F0BD607F9D3}"/>
              </a:ext>
            </a:extLst>
          </p:cNvPr>
          <p:cNvSpPr txBox="1"/>
          <p:nvPr/>
        </p:nvSpPr>
        <p:spPr>
          <a:xfrm>
            <a:off x="799505" y="5016453"/>
            <a:ext cx="3960440" cy="323165"/>
          </a:xfrm>
          <a:prstGeom prst="rect">
            <a:avLst/>
          </a:prstGeom>
          <a:noFill/>
        </p:spPr>
        <p:txBody>
          <a:bodyPr wrap="square" rtlCol="0">
            <a:spAutoFit/>
          </a:bodyPr>
          <a:lstStyle/>
          <a:p>
            <a:r>
              <a:rPr lang="en-US" altLang="ko-KR" sz="1500" b="1" dirty="0">
                <a:solidFill>
                  <a:schemeClr val="bg1"/>
                </a:solidFill>
              </a:rPr>
              <a:t>CONSOLE</a:t>
            </a:r>
          </a:p>
        </p:txBody>
      </p:sp>
      <p:pic>
        <p:nvPicPr>
          <p:cNvPr id="14" name="그림 13">
            <a:extLst>
              <a:ext uri="{FF2B5EF4-FFF2-40B4-BE49-F238E27FC236}">
                <a16:creationId xmlns:a16="http://schemas.microsoft.com/office/drawing/2014/main" id="{DC99ECEB-0444-47F1-BE15-2826BBFE55FF}"/>
              </a:ext>
            </a:extLst>
          </p:cNvPr>
          <p:cNvPicPr>
            <a:picLocks noChangeAspect="1"/>
          </p:cNvPicPr>
          <p:nvPr/>
        </p:nvPicPr>
        <p:blipFill>
          <a:blip r:embed="rId7"/>
          <a:stretch>
            <a:fillRect/>
          </a:stretch>
        </p:blipFill>
        <p:spPr>
          <a:xfrm>
            <a:off x="5174704" y="4576954"/>
            <a:ext cx="2021356" cy="381004"/>
          </a:xfrm>
          <a:prstGeom prst="rect">
            <a:avLst/>
          </a:prstGeom>
        </p:spPr>
      </p:pic>
      <p:pic>
        <p:nvPicPr>
          <p:cNvPr id="15" name="그림 14">
            <a:extLst>
              <a:ext uri="{FF2B5EF4-FFF2-40B4-BE49-F238E27FC236}">
                <a16:creationId xmlns:a16="http://schemas.microsoft.com/office/drawing/2014/main" id="{5F25134B-2DDD-4EDC-BB63-F4B370AEFCB0}"/>
              </a:ext>
            </a:extLst>
          </p:cNvPr>
          <p:cNvPicPr>
            <a:picLocks noChangeAspect="1"/>
          </p:cNvPicPr>
          <p:nvPr/>
        </p:nvPicPr>
        <p:blipFill>
          <a:blip r:embed="rId8"/>
          <a:stretch>
            <a:fillRect/>
          </a:stretch>
        </p:blipFill>
        <p:spPr>
          <a:xfrm>
            <a:off x="5185732" y="5349366"/>
            <a:ext cx="3507984" cy="1079066"/>
          </a:xfrm>
          <a:prstGeom prst="rect">
            <a:avLst/>
          </a:prstGeom>
        </p:spPr>
      </p:pic>
      <p:sp>
        <p:nvSpPr>
          <p:cNvPr id="17" name="직사각형 16">
            <a:extLst>
              <a:ext uri="{FF2B5EF4-FFF2-40B4-BE49-F238E27FC236}">
                <a16:creationId xmlns:a16="http://schemas.microsoft.com/office/drawing/2014/main" id="{F807C1D1-8616-4B33-831F-30872DED10D1}"/>
              </a:ext>
            </a:extLst>
          </p:cNvPr>
          <p:cNvSpPr/>
          <p:nvPr/>
        </p:nvSpPr>
        <p:spPr>
          <a:xfrm>
            <a:off x="5127848" y="5026201"/>
            <a:ext cx="1068562" cy="323165"/>
          </a:xfrm>
          <a:prstGeom prst="rect">
            <a:avLst/>
          </a:prstGeom>
        </p:spPr>
        <p:txBody>
          <a:bodyPr wrap="none">
            <a:spAutoFit/>
          </a:bodyPr>
          <a:lstStyle/>
          <a:p>
            <a:r>
              <a:rPr lang="en-US" altLang="ko-KR" sz="1500" b="1" dirty="0">
                <a:solidFill>
                  <a:schemeClr val="bg1"/>
                </a:solidFill>
              </a:rPr>
              <a:t>CONSOLE</a:t>
            </a:r>
          </a:p>
        </p:txBody>
      </p:sp>
      <p:sp>
        <p:nvSpPr>
          <p:cNvPr id="33" name="TextBox 32">
            <a:extLst>
              <a:ext uri="{FF2B5EF4-FFF2-40B4-BE49-F238E27FC236}">
                <a16:creationId xmlns:a16="http://schemas.microsoft.com/office/drawing/2014/main" id="{BAED82BB-9818-4B39-9077-6E67B6D6C8D4}"/>
              </a:ext>
            </a:extLst>
          </p:cNvPr>
          <p:cNvSpPr txBox="1"/>
          <p:nvPr/>
        </p:nvSpPr>
        <p:spPr>
          <a:xfrm>
            <a:off x="5124400" y="4159860"/>
            <a:ext cx="3960440" cy="323165"/>
          </a:xfrm>
          <a:prstGeom prst="rect">
            <a:avLst/>
          </a:prstGeom>
          <a:noFill/>
        </p:spPr>
        <p:txBody>
          <a:bodyPr wrap="square" rtlCol="0">
            <a:spAutoFit/>
          </a:bodyPr>
          <a:lstStyle/>
          <a:p>
            <a:r>
              <a:rPr lang="en-US" altLang="ko-KR" sz="1500" b="1" dirty="0">
                <a:solidFill>
                  <a:schemeClr val="bg1"/>
                </a:solidFill>
              </a:rPr>
              <a:t>CODE </a:t>
            </a:r>
          </a:p>
        </p:txBody>
      </p:sp>
      <p:sp>
        <p:nvSpPr>
          <p:cNvPr id="34" name="TextBox 33">
            <a:extLst>
              <a:ext uri="{FF2B5EF4-FFF2-40B4-BE49-F238E27FC236}">
                <a16:creationId xmlns:a16="http://schemas.microsoft.com/office/drawing/2014/main" id="{D629BC1C-6BE3-4372-BB8E-BD3644F6E615}"/>
              </a:ext>
            </a:extLst>
          </p:cNvPr>
          <p:cNvSpPr txBox="1"/>
          <p:nvPr/>
        </p:nvSpPr>
        <p:spPr>
          <a:xfrm>
            <a:off x="677532" y="1669755"/>
            <a:ext cx="3693013" cy="1631216"/>
          </a:xfrm>
          <a:prstGeom prst="rect">
            <a:avLst/>
          </a:prstGeom>
          <a:noFill/>
        </p:spPr>
        <p:txBody>
          <a:bodyPr wrap="square" rtlCol="0">
            <a:spAutoFit/>
          </a:bodyPr>
          <a:lstStyle/>
          <a:p>
            <a:r>
              <a:rPr lang="en-US" altLang="ko-KR" sz="2000" b="1" dirty="0">
                <a:solidFill>
                  <a:schemeClr val="bg1"/>
                </a:solidFill>
              </a:rPr>
              <a:t>GRAPH object</a:t>
            </a:r>
            <a:r>
              <a:rPr lang="ko-KR" altLang="en-US" sz="2000" b="1" dirty="0">
                <a:solidFill>
                  <a:schemeClr val="bg1"/>
                </a:solidFill>
              </a:rPr>
              <a:t> 출력 함수</a:t>
            </a:r>
            <a:endParaRPr lang="en-US" altLang="ko-KR" sz="2000" b="1" dirty="0">
              <a:solidFill>
                <a:schemeClr val="bg1"/>
              </a:solidFill>
            </a:endParaRPr>
          </a:p>
          <a:p>
            <a:endParaRPr lang="en-US" altLang="ko-KR" sz="2000" b="1" dirty="0">
              <a:solidFill>
                <a:schemeClr val="bg1"/>
              </a:solidFill>
            </a:endParaRPr>
          </a:p>
          <a:p>
            <a:endParaRPr lang="en-US" altLang="ko-KR" sz="1500" b="1" dirty="0">
              <a:solidFill>
                <a:schemeClr val="bg1"/>
              </a:solidFill>
            </a:endParaRPr>
          </a:p>
          <a:p>
            <a:r>
              <a:rPr lang="en-US" altLang="ko-KR" sz="1500" b="1" dirty="0">
                <a:solidFill>
                  <a:schemeClr val="bg1"/>
                </a:solidFill>
              </a:rPr>
              <a:t>V( ) </a:t>
            </a:r>
            <a:r>
              <a:rPr lang="ko-KR" altLang="en-US" sz="1500" b="1" dirty="0">
                <a:solidFill>
                  <a:schemeClr val="bg1"/>
                </a:solidFill>
              </a:rPr>
              <a:t>        </a:t>
            </a:r>
            <a:r>
              <a:rPr lang="en-US" altLang="ko-KR" sz="1500" b="1" dirty="0">
                <a:solidFill>
                  <a:schemeClr val="bg1"/>
                </a:solidFill>
              </a:rPr>
              <a:t>: </a:t>
            </a:r>
            <a:r>
              <a:rPr lang="ko-KR" altLang="en-US" sz="1500" b="1" dirty="0">
                <a:solidFill>
                  <a:schemeClr val="bg1"/>
                </a:solidFill>
              </a:rPr>
              <a:t> </a:t>
            </a:r>
            <a:r>
              <a:rPr lang="en-US" altLang="ko-KR" sz="1500" b="1" dirty="0">
                <a:solidFill>
                  <a:schemeClr val="bg1"/>
                </a:solidFill>
              </a:rPr>
              <a:t>VERTEX </a:t>
            </a:r>
            <a:r>
              <a:rPr lang="ko-KR" altLang="en-US" sz="1500" b="1" dirty="0">
                <a:solidFill>
                  <a:schemeClr val="bg1"/>
                </a:solidFill>
              </a:rPr>
              <a:t>만 출력</a:t>
            </a:r>
            <a:endParaRPr lang="en-US" altLang="ko-KR" sz="1500" b="1" dirty="0">
              <a:solidFill>
                <a:schemeClr val="bg1"/>
              </a:solidFill>
            </a:endParaRPr>
          </a:p>
          <a:p>
            <a:r>
              <a:rPr lang="en-US" altLang="ko-KR" sz="1500" b="1" dirty="0">
                <a:solidFill>
                  <a:schemeClr val="bg1"/>
                </a:solidFill>
              </a:rPr>
              <a:t>E( )         :   EDGE </a:t>
            </a:r>
            <a:r>
              <a:rPr lang="ko-KR" altLang="en-US" sz="1500" b="1" dirty="0">
                <a:solidFill>
                  <a:schemeClr val="bg1"/>
                </a:solidFill>
              </a:rPr>
              <a:t>만 출력</a:t>
            </a:r>
            <a:endParaRPr lang="en-US" altLang="ko-KR" sz="1500" b="1" dirty="0">
              <a:solidFill>
                <a:schemeClr val="bg1"/>
              </a:solidFill>
            </a:endParaRPr>
          </a:p>
          <a:p>
            <a:r>
              <a:rPr lang="en-US" altLang="ko-KR" sz="1500" b="1" dirty="0">
                <a:solidFill>
                  <a:schemeClr val="bg1"/>
                </a:solidFill>
              </a:rPr>
              <a:t>Degree( ) : Vertex</a:t>
            </a:r>
            <a:r>
              <a:rPr lang="ko-KR" altLang="en-US" sz="1500" b="1" dirty="0">
                <a:solidFill>
                  <a:schemeClr val="bg1"/>
                </a:solidFill>
              </a:rPr>
              <a:t>들의 </a:t>
            </a:r>
            <a:r>
              <a:rPr lang="en-US" altLang="ko-KR" sz="1500" b="1" dirty="0">
                <a:solidFill>
                  <a:schemeClr val="bg1"/>
                </a:solidFill>
              </a:rPr>
              <a:t>Degree</a:t>
            </a:r>
            <a:r>
              <a:rPr lang="ko-KR" altLang="en-US" sz="1500" b="1" dirty="0">
                <a:solidFill>
                  <a:schemeClr val="bg1"/>
                </a:solidFill>
              </a:rPr>
              <a:t>를 출력</a:t>
            </a:r>
            <a:endParaRPr lang="en-US" altLang="ko-KR" sz="1500" b="1" dirty="0">
              <a:solidFill>
                <a:schemeClr val="bg1"/>
              </a:solidFill>
            </a:endParaRPr>
          </a:p>
        </p:txBody>
      </p:sp>
      <p:sp>
        <p:nvSpPr>
          <p:cNvPr id="4" name="직사각형 3">
            <a:extLst>
              <a:ext uri="{FF2B5EF4-FFF2-40B4-BE49-F238E27FC236}">
                <a16:creationId xmlns:a16="http://schemas.microsoft.com/office/drawing/2014/main" id="{A347B665-9768-4B2B-AD3E-FBCCC90C7359}"/>
              </a:ext>
            </a:extLst>
          </p:cNvPr>
          <p:cNvSpPr/>
          <p:nvPr/>
        </p:nvSpPr>
        <p:spPr>
          <a:xfrm>
            <a:off x="875364" y="2132856"/>
            <a:ext cx="2666901" cy="457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BEAEAAD1-3200-40CF-B167-8BE85A08BAAA}"/>
              </a:ext>
            </a:extLst>
          </p:cNvPr>
          <p:cNvSpPr/>
          <p:nvPr/>
        </p:nvSpPr>
        <p:spPr>
          <a:xfrm>
            <a:off x="875364" y="256997"/>
            <a:ext cx="2286203" cy="369332"/>
          </a:xfrm>
          <a:prstGeom prst="rect">
            <a:avLst/>
          </a:prstGeom>
        </p:spPr>
        <p:txBody>
          <a:bodyPr wrap="none">
            <a:spAutoFit/>
          </a:bodyPr>
          <a:lstStyle/>
          <a:p>
            <a:pPr algn="ctr"/>
            <a:r>
              <a:rPr lang="en-US" altLang="ko-KR" spc="-150" dirty="0">
                <a:solidFill>
                  <a:schemeClr val="bg1"/>
                </a:solidFill>
              </a:rPr>
              <a:t>Graph object </a:t>
            </a:r>
            <a:r>
              <a:rPr lang="ko-KR" altLang="en-US" spc="-150" dirty="0">
                <a:solidFill>
                  <a:schemeClr val="bg1"/>
                </a:solidFill>
              </a:rPr>
              <a:t>출력 함수</a:t>
            </a:r>
          </a:p>
        </p:txBody>
      </p:sp>
    </p:spTree>
    <p:extLst>
      <p:ext uri="{BB962C8B-B14F-4D97-AF65-F5344CB8AC3E}">
        <p14:creationId xmlns:p14="http://schemas.microsoft.com/office/powerpoint/2010/main" val="278974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03</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2"/>
                  </a:solidFill>
                </a:rPr>
                <a:t>기능별 주요함수 소개</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a:extLst>
              <a:ext uri="{FF2B5EF4-FFF2-40B4-BE49-F238E27FC236}">
                <a16:creationId xmlns:a16="http://schemas.microsoft.com/office/drawing/2014/main" id="{CC7B6613-7A3C-4575-8D83-42FF8479890F}"/>
              </a:ext>
            </a:extLst>
          </p:cNvPr>
          <p:cNvSpPr txBox="1"/>
          <p:nvPr/>
        </p:nvSpPr>
        <p:spPr>
          <a:xfrm>
            <a:off x="856176" y="1233989"/>
            <a:ext cx="6768752" cy="784830"/>
          </a:xfrm>
          <a:prstGeom prst="rect">
            <a:avLst/>
          </a:prstGeom>
          <a:noFill/>
        </p:spPr>
        <p:txBody>
          <a:bodyPr wrap="square" rtlCol="0">
            <a:spAutoFit/>
          </a:bodyPr>
          <a:lstStyle/>
          <a:p>
            <a:r>
              <a:rPr lang="en-US" altLang="ko-KR" sz="1500" b="1" dirty="0">
                <a:solidFill>
                  <a:schemeClr val="bg1"/>
                </a:solidFill>
              </a:rPr>
              <a:t>V(),E(),Degree() </a:t>
            </a:r>
            <a:r>
              <a:rPr lang="ko-KR" altLang="en-US" sz="1500" b="1" dirty="0">
                <a:solidFill>
                  <a:schemeClr val="bg1"/>
                </a:solidFill>
              </a:rPr>
              <a:t>의 활용  </a:t>
            </a:r>
            <a:r>
              <a:rPr lang="en-US" altLang="ko-KR" sz="1500" b="1" dirty="0">
                <a:solidFill>
                  <a:schemeClr val="bg1"/>
                </a:solidFill>
              </a:rPr>
              <a:t>- Attributes</a:t>
            </a:r>
          </a:p>
          <a:p>
            <a:endParaRPr lang="en-US" altLang="ko-KR" sz="1500" b="1" dirty="0">
              <a:solidFill>
                <a:schemeClr val="bg1"/>
              </a:solidFill>
            </a:endParaRPr>
          </a:p>
          <a:p>
            <a:endParaRPr lang="en-US" altLang="ko-KR" sz="1500" b="1" dirty="0">
              <a:solidFill>
                <a:schemeClr val="bg1"/>
              </a:solidFill>
            </a:endParaRPr>
          </a:p>
        </p:txBody>
      </p:sp>
      <p:sp>
        <p:nvSpPr>
          <p:cNvPr id="20" name="TextBox 19">
            <a:extLst>
              <a:ext uri="{FF2B5EF4-FFF2-40B4-BE49-F238E27FC236}">
                <a16:creationId xmlns:a16="http://schemas.microsoft.com/office/drawing/2014/main" id="{BDC58B84-F0A2-406D-9969-CA8A6574D8A7}"/>
              </a:ext>
            </a:extLst>
          </p:cNvPr>
          <p:cNvSpPr txBox="1"/>
          <p:nvPr/>
        </p:nvSpPr>
        <p:spPr>
          <a:xfrm>
            <a:off x="856176" y="1903049"/>
            <a:ext cx="3960440" cy="323165"/>
          </a:xfrm>
          <a:prstGeom prst="rect">
            <a:avLst/>
          </a:prstGeom>
          <a:noFill/>
        </p:spPr>
        <p:txBody>
          <a:bodyPr wrap="square" rtlCol="0">
            <a:spAutoFit/>
          </a:bodyPr>
          <a:lstStyle/>
          <a:p>
            <a:r>
              <a:rPr lang="en-US" altLang="ko-KR" sz="1500" b="1" dirty="0">
                <a:solidFill>
                  <a:schemeClr val="bg1"/>
                </a:solidFill>
              </a:rPr>
              <a:t>CODE </a:t>
            </a:r>
          </a:p>
        </p:txBody>
      </p:sp>
      <p:pic>
        <p:nvPicPr>
          <p:cNvPr id="4" name="그림 3">
            <a:extLst>
              <a:ext uri="{FF2B5EF4-FFF2-40B4-BE49-F238E27FC236}">
                <a16:creationId xmlns:a16="http://schemas.microsoft.com/office/drawing/2014/main" id="{34CBABD5-22A3-4FD4-84B8-72C9C0F07FBA}"/>
              </a:ext>
            </a:extLst>
          </p:cNvPr>
          <p:cNvPicPr>
            <a:picLocks noChangeAspect="1"/>
          </p:cNvPicPr>
          <p:nvPr/>
        </p:nvPicPr>
        <p:blipFill rotWithShape="1">
          <a:blip r:embed="rId3"/>
          <a:srcRect t="1" r="14994" b="-110"/>
          <a:stretch/>
        </p:blipFill>
        <p:spPr>
          <a:xfrm>
            <a:off x="884535" y="2242693"/>
            <a:ext cx="3894574" cy="590718"/>
          </a:xfrm>
          <a:prstGeom prst="rect">
            <a:avLst/>
          </a:prstGeom>
        </p:spPr>
      </p:pic>
      <p:pic>
        <p:nvPicPr>
          <p:cNvPr id="9" name="그림 8">
            <a:extLst>
              <a:ext uri="{FF2B5EF4-FFF2-40B4-BE49-F238E27FC236}">
                <a16:creationId xmlns:a16="http://schemas.microsoft.com/office/drawing/2014/main" id="{04935DAD-F8EA-4B56-9D11-40C628EB1DE1}"/>
              </a:ext>
            </a:extLst>
          </p:cNvPr>
          <p:cNvPicPr>
            <a:picLocks noChangeAspect="1"/>
          </p:cNvPicPr>
          <p:nvPr/>
        </p:nvPicPr>
        <p:blipFill>
          <a:blip r:embed="rId4"/>
          <a:stretch>
            <a:fillRect/>
          </a:stretch>
        </p:blipFill>
        <p:spPr>
          <a:xfrm>
            <a:off x="5998816" y="757424"/>
            <a:ext cx="2245592" cy="1853808"/>
          </a:xfrm>
          <a:prstGeom prst="rect">
            <a:avLst/>
          </a:prstGeom>
        </p:spPr>
      </p:pic>
      <p:pic>
        <p:nvPicPr>
          <p:cNvPr id="10" name="그림 9">
            <a:extLst>
              <a:ext uri="{FF2B5EF4-FFF2-40B4-BE49-F238E27FC236}">
                <a16:creationId xmlns:a16="http://schemas.microsoft.com/office/drawing/2014/main" id="{DAECC54D-204E-4A73-AF67-02A8704954FA}"/>
              </a:ext>
            </a:extLst>
          </p:cNvPr>
          <p:cNvPicPr>
            <a:picLocks noChangeAspect="1"/>
          </p:cNvPicPr>
          <p:nvPr/>
        </p:nvPicPr>
        <p:blipFill rotWithShape="1">
          <a:blip r:embed="rId5"/>
          <a:srcRect t="1" r="24787" b="8630"/>
          <a:stretch/>
        </p:blipFill>
        <p:spPr>
          <a:xfrm>
            <a:off x="904998" y="3776715"/>
            <a:ext cx="3894574" cy="450179"/>
          </a:xfrm>
          <a:prstGeom prst="rect">
            <a:avLst/>
          </a:prstGeom>
        </p:spPr>
      </p:pic>
      <p:pic>
        <p:nvPicPr>
          <p:cNvPr id="11" name="그림 10">
            <a:extLst>
              <a:ext uri="{FF2B5EF4-FFF2-40B4-BE49-F238E27FC236}">
                <a16:creationId xmlns:a16="http://schemas.microsoft.com/office/drawing/2014/main" id="{0A3D3B77-ED56-447B-8E35-CEA0C92D2BD5}"/>
              </a:ext>
            </a:extLst>
          </p:cNvPr>
          <p:cNvPicPr>
            <a:picLocks noChangeAspect="1"/>
          </p:cNvPicPr>
          <p:nvPr/>
        </p:nvPicPr>
        <p:blipFill>
          <a:blip r:embed="rId6"/>
          <a:stretch>
            <a:fillRect/>
          </a:stretch>
        </p:blipFill>
        <p:spPr>
          <a:xfrm>
            <a:off x="5995987" y="2625146"/>
            <a:ext cx="2245592" cy="1902717"/>
          </a:xfrm>
          <a:prstGeom prst="rect">
            <a:avLst/>
          </a:prstGeom>
        </p:spPr>
      </p:pic>
      <p:pic>
        <p:nvPicPr>
          <p:cNvPr id="12" name="그림 11">
            <a:extLst>
              <a:ext uri="{FF2B5EF4-FFF2-40B4-BE49-F238E27FC236}">
                <a16:creationId xmlns:a16="http://schemas.microsoft.com/office/drawing/2014/main" id="{EA5DCCFE-0B36-46EA-B12D-DB7F31441354}"/>
              </a:ext>
            </a:extLst>
          </p:cNvPr>
          <p:cNvPicPr>
            <a:picLocks noChangeAspect="1"/>
          </p:cNvPicPr>
          <p:nvPr/>
        </p:nvPicPr>
        <p:blipFill>
          <a:blip r:embed="rId7"/>
          <a:stretch>
            <a:fillRect/>
          </a:stretch>
        </p:blipFill>
        <p:spPr>
          <a:xfrm>
            <a:off x="922043" y="5342241"/>
            <a:ext cx="3894573" cy="450179"/>
          </a:xfrm>
          <a:prstGeom prst="rect">
            <a:avLst/>
          </a:prstGeom>
        </p:spPr>
      </p:pic>
      <p:pic>
        <p:nvPicPr>
          <p:cNvPr id="13" name="그림 12">
            <a:extLst>
              <a:ext uri="{FF2B5EF4-FFF2-40B4-BE49-F238E27FC236}">
                <a16:creationId xmlns:a16="http://schemas.microsoft.com/office/drawing/2014/main" id="{400840FA-FB59-47C5-8B24-E8BF95133CE0}"/>
              </a:ext>
            </a:extLst>
          </p:cNvPr>
          <p:cNvPicPr>
            <a:picLocks noChangeAspect="1"/>
          </p:cNvPicPr>
          <p:nvPr/>
        </p:nvPicPr>
        <p:blipFill>
          <a:blip r:embed="rId8"/>
          <a:stretch>
            <a:fillRect/>
          </a:stretch>
        </p:blipFill>
        <p:spPr>
          <a:xfrm>
            <a:off x="5995987" y="4542661"/>
            <a:ext cx="2245591" cy="2054691"/>
          </a:xfrm>
          <a:prstGeom prst="rect">
            <a:avLst/>
          </a:prstGeom>
        </p:spPr>
      </p:pic>
      <p:sp>
        <p:nvSpPr>
          <p:cNvPr id="17" name="직사각형 16">
            <a:extLst>
              <a:ext uri="{FF2B5EF4-FFF2-40B4-BE49-F238E27FC236}">
                <a16:creationId xmlns:a16="http://schemas.microsoft.com/office/drawing/2014/main" id="{D77408C0-AC54-43B5-9339-512CC8F9BBBB}"/>
              </a:ext>
            </a:extLst>
          </p:cNvPr>
          <p:cNvSpPr/>
          <p:nvPr/>
        </p:nvSpPr>
        <p:spPr>
          <a:xfrm>
            <a:off x="1152848" y="1577178"/>
            <a:ext cx="266690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1C17DE0C-DECB-4D7B-8DC2-848F687ADE11}"/>
              </a:ext>
            </a:extLst>
          </p:cNvPr>
          <p:cNvSpPr/>
          <p:nvPr/>
        </p:nvSpPr>
        <p:spPr>
          <a:xfrm>
            <a:off x="2297486" y="2746293"/>
            <a:ext cx="330298" cy="3463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6FC90240-F38E-43CF-90D0-FBF6F80FF73F}"/>
              </a:ext>
            </a:extLst>
          </p:cNvPr>
          <p:cNvSpPr/>
          <p:nvPr/>
        </p:nvSpPr>
        <p:spPr>
          <a:xfrm>
            <a:off x="2615035" y="4184721"/>
            <a:ext cx="330298" cy="3809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49A45C0D-B118-4609-8C7A-9A73392B4DDB}"/>
              </a:ext>
            </a:extLst>
          </p:cNvPr>
          <p:cNvSpPr/>
          <p:nvPr/>
        </p:nvSpPr>
        <p:spPr>
          <a:xfrm>
            <a:off x="2664311" y="5659516"/>
            <a:ext cx="330298" cy="3809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C7EB166-1EFD-4E56-939D-FF7D4EE7B8EF}"/>
              </a:ext>
            </a:extLst>
          </p:cNvPr>
          <p:cNvSpPr txBox="1"/>
          <p:nvPr/>
        </p:nvSpPr>
        <p:spPr>
          <a:xfrm>
            <a:off x="2225007" y="2950479"/>
            <a:ext cx="1522789" cy="276999"/>
          </a:xfrm>
          <a:prstGeom prst="rect">
            <a:avLst/>
          </a:prstGeom>
          <a:noFill/>
        </p:spPr>
        <p:txBody>
          <a:bodyPr wrap="none" rtlCol="0">
            <a:spAutoFit/>
          </a:bodyPr>
          <a:lstStyle/>
          <a:p>
            <a:r>
              <a:rPr lang="en-US" altLang="ko-KR" sz="1200" b="1" dirty="0">
                <a:solidFill>
                  <a:schemeClr val="accent6"/>
                </a:solidFill>
              </a:rPr>
              <a:t>Vertex</a:t>
            </a:r>
            <a:r>
              <a:rPr lang="ko-KR" altLang="en-US" sz="1200" b="1" dirty="0">
                <a:solidFill>
                  <a:schemeClr val="accent6"/>
                </a:solidFill>
              </a:rPr>
              <a:t>의 </a:t>
            </a:r>
            <a:r>
              <a:rPr lang="en-US" altLang="ko-KR" sz="1200" b="1" dirty="0">
                <a:solidFill>
                  <a:schemeClr val="accent6"/>
                </a:solidFill>
              </a:rPr>
              <a:t>Attribute</a:t>
            </a:r>
            <a:endParaRPr lang="ko-KR" altLang="en-US" sz="1200" b="1" dirty="0">
              <a:solidFill>
                <a:schemeClr val="accent6"/>
              </a:solidFill>
            </a:endParaRPr>
          </a:p>
        </p:txBody>
      </p:sp>
      <p:cxnSp>
        <p:nvCxnSpPr>
          <p:cNvPr id="7" name="직선 연결선 6">
            <a:extLst>
              <a:ext uri="{FF2B5EF4-FFF2-40B4-BE49-F238E27FC236}">
                <a16:creationId xmlns:a16="http://schemas.microsoft.com/office/drawing/2014/main" id="{69802BEB-FE3E-4763-B37D-4E170DD22F97}"/>
              </a:ext>
            </a:extLst>
          </p:cNvPr>
          <p:cNvCxnSpPr>
            <a:stCxn id="3" idx="0"/>
          </p:cNvCxnSpPr>
          <p:nvPr/>
        </p:nvCxnSpPr>
        <p:spPr>
          <a:xfrm>
            <a:off x="2462635" y="2746293"/>
            <a:ext cx="0" cy="244687"/>
          </a:xfrm>
          <a:prstGeom prst="line">
            <a:avLst/>
          </a:prstGeom>
        </p:spPr>
        <p:style>
          <a:lnRef idx="2">
            <a:schemeClr val="accent6"/>
          </a:lnRef>
          <a:fillRef idx="0">
            <a:schemeClr val="accent6"/>
          </a:fillRef>
          <a:effectRef idx="1">
            <a:schemeClr val="accent6"/>
          </a:effectRef>
          <a:fontRef idx="minor">
            <a:schemeClr val="tx1"/>
          </a:fontRef>
        </p:style>
      </p:cxnSp>
      <p:sp>
        <p:nvSpPr>
          <p:cNvPr id="24" name="TextBox 23">
            <a:extLst>
              <a:ext uri="{FF2B5EF4-FFF2-40B4-BE49-F238E27FC236}">
                <a16:creationId xmlns:a16="http://schemas.microsoft.com/office/drawing/2014/main" id="{78B5804F-7DEE-43CA-A6E9-D3A8963BBBD1}"/>
              </a:ext>
            </a:extLst>
          </p:cNvPr>
          <p:cNvSpPr txBox="1"/>
          <p:nvPr/>
        </p:nvSpPr>
        <p:spPr>
          <a:xfrm>
            <a:off x="2462635" y="4401595"/>
            <a:ext cx="1522789" cy="276999"/>
          </a:xfrm>
          <a:prstGeom prst="rect">
            <a:avLst/>
          </a:prstGeom>
          <a:noFill/>
        </p:spPr>
        <p:txBody>
          <a:bodyPr wrap="none" rtlCol="0">
            <a:spAutoFit/>
          </a:bodyPr>
          <a:lstStyle/>
          <a:p>
            <a:r>
              <a:rPr lang="en-US" altLang="ko-KR" sz="1200" b="1" dirty="0">
                <a:solidFill>
                  <a:schemeClr val="accent6"/>
                </a:solidFill>
              </a:rPr>
              <a:t>Vertex</a:t>
            </a:r>
            <a:r>
              <a:rPr lang="ko-KR" altLang="en-US" sz="1200" b="1" dirty="0">
                <a:solidFill>
                  <a:schemeClr val="accent6"/>
                </a:solidFill>
              </a:rPr>
              <a:t>의 </a:t>
            </a:r>
            <a:r>
              <a:rPr lang="en-US" altLang="ko-KR" sz="1200" b="1" dirty="0">
                <a:solidFill>
                  <a:schemeClr val="accent6"/>
                </a:solidFill>
              </a:rPr>
              <a:t>Attribute</a:t>
            </a:r>
            <a:endParaRPr lang="ko-KR" altLang="en-US" sz="1200" b="1" dirty="0">
              <a:solidFill>
                <a:schemeClr val="accent6"/>
              </a:solidFill>
            </a:endParaRPr>
          </a:p>
        </p:txBody>
      </p:sp>
      <p:cxnSp>
        <p:nvCxnSpPr>
          <p:cNvPr id="25" name="직선 연결선 24">
            <a:extLst>
              <a:ext uri="{FF2B5EF4-FFF2-40B4-BE49-F238E27FC236}">
                <a16:creationId xmlns:a16="http://schemas.microsoft.com/office/drawing/2014/main" id="{0F628C0E-7A37-4986-8C28-B96CABC46CF7}"/>
              </a:ext>
            </a:extLst>
          </p:cNvPr>
          <p:cNvCxnSpPr/>
          <p:nvPr/>
        </p:nvCxnSpPr>
        <p:spPr>
          <a:xfrm>
            <a:off x="2700263" y="4197409"/>
            <a:ext cx="0" cy="244687"/>
          </a:xfrm>
          <a:prstGeom prst="line">
            <a:avLst/>
          </a:prstGeom>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8E390EE8-69C9-4B09-9BB3-9AC4E93788E4}"/>
              </a:ext>
            </a:extLst>
          </p:cNvPr>
          <p:cNvSpPr txBox="1"/>
          <p:nvPr/>
        </p:nvSpPr>
        <p:spPr>
          <a:xfrm>
            <a:off x="2478907" y="5876390"/>
            <a:ext cx="1414105" cy="276999"/>
          </a:xfrm>
          <a:prstGeom prst="rect">
            <a:avLst/>
          </a:prstGeom>
          <a:noFill/>
        </p:spPr>
        <p:txBody>
          <a:bodyPr wrap="none" rtlCol="0">
            <a:spAutoFit/>
          </a:bodyPr>
          <a:lstStyle/>
          <a:p>
            <a:r>
              <a:rPr lang="en-US" altLang="ko-KR" sz="1200" b="1" dirty="0">
                <a:solidFill>
                  <a:schemeClr val="accent6"/>
                </a:solidFill>
              </a:rPr>
              <a:t>Edge</a:t>
            </a:r>
            <a:r>
              <a:rPr lang="ko-KR" altLang="en-US" sz="1200" b="1" dirty="0">
                <a:solidFill>
                  <a:schemeClr val="accent6"/>
                </a:solidFill>
              </a:rPr>
              <a:t>의 </a:t>
            </a:r>
            <a:r>
              <a:rPr lang="en-US" altLang="ko-KR" sz="1200" b="1" dirty="0">
                <a:solidFill>
                  <a:schemeClr val="accent6"/>
                </a:solidFill>
              </a:rPr>
              <a:t>Attribute</a:t>
            </a:r>
            <a:endParaRPr lang="ko-KR" altLang="en-US" sz="1200" b="1" dirty="0">
              <a:solidFill>
                <a:schemeClr val="accent6"/>
              </a:solidFill>
            </a:endParaRPr>
          </a:p>
        </p:txBody>
      </p:sp>
      <p:cxnSp>
        <p:nvCxnSpPr>
          <p:cNvPr id="27" name="직선 연결선 26">
            <a:extLst>
              <a:ext uri="{FF2B5EF4-FFF2-40B4-BE49-F238E27FC236}">
                <a16:creationId xmlns:a16="http://schemas.microsoft.com/office/drawing/2014/main" id="{A27056E0-900E-44E6-8B95-9E466E4C8147}"/>
              </a:ext>
            </a:extLst>
          </p:cNvPr>
          <p:cNvCxnSpPr/>
          <p:nvPr/>
        </p:nvCxnSpPr>
        <p:spPr>
          <a:xfrm>
            <a:off x="2716535" y="5672204"/>
            <a:ext cx="0" cy="244687"/>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직선 화살표 연결선 13">
            <a:extLst>
              <a:ext uri="{FF2B5EF4-FFF2-40B4-BE49-F238E27FC236}">
                <a16:creationId xmlns:a16="http://schemas.microsoft.com/office/drawing/2014/main" id="{75504F30-05B2-423B-A776-1BD53CB6D3C6}"/>
              </a:ext>
            </a:extLst>
          </p:cNvPr>
          <p:cNvCxnSpPr>
            <a:cxnSpLocks/>
          </p:cNvCxnSpPr>
          <p:nvPr/>
        </p:nvCxnSpPr>
        <p:spPr>
          <a:xfrm flipV="1">
            <a:off x="5022829" y="2137863"/>
            <a:ext cx="557283" cy="3314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4068661B-7BE0-4589-B6EC-0C8B739A2533}"/>
              </a:ext>
            </a:extLst>
          </p:cNvPr>
          <p:cNvCxnSpPr/>
          <p:nvPr/>
        </p:nvCxnSpPr>
        <p:spPr>
          <a:xfrm>
            <a:off x="5094837" y="4001804"/>
            <a:ext cx="55728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D3211A12-B77E-483A-B3C7-491798F301DD}"/>
              </a:ext>
            </a:extLst>
          </p:cNvPr>
          <p:cNvCxnSpPr>
            <a:cxnSpLocks/>
          </p:cNvCxnSpPr>
          <p:nvPr/>
        </p:nvCxnSpPr>
        <p:spPr>
          <a:xfrm>
            <a:off x="5076056" y="5659516"/>
            <a:ext cx="475270" cy="2573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직사각형 38">
            <a:extLst>
              <a:ext uri="{FF2B5EF4-FFF2-40B4-BE49-F238E27FC236}">
                <a16:creationId xmlns:a16="http://schemas.microsoft.com/office/drawing/2014/main" id="{C039793A-DCAD-4CC5-9B6B-E07B86DFD92E}"/>
              </a:ext>
            </a:extLst>
          </p:cNvPr>
          <p:cNvSpPr/>
          <p:nvPr/>
        </p:nvSpPr>
        <p:spPr>
          <a:xfrm>
            <a:off x="875364" y="256997"/>
            <a:ext cx="2286203" cy="369332"/>
          </a:xfrm>
          <a:prstGeom prst="rect">
            <a:avLst/>
          </a:prstGeom>
        </p:spPr>
        <p:txBody>
          <a:bodyPr wrap="none">
            <a:spAutoFit/>
          </a:bodyPr>
          <a:lstStyle/>
          <a:p>
            <a:pPr algn="ctr"/>
            <a:r>
              <a:rPr lang="en-US" altLang="ko-KR" spc="-150" dirty="0">
                <a:solidFill>
                  <a:schemeClr val="bg1"/>
                </a:solidFill>
              </a:rPr>
              <a:t>Graph object </a:t>
            </a:r>
            <a:r>
              <a:rPr lang="ko-KR" altLang="en-US" spc="-150" dirty="0">
                <a:solidFill>
                  <a:schemeClr val="bg1"/>
                </a:solidFill>
              </a:rPr>
              <a:t>출력 함수</a:t>
            </a:r>
          </a:p>
        </p:txBody>
      </p:sp>
    </p:spTree>
    <p:extLst>
      <p:ext uri="{BB962C8B-B14F-4D97-AF65-F5344CB8AC3E}">
        <p14:creationId xmlns:p14="http://schemas.microsoft.com/office/powerpoint/2010/main" val="2576736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04</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2"/>
                  </a:solidFill>
                </a:rPr>
                <a:t>IGRAPH </a:t>
              </a:r>
              <a:r>
                <a:rPr lang="ko-KR" altLang="en-US" b="1" dirty="0">
                  <a:solidFill>
                    <a:schemeClr val="tx2"/>
                  </a:solidFill>
                </a:rPr>
                <a:t>분석 사례</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직사각형 14">
            <a:extLst>
              <a:ext uri="{FF2B5EF4-FFF2-40B4-BE49-F238E27FC236}">
                <a16:creationId xmlns:a16="http://schemas.microsoft.com/office/drawing/2014/main" id="{2A4D633B-F944-4AB8-8266-C43938647F89}"/>
              </a:ext>
            </a:extLst>
          </p:cNvPr>
          <p:cNvSpPr/>
          <p:nvPr/>
        </p:nvSpPr>
        <p:spPr>
          <a:xfrm>
            <a:off x="0" y="2521753"/>
            <a:ext cx="9144000" cy="3283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A858946-3148-46B7-8BAB-7846FA04D09B}"/>
              </a:ext>
            </a:extLst>
          </p:cNvPr>
          <p:cNvSpPr/>
          <p:nvPr/>
        </p:nvSpPr>
        <p:spPr>
          <a:xfrm>
            <a:off x="1619672" y="2132856"/>
            <a:ext cx="5688632"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DCA433ED-1F43-431D-ABD8-0325DBD1C9C2}"/>
              </a:ext>
            </a:extLst>
          </p:cNvPr>
          <p:cNvSpPr txBox="1"/>
          <p:nvPr/>
        </p:nvSpPr>
        <p:spPr>
          <a:xfrm>
            <a:off x="1131874" y="1644748"/>
            <a:ext cx="6821288" cy="400110"/>
          </a:xfrm>
          <a:prstGeom prst="rect">
            <a:avLst/>
          </a:prstGeom>
          <a:noFill/>
        </p:spPr>
        <p:txBody>
          <a:bodyPr wrap="square" rtlCol="0">
            <a:spAutoFit/>
          </a:bodyPr>
          <a:lstStyle/>
          <a:p>
            <a:pPr algn="ctr"/>
            <a:r>
              <a:rPr lang="en-US" altLang="ko-KR" sz="2000" b="1" dirty="0">
                <a:solidFill>
                  <a:schemeClr val="bg1"/>
                </a:solidFill>
              </a:rPr>
              <a:t>Facebook </a:t>
            </a:r>
            <a:r>
              <a:rPr lang="ko-KR" altLang="en-US" sz="2000" b="1" dirty="0">
                <a:solidFill>
                  <a:schemeClr val="bg1"/>
                </a:solidFill>
              </a:rPr>
              <a:t>친구관계 분석</a:t>
            </a:r>
          </a:p>
        </p:txBody>
      </p:sp>
      <p:pic>
        <p:nvPicPr>
          <p:cNvPr id="2052" name="Picture 4">
            <a:extLst>
              <a:ext uri="{FF2B5EF4-FFF2-40B4-BE49-F238E27FC236}">
                <a16:creationId xmlns:a16="http://schemas.microsoft.com/office/drawing/2014/main" id="{405C9F59-5379-4484-86B4-2EF517B786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93" y="2521752"/>
            <a:ext cx="4104390" cy="328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3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ED7EEF02-4AF0-4E19-9A08-54AFFB613BB8}"/>
              </a:ext>
            </a:extLst>
          </p:cNvPr>
          <p:cNvSpPr/>
          <p:nvPr/>
        </p:nvSpPr>
        <p:spPr>
          <a:xfrm>
            <a:off x="0" y="2521753"/>
            <a:ext cx="9144000" cy="3283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04</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2"/>
                  </a:solidFill>
                </a:rPr>
                <a:t>IGRAPH </a:t>
              </a:r>
              <a:r>
                <a:rPr lang="ko-KR" altLang="en-US" b="1" dirty="0">
                  <a:solidFill>
                    <a:schemeClr val="tx2"/>
                  </a:solidFill>
                </a:rPr>
                <a:t>분석 사례</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074" name="Picture 2" descr="iGraph network representation of the sampled antibody repertoire in mouse spleen 15 days after immunization with HEL. (A) Left: IgM compartment. Right: IgG compartment. Each clonotype is represented by the agglomeration of lineages (nodes; represented by circles), the diameter of the circle represents the relative frequency and the color code according to the number of non-synonymous mutations. The CDRH3 sequence (*3G1 ARGEGNYGY) of recombinant HEL-specific antibody as described 12 is shown. Fading of certain clonotypes allows visualization of other clonotypes in the background. (B) Quantitative analysis of SHM in the IgM vs. IgG compartment in the same dataset as in A. (C) Statistical analysis of SHM in the IgM vs. IgG compartment. Median for each compartment is shown (dotted line). U-Mann-Whitney test. Frame shifted sequences were removed before the analysis. NSM, non-synonymous mutations.">
            <a:extLst>
              <a:ext uri="{FF2B5EF4-FFF2-40B4-BE49-F238E27FC236}">
                <a16:creationId xmlns:a16="http://schemas.microsoft.com/office/drawing/2014/main" id="{B6C8F3F3-2CD4-49C4-A672-02B8811049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45" t="2420" r="374" b="3198"/>
          <a:stretch/>
        </p:blipFill>
        <p:spPr bwMode="auto">
          <a:xfrm>
            <a:off x="2580979" y="2657033"/>
            <a:ext cx="4198066" cy="3089143"/>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a:extLst>
              <a:ext uri="{FF2B5EF4-FFF2-40B4-BE49-F238E27FC236}">
                <a16:creationId xmlns:a16="http://schemas.microsoft.com/office/drawing/2014/main" id="{38C37107-9B39-46AA-A6DF-64DD689A9B8C}"/>
              </a:ext>
            </a:extLst>
          </p:cNvPr>
          <p:cNvSpPr/>
          <p:nvPr/>
        </p:nvSpPr>
        <p:spPr>
          <a:xfrm>
            <a:off x="1619672" y="2132856"/>
            <a:ext cx="5688632"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536E970-F7D5-4F1E-B28D-1524C1FBCF6E}"/>
              </a:ext>
            </a:extLst>
          </p:cNvPr>
          <p:cNvSpPr txBox="1"/>
          <p:nvPr/>
        </p:nvSpPr>
        <p:spPr>
          <a:xfrm>
            <a:off x="1131874" y="1644748"/>
            <a:ext cx="6821288" cy="400110"/>
          </a:xfrm>
          <a:prstGeom prst="rect">
            <a:avLst/>
          </a:prstGeom>
          <a:noFill/>
        </p:spPr>
        <p:txBody>
          <a:bodyPr wrap="square" rtlCol="0">
            <a:spAutoFit/>
          </a:bodyPr>
          <a:lstStyle/>
          <a:p>
            <a:pPr algn="ctr"/>
            <a:r>
              <a:rPr lang="ko-KR" altLang="en-US" sz="2000" b="1" dirty="0">
                <a:solidFill>
                  <a:schemeClr val="bg1"/>
                </a:solidFill>
              </a:rPr>
              <a:t>생물학 연구</a:t>
            </a:r>
          </a:p>
        </p:txBody>
      </p:sp>
    </p:spTree>
    <p:extLst>
      <p:ext uri="{BB962C8B-B14F-4D97-AF65-F5344CB8AC3E}">
        <p14:creationId xmlns:p14="http://schemas.microsoft.com/office/powerpoint/2010/main" val="106560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3BF080D-1364-493A-A442-310686F1723F}"/>
              </a:ext>
            </a:extLst>
          </p:cNvPr>
          <p:cNvSpPr/>
          <p:nvPr/>
        </p:nvSpPr>
        <p:spPr>
          <a:xfrm>
            <a:off x="0" y="2521753"/>
            <a:ext cx="9144000" cy="3283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04</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2"/>
                  </a:solidFill>
                </a:rPr>
                <a:t>IGRAPH </a:t>
              </a:r>
              <a:r>
                <a:rPr lang="ko-KR" altLang="en-US" b="1" dirty="0">
                  <a:solidFill>
                    <a:schemeClr val="tx2"/>
                  </a:solidFill>
                </a:rPr>
                <a:t>분석 사례</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098" name="Picture 2">
            <a:extLst>
              <a:ext uri="{FF2B5EF4-FFF2-40B4-BE49-F238E27FC236}">
                <a16:creationId xmlns:a16="http://schemas.microsoft.com/office/drawing/2014/main" id="{44D54D85-C5A7-4EC3-BE7F-029C5AB672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8000" r="-1710" b="11150"/>
          <a:stretch/>
        </p:blipFill>
        <p:spPr bwMode="auto">
          <a:xfrm>
            <a:off x="2496811" y="2567856"/>
            <a:ext cx="4091414" cy="31989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F8532D-51B1-4258-82FF-98889FAE48D7}"/>
              </a:ext>
            </a:extLst>
          </p:cNvPr>
          <p:cNvSpPr txBox="1"/>
          <p:nvPr/>
        </p:nvSpPr>
        <p:spPr>
          <a:xfrm>
            <a:off x="1131874" y="1644748"/>
            <a:ext cx="6821288" cy="400110"/>
          </a:xfrm>
          <a:prstGeom prst="rect">
            <a:avLst/>
          </a:prstGeom>
          <a:noFill/>
        </p:spPr>
        <p:txBody>
          <a:bodyPr wrap="square" rtlCol="0">
            <a:spAutoFit/>
          </a:bodyPr>
          <a:lstStyle/>
          <a:p>
            <a:pPr algn="ctr"/>
            <a:r>
              <a:rPr lang="ko-KR" altLang="en-US" sz="2000" b="1" dirty="0">
                <a:solidFill>
                  <a:schemeClr val="bg1"/>
                </a:solidFill>
              </a:rPr>
              <a:t>타 </a:t>
            </a:r>
            <a:r>
              <a:rPr lang="en-US" altLang="ko-KR" sz="2000" b="1" dirty="0">
                <a:solidFill>
                  <a:schemeClr val="bg1"/>
                </a:solidFill>
              </a:rPr>
              <a:t>CRAN </a:t>
            </a:r>
            <a:r>
              <a:rPr lang="ko-KR" altLang="en-US" sz="2000" b="1" dirty="0">
                <a:solidFill>
                  <a:schemeClr val="bg1"/>
                </a:solidFill>
              </a:rPr>
              <a:t>패키지들의 </a:t>
            </a:r>
            <a:r>
              <a:rPr lang="en-US" altLang="ko-KR" sz="2000" b="1" dirty="0">
                <a:solidFill>
                  <a:schemeClr val="bg1"/>
                </a:solidFill>
              </a:rPr>
              <a:t>IGRAPH </a:t>
            </a:r>
            <a:r>
              <a:rPr lang="ko-KR" altLang="en-US" sz="2000" b="1" dirty="0">
                <a:solidFill>
                  <a:schemeClr val="bg1"/>
                </a:solidFill>
              </a:rPr>
              <a:t>의존도</a:t>
            </a:r>
          </a:p>
        </p:txBody>
      </p:sp>
      <p:sp>
        <p:nvSpPr>
          <p:cNvPr id="10" name="직사각형 9">
            <a:extLst>
              <a:ext uri="{FF2B5EF4-FFF2-40B4-BE49-F238E27FC236}">
                <a16:creationId xmlns:a16="http://schemas.microsoft.com/office/drawing/2014/main" id="{5655D89C-A3B0-40B0-84A3-EA3F19FC79F8}"/>
              </a:ext>
            </a:extLst>
          </p:cNvPr>
          <p:cNvSpPr/>
          <p:nvPr/>
        </p:nvSpPr>
        <p:spPr>
          <a:xfrm>
            <a:off x="1619672" y="2132856"/>
            <a:ext cx="5688632"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505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48216"/>
            <a:ext cx="6192688" cy="800219"/>
          </a:xfrm>
          <a:prstGeom prst="rect">
            <a:avLst/>
          </a:prstGeom>
          <a:noFill/>
        </p:spPr>
        <p:txBody>
          <a:bodyPr wrap="square" rtlCol="0">
            <a:spAutoFit/>
          </a:bodyPr>
          <a:lstStyle/>
          <a:p>
            <a:r>
              <a:rPr lang="en-US" altLang="ko-KR" sz="2800" b="1" spc="-150" dirty="0">
                <a:solidFill>
                  <a:schemeClr val="bg1"/>
                </a:solidFill>
              </a:rPr>
              <a:t>IGRAPH</a:t>
            </a:r>
          </a:p>
          <a:p>
            <a:endParaRPr lang="ko-KR" altLang="en-US" spc="-150" dirty="0">
              <a:solidFill>
                <a:schemeClr val="bg1"/>
              </a:solidFill>
            </a:endParaRPr>
          </a:p>
        </p:txBody>
      </p:sp>
      <p:grpSp>
        <p:nvGrpSpPr>
          <p:cNvPr id="9" name="그룹 8"/>
          <p:cNvGrpSpPr/>
          <p:nvPr/>
        </p:nvGrpSpPr>
        <p:grpSpPr>
          <a:xfrm>
            <a:off x="251520" y="1268760"/>
            <a:ext cx="2520280" cy="504056"/>
            <a:chOff x="1835696" y="2060848"/>
            <a:chExt cx="2520280" cy="504056"/>
          </a:xfrm>
        </p:grpSpPr>
        <p:sp>
          <p:nvSpPr>
            <p:cNvPr id="6" name="직사각형 5"/>
            <p:cNvSpPr/>
            <p:nvPr/>
          </p:nvSpPr>
          <p:spPr>
            <a:xfrm>
              <a:off x="1835696" y="2060848"/>
              <a:ext cx="23042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 name="타원 6"/>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p:cNvSpPr txBox="1"/>
          <p:nvPr/>
        </p:nvSpPr>
        <p:spPr>
          <a:xfrm>
            <a:off x="539552" y="1268760"/>
            <a:ext cx="2304256" cy="523220"/>
          </a:xfrm>
          <a:prstGeom prst="rect">
            <a:avLst/>
          </a:prstGeom>
          <a:noFill/>
        </p:spPr>
        <p:txBody>
          <a:bodyPr wrap="square" rtlCol="0">
            <a:spAutoFit/>
          </a:bodyPr>
          <a:lstStyle/>
          <a:p>
            <a:r>
              <a:rPr lang="en-US" altLang="ko-KR" sz="2800" b="1" spc="-150" dirty="0">
                <a:solidFill>
                  <a:schemeClr val="tx2"/>
                </a:solidFill>
              </a:rPr>
              <a:t>CONTENTS</a:t>
            </a:r>
            <a:endParaRPr lang="ko-KR" altLang="en-US" sz="2800" b="1" spc="-150" dirty="0">
              <a:solidFill>
                <a:schemeClr val="tx2"/>
              </a:solidFill>
            </a:endParaRPr>
          </a:p>
        </p:txBody>
      </p:sp>
      <p:cxnSp>
        <p:nvCxnSpPr>
          <p:cNvPr id="12" name="직선 연결선 11"/>
          <p:cNvCxnSpPr/>
          <p:nvPr/>
        </p:nvCxnSpPr>
        <p:spPr>
          <a:xfrm>
            <a:off x="1475656" y="1772816"/>
            <a:ext cx="4248472" cy="4248472"/>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4" name="순서도: 논리합 13"/>
          <p:cNvSpPr/>
          <p:nvPr/>
        </p:nvSpPr>
        <p:spPr>
          <a:xfrm>
            <a:off x="1979712" y="227687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2267744" y="2276872"/>
            <a:ext cx="3744416" cy="400110"/>
          </a:xfrm>
          <a:prstGeom prst="rect">
            <a:avLst/>
          </a:prstGeom>
          <a:noFill/>
        </p:spPr>
        <p:txBody>
          <a:bodyPr wrap="square" rtlCol="0">
            <a:spAutoFit/>
          </a:bodyPr>
          <a:lstStyle/>
          <a:p>
            <a:r>
              <a:rPr lang="en-US" altLang="ko-KR" sz="2000" b="1" spc="-150" dirty="0">
                <a:solidFill>
                  <a:schemeClr val="bg1"/>
                </a:solidFill>
              </a:rPr>
              <a:t>01    SNA</a:t>
            </a:r>
            <a:r>
              <a:rPr lang="ko-KR" altLang="en-US" sz="2000" b="1" spc="-150" dirty="0">
                <a:solidFill>
                  <a:schemeClr val="bg1"/>
                </a:solidFill>
              </a:rPr>
              <a:t> 개념 소개</a:t>
            </a:r>
            <a:endParaRPr lang="en-US" altLang="ko-KR" sz="2000" b="1" spc="-150" dirty="0">
              <a:solidFill>
                <a:schemeClr val="bg1"/>
              </a:solidFill>
            </a:endParaRPr>
          </a:p>
        </p:txBody>
      </p:sp>
      <p:sp>
        <p:nvSpPr>
          <p:cNvPr id="16" name="순서도: 논리합 15"/>
          <p:cNvSpPr/>
          <p:nvPr/>
        </p:nvSpPr>
        <p:spPr>
          <a:xfrm>
            <a:off x="2699792" y="2972387"/>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2987824" y="2972387"/>
            <a:ext cx="3744416" cy="400110"/>
          </a:xfrm>
          <a:prstGeom prst="rect">
            <a:avLst/>
          </a:prstGeom>
          <a:noFill/>
        </p:spPr>
        <p:txBody>
          <a:bodyPr wrap="square" rtlCol="0">
            <a:spAutoFit/>
          </a:bodyPr>
          <a:lstStyle/>
          <a:p>
            <a:r>
              <a:rPr lang="en-US" altLang="ko-KR" sz="2000" b="1" spc="-150" dirty="0">
                <a:solidFill>
                  <a:schemeClr val="bg1"/>
                </a:solidFill>
              </a:rPr>
              <a:t>02    SNA Process with </a:t>
            </a:r>
            <a:r>
              <a:rPr lang="en-US" altLang="ko-KR" sz="2000" b="1" spc="-150" dirty="0" err="1">
                <a:solidFill>
                  <a:schemeClr val="bg1"/>
                </a:solidFill>
              </a:rPr>
              <a:t>igraph</a:t>
            </a:r>
            <a:endParaRPr lang="ko-KR" altLang="en-US" sz="2000" b="1" spc="-150" dirty="0">
              <a:solidFill>
                <a:schemeClr val="bg1"/>
              </a:solidFill>
            </a:endParaRPr>
          </a:p>
        </p:txBody>
      </p:sp>
      <p:sp>
        <p:nvSpPr>
          <p:cNvPr id="18" name="순서도: 논리합 17"/>
          <p:cNvSpPr/>
          <p:nvPr/>
        </p:nvSpPr>
        <p:spPr>
          <a:xfrm>
            <a:off x="3347864" y="3658959"/>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3635896" y="3658959"/>
            <a:ext cx="3744416" cy="400110"/>
          </a:xfrm>
          <a:prstGeom prst="rect">
            <a:avLst/>
          </a:prstGeom>
          <a:noFill/>
        </p:spPr>
        <p:txBody>
          <a:bodyPr wrap="square" rtlCol="0">
            <a:spAutoFit/>
          </a:bodyPr>
          <a:lstStyle/>
          <a:p>
            <a:r>
              <a:rPr lang="en-US" altLang="ko-KR" sz="2000" b="1" spc="-150" dirty="0">
                <a:solidFill>
                  <a:schemeClr val="bg1"/>
                </a:solidFill>
              </a:rPr>
              <a:t>03 </a:t>
            </a:r>
            <a:r>
              <a:rPr lang="ko-KR" altLang="en-US" sz="2000" b="1" spc="-150" dirty="0">
                <a:solidFill>
                  <a:schemeClr val="bg1"/>
                </a:solidFill>
              </a:rPr>
              <a:t>기능별</a:t>
            </a:r>
            <a:r>
              <a:rPr lang="en-US" altLang="ko-KR" sz="2000" b="1" spc="-150" dirty="0">
                <a:solidFill>
                  <a:schemeClr val="bg1"/>
                </a:solidFill>
              </a:rPr>
              <a:t> </a:t>
            </a:r>
            <a:r>
              <a:rPr lang="ko-KR" altLang="en-US" sz="2000" b="1" spc="-150" dirty="0">
                <a:solidFill>
                  <a:schemeClr val="bg1"/>
                </a:solidFill>
              </a:rPr>
              <a:t>주요 함수 소개</a:t>
            </a:r>
          </a:p>
        </p:txBody>
      </p:sp>
      <p:sp>
        <p:nvSpPr>
          <p:cNvPr id="20" name="순서도: 논리합 19"/>
          <p:cNvSpPr/>
          <p:nvPr/>
        </p:nvSpPr>
        <p:spPr>
          <a:xfrm>
            <a:off x="4034436" y="4307031"/>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4322468" y="4307031"/>
            <a:ext cx="3744416" cy="400110"/>
          </a:xfrm>
          <a:prstGeom prst="rect">
            <a:avLst/>
          </a:prstGeom>
          <a:noFill/>
        </p:spPr>
        <p:txBody>
          <a:bodyPr wrap="square" rtlCol="0">
            <a:spAutoFit/>
          </a:bodyPr>
          <a:lstStyle/>
          <a:p>
            <a:r>
              <a:rPr lang="en-US" altLang="ko-KR" sz="2000" b="1" spc="-150" dirty="0">
                <a:solidFill>
                  <a:schemeClr val="bg1"/>
                </a:solidFill>
              </a:rPr>
              <a:t>04   IGRAPH </a:t>
            </a:r>
            <a:r>
              <a:rPr lang="ko-KR" altLang="en-US" sz="2000" b="1" spc="-150" dirty="0">
                <a:solidFill>
                  <a:schemeClr val="bg1"/>
                </a:solidFill>
              </a:rPr>
              <a:t>분석 사례</a:t>
            </a:r>
          </a:p>
        </p:txBody>
      </p:sp>
      <p:sp>
        <p:nvSpPr>
          <p:cNvPr id="22" name="순서도: 논리합 21"/>
          <p:cNvSpPr/>
          <p:nvPr/>
        </p:nvSpPr>
        <p:spPr>
          <a:xfrm>
            <a:off x="4716016" y="4995173"/>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5004048" y="4995173"/>
            <a:ext cx="3744416" cy="400110"/>
          </a:xfrm>
          <a:prstGeom prst="rect">
            <a:avLst/>
          </a:prstGeom>
          <a:noFill/>
        </p:spPr>
        <p:txBody>
          <a:bodyPr wrap="square" rtlCol="0">
            <a:spAutoFit/>
          </a:bodyPr>
          <a:lstStyle/>
          <a:p>
            <a:pPr marL="457200" indent="-457200"/>
            <a:r>
              <a:rPr lang="en-US" altLang="ko-KR" sz="2000" b="1" spc="-150" dirty="0">
                <a:solidFill>
                  <a:schemeClr val="bg1"/>
                </a:solidFill>
              </a:rPr>
              <a:t>05    </a:t>
            </a:r>
            <a:r>
              <a:rPr lang="ko-KR" altLang="en-US" sz="2000" b="1" spc="-150" dirty="0">
                <a:solidFill>
                  <a:schemeClr val="bg1"/>
                </a:solidFill>
              </a:rPr>
              <a:t>마무리</a:t>
            </a:r>
            <a:endParaRPr lang="en-US" altLang="ko-KR" sz="2000" b="1" spc="-150" dirty="0">
              <a:solidFill>
                <a:schemeClr val="bg1"/>
              </a:solidFill>
            </a:endParaRPr>
          </a:p>
        </p:txBody>
      </p:sp>
      <p:sp>
        <p:nvSpPr>
          <p:cNvPr id="24" name="TextBox 23">
            <a:extLst>
              <a:ext uri="{FF2B5EF4-FFF2-40B4-BE49-F238E27FC236}">
                <a16:creationId xmlns:a16="http://schemas.microsoft.com/office/drawing/2014/main" id="{1BFDA13D-6CDD-42EB-B228-F4EC526F8D5B}"/>
              </a:ext>
            </a:extLst>
          </p:cNvPr>
          <p:cNvSpPr txBox="1"/>
          <p:nvPr/>
        </p:nvSpPr>
        <p:spPr>
          <a:xfrm>
            <a:off x="5704160" y="5406316"/>
            <a:ext cx="3744416" cy="553998"/>
          </a:xfrm>
          <a:prstGeom prst="rect">
            <a:avLst/>
          </a:prstGeom>
          <a:noFill/>
        </p:spPr>
        <p:txBody>
          <a:bodyPr wrap="square" rtlCol="0">
            <a:spAutoFit/>
          </a:bodyPr>
          <a:lstStyle/>
          <a:p>
            <a:pPr marL="457200" indent="-457200">
              <a:buAutoNum type="arabicParenBoth"/>
            </a:pPr>
            <a:r>
              <a:rPr lang="ko-KR" altLang="en-US" sz="1500" b="1" spc="-150" dirty="0">
                <a:solidFill>
                  <a:schemeClr val="bg1"/>
                </a:solidFill>
              </a:rPr>
              <a:t>참고자료</a:t>
            </a:r>
            <a:endParaRPr lang="en-US" altLang="ko-KR" sz="1500" b="1" spc="-150" dirty="0">
              <a:solidFill>
                <a:schemeClr val="bg1"/>
              </a:solidFill>
            </a:endParaRPr>
          </a:p>
          <a:p>
            <a:r>
              <a:rPr lang="en-US" altLang="ko-KR" sz="1500" b="1" spc="-150" dirty="0">
                <a:solidFill>
                  <a:schemeClr val="bg1"/>
                </a:solidFill>
              </a:rPr>
              <a:t>     (2)      </a:t>
            </a:r>
            <a:r>
              <a:rPr lang="ko-KR" altLang="en-US" sz="1500" b="1" spc="-150" dirty="0">
                <a:solidFill>
                  <a:schemeClr val="bg1"/>
                </a:solidFill>
              </a:rPr>
              <a:t>추천자료</a:t>
            </a:r>
            <a:endParaRPr lang="en-US" altLang="ko-KR" sz="1500" b="1" spc="-15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05</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2"/>
                  </a:solidFill>
                </a:rPr>
                <a:t>마무리 </a:t>
              </a:r>
              <a:r>
                <a:rPr lang="en-US" altLang="ko-KR" b="1" dirty="0">
                  <a:solidFill>
                    <a:schemeClr val="tx2"/>
                  </a:solidFill>
                </a:rPr>
                <a:t>: </a:t>
              </a:r>
              <a:r>
                <a:rPr lang="ko-KR" altLang="en-US" b="1" dirty="0">
                  <a:solidFill>
                    <a:schemeClr val="tx2"/>
                  </a:solidFill>
                </a:rPr>
                <a:t>참고자료</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직사각형 2">
            <a:extLst>
              <a:ext uri="{FF2B5EF4-FFF2-40B4-BE49-F238E27FC236}">
                <a16:creationId xmlns:a16="http://schemas.microsoft.com/office/drawing/2014/main" id="{C63F4C43-A453-4B5E-A09D-C41D56943405}"/>
              </a:ext>
            </a:extLst>
          </p:cNvPr>
          <p:cNvSpPr/>
          <p:nvPr/>
        </p:nvSpPr>
        <p:spPr>
          <a:xfrm>
            <a:off x="683568" y="1750763"/>
            <a:ext cx="8277200" cy="5247590"/>
          </a:xfrm>
          <a:prstGeom prst="rect">
            <a:avLst/>
          </a:prstGeom>
        </p:spPr>
        <p:txBody>
          <a:bodyPr wrap="square">
            <a:spAutoFit/>
          </a:bodyPr>
          <a:lstStyle/>
          <a:p>
            <a:endParaRPr lang="en-US" altLang="ko-KR" sz="1500" dirty="0"/>
          </a:p>
          <a:p>
            <a:r>
              <a:rPr lang="en-US" altLang="ko-KR" sz="1500" b="1" dirty="0">
                <a:solidFill>
                  <a:schemeClr val="bg1"/>
                </a:solidFill>
              </a:rPr>
              <a:t>01. SNA </a:t>
            </a:r>
            <a:r>
              <a:rPr lang="ko-KR" altLang="en-US" sz="1500" b="1" dirty="0">
                <a:solidFill>
                  <a:schemeClr val="bg1"/>
                </a:solidFill>
              </a:rPr>
              <a:t>개념 소개 참고자료</a:t>
            </a:r>
            <a:endParaRPr lang="en-US" altLang="ko-KR" sz="1500" b="1" dirty="0">
              <a:solidFill>
                <a:schemeClr val="bg1"/>
              </a:solidFill>
            </a:endParaRPr>
          </a:p>
          <a:p>
            <a:endParaRPr lang="en-US" altLang="ko-KR" sz="1300" dirty="0">
              <a:hlinkClick r:id="rId3"/>
            </a:endParaRPr>
          </a:p>
          <a:p>
            <a:r>
              <a:rPr lang="ko-KR" altLang="en-US" sz="1300" dirty="0">
                <a:hlinkClick r:id="rId3"/>
              </a:rPr>
              <a:t>https://ko.wikipedia.org/wiki/%EC%82%AC%ED%9A%8C_%EC%97%B0%EA%B2%B0%EB%A7%9D</a:t>
            </a:r>
            <a:endParaRPr lang="en-US" altLang="ko-KR" sz="1300" dirty="0"/>
          </a:p>
          <a:p>
            <a:endParaRPr lang="ko-KR" altLang="en-US" sz="1300" dirty="0"/>
          </a:p>
          <a:p>
            <a:r>
              <a:rPr lang="ko-KR" altLang="en-US" sz="1300" dirty="0">
                <a:hlinkClick r:id="rId4"/>
              </a:rPr>
              <a:t>https://ko.wikipedia.org/wiki/%EB%84%A4%ED%8A%B8%EC%9B%8C%ED%81%AC_%EA%B3%BC%ED%95%99</a:t>
            </a:r>
            <a:endParaRPr lang="en-US" altLang="ko-KR" sz="1300" dirty="0"/>
          </a:p>
          <a:p>
            <a:endParaRPr lang="ko-KR" altLang="en-US" sz="1300" dirty="0"/>
          </a:p>
          <a:p>
            <a:r>
              <a:rPr lang="ko-KR" altLang="en-US" sz="1300" dirty="0">
                <a:hlinkClick r:id="rId5"/>
              </a:rPr>
              <a:t>https://m.blog.naver.com/PostView.nhn?blogId=1stwook&amp;logNo=220671991938&amp;proxyReferer=https:%2F%2Fwww.google.com%2F</a:t>
            </a:r>
            <a:endParaRPr lang="en-US" altLang="ko-KR" sz="1300" dirty="0"/>
          </a:p>
          <a:p>
            <a:endParaRPr lang="en-US" altLang="ko-KR" sz="1300" dirty="0"/>
          </a:p>
          <a:p>
            <a:r>
              <a:rPr lang="en-US" altLang="ko-KR" sz="1500" b="1" dirty="0">
                <a:solidFill>
                  <a:schemeClr val="bg1"/>
                </a:solidFill>
              </a:rPr>
              <a:t>03. </a:t>
            </a:r>
            <a:r>
              <a:rPr lang="ko-KR" altLang="en-US" sz="1500" b="1" dirty="0">
                <a:solidFill>
                  <a:schemeClr val="bg1"/>
                </a:solidFill>
              </a:rPr>
              <a:t>출력방식 및 함수 소개 참고자료</a:t>
            </a:r>
            <a:r>
              <a:rPr lang="en-US" altLang="ko-KR" sz="1500" b="1" dirty="0">
                <a:solidFill>
                  <a:schemeClr val="bg1"/>
                </a:solidFill>
              </a:rPr>
              <a:t>&gt;</a:t>
            </a:r>
          </a:p>
          <a:p>
            <a:endParaRPr lang="en-US" altLang="ko-KR" sz="1400" dirty="0"/>
          </a:p>
          <a:p>
            <a:r>
              <a:rPr lang="en-US" altLang="ko-KR" sz="1500" b="1" i="1" u="sng" dirty="0">
                <a:solidFill>
                  <a:srgbClr val="131A9F"/>
                </a:solidFill>
              </a:rPr>
              <a:t>R – help(</a:t>
            </a:r>
            <a:r>
              <a:rPr lang="en-US" altLang="ko-KR" sz="1500" b="1" i="1" u="sng" dirty="0" err="1">
                <a:solidFill>
                  <a:srgbClr val="131A9F"/>
                </a:solidFill>
              </a:rPr>
              <a:t>igraph</a:t>
            </a:r>
            <a:r>
              <a:rPr lang="en-US" altLang="ko-KR" sz="1500" b="1" i="1" u="sng" dirty="0">
                <a:solidFill>
                  <a:srgbClr val="131A9F"/>
                </a:solidFill>
              </a:rPr>
              <a:t>)</a:t>
            </a:r>
          </a:p>
          <a:p>
            <a:endParaRPr lang="ko-KR" altLang="en-US" sz="1300" dirty="0"/>
          </a:p>
          <a:p>
            <a:r>
              <a:rPr lang="en-US" altLang="ko-KR" sz="1500" b="1" dirty="0">
                <a:solidFill>
                  <a:schemeClr val="bg1"/>
                </a:solidFill>
              </a:rPr>
              <a:t>04. </a:t>
            </a:r>
            <a:r>
              <a:rPr lang="en-US" altLang="ko-KR" sz="1500" b="1" dirty="0" err="1">
                <a:solidFill>
                  <a:schemeClr val="bg1"/>
                </a:solidFill>
              </a:rPr>
              <a:t>igraph</a:t>
            </a:r>
            <a:r>
              <a:rPr lang="en-US" altLang="ko-KR" sz="1500" b="1" dirty="0">
                <a:solidFill>
                  <a:schemeClr val="bg1"/>
                </a:solidFill>
              </a:rPr>
              <a:t> </a:t>
            </a:r>
            <a:r>
              <a:rPr lang="ko-KR" altLang="en-US" sz="1500" b="1" dirty="0">
                <a:solidFill>
                  <a:schemeClr val="bg1"/>
                </a:solidFill>
              </a:rPr>
              <a:t>분석사례 이미지 등 참조</a:t>
            </a:r>
            <a:r>
              <a:rPr lang="en-US" altLang="ko-KR" sz="1500" b="1" dirty="0">
                <a:solidFill>
                  <a:schemeClr val="bg1"/>
                </a:solidFill>
              </a:rPr>
              <a:t>&gt;</a:t>
            </a:r>
          </a:p>
          <a:p>
            <a:endParaRPr lang="ko-KR" altLang="en-US" sz="1500" dirty="0"/>
          </a:p>
          <a:p>
            <a:r>
              <a:rPr lang="ko-KR" altLang="en-US" sz="1300" dirty="0">
                <a:hlinkClick r:id="rId6"/>
              </a:rPr>
              <a:t>https://kateto.net/2014/04/facebook-data-collection-and-photo-network-visualization-with-gephi-and-r/#iLightbox[87cf885fcf88a10755d]/0</a:t>
            </a:r>
            <a:br>
              <a:rPr lang="en-US" altLang="ko-KR" sz="1300" dirty="0"/>
            </a:br>
            <a:endParaRPr lang="ko-KR" altLang="en-US" sz="1300" dirty="0"/>
          </a:p>
          <a:p>
            <a:r>
              <a:rPr lang="ko-KR" altLang="en-US" sz="1300" dirty="0">
                <a:hlinkClick r:id="rId7"/>
              </a:rPr>
              <a:t>https://www.researchgate.net/figure/iGraph-network-representation-of-the-sampled-antibody-repertoire-in-mouse-spleen-15-days_fig1_275046336</a:t>
            </a:r>
            <a:endParaRPr lang="en-US" altLang="ko-KR" sz="1300" dirty="0"/>
          </a:p>
          <a:p>
            <a:endParaRPr lang="ko-KR" altLang="en-US" sz="1300" dirty="0"/>
          </a:p>
          <a:p>
            <a:r>
              <a:rPr lang="ko-KR" altLang="en-US" sz="1300" dirty="0">
                <a:hlinkClick r:id="rId8"/>
              </a:rPr>
              <a:t>https://www.r-bloggers.com/r-graph-objects-igraph-vs-network/</a:t>
            </a:r>
            <a:endParaRPr lang="en-US" altLang="ko-KR" sz="1300" dirty="0"/>
          </a:p>
          <a:p>
            <a:endParaRPr lang="ko-KR" altLang="en-US" sz="1300" dirty="0"/>
          </a:p>
        </p:txBody>
      </p:sp>
      <p:sp>
        <p:nvSpPr>
          <p:cNvPr id="10" name="TextBox 9">
            <a:extLst>
              <a:ext uri="{FF2B5EF4-FFF2-40B4-BE49-F238E27FC236}">
                <a16:creationId xmlns:a16="http://schemas.microsoft.com/office/drawing/2014/main" id="{652859CB-92A7-4A43-9BE3-3E57CD880CB3}"/>
              </a:ext>
            </a:extLst>
          </p:cNvPr>
          <p:cNvSpPr txBox="1"/>
          <p:nvPr/>
        </p:nvSpPr>
        <p:spPr>
          <a:xfrm>
            <a:off x="-1764704" y="1378651"/>
            <a:ext cx="6821288" cy="400110"/>
          </a:xfrm>
          <a:prstGeom prst="rect">
            <a:avLst/>
          </a:prstGeom>
          <a:noFill/>
        </p:spPr>
        <p:txBody>
          <a:bodyPr wrap="square" rtlCol="0">
            <a:spAutoFit/>
          </a:bodyPr>
          <a:lstStyle/>
          <a:p>
            <a:pPr algn="ctr"/>
            <a:r>
              <a:rPr lang="en-US" altLang="ko-KR" sz="2000" b="1" dirty="0">
                <a:solidFill>
                  <a:schemeClr val="bg1"/>
                </a:solidFill>
              </a:rPr>
              <a:t>PPT </a:t>
            </a:r>
            <a:r>
              <a:rPr lang="ko-KR" altLang="en-US" sz="2000" b="1" dirty="0">
                <a:solidFill>
                  <a:schemeClr val="bg1"/>
                </a:solidFill>
              </a:rPr>
              <a:t>참고자료</a:t>
            </a:r>
          </a:p>
        </p:txBody>
      </p:sp>
      <p:sp>
        <p:nvSpPr>
          <p:cNvPr id="11" name="직사각형 10">
            <a:extLst>
              <a:ext uri="{FF2B5EF4-FFF2-40B4-BE49-F238E27FC236}">
                <a16:creationId xmlns:a16="http://schemas.microsoft.com/office/drawing/2014/main" id="{6FEA7166-5C53-4247-82E7-3A2A02D17C55}"/>
              </a:ext>
            </a:extLst>
          </p:cNvPr>
          <p:cNvSpPr/>
          <p:nvPr/>
        </p:nvSpPr>
        <p:spPr>
          <a:xfrm flipV="1">
            <a:off x="755576" y="1458203"/>
            <a:ext cx="69022" cy="249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1022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05</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2"/>
                  </a:solidFill>
                </a:rPr>
                <a:t>마무리 </a:t>
              </a:r>
              <a:r>
                <a:rPr lang="en-US" altLang="ko-KR" b="1" dirty="0">
                  <a:solidFill>
                    <a:schemeClr val="tx2"/>
                  </a:solidFill>
                </a:rPr>
                <a:t>: </a:t>
              </a:r>
              <a:r>
                <a:rPr lang="ko-KR" altLang="en-US" b="1" dirty="0">
                  <a:solidFill>
                    <a:schemeClr val="tx2"/>
                  </a:solidFill>
                </a:rPr>
                <a:t>추천자료</a:t>
              </a: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a:extLst>
              <a:ext uri="{FF2B5EF4-FFF2-40B4-BE49-F238E27FC236}">
                <a16:creationId xmlns:a16="http://schemas.microsoft.com/office/drawing/2014/main" id="{BCF2CA77-5A1F-4D8F-8D7B-68D16B7739A5}"/>
              </a:ext>
            </a:extLst>
          </p:cNvPr>
          <p:cNvSpPr txBox="1"/>
          <p:nvPr/>
        </p:nvSpPr>
        <p:spPr>
          <a:xfrm>
            <a:off x="-1278656" y="1436529"/>
            <a:ext cx="6821288" cy="400110"/>
          </a:xfrm>
          <a:prstGeom prst="rect">
            <a:avLst/>
          </a:prstGeom>
          <a:noFill/>
        </p:spPr>
        <p:txBody>
          <a:bodyPr wrap="square" rtlCol="0">
            <a:spAutoFit/>
          </a:bodyPr>
          <a:lstStyle/>
          <a:p>
            <a:pPr algn="ctr"/>
            <a:r>
              <a:rPr lang="en-US" altLang="ko-KR" sz="2000" b="1" dirty="0">
                <a:solidFill>
                  <a:schemeClr val="bg1"/>
                </a:solidFill>
              </a:rPr>
              <a:t> IGRAPH</a:t>
            </a:r>
            <a:r>
              <a:rPr lang="ko-KR" altLang="en-US" sz="2000" b="1" dirty="0">
                <a:solidFill>
                  <a:schemeClr val="bg1"/>
                </a:solidFill>
              </a:rPr>
              <a:t> 추천 자료</a:t>
            </a:r>
          </a:p>
        </p:txBody>
      </p:sp>
      <p:sp>
        <p:nvSpPr>
          <p:cNvPr id="14" name="TextBox 13">
            <a:extLst>
              <a:ext uri="{FF2B5EF4-FFF2-40B4-BE49-F238E27FC236}">
                <a16:creationId xmlns:a16="http://schemas.microsoft.com/office/drawing/2014/main" id="{CBC54ABE-AF16-45C4-95BE-EEB88770EB83}"/>
              </a:ext>
            </a:extLst>
          </p:cNvPr>
          <p:cNvSpPr txBox="1"/>
          <p:nvPr/>
        </p:nvSpPr>
        <p:spPr>
          <a:xfrm>
            <a:off x="-1260648" y="2202108"/>
            <a:ext cx="6821288" cy="553998"/>
          </a:xfrm>
          <a:prstGeom prst="rect">
            <a:avLst/>
          </a:prstGeom>
          <a:noFill/>
        </p:spPr>
        <p:txBody>
          <a:bodyPr wrap="square" rtlCol="0">
            <a:spAutoFit/>
          </a:bodyPr>
          <a:lstStyle/>
          <a:p>
            <a:pPr algn="ctr"/>
            <a:r>
              <a:rPr lang="ko-KR" altLang="en-US" sz="1500" b="1" dirty="0">
                <a:solidFill>
                  <a:schemeClr val="bg1"/>
                </a:solidFill>
              </a:rPr>
              <a:t>그래프이론    </a:t>
            </a:r>
            <a:endParaRPr lang="en-US" altLang="ko-KR" sz="1500" b="1" dirty="0">
              <a:solidFill>
                <a:schemeClr val="bg1"/>
              </a:solidFill>
            </a:endParaRPr>
          </a:p>
          <a:p>
            <a:pPr algn="ctr"/>
            <a:r>
              <a:rPr lang="en-US" altLang="ko-KR" sz="1500" b="1" dirty="0">
                <a:solidFill>
                  <a:schemeClr val="bg1"/>
                </a:solidFill>
              </a:rPr>
              <a:t>(</a:t>
            </a:r>
            <a:r>
              <a:rPr lang="ko-KR" altLang="en-US" sz="1500" b="1" dirty="0">
                <a:solidFill>
                  <a:schemeClr val="bg1"/>
                </a:solidFill>
              </a:rPr>
              <a:t>네트워크이론</a:t>
            </a:r>
            <a:r>
              <a:rPr lang="en-US" altLang="ko-KR" sz="1500" b="1" dirty="0">
                <a:solidFill>
                  <a:schemeClr val="bg1"/>
                </a:solidFill>
              </a:rPr>
              <a:t>)</a:t>
            </a:r>
            <a:r>
              <a:rPr lang="ko-KR" altLang="en-US" sz="1500" b="1" dirty="0">
                <a:solidFill>
                  <a:schemeClr val="bg1"/>
                </a:solidFill>
              </a:rPr>
              <a:t> </a:t>
            </a:r>
          </a:p>
        </p:txBody>
      </p:sp>
      <p:sp>
        <p:nvSpPr>
          <p:cNvPr id="16" name="TextBox 15">
            <a:extLst>
              <a:ext uri="{FF2B5EF4-FFF2-40B4-BE49-F238E27FC236}">
                <a16:creationId xmlns:a16="http://schemas.microsoft.com/office/drawing/2014/main" id="{32C1BB07-6E53-4B56-BF9C-A63EA0BD1D19}"/>
              </a:ext>
            </a:extLst>
          </p:cNvPr>
          <p:cNvSpPr txBox="1"/>
          <p:nvPr/>
        </p:nvSpPr>
        <p:spPr>
          <a:xfrm>
            <a:off x="-1260648" y="3936904"/>
            <a:ext cx="6821288" cy="323165"/>
          </a:xfrm>
          <a:prstGeom prst="rect">
            <a:avLst/>
          </a:prstGeom>
          <a:noFill/>
        </p:spPr>
        <p:txBody>
          <a:bodyPr wrap="square" rtlCol="0">
            <a:spAutoFit/>
          </a:bodyPr>
          <a:lstStyle/>
          <a:p>
            <a:pPr algn="ctr"/>
            <a:r>
              <a:rPr lang="en-US" altLang="ko-KR" sz="1500" b="1" dirty="0" err="1">
                <a:solidFill>
                  <a:schemeClr val="bg1"/>
                </a:solidFill>
              </a:rPr>
              <a:t>Igraph</a:t>
            </a:r>
            <a:r>
              <a:rPr lang="en-US" altLang="ko-KR" sz="1500" b="1" dirty="0">
                <a:solidFill>
                  <a:schemeClr val="bg1"/>
                </a:solidFill>
              </a:rPr>
              <a:t> </a:t>
            </a:r>
            <a:r>
              <a:rPr lang="ko-KR" altLang="en-US" sz="1500" b="1" dirty="0">
                <a:solidFill>
                  <a:schemeClr val="bg1"/>
                </a:solidFill>
              </a:rPr>
              <a:t>활용     </a:t>
            </a:r>
          </a:p>
        </p:txBody>
      </p:sp>
      <p:sp>
        <p:nvSpPr>
          <p:cNvPr id="19" name="TextBox 18">
            <a:extLst>
              <a:ext uri="{FF2B5EF4-FFF2-40B4-BE49-F238E27FC236}">
                <a16:creationId xmlns:a16="http://schemas.microsoft.com/office/drawing/2014/main" id="{1505F660-C4AC-4C50-A445-07A221914F38}"/>
              </a:ext>
            </a:extLst>
          </p:cNvPr>
          <p:cNvSpPr txBox="1"/>
          <p:nvPr/>
        </p:nvSpPr>
        <p:spPr>
          <a:xfrm>
            <a:off x="2943514" y="3967896"/>
            <a:ext cx="6048672" cy="1631216"/>
          </a:xfrm>
          <a:prstGeom prst="rect">
            <a:avLst/>
          </a:prstGeom>
          <a:noFill/>
        </p:spPr>
        <p:txBody>
          <a:bodyPr wrap="square" rtlCol="0">
            <a:spAutoFit/>
          </a:bodyPr>
          <a:lstStyle/>
          <a:p>
            <a:r>
              <a:rPr lang="en-US" altLang="ko-KR" sz="1000" dirty="0">
                <a:hlinkClick r:id="rId3"/>
              </a:rPr>
              <a:t>https://kateto.net/networks-r-igraph</a:t>
            </a:r>
            <a:r>
              <a:rPr lang="en-US" altLang="ko-KR" sz="1000" dirty="0"/>
              <a:t>  </a:t>
            </a:r>
            <a:r>
              <a:rPr lang="en-US" altLang="ko-KR" sz="1000" dirty="0">
                <a:solidFill>
                  <a:schemeClr val="bg1"/>
                </a:solidFill>
              </a:rPr>
              <a:t>- </a:t>
            </a:r>
            <a:r>
              <a:rPr lang="en-US" altLang="ko-KR" sz="1000" dirty="0" err="1">
                <a:solidFill>
                  <a:schemeClr val="bg1"/>
                </a:solidFill>
              </a:rPr>
              <a:t>iNetwork</a:t>
            </a:r>
            <a:r>
              <a:rPr lang="en-US" altLang="ko-KR" sz="1000" dirty="0">
                <a:solidFill>
                  <a:schemeClr val="bg1"/>
                </a:solidFill>
              </a:rPr>
              <a:t> Analysis and Visualization with R and </a:t>
            </a:r>
            <a:r>
              <a:rPr lang="en-US" altLang="ko-KR" sz="1000" dirty="0" err="1">
                <a:solidFill>
                  <a:schemeClr val="bg1"/>
                </a:solidFill>
              </a:rPr>
              <a:t>igraph</a:t>
            </a:r>
            <a:endParaRPr lang="en-US" altLang="ko-KR" sz="1000" dirty="0">
              <a:solidFill>
                <a:schemeClr val="bg1"/>
              </a:solidFill>
            </a:endParaRPr>
          </a:p>
          <a:p>
            <a:endParaRPr lang="en-US" altLang="ko-KR" sz="1000" dirty="0">
              <a:hlinkClick r:id="rId4"/>
            </a:endParaRPr>
          </a:p>
          <a:p>
            <a:endParaRPr lang="en-US" altLang="ko-KR" sz="1000" dirty="0">
              <a:hlinkClick r:id="rId4"/>
            </a:endParaRPr>
          </a:p>
          <a:p>
            <a:r>
              <a:rPr lang="en-US" altLang="ko-KR" sz="1000" dirty="0">
                <a:hlinkClick r:id="rId4"/>
              </a:rPr>
              <a:t>https://rstudio-pubs-static.s3.amazonaws.com/275840_eac9bc57b98c482981e1ec77caf49c18.html</a:t>
            </a:r>
            <a:endParaRPr lang="en-US" altLang="ko-KR" sz="1000" dirty="0"/>
          </a:p>
          <a:p>
            <a:endParaRPr lang="en-US" altLang="ko-KR" sz="1000" b="1" dirty="0">
              <a:solidFill>
                <a:schemeClr val="bg1"/>
              </a:solidFill>
            </a:endParaRPr>
          </a:p>
          <a:p>
            <a:r>
              <a:rPr lang="en-US" altLang="ko-KR" sz="1000" dirty="0">
                <a:hlinkClick r:id="rId5"/>
              </a:rPr>
              <a:t>https://kateto.net/network-visualization</a:t>
            </a:r>
            <a:r>
              <a:rPr lang="en-US" altLang="ko-KR" sz="1000" dirty="0"/>
              <a:t> </a:t>
            </a:r>
            <a:r>
              <a:rPr lang="en-US" altLang="ko-KR" sz="1000" dirty="0">
                <a:solidFill>
                  <a:schemeClr val="bg1"/>
                </a:solidFill>
              </a:rPr>
              <a:t>-</a:t>
            </a:r>
            <a:r>
              <a:rPr lang="en-US" altLang="ko-KR" sz="1000" dirty="0" err="1">
                <a:solidFill>
                  <a:schemeClr val="bg1"/>
                </a:solidFill>
              </a:rPr>
              <a:t>igraph</a:t>
            </a:r>
            <a:r>
              <a:rPr lang="ko-KR" altLang="en-US" sz="1000" dirty="0">
                <a:solidFill>
                  <a:schemeClr val="bg1"/>
                </a:solidFill>
              </a:rPr>
              <a:t>의 시각화 </a:t>
            </a:r>
            <a:r>
              <a:rPr lang="en-US" altLang="ko-KR" sz="1000" dirty="0">
                <a:solidFill>
                  <a:schemeClr val="bg1"/>
                </a:solidFill>
              </a:rPr>
              <a:t>Tutorial</a:t>
            </a:r>
            <a:endParaRPr lang="en-US" altLang="ko-KR" sz="1000" b="1" dirty="0">
              <a:solidFill>
                <a:schemeClr val="bg1"/>
              </a:solidFill>
            </a:endParaRPr>
          </a:p>
          <a:p>
            <a:endParaRPr lang="en-US" altLang="ko-KR" sz="1000" b="1" dirty="0">
              <a:solidFill>
                <a:schemeClr val="bg1"/>
              </a:solidFill>
            </a:endParaRPr>
          </a:p>
          <a:p>
            <a:r>
              <a:rPr lang="en-US" altLang="ko-KR" sz="1000" b="1" dirty="0">
                <a:solidFill>
                  <a:schemeClr val="bg1"/>
                </a:solidFill>
              </a:rPr>
              <a:t>Help(</a:t>
            </a:r>
            <a:r>
              <a:rPr lang="en-US" altLang="ko-KR" sz="1000" b="1" dirty="0" err="1">
                <a:solidFill>
                  <a:schemeClr val="bg1"/>
                </a:solidFill>
              </a:rPr>
              <a:t>igraph</a:t>
            </a:r>
            <a:r>
              <a:rPr lang="en-US" altLang="ko-KR" sz="1000" b="1" dirty="0">
                <a:solidFill>
                  <a:schemeClr val="bg1"/>
                </a:solidFill>
              </a:rPr>
              <a:t>) </a:t>
            </a:r>
          </a:p>
          <a:p>
            <a:endParaRPr lang="en-US" altLang="ko-KR" sz="1000" b="1" dirty="0">
              <a:solidFill>
                <a:schemeClr val="bg1"/>
              </a:solidFill>
            </a:endParaRPr>
          </a:p>
          <a:p>
            <a:r>
              <a:rPr lang="ko-KR" altLang="en-US" sz="1000" b="1" dirty="0">
                <a:solidFill>
                  <a:schemeClr val="bg1"/>
                </a:solidFill>
              </a:rPr>
              <a:t>사회네트워크 분석입문 </a:t>
            </a:r>
            <a:r>
              <a:rPr lang="en-US" altLang="ko-KR" sz="1000" b="1" dirty="0">
                <a:solidFill>
                  <a:schemeClr val="bg1"/>
                </a:solidFill>
              </a:rPr>
              <a:t>[</a:t>
            </a:r>
            <a:r>
              <a:rPr lang="ko-KR" altLang="en-US" sz="1000" b="1" dirty="0" err="1">
                <a:solidFill>
                  <a:schemeClr val="bg1"/>
                </a:solidFill>
              </a:rPr>
              <a:t>허명회</a:t>
            </a:r>
            <a:r>
              <a:rPr lang="ko-KR" altLang="en-US" sz="1000" b="1" dirty="0">
                <a:solidFill>
                  <a:schemeClr val="bg1"/>
                </a:solidFill>
              </a:rPr>
              <a:t> 저</a:t>
            </a:r>
            <a:r>
              <a:rPr lang="en-US" altLang="ko-KR" sz="1000" b="1" dirty="0">
                <a:solidFill>
                  <a:schemeClr val="bg1"/>
                </a:solidFill>
              </a:rPr>
              <a:t>]</a:t>
            </a:r>
            <a:endParaRPr lang="ko-KR" altLang="en-US" sz="1000" b="1" dirty="0">
              <a:solidFill>
                <a:schemeClr val="bg1"/>
              </a:solidFill>
            </a:endParaRPr>
          </a:p>
        </p:txBody>
      </p:sp>
      <p:sp>
        <p:nvSpPr>
          <p:cNvPr id="20" name="직사각형 19">
            <a:extLst>
              <a:ext uri="{FF2B5EF4-FFF2-40B4-BE49-F238E27FC236}">
                <a16:creationId xmlns:a16="http://schemas.microsoft.com/office/drawing/2014/main" id="{F26CD1FA-9B29-4966-9FCF-FB40D401C6E8}"/>
              </a:ext>
            </a:extLst>
          </p:cNvPr>
          <p:cNvSpPr/>
          <p:nvPr/>
        </p:nvSpPr>
        <p:spPr>
          <a:xfrm>
            <a:off x="2915816" y="2164930"/>
            <a:ext cx="6480720" cy="1015663"/>
          </a:xfrm>
          <a:prstGeom prst="rect">
            <a:avLst/>
          </a:prstGeom>
        </p:spPr>
        <p:txBody>
          <a:bodyPr wrap="square">
            <a:spAutoFit/>
          </a:bodyPr>
          <a:lstStyle/>
          <a:p>
            <a:r>
              <a:rPr lang="en-US" altLang="ko-KR" sz="1000" dirty="0">
                <a:hlinkClick r:id="rId6"/>
              </a:rPr>
              <a:t>http://www.kwangsiklee.com/2017/11/%EA%B7%B8%EB%9E%98%ED%94%84-%EC%9D%B4%EB%A1%A0-%EA%B8%B0%EC%B4%88-%EC%A0%95%EB%A6%AC/</a:t>
            </a:r>
            <a:r>
              <a:rPr lang="en-US" altLang="ko-KR" sz="1000" dirty="0"/>
              <a:t>   </a:t>
            </a:r>
            <a:r>
              <a:rPr lang="en-US" altLang="ko-KR" sz="1000" dirty="0">
                <a:solidFill>
                  <a:schemeClr val="bg1"/>
                </a:solidFill>
              </a:rPr>
              <a:t>- </a:t>
            </a:r>
            <a:r>
              <a:rPr lang="ko-KR" altLang="en-US" sz="1000" dirty="0">
                <a:solidFill>
                  <a:schemeClr val="bg1"/>
                </a:solidFill>
              </a:rPr>
              <a:t>그래프이론 정리</a:t>
            </a:r>
            <a:endParaRPr lang="en-US" altLang="ko-KR" sz="1000" dirty="0">
              <a:solidFill>
                <a:schemeClr val="bg1"/>
              </a:solidFill>
            </a:endParaRPr>
          </a:p>
          <a:p>
            <a:endParaRPr lang="en-US" altLang="ko-KR" sz="1000" dirty="0"/>
          </a:p>
          <a:p>
            <a:r>
              <a:rPr lang="en-US" altLang="ko-KR" sz="1000" dirty="0">
                <a:hlinkClick r:id="rId7"/>
              </a:rPr>
              <a:t>http://times.kaist.ac.kr/news/articleView.html?idxno=1526</a:t>
            </a:r>
            <a:r>
              <a:rPr lang="en-US" altLang="ko-KR" sz="1000" dirty="0"/>
              <a:t>  </a:t>
            </a:r>
            <a:r>
              <a:rPr lang="en-US" altLang="ko-KR" sz="1000" dirty="0">
                <a:solidFill>
                  <a:schemeClr val="bg1"/>
                </a:solidFill>
              </a:rPr>
              <a:t>– </a:t>
            </a:r>
            <a:r>
              <a:rPr lang="ko-KR" altLang="en-US" sz="1000" dirty="0">
                <a:solidFill>
                  <a:schemeClr val="bg1"/>
                </a:solidFill>
              </a:rPr>
              <a:t>점과 선으로 관계를 읽는 그래프 이론</a:t>
            </a:r>
            <a:endParaRPr lang="en-US" altLang="ko-KR" sz="1000" dirty="0">
              <a:solidFill>
                <a:schemeClr val="bg1"/>
              </a:solidFill>
            </a:endParaRPr>
          </a:p>
          <a:p>
            <a:endParaRPr lang="en-US" altLang="ko-KR" sz="1000" dirty="0"/>
          </a:p>
          <a:p>
            <a:r>
              <a:rPr lang="en-US" altLang="ko-KR" sz="1000" dirty="0">
                <a:hlinkClick r:id="rId8"/>
              </a:rPr>
              <a:t>https://m.blog.naver.com/blaze1122/220696106230</a:t>
            </a:r>
            <a:r>
              <a:rPr lang="en-US" altLang="ko-KR" sz="1000" dirty="0"/>
              <a:t>  </a:t>
            </a:r>
            <a:r>
              <a:rPr lang="en-US" altLang="ko-KR" sz="1000" dirty="0">
                <a:solidFill>
                  <a:schemeClr val="bg1"/>
                </a:solidFill>
              </a:rPr>
              <a:t>- </a:t>
            </a:r>
            <a:r>
              <a:rPr lang="ko-KR" altLang="en-US" sz="1000" dirty="0">
                <a:solidFill>
                  <a:schemeClr val="bg1"/>
                </a:solidFill>
              </a:rPr>
              <a:t>네트워크이론 </a:t>
            </a:r>
          </a:p>
        </p:txBody>
      </p:sp>
      <p:sp>
        <p:nvSpPr>
          <p:cNvPr id="8" name="직사각형 7">
            <a:extLst>
              <a:ext uri="{FF2B5EF4-FFF2-40B4-BE49-F238E27FC236}">
                <a16:creationId xmlns:a16="http://schemas.microsoft.com/office/drawing/2014/main" id="{7517A796-FBDF-4555-9E11-59CD15062553}"/>
              </a:ext>
            </a:extLst>
          </p:cNvPr>
          <p:cNvSpPr/>
          <p:nvPr/>
        </p:nvSpPr>
        <p:spPr>
          <a:xfrm>
            <a:off x="1691680" y="3538603"/>
            <a:ext cx="7379885" cy="2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A868C040-62DB-4A93-96BE-BA4ADC3C5951}"/>
              </a:ext>
            </a:extLst>
          </p:cNvPr>
          <p:cNvSpPr/>
          <p:nvPr/>
        </p:nvSpPr>
        <p:spPr>
          <a:xfrm flipV="1">
            <a:off x="966609" y="1523236"/>
            <a:ext cx="69022" cy="249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43916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1988840"/>
            <a:ext cx="6192688" cy="830997"/>
          </a:xfrm>
          <a:prstGeom prst="rect">
            <a:avLst/>
          </a:prstGeom>
          <a:noFill/>
        </p:spPr>
        <p:txBody>
          <a:bodyPr wrap="square" rtlCol="0">
            <a:spAutoFit/>
          </a:bodyPr>
          <a:lstStyle/>
          <a:p>
            <a:pPr algn="ctr"/>
            <a:r>
              <a:rPr lang="ko-KR" altLang="en-US" sz="4800" b="1" spc="-150" dirty="0">
                <a:solidFill>
                  <a:schemeClr val="bg1"/>
                </a:solidFill>
              </a:rPr>
              <a:t>감사합니다</a:t>
            </a:r>
            <a:endParaRPr lang="en-US" altLang="ko-KR" sz="4800" b="1" spc="-150" dirty="0">
              <a:solidFill>
                <a:schemeClr val="bg1"/>
              </a:solidFill>
            </a:endParaRPr>
          </a:p>
        </p:txBody>
      </p:sp>
      <p:sp>
        <p:nvSpPr>
          <p:cNvPr id="8" name="TextBox 7"/>
          <p:cNvSpPr txBox="1"/>
          <p:nvPr/>
        </p:nvSpPr>
        <p:spPr>
          <a:xfrm>
            <a:off x="2123728" y="4653136"/>
            <a:ext cx="5040560" cy="923330"/>
          </a:xfrm>
          <a:prstGeom prst="rect">
            <a:avLst/>
          </a:prstGeom>
          <a:noFill/>
        </p:spPr>
        <p:txBody>
          <a:bodyPr wrap="square" rtlCol="0">
            <a:spAutoFit/>
          </a:bodyPr>
          <a:lstStyle/>
          <a:p>
            <a:pPr algn="ctr"/>
            <a:endParaRPr lang="en-US" altLang="ko-KR" b="1"/>
          </a:p>
          <a:p>
            <a:pPr algn="ctr"/>
            <a:r>
              <a:rPr lang="en-US" altLang="ko-KR" b="1">
                <a:solidFill>
                  <a:schemeClr val="bg1"/>
                </a:solidFill>
              </a:rPr>
              <a:t>E-business 201823869 </a:t>
            </a:r>
          </a:p>
          <a:p>
            <a:pPr algn="ctr"/>
            <a:r>
              <a:rPr lang="ko-KR" altLang="en-US" b="1">
                <a:solidFill>
                  <a:schemeClr val="bg1"/>
                </a:solidFill>
              </a:rPr>
              <a:t>조     성     우</a:t>
            </a:r>
            <a:endParaRPr lang="ko-KR" altLang="en-US" b="1" dirty="0">
              <a:solidFill>
                <a:schemeClr val="bg1"/>
              </a:solidFill>
            </a:endParaRPr>
          </a:p>
        </p:txBody>
      </p:sp>
      <p:sp>
        <p:nvSpPr>
          <p:cNvPr id="74" name="순서도: 논리합 73"/>
          <p:cNvSpPr/>
          <p:nvPr/>
        </p:nvSpPr>
        <p:spPr>
          <a:xfrm>
            <a:off x="179512" y="259030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순서도: 논리합 74"/>
          <p:cNvSpPr/>
          <p:nvPr/>
        </p:nvSpPr>
        <p:spPr>
          <a:xfrm>
            <a:off x="8748464" y="26055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1" name="직선 연결선 80"/>
          <p:cNvCxnSpPr>
            <a:stCxn id="74" idx="6"/>
          </p:cNvCxnSpPr>
          <p:nvPr/>
        </p:nvCxnSpPr>
        <p:spPr>
          <a:xfrm>
            <a:off x="395536" y="2698314"/>
            <a:ext cx="2448272" cy="1060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6444208" y="2709500"/>
            <a:ext cx="2314416" cy="1002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2" name="그룹 89"/>
          <p:cNvGrpSpPr/>
          <p:nvPr/>
        </p:nvGrpSpPr>
        <p:grpSpPr>
          <a:xfrm>
            <a:off x="2699792" y="2852936"/>
            <a:ext cx="3744416" cy="432048"/>
            <a:chOff x="2699792" y="2852936"/>
            <a:chExt cx="3744416" cy="504056"/>
          </a:xfrm>
        </p:grpSpPr>
        <p:grpSp>
          <p:nvGrpSpPr>
            <p:cNvPr id="3" name="그룹 85"/>
            <p:cNvGrpSpPr/>
            <p:nvPr/>
          </p:nvGrpSpPr>
          <p:grpSpPr>
            <a:xfrm>
              <a:off x="2987824" y="2852936"/>
              <a:ext cx="3456384" cy="504056"/>
              <a:chOff x="899592" y="2060848"/>
              <a:chExt cx="3456384" cy="504056"/>
            </a:xfrm>
          </p:grpSpPr>
          <p:sp>
            <p:nvSpPr>
              <p:cNvPr id="87" name="직사각형 86"/>
              <p:cNvSpPr/>
              <p:nvPr/>
            </p:nvSpPr>
            <p:spPr>
              <a:xfrm>
                <a:off x="899592" y="2060848"/>
                <a:ext cx="324036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88" name="타원 87"/>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9" name="타원 88"/>
            <p:cNvSpPr/>
            <p:nvPr/>
          </p:nvSpPr>
          <p:spPr>
            <a:xfrm>
              <a:off x="2699792" y="285293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5" name="TextBox 84"/>
          <p:cNvSpPr txBox="1"/>
          <p:nvPr/>
        </p:nvSpPr>
        <p:spPr>
          <a:xfrm>
            <a:off x="2987824" y="2823319"/>
            <a:ext cx="3168352" cy="461665"/>
          </a:xfrm>
          <a:prstGeom prst="rect">
            <a:avLst/>
          </a:prstGeom>
          <a:noFill/>
        </p:spPr>
        <p:txBody>
          <a:bodyPr wrap="square" rtlCol="0">
            <a:spAutoFit/>
          </a:bodyPr>
          <a:lstStyle/>
          <a:p>
            <a:pPr algn="ctr"/>
            <a:r>
              <a:rPr lang="en-US" altLang="ko-KR" sz="2400" b="1" spc="-150" dirty="0">
                <a:solidFill>
                  <a:schemeClr val="tx2"/>
                </a:solidFill>
              </a:rPr>
              <a:t>THANK YOU</a:t>
            </a:r>
            <a:endParaRPr lang="ko-KR" altLang="en-US" sz="2400" b="1" spc="-15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01</a:t>
            </a:r>
            <a:endParaRPr lang="ko-KR" altLang="en-US" b="1" spc="-300" dirty="0">
              <a:solidFill>
                <a:schemeClr val="bg1"/>
              </a:solidFill>
            </a:endParaRPr>
          </a:p>
        </p:txBody>
      </p:sp>
      <p:grpSp>
        <p:nvGrpSpPr>
          <p:cNvPr id="2" name="그룹 76"/>
          <p:cNvGrpSpPr/>
          <p:nvPr/>
        </p:nvGrpSpPr>
        <p:grpSpPr>
          <a:xfrm>
            <a:off x="966608" y="611063"/>
            <a:ext cx="2957320" cy="432048"/>
            <a:chOff x="1835696" y="2060848"/>
            <a:chExt cx="2520280" cy="504056"/>
          </a:xfrm>
        </p:grpSpPr>
        <p:sp>
          <p:nvSpPr>
            <p:cNvPr id="78" name="직사각형 77"/>
            <p:cNvSpPr/>
            <p:nvPr/>
          </p:nvSpPr>
          <p:spPr>
            <a:xfrm>
              <a:off x="1835696" y="2060848"/>
              <a:ext cx="23042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p:cNvSpPr txBox="1"/>
          <p:nvPr/>
        </p:nvSpPr>
        <p:spPr>
          <a:xfrm>
            <a:off x="1038616" y="625654"/>
            <a:ext cx="2669288" cy="400110"/>
          </a:xfrm>
          <a:prstGeom prst="rect">
            <a:avLst/>
          </a:prstGeom>
          <a:noFill/>
        </p:spPr>
        <p:txBody>
          <a:bodyPr wrap="square" rtlCol="0">
            <a:spAutoFit/>
          </a:bodyPr>
          <a:lstStyle/>
          <a:p>
            <a:r>
              <a:rPr lang="en-US" altLang="ko-KR" sz="2000" b="1" dirty="0">
                <a:solidFill>
                  <a:schemeClr val="tx2"/>
                </a:solidFill>
              </a:rPr>
              <a:t>SNA</a:t>
            </a:r>
            <a:endParaRPr lang="ko-KR" altLang="en-US" sz="2000" b="1" dirty="0">
              <a:solidFill>
                <a:schemeClr val="tx2"/>
              </a:solidFill>
            </a:endParaRPr>
          </a:p>
        </p:txBody>
      </p:sp>
      <p:sp>
        <p:nvSpPr>
          <p:cNvPr id="14" name="직사각형 13"/>
          <p:cNvSpPr/>
          <p:nvPr/>
        </p:nvSpPr>
        <p:spPr>
          <a:xfrm>
            <a:off x="1038616" y="2668620"/>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35DBFE77-DB1A-4645-B5EE-2E2C5EE4B399}"/>
              </a:ext>
            </a:extLst>
          </p:cNvPr>
          <p:cNvSpPr/>
          <p:nvPr/>
        </p:nvSpPr>
        <p:spPr>
          <a:xfrm>
            <a:off x="933975" y="2051702"/>
            <a:ext cx="848309" cy="477054"/>
          </a:xfrm>
          <a:prstGeom prst="rect">
            <a:avLst/>
          </a:prstGeom>
        </p:spPr>
        <p:txBody>
          <a:bodyPr wrap="none">
            <a:spAutoFit/>
          </a:bodyPr>
          <a:lstStyle/>
          <a:p>
            <a:r>
              <a:rPr lang="en-US" altLang="ko-KR" sz="2500" b="1" dirty="0">
                <a:solidFill>
                  <a:schemeClr val="bg1"/>
                </a:solidFill>
              </a:rPr>
              <a:t>SNA</a:t>
            </a:r>
            <a:endParaRPr lang="ko-KR" altLang="en-US" sz="2500" dirty="0"/>
          </a:p>
        </p:txBody>
      </p:sp>
      <p:sp>
        <p:nvSpPr>
          <p:cNvPr id="4" name="TextBox 3">
            <a:extLst>
              <a:ext uri="{FF2B5EF4-FFF2-40B4-BE49-F238E27FC236}">
                <a16:creationId xmlns:a16="http://schemas.microsoft.com/office/drawing/2014/main" id="{2A61AB06-E6D8-4F20-AF35-162D7FE7D8B2}"/>
              </a:ext>
            </a:extLst>
          </p:cNvPr>
          <p:cNvSpPr txBox="1"/>
          <p:nvPr/>
        </p:nvSpPr>
        <p:spPr>
          <a:xfrm>
            <a:off x="1082837" y="2883133"/>
            <a:ext cx="7422225" cy="1569660"/>
          </a:xfrm>
          <a:prstGeom prst="rect">
            <a:avLst/>
          </a:prstGeom>
          <a:noFill/>
        </p:spPr>
        <p:txBody>
          <a:bodyPr wrap="none" rtlCol="0">
            <a:spAutoFit/>
          </a:bodyPr>
          <a:lstStyle/>
          <a:p>
            <a:r>
              <a:rPr lang="ko-KR" altLang="en-US" sz="1200" b="1" dirty="0">
                <a:solidFill>
                  <a:schemeClr val="bg1"/>
                </a:solidFill>
              </a:rPr>
              <a:t>사회 연결망 데이터를 활용하여 사회 연결망과 사회 구조 등을 사회과학적으로 분석하는 하나의 방식</a:t>
            </a:r>
            <a:r>
              <a:rPr lang="en-US" altLang="ko-KR" sz="1200" b="1" dirty="0">
                <a:solidFill>
                  <a:schemeClr val="bg1"/>
                </a:solidFill>
              </a:rPr>
              <a:t>.</a:t>
            </a:r>
          </a:p>
          <a:p>
            <a:endParaRPr lang="en-US" altLang="ko-KR" sz="1200" b="1" dirty="0">
              <a:solidFill>
                <a:schemeClr val="bg1"/>
              </a:solidFill>
            </a:endParaRPr>
          </a:p>
          <a:p>
            <a:endParaRPr lang="en-US" altLang="ko-KR" sz="1200" b="1" dirty="0">
              <a:solidFill>
                <a:schemeClr val="bg1"/>
              </a:solidFill>
            </a:endParaRPr>
          </a:p>
          <a:p>
            <a:r>
              <a:rPr lang="ko-KR" altLang="en-US" sz="1200" b="1" dirty="0">
                <a:solidFill>
                  <a:schemeClr val="bg1"/>
                </a:solidFill>
              </a:rPr>
              <a:t>그래프 이론에 기반하여 수치화</a:t>
            </a:r>
            <a:r>
              <a:rPr lang="en-US" altLang="ko-KR" sz="1200" b="1" dirty="0">
                <a:solidFill>
                  <a:schemeClr val="bg1"/>
                </a:solidFill>
              </a:rPr>
              <a:t>,</a:t>
            </a:r>
            <a:r>
              <a:rPr lang="ko-KR" altLang="en-US" sz="1200" b="1" dirty="0">
                <a:solidFill>
                  <a:schemeClr val="bg1"/>
                </a:solidFill>
              </a:rPr>
              <a:t>통계화</a:t>
            </a:r>
            <a:r>
              <a:rPr lang="en-US" altLang="ko-KR" sz="1200" b="1" dirty="0">
                <a:solidFill>
                  <a:schemeClr val="bg1"/>
                </a:solidFill>
              </a:rPr>
              <a:t>,</a:t>
            </a:r>
            <a:r>
              <a:rPr lang="ko-KR" altLang="en-US" sz="1200" b="1" dirty="0">
                <a:solidFill>
                  <a:schemeClr val="bg1"/>
                </a:solidFill>
              </a:rPr>
              <a:t>그래프를 통한 시각화 등을 실시하며</a:t>
            </a:r>
            <a:r>
              <a:rPr lang="en-US" altLang="ko-KR" sz="1200" b="1" dirty="0">
                <a:solidFill>
                  <a:schemeClr val="bg1"/>
                </a:solidFill>
              </a:rPr>
              <a:t>, </a:t>
            </a:r>
            <a:r>
              <a:rPr lang="ko-KR" altLang="en-US" sz="1200" b="1" dirty="0">
                <a:solidFill>
                  <a:schemeClr val="bg1"/>
                </a:solidFill>
              </a:rPr>
              <a:t>이러한 일련의 과정을 통해 </a:t>
            </a:r>
            <a:endParaRPr lang="en-US" altLang="ko-KR" sz="1200" b="1" dirty="0">
              <a:solidFill>
                <a:schemeClr val="bg1"/>
              </a:solidFill>
            </a:endParaRPr>
          </a:p>
          <a:p>
            <a:endParaRPr lang="en-US" altLang="ko-KR" sz="1200" b="1" dirty="0">
              <a:solidFill>
                <a:schemeClr val="bg1"/>
              </a:solidFill>
            </a:endParaRPr>
          </a:p>
          <a:p>
            <a:r>
              <a:rPr lang="ko-KR" altLang="en-US" sz="1200" b="1" dirty="0">
                <a:solidFill>
                  <a:schemeClr val="bg1"/>
                </a:solidFill>
              </a:rPr>
              <a:t>발견된 네트워크의 형태나</a:t>
            </a:r>
            <a:r>
              <a:rPr lang="en-US" altLang="ko-KR" sz="1200" b="1" dirty="0">
                <a:solidFill>
                  <a:schemeClr val="bg1"/>
                </a:solidFill>
              </a:rPr>
              <a:t> </a:t>
            </a:r>
            <a:r>
              <a:rPr lang="ko-KR" altLang="en-US" sz="1200" b="1" dirty="0">
                <a:solidFill>
                  <a:schemeClr val="bg1"/>
                </a:solidFill>
              </a:rPr>
              <a:t>패턴을 분석함으로써 사회구조</a:t>
            </a:r>
            <a:r>
              <a:rPr lang="en-US" altLang="ko-KR" sz="1200" b="1" dirty="0">
                <a:solidFill>
                  <a:schemeClr val="bg1"/>
                </a:solidFill>
              </a:rPr>
              <a:t>, </a:t>
            </a:r>
            <a:r>
              <a:rPr lang="ko-KR" altLang="en-US" sz="1200" b="1" dirty="0">
                <a:solidFill>
                  <a:schemeClr val="bg1"/>
                </a:solidFill>
              </a:rPr>
              <a:t>연결망</a:t>
            </a:r>
            <a:r>
              <a:rPr lang="en-US" altLang="ko-KR" sz="1200" b="1" dirty="0">
                <a:solidFill>
                  <a:schemeClr val="bg1"/>
                </a:solidFill>
              </a:rPr>
              <a:t>, </a:t>
            </a:r>
            <a:r>
              <a:rPr lang="ko-KR" altLang="en-US" sz="1200" b="1" dirty="0">
                <a:solidFill>
                  <a:schemeClr val="bg1"/>
                </a:solidFill>
              </a:rPr>
              <a:t>관계성</a:t>
            </a:r>
            <a:r>
              <a:rPr lang="en-US" altLang="ko-KR" sz="1200" b="1" dirty="0">
                <a:solidFill>
                  <a:schemeClr val="bg1"/>
                </a:solidFill>
              </a:rPr>
              <a:t>, </a:t>
            </a:r>
            <a:r>
              <a:rPr lang="ko-KR" altLang="en-US" sz="1200" b="1" dirty="0">
                <a:solidFill>
                  <a:schemeClr val="bg1"/>
                </a:solidFill>
              </a:rPr>
              <a:t>그룹 또는 개인의 속성</a:t>
            </a:r>
            <a:r>
              <a:rPr lang="en-US" altLang="ko-KR" sz="1200" b="1" dirty="0">
                <a:solidFill>
                  <a:schemeClr val="bg1"/>
                </a:solidFill>
              </a:rPr>
              <a:t> </a:t>
            </a:r>
            <a:r>
              <a:rPr lang="ko-KR" altLang="en-US" sz="1200" b="1" dirty="0">
                <a:solidFill>
                  <a:schemeClr val="bg1"/>
                </a:solidFill>
              </a:rPr>
              <a:t>등의 </a:t>
            </a:r>
            <a:endParaRPr lang="en-US" altLang="ko-KR" sz="1200" b="1" dirty="0">
              <a:solidFill>
                <a:schemeClr val="bg1"/>
              </a:solidFill>
            </a:endParaRPr>
          </a:p>
          <a:p>
            <a:endParaRPr lang="en-US" altLang="ko-KR" sz="1200" b="1" dirty="0">
              <a:solidFill>
                <a:schemeClr val="bg1"/>
              </a:solidFill>
            </a:endParaRPr>
          </a:p>
          <a:p>
            <a:r>
              <a:rPr lang="ko-KR" altLang="en-US" sz="1200" b="1" dirty="0">
                <a:solidFill>
                  <a:schemeClr val="bg1"/>
                </a:solidFill>
              </a:rPr>
              <a:t>계량적 분석을 목표</a:t>
            </a:r>
            <a:r>
              <a:rPr lang="en-US" altLang="ko-KR" sz="1200" b="1" dirty="0">
                <a:solidFill>
                  <a:schemeClr val="bg1"/>
                </a:solidFill>
              </a:rPr>
              <a:t>.</a:t>
            </a:r>
            <a:endParaRPr lang="ko-KR" altLang="en-US" sz="14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타원 19">
            <a:extLst>
              <a:ext uri="{FF2B5EF4-FFF2-40B4-BE49-F238E27FC236}">
                <a16:creationId xmlns:a16="http://schemas.microsoft.com/office/drawing/2014/main" id="{82D91D4D-630C-42D2-A44C-ECC015A1524F}"/>
              </a:ext>
            </a:extLst>
          </p:cNvPr>
          <p:cNvSpPr/>
          <p:nvPr/>
        </p:nvSpPr>
        <p:spPr>
          <a:xfrm>
            <a:off x="5116252" y="1716950"/>
            <a:ext cx="495672" cy="495672"/>
          </a:xfrm>
          <a:prstGeom prst="ellipse">
            <a:avLst/>
          </a:prstGeom>
          <a:solidFill>
            <a:schemeClr val="tx2">
              <a:lumMod val="60000"/>
              <a:lumOff val="40000"/>
            </a:schemeClr>
          </a:solidFill>
          <a:ln>
            <a:solidFill>
              <a:srgbClr val="212E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01</a:t>
            </a:r>
            <a:endParaRPr lang="ko-KR" altLang="en-US" b="1" spc="-300" dirty="0">
              <a:solidFill>
                <a:schemeClr val="bg1"/>
              </a:solidFill>
            </a:endParaRPr>
          </a:p>
        </p:txBody>
      </p:sp>
      <p:grpSp>
        <p:nvGrpSpPr>
          <p:cNvPr id="2" name="그룹 76"/>
          <p:cNvGrpSpPr/>
          <p:nvPr/>
        </p:nvGrpSpPr>
        <p:grpSpPr>
          <a:xfrm>
            <a:off x="966608" y="611063"/>
            <a:ext cx="2957320" cy="432048"/>
            <a:chOff x="1835696" y="2060848"/>
            <a:chExt cx="2520280" cy="504056"/>
          </a:xfrm>
        </p:grpSpPr>
        <p:sp>
          <p:nvSpPr>
            <p:cNvPr id="78" name="직사각형 77"/>
            <p:cNvSpPr/>
            <p:nvPr/>
          </p:nvSpPr>
          <p:spPr>
            <a:xfrm>
              <a:off x="1835696" y="2060848"/>
              <a:ext cx="23042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p:cNvSpPr txBox="1"/>
          <p:nvPr/>
        </p:nvSpPr>
        <p:spPr>
          <a:xfrm>
            <a:off x="1038616" y="625654"/>
            <a:ext cx="2669288" cy="400110"/>
          </a:xfrm>
          <a:prstGeom prst="rect">
            <a:avLst/>
          </a:prstGeom>
          <a:noFill/>
        </p:spPr>
        <p:txBody>
          <a:bodyPr wrap="square" rtlCol="0">
            <a:spAutoFit/>
          </a:bodyPr>
          <a:lstStyle/>
          <a:p>
            <a:r>
              <a:rPr lang="en-US" altLang="ko-KR" sz="2000" b="1" dirty="0">
                <a:solidFill>
                  <a:schemeClr val="tx2"/>
                </a:solidFill>
              </a:rPr>
              <a:t>SNA</a:t>
            </a:r>
            <a:r>
              <a:rPr lang="ko-KR" altLang="en-US" sz="2000" b="1" dirty="0">
                <a:solidFill>
                  <a:schemeClr val="tx2"/>
                </a:solidFill>
              </a:rPr>
              <a:t>란</a:t>
            </a:r>
            <a:r>
              <a:rPr lang="en-US" altLang="ko-KR" sz="2000" b="1" dirty="0">
                <a:solidFill>
                  <a:schemeClr val="tx2"/>
                </a:solidFill>
              </a:rPr>
              <a:t>: Facebook</a:t>
            </a:r>
            <a:endParaRPr lang="ko-KR" altLang="en-US" sz="2000" b="1" dirty="0">
              <a:solidFill>
                <a:schemeClr val="tx2"/>
              </a:solidFill>
            </a:endParaRPr>
          </a:p>
        </p:txBody>
      </p:sp>
      <p:sp>
        <p:nvSpPr>
          <p:cNvPr id="3" name="직사각형 2">
            <a:extLst>
              <a:ext uri="{FF2B5EF4-FFF2-40B4-BE49-F238E27FC236}">
                <a16:creationId xmlns:a16="http://schemas.microsoft.com/office/drawing/2014/main" id="{35DBFE77-DB1A-4645-B5EE-2E2C5EE4B399}"/>
              </a:ext>
            </a:extLst>
          </p:cNvPr>
          <p:cNvSpPr/>
          <p:nvPr/>
        </p:nvSpPr>
        <p:spPr>
          <a:xfrm>
            <a:off x="5724128" y="1593667"/>
            <a:ext cx="2528256" cy="323165"/>
          </a:xfrm>
          <a:prstGeom prst="rect">
            <a:avLst/>
          </a:prstGeom>
        </p:spPr>
        <p:txBody>
          <a:bodyPr wrap="none">
            <a:spAutoFit/>
          </a:bodyPr>
          <a:lstStyle/>
          <a:p>
            <a:r>
              <a:rPr lang="en-US" altLang="ko-KR" sz="1500" b="1" dirty="0">
                <a:solidFill>
                  <a:schemeClr val="bg1"/>
                </a:solidFill>
                <a:highlight>
                  <a:srgbClr val="0070C0"/>
                </a:highlight>
              </a:rPr>
              <a:t>Facebook</a:t>
            </a:r>
            <a:r>
              <a:rPr lang="ko-KR" altLang="en-US" sz="1500" b="1" dirty="0">
                <a:solidFill>
                  <a:schemeClr val="bg1"/>
                </a:solidFill>
                <a:highlight>
                  <a:srgbClr val="0070C0"/>
                </a:highlight>
              </a:rPr>
              <a:t>의 친구추천 기능</a:t>
            </a:r>
          </a:p>
        </p:txBody>
      </p:sp>
      <p:pic>
        <p:nvPicPr>
          <p:cNvPr id="5" name="그림 4">
            <a:extLst>
              <a:ext uri="{FF2B5EF4-FFF2-40B4-BE49-F238E27FC236}">
                <a16:creationId xmlns:a16="http://schemas.microsoft.com/office/drawing/2014/main" id="{00DD79C4-7027-4088-A43A-3D39ED87FBA8}"/>
              </a:ext>
            </a:extLst>
          </p:cNvPr>
          <p:cNvPicPr>
            <a:picLocks noChangeAspect="1"/>
          </p:cNvPicPr>
          <p:nvPr/>
        </p:nvPicPr>
        <p:blipFill>
          <a:blip r:embed="rId3"/>
          <a:stretch>
            <a:fillRect/>
          </a:stretch>
        </p:blipFill>
        <p:spPr>
          <a:xfrm>
            <a:off x="5364088" y="1964786"/>
            <a:ext cx="3183955" cy="2928427"/>
          </a:xfrm>
          <a:prstGeom prst="rect">
            <a:avLst/>
          </a:prstGeom>
        </p:spPr>
      </p:pic>
      <p:sp>
        <p:nvSpPr>
          <p:cNvPr id="6" name="타원 5">
            <a:extLst>
              <a:ext uri="{FF2B5EF4-FFF2-40B4-BE49-F238E27FC236}">
                <a16:creationId xmlns:a16="http://schemas.microsoft.com/office/drawing/2014/main" id="{56D908B8-CEFD-441A-8136-CBD8DFBFFF08}"/>
              </a:ext>
            </a:extLst>
          </p:cNvPr>
          <p:cNvSpPr/>
          <p:nvPr/>
        </p:nvSpPr>
        <p:spPr>
          <a:xfrm>
            <a:off x="899592" y="2054848"/>
            <a:ext cx="1008112" cy="1008112"/>
          </a:xfrm>
          <a:prstGeom prst="ellipse">
            <a:avLst/>
          </a:prstGeom>
          <a:solidFill>
            <a:schemeClr val="tx2">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유저</a:t>
            </a:r>
            <a:r>
              <a:rPr lang="en-US" altLang="ko-KR" dirty="0"/>
              <a:t> 1</a:t>
            </a:r>
            <a:endParaRPr lang="ko-KR" altLang="en-US" dirty="0"/>
          </a:p>
        </p:txBody>
      </p:sp>
      <p:sp>
        <p:nvSpPr>
          <p:cNvPr id="18" name="타원 17">
            <a:extLst>
              <a:ext uri="{FF2B5EF4-FFF2-40B4-BE49-F238E27FC236}">
                <a16:creationId xmlns:a16="http://schemas.microsoft.com/office/drawing/2014/main" id="{4E1E545B-C9EF-4F45-B6D7-DFC605F3255A}"/>
              </a:ext>
            </a:extLst>
          </p:cNvPr>
          <p:cNvSpPr/>
          <p:nvPr/>
        </p:nvSpPr>
        <p:spPr>
          <a:xfrm>
            <a:off x="3131840" y="2040234"/>
            <a:ext cx="1008112" cy="1008112"/>
          </a:xfrm>
          <a:prstGeom prst="ellipse">
            <a:avLst/>
          </a:prstGeom>
          <a:solidFill>
            <a:schemeClr val="tx2">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유저</a:t>
            </a:r>
            <a:r>
              <a:rPr lang="en-US" altLang="ko-KR" dirty="0"/>
              <a:t>2</a:t>
            </a:r>
            <a:endParaRPr lang="ko-KR" altLang="en-US" dirty="0"/>
          </a:p>
        </p:txBody>
      </p:sp>
      <p:sp>
        <p:nvSpPr>
          <p:cNvPr id="19" name="타원 18">
            <a:extLst>
              <a:ext uri="{FF2B5EF4-FFF2-40B4-BE49-F238E27FC236}">
                <a16:creationId xmlns:a16="http://schemas.microsoft.com/office/drawing/2014/main" id="{0618241B-79AC-4E4F-BC83-1BCF2A63F85D}"/>
              </a:ext>
            </a:extLst>
          </p:cNvPr>
          <p:cNvSpPr/>
          <p:nvPr/>
        </p:nvSpPr>
        <p:spPr>
          <a:xfrm>
            <a:off x="1979712" y="3573016"/>
            <a:ext cx="1008112" cy="1008112"/>
          </a:xfrm>
          <a:prstGeom prst="ellipse">
            <a:avLst/>
          </a:prstGeom>
          <a:solidFill>
            <a:schemeClr val="tx2">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유저</a:t>
            </a:r>
            <a:r>
              <a:rPr lang="en-US" altLang="ko-KR" dirty="0"/>
              <a:t>3</a:t>
            </a:r>
            <a:endParaRPr lang="ko-KR" altLang="en-US" dirty="0"/>
          </a:p>
        </p:txBody>
      </p:sp>
      <p:sp>
        <p:nvSpPr>
          <p:cNvPr id="21" name="타원 20">
            <a:extLst>
              <a:ext uri="{FF2B5EF4-FFF2-40B4-BE49-F238E27FC236}">
                <a16:creationId xmlns:a16="http://schemas.microsoft.com/office/drawing/2014/main" id="{771139DC-8E2B-4D47-9616-94AC3BA9FE91}"/>
              </a:ext>
            </a:extLst>
          </p:cNvPr>
          <p:cNvSpPr/>
          <p:nvPr/>
        </p:nvSpPr>
        <p:spPr>
          <a:xfrm>
            <a:off x="4693436" y="4375413"/>
            <a:ext cx="895906" cy="895906"/>
          </a:xfrm>
          <a:prstGeom prst="ellipse">
            <a:avLst/>
          </a:prstGeom>
          <a:solidFill>
            <a:schemeClr val="accent1">
              <a:lumMod val="75000"/>
            </a:schemeClr>
          </a:solidFill>
          <a:ln>
            <a:solidFill>
              <a:srgbClr val="212E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타원 21">
            <a:extLst>
              <a:ext uri="{FF2B5EF4-FFF2-40B4-BE49-F238E27FC236}">
                <a16:creationId xmlns:a16="http://schemas.microsoft.com/office/drawing/2014/main" id="{3FA44577-0229-49C7-A4FD-5E46333043AE}"/>
              </a:ext>
            </a:extLst>
          </p:cNvPr>
          <p:cNvSpPr/>
          <p:nvPr/>
        </p:nvSpPr>
        <p:spPr>
          <a:xfrm>
            <a:off x="-1191136" y="4120181"/>
            <a:ext cx="1589168" cy="1589168"/>
          </a:xfrm>
          <a:prstGeom prst="ellipse">
            <a:avLst/>
          </a:prstGeom>
          <a:solidFill>
            <a:schemeClr val="tx2">
              <a:lumMod val="50000"/>
            </a:schemeClr>
          </a:solidFill>
          <a:ln>
            <a:solidFill>
              <a:srgbClr val="212E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 name="직선 연결선 9">
            <a:extLst>
              <a:ext uri="{FF2B5EF4-FFF2-40B4-BE49-F238E27FC236}">
                <a16:creationId xmlns:a16="http://schemas.microsoft.com/office/drawing/2014/main" id="{0FB5F225-A285-4F3C-B302-AADFCEB47A4C}"/>
              </a:ext>
            </a:extLst>
          </p:cNvPr>
          <p:cNvCxnSpPr>
            <a:stCxn id="6" idx="6"/>
            <a:endCxn id="18" idx="2"/>
          </p:cNvCxnSpPr>
          <p:nvPr/>
        </p:nvCxnSpPr>
        <p:spPr>
          <a:xfrm flipV="1">
            <a:off x="1907704" y="2544290"/>
            <a:ext cx="1224136" cy="1461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F5EF67D7-5DFD-4144-96B0-A828C5F6E9CE}"/>
              </a:ext>
            </a:extLst>
          </p:cNvPr>
          <p:cNvCxnSpPr>
            <a:cxnSpLocks/>
            <a:stCxn id="6" idx="4"/>
            <a:endCxn id="19" idx="1"/>
          </p:cNvCxnSpPr>
          <p:nvPr/>
        </p:nvCxnSpPr>
        <p:spPr>
          <a:xfrm>
            <a:off x="1403648" y="3062960"/>
            <a:ext cx="723699" cy="65769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직선 연결선 27">
            <a:extLst>
              <a:ext uri="{FF2B5EF4-FFF2-40B4-BE49-F238E27FC236}">
                <a16:creationId xmlns:a16="http://schemas.microsoft.com/office/drawing/2014/main" id="{C5DCECA0-2021-473F-91F5-EBF36E106A88}"/>
              </a:ext>
            </a:extLst>
          </p:cNvPr>
          <p:cNvCxnSpPr>
            <a:cxnSpLocks/>
          </p:cNvCxnSpPr>
          <p:nvPr/>
        </p:nvCxnSpPr>
        <p:spPr>
          <a:xfrm flipH="1">
            <a:off x="2843808" y="3044727"/>
            <a:ext cx="792088" cy="6723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A8842E6-EE6D-4F04-9B24-00CF67837932}"/>
              </a:ext>
            </a:extLst>
          </p:cNvPr>
          <p:cNvSpPr txBox="1"/>
          <p:nvPr/>
        </p:nvSpPr>
        <p:spPr>
          <a:xfrm>
            <a:off x="775900" y="5086653"/>
            <a:ext cx="3085250" cy="369332"/>
          </a:xfrm>
          <a:prstGeom prst="rect">
            <a:avLst/>
          </a:prstGeom>
          <a:noFill/>
        </p:spPr>
        <p:txBody>
          <a:bodyPr wrap="square" rtlCol="0">
            <a:spAutoFit/>
          </a:bodyPr>
          <a:lstStyle/>
          <a:p>
            <a:r>
              <a:rPr lang="en-US" altLang="ko-KR" b="1" dirty="0">
                <a:solidFill>
                  <a:schemeClr val="bg1"/>
                </a:solidFill>
              </a:rPr>
              <a:t>VERTEX(NODE)   </a:t>
            </a:r>
            <a:r>
              <a:rPr lang="ko-KR" altLang="en-US" b="1" dirty="0">
                <a:solidFill>
                  <a:schemeClr val="bg1"/>
                </a:solidFill>
              </a:rPr>
              <a:t>관심객체</a:t>
            </a:r>
          </a:p>
        </p:txBody>
      </p:sp>
      <p:sp>
        <p:nvSpPr>
          <p:cNvPr id="34" name="TextBox 33">
            <a:extLst>
              <a:ext uri="{FF2B5EF4-FFF2-40B4-BE49-F238E27FC236}">
                <a16:creationId xmlns:a16="http://schemas.microsoft.com/office/drawing/2014/main" id="{27552C33-7E3B-4CCD-8B29-A2BDBB8B7400}"/>
              </a:ext>
            </a:extLst>
          </p:cNvPr>
          <p:cNvSpPr txBox="1"/>
          <p:nvPr/>
        </p:nvSpPr>
        <p:spPr>
          <a:xfrm>
            <a:off x="775900" y="5606212"/>
            <a:ext cx="3373282" cy="369332"/>
          </a:xfrm>
          <a:prstGeom prst="rect">
            <a:avLst/>
          </a:prstGeom>
          <a:noFill/>
        </p:spPr>
        <p:txBody>
          <a:bodyPr wrap="square" rtlCol="0">
            <a:spAutoFit/>
          </a:bodyPr>
          <a:lstStyle/>
          <a:p>
            <a:r>
              <a:rPr lang="en-US" altLang="ko-KR" b="1" dirty="0">
                <a:solidFill>
                  <a:schemeClr val="bg1"/>
                </a:solidFill>
              </a:rPr>
              <a:t>EDGE(LINK)        </a:t>
            </a:r>
            <a:r>
              <a:rPr lang="ko-KR" altLang="en-US" b="1" dirty="0">
                <a:solidFill>
                  <a:schemeClr val="bg1"/>
                </a:solidFill>
              </a:rPr>
              <a:t>객체간</a:t>
            </a:r>
            <a:r>
              <a:rPr lang="en-US" altLang="ko-KR" b="1" dirty="0">
                <a:solidFill>
                  <a:schemeClr val="bg1"/>
                </a:solidFill>
              </a:rPr>
              <a:t> </a:t>
            </a:r>
            <a:r>
              <a:rPr lang="ko-KR" altLang="en-US" b="1" dirty="0">
                <a:solidFill>
                  <a:schemeClr val="bg1"/>
                </a:solidFill>
              </a:rPr>
              <a:t>관계</a:t>
            </a:r>
          </a:p>
        </p:txBody>
      </p:sp>
      <p:sp>
        <p:nvSpPr>
          <p:cNvPr id="35" name="TextBox 34">
            <a:extLst>
              <a:ext uri="{FF2B5EF4-FFF2-40B4-BE49-F238E27FC236}">
                <a16:creationId xmlns:a16="http://schemas.microsoft.com/office/drawing/2014/main" id="{57A48918-F0A3-4C0B-AEAF-009C79668F94}"/>
              </a:ext>
            </a:extLst>
          </p:cNvPr>
          <p:cNvSpPr txBox="1"/>
          <p:nvPr/>
        </p:nvSpPr>
        <p:spPr>
          <a:xfrm>
            <a:off x="775900" y="6125771"/>
            <a:ext cx="3652084" cy="369332"/>
          </a:xfrm>
          <a:prstGeom prst="rect">
            <a:avLst/>
          </a:prstGeom>
          <a:noFill/>
        </p:spPr>
        <p:txBody>
          <a:bodyPr wrap="square" rtlCol="0">
            <a:spAutoFit/>
          </a:bodyPr>
          <a:lstStyle/>
          <a:p>
            <a:r>
              <a:rPr lang="en-US" altLang="ko-KR" b="1" dirty="0">
                <a:solidFill>
                  <a:schemeClr val="bg1"/>
                </a:solidFill>
              </a:rPr>
              <a:t>DEGREE             </a:t>
            </a:r>
            <a:r>
              <a:rPr lang="ko-KR" altLang="en-US" b="1" dirty="0">
                <a:solidFill>
                  <a:schemeClr val="bg1"/>
                </a:solidFill>
              </a:rPr>
              <a:t>연결된 링크 수</a:t>
            </a:r>
          </a:p>
        </p:txBody>
      </p:sp>
      <p:sp>
        <p:nvSpPr>
          <p:cNvPr id="31" name="직사각형 30">
            <a:extLst>
              <a:ext uri="{FF2B5EF4-FFF2-40B4-BE49-F238E27FC236}">
                <a16:creationId xmlns:a16="http://schemas.microsoft.com/office/drawing/2014/main" id="{2AF5D86C-5C7C-4429-99D0-5D585E28DC4B}"/>
              </a:ext>
            </a:extLst>
          </p:cNvPr>
          <p:cNvSpPr/>
          <p:nvPr/>
        </p:nvSpPr>
        <p:spPr>
          <a:xfrm>
            <a:off x="882102" y="1699294"/>
            <a:ext cx="1025602" cy="369332"/>
          </a:xfrm>
          <a:prstGeom prst="rect">
            <a:avLst/>
          </a:prstGeom>
        </p:spPr>
        <p:txBody>
          <a:bodyPr wrap="none">
            <a:spAutoFit/>
          </a:bodyPr>
          <a:lstStyle/>
          <a:p>
            <a:r>
              <a:rPr lang="en-US" altLang="ko-KR" b="1" dirty="0">
                <a:solidFill>
                  <a:schemeClr val="bg1"/>
                </a:solidFill>
              </a:rPr>
              <a:t>VERTEX</a:t>
            </a:r>
            <a:endParaRPr lang="ko-KR" altLang="en-US" dirty="0"/>
          </a:p>
        </p:txBody>
      </p:sp>
      <p:sp>
        <p:nvSpPr>
          <p:cNvPr id="32" name="직사각형 31">
            <a:extLst>
              <a:ext uri="{FF2B5EF4-FFF2-40B4-BE49-F238E27FC236}">
                <a16:creationId xmlns:a16="http://schemas.microsoft.com/office/drawing/2014/main" id="{7781F15E-A51F-45C2-863D-0FBE5E6E0489}"/>
              </a:ext>
            </a:extLst>
          </p:cNvPr>
          <p:cNvSpPr/>
          <p:nvPr/>
        </p:nvSpPr>
        <p:spPr>
          <a:xfrm>
            <a:off x="2097283" y="2196461"/>
            <a:ext cx="772969" cy="369332"/>
          </a:xfrm>
          <a:prstGeom prst="rect">
            <a:avLst/>
          </a:prstGeom>
        </p:spPr>
        <p:txBody>
          <a:bodyPr wrap="none">
            <a:spAutoFit/>
          </a:bodyPr>
          <a:lstStyle/>
          <a:p>
            <a:r>
              <a:rPr lang="en-US" altLang="ko-KR" b="1" dirty="0">
                <a:solidFill>
                  <a:schemeClr val="bg1"/>
                </a:solidFill>
              </a:rPr>
              <a:t>EDGE</a:t>
            </a:r>
            <a:endParaRPr lang="ko-KR" altLang="en-US" dirty="0"/>
          </a:p>
        </p:txBody>
      </p:sp>
      <p:sp>
        <p:nvSpPr>
          <p:cNvPr id="39" name="직사각형 38">
            <a:extLst>
              <a:ext uri="{FF2B5EF4-FFF2-40B4-BE49-F238E27FC236}">
                <a16:creationId xmlns:a16="http://schemas.microsoft.com/office/drawing/2014/main" id="{539233E5-81FF-47F9-98FF-08D0B9009C12}"/>
              </a:ext>
            </a:extLst>
          </p:cNvPr>
          <p:cNvSpPr/>
          <p:nvPr/>
        </p:nvSpPr>
        <p:spPr>
          <a:xfrm>
            <a:off x="385010" y="3119269"/>
            <a:ext cx="994183" cy="261610"/>
          </a:xfrm>
          <a:prstGeom prst="rect">
            <a:avLst/>
          </a:prstGeom>
        </p:spPr>
        <p:txBody>
          <a:bodyPr wrap="none">
            <a:spAutoFit/>
          </a:bodyPr>
          <a:lstStyle/>
          <a:p>
            <a:r>
              <a:rPr lang="en-US" altLang="ko-KR" sz="1100" b="1" dirty="0">
                <a:solidFill>
                  <a:schemeClr val="bg1"/>
                </a:solidFill>
              </a:rPr>
              <a:t>DEGREE = 2</a:t>
            </a:r>
            <a:endParaRPr lang="ko-KR" altLang="en-US" sz="1100" dirty="0"/>
          </a:p>
        </p:txBody>
      </p:sp>
      <p:sp>
        <p:nvSpPr>
          <p:cNvPr id="40" name="화살표: 오른쪽 39">
            <a:extLst>
              <a:ext uri="{FF2B5EF4-FFF2-40B4-BE49-F238E27FC236}">
                <a16:creationId xmlns:a16="http://schemas.microsoft.com/office/drawing/2014/main" id="{296B3DDA-2FA4-4E79-BC35-A83A5F769A37}"/>
              </a:ext>
            </a:extLst>
          </p:cNvPr>
          <p:cNvSpPr/>
          <p:nvPr/>
        </p:nvSpPr>
        <p:spPr>
          <a:xfrm>
            <a:off x="4804785" y="5455985"/>
            <a:ext cx="673207" cy="70102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9C7F3811-F48C-4DE9-8257-3DFF563C8771}"/>
              </a:ext>
            </a:extLst>
          </p:cNvPr>
          <p:cNvSpPr txBox="1"/>
          <p:nvPr/>
        </p:nvSpPr>
        <p:spPr>
          <a:xfrm>
            <a:off x="6114895" y="5513879"/>
            <a:ext cx="2173591" cy="1015663"/>
          </a:xfrm>
          <a:prstGeom prst="rect">
            <a:avLst/>
          </a:prstGeom>
          <a:noFill/>
        </p:spPr>
        <p:txBody>
          <a:bodyPr wrap="square" rtlCol="0">
            <a:spAutoFit/>
          </a:bodyPr>
          <a:lstStyle/>
          <a:p>
            <a:r>
              <a:rPr lang="en-US" altLang="ko-KR" sz="3000" b="1" dirty="0">
                <a:solidFill>
                  <a:schemeClr val="bg1"/>
                </a:solidFill>
              </a:rPr>
              <a:t>NETWORK  </a:t>
            </a:r>
          </a:p>
          <a:p>
            <a:r>
              <a:rPr lang="en-US" altLang="ko-KR" sz="3000" b="1" dirty="0">
                <a:solidFill>
                  <a:schemeClr val="bg1"/>
                </a:solidFill>
              </a:rPr>
              <a:t> (GRAPH)</a:t>
            </a:r>
            <a:endParaRPr lang="ko-KR" altLang="en-US" sz="3000" b="1" dirty="0">
              <a:solidFill>
                <a:schemeClr val="bg1"/>
              </a:solidFill>
            </a:endParaRPr>
          </a:p>
        </p:txBody>
      </p:sp>
      <p:cxnSp>
        <p:nvCxnSpPr>
          <p:cNvPr id="42" name="직선 연결선 41">
            <a:extLst>
              <a:ext uri="{FF2B5EF4-FFF2-40B4-BE49-F238E27FC236}">
                <a16:creationId xmlns:a16="http://schemas.microsoft.com/office/drawing/2014/main" id="{7029A125-24FB-4A76-869A-8F05F896131C}"/>
              </a:ext>
            </a:extLst>
          </p:cNvPr>
          <p:cNvCxnSpPr>
            <a:cxnSpLocks/>
            <a:endCxn id="20" idx="3"/>
          </p:cNvCxnSpPr>
          <p:nvPr/>
        </p:nvCxnSpPr>
        <p:spPr>
          <a:xfrm flipV="1">
            <a:off x="4139952" y="2140033"/>
            <a:ext cx="1048889" cy="280856"/>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직선 연결선 48">
            <a:extLst>
              <a:ext uri="{FF2B5EF4-FFF2-40B4-BE49-F238E27FC236}">
                <a16:creationId xmlns:a16="http://schemas.microsoft.com/office/drawing/2014/main" id="{C97A2F45-5AAF-488B-8207-5DDB0C5E880B}"/>
              </a:ext>
            </a:extLst>
          </p:cNvPr>
          <p:cNvCxnSpPr>
            <a:cxnSpLocks/>
            <a:stCxn id="22" idx="6"/>
            <a:endCxn id="21" idx="2"/>
          </p:cNvCxnSpPr>
          <p:nvPr/>
        </p:nvCxnSpPr>
        <p:spPr>
          <a:xfrm flipV="1">
            <a:off x="398032" y="4823366"/>
            <a:ext cx="4295404" cy="91399"/>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직선 연결선 56">
            <a:extLst>
              <a:ext uri="{FF2B5EF4-FFF2-40B4-BE49-F238E27FC236}">
                <a16:creationId xmlns:a16="http://schemas.microsoft.com/office/drawing/2014/main" id="{78FF387B-7C2E-4066-9ABF-47366EE817B3}"/>
              </a:ext>
            </a:extLst>
          </p:cNvPr>
          <p:cNvCxnSpPr>
            <a:cxnSpLocks/>
          </p:cNvCxnSpPr>
          <p:nvPr/>
        </p:nvCxnSpPr>
        <p:spPr>
          <a:xfrm flipV="1">
            <a:off x="251455" y="2800784"/>
            <a:ext cx="2911616" cy="1688958"/>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직선 연결선 59">
            <a:extLst>
              <a:ext uri="{FF2B5EF4-FFF2-40B4-BE49-F238E27FC236}">
                <a16:creationId xmlns:a16="http://schemas.microsoft.com/office/drawing/2014/main" id="{01CF6063-3FAE-4DD2-A5D6-F5D3088BE555}"/>
              </a:ext>
            </a:extLst>
          </p:cNvPr>
          <p:cNvCxnSpPr>
            <a:cxnSpLocks/>
            <a:stCxn id="21" idx="0"/>
          </p:cNvCxnSpPr>
          <p:nvPr/>
        </p:nvCxnSpPr>
        <p:spPr>
          <a:xfrm flipV="1">
            <a:off x="5141389" y="2205069"/>
            <a:ext cx="187840" cy="2170344"/>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직선 연결선 62">
            <a:extLst>
              <a:ext uri="{FF2B5EF4-FFF2-40B4-BE49-F238E27FC236}">
                <a16:creationId xmlns:a16="http://schemas.microsoft.com/office/drawing/2014/main" id="{906E1CF7-219F-431E-8DC0-339D4B91D18C}"/>
              </a:ext>
            </a:extLst>
          </p:cNvPr>
          <p:cNvCxnSpPr>
            <a:cxnSpLocks/>
          </p:cNvCxnSpPr>
          <p:nvPr/>
        </p:nvCxnSpPr>
        <p:spPr>
          <a:xfrm flipV="1">
            <a:off x="-314917" y="2800784"/>
            <a:ext cx="1197018" cy="1262090"/>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080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Left)">
                                      <p:cBhvr>
                                        <p:cTn id="7" dur="500"/>
                                        <p:tgtEl>
                                          <p:spTgt spid="20"/>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strips(downLeft)">
                                      <p:cBhvr>
                                        <p:cTn id="10" dur="500"/>
                                        <p:tgtEl>
                                          <p:spTgt spid="21"/>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strips(downLeft)">
                                      <p:cBhvr>
                                        <p:cTn id="13" dur="500"/>
                                        <p:tgtEl>
                                          <p:spTgt spid="2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Left)">
                                      <p:cBhvr>
                                        <p:cTn id="16" dur="500"/>
                                        <p:tgtEl>
                                          <p:spTgt spid="6"/>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trips(downLeft)">
                                      <p:cBhvr>
                                        <p:cTn id="19" dur="500"/>
                                        <p:tgtEl>
                                          <p:spTgt spid="18"/>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trips(down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strips(downLeft)">
                                      <p:cBhvr>
                                        <p:cTn id="27" dur="500"/>
                                        <p:tgtEl>
                                          <p:spTgt spid="32"/>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strips(downLeft)">
                                      <p:cBhvr>
                                        <p:cTn id="30" dur="500"/>
                                        <p:tgtEl>
                                          <p:spTgt spid="31"/>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strips(downLeft)">
                                      <p:cBhvr>
                                        <p:cTn id="33" dur="500"/>
                                        <p:tgtEl>
                                          <p:spTgt spid="33"/>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strips(downLeft)">
                                      <p:cBhvr>
                                        <p:cTn id="36" dur="500"/>
                                        <p:tgtEl>
                                          <p:spTgt spid="34"/>
                                        </p:tgtEl>
                                      </p:cBhvr>
                                    </p:animEffect>
                                  </p:childTnLst>
                                </p:cTn>
                              </p:par>
                              <p:par>
                                <p:cTn id="37" presetID="18" presetClass="entr" presetSubtype="12"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Left)">
                                      <p:cBhvr>
                                        <p:cTn id="39" dur="500"/>
                                        <p:tgtEl>
                                          <p:spTgt spid="10"/>
                                        </p:tgtEl>
                                      </p:cBhvr>
                                    </p:animEffect>
                                  </p:childTnLst>
                                </p:cTn>
                              </p:par>
                              <p:par>
                                <p:cTn id="40" presetID="18" presetClass="entr" presetSubtype="12"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strips(downLeft)">
                                      <p:cBhvr>
                                        <p:cTn id="42" dur="500"/>
                                        <p:tgtEl>
                                          <p:spTgt spid="28"/>
                                        </p:tgtEl>
                                      </p:cBhvr>
                                    </p:animEffect>
                                  </p:childTnLst>
                                </p:cTn>
                              </p:par>
                              <p:par>
                                <p:cTn id="43" presetID="18" presetClass="entr" presetSubtype="12"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strips(downLef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strips(downLeft)">
                                      <p:cBhvr>
                                        <p:cTn id="50" dur="500"/>
                                        <p:tgtEl>
                                          <p:spTgt spid="39"/>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strips(downLeft)">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blinds(horizontal)">
                                      <p:cBhvr>
                                        <p:cTn id="58" dur="500"/>
                                        <p:tgtEl>
                                          <p:spTgt spid="57"/>
                                        </p:tgtEl>
                                      </p:cBhvr>
                                    </p:animEffect>
                                  </p:childTnLst>
                                </p:cTn>
                              </p:par>
                              <p:par>
                                <p:cTn id="59" presetID="3" presetClass="entr" presetSubtype="1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blinds(horizontal)">
                                      <p:cBhvr>
                                        <p:cTn id="61" dur="500"/>
                                        <p:tgtEl>
                                          <p:spTgt spid="63"/>
                                        </p:tgtEl>
                                      </p:cBhvr>
                                    </p:animEffect>
                                  </p:childTnLst>
                                </p:cTn>
                              </p:par>
                              <p:par>
                                <p:cTn id="62" presetID="3" presetClass="entr" presetSubtype="1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blinds(horizontal)">
                                      <p:cBhvr>
                                        <p:cTn id="67" dur="500"/>
                                        <p:tgtEl>
                                          <p:spTgt spid="60"/>
                                        </p:tgtEl>
                                      </p:cBhvr>
                                    </p:animEffect>
                                  </p:childTnLst>
                                </p:cTn>
                              </p:par>
                              <p:par>
                                <p:cTn id="68" presetID="3" presetClass="entr" presetSubtype="10" fill="hold"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blinds(horizontal)">
                                      <p:cBhvr>
                                        <p:cTn id="70" dur="500"/>
                                        <p:tgtEl>
                                          <p:spTgt spid="49"/>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blinds(horizontal)">
                                      <p:cBhvr>
                                        <p:cTn id="73" dur="500"/>
                                        <p:tgtEl>
                                          <p:spTgt spid="40"/>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blinds(horizontal)">
                                      <p:cBhvr>
                                        <p:cTn id="7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18" grpId="0" animBg="1"/>
      <p:bldP spid="19" grpId="0" animBg="1"/>
      <p:bldP spid="21" grpId="0" animBg="1"/>
      <p:bldP spid="22" grpId="0" animBg="1"/>
      <p:bldP spid="33" grpId="0"/>
      <p:bldP spid="34" grpId="0"/>
      <p:bldP spid="35" grpId="0"/>
      <p:bldP spid="31" grpId="0"/>
      <p:bldP spid="32" grpId="0"/>
      <p:bldP spid="39" grpId="0"/>
      <p:bldP spid="40"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01</a:t>
            </a:r>
            <a:endParaRPr lang="ko-KR" altLang="en-US" b="1" spc="-300" dirty="0">
              <a:solidFill>
                <a:schemeClr val="bg1"/>
              </a:solidFill>
            </a:endParaRPr>
          </a:p>
        </p:txBody>
      </p:sp>
      <p:grpSp>
        <p:nvGrpSpPr>
          <p:cNvPr id="2" name="그룹 76"/>
          <p:cNvGrpSpPr/>
          <p:nvPr/>
        </p:nvGrpSpPr>
        <p:grpSpPr>
          <a:xfrm>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2" name="TextBox 81"/>
          <p:cNvSpPr txBox="1"/>
          <p:nvPr/>
        </p:nvSpPr>
        <p:spPr>
          <a:xfrm>
            <a:off x="980866" y="630313"/>
            <a:ext cx="3168352" cy="400110"/>
          </a:xfrm>
          <a:prstGeom prst="rect">
            <a:avLst/>
          </a:prstGeom>
          <a:noFill/>
        </p:spPr>
        <p:txBody>
          <a:bodyPr wrap="square" rtlCol="0">
            <a:spAutoFit/>
          </a:bodyPr>
          <a:lstStyle/>
          <a:p>
            <a:r>
              <a:rPr lang="en-US" altLang="ko-KR" sz="2000" b="1" spc="-150" dirty="0">
                <a:solidFill>
                  <a:schemeClr val="tx2"/>
                </a:solidFill>
              </a:rPr>
              <a:t>SNA</a:t>
            </a:r>
            <a:r>
              <a:rPr lang="ko-KR" altLang="en-US" sz="2000" b="1" spc="-150" dirty="0">
                <a:solidFill>
                  <a:schemeClr val="tx2"/>
                </a:solidFill>
              </a:rPr>
              <a:t>란 </a:t>
            </a:r>
            <a:r>
              <a:rPr lang="en-US" altLang="ko-KR" sz="2000" b="1" spc="-150" dirty="0">
                <a:solidFill>
                  <a:schemeClr val="tx2"/>
                </a:solidFill>
              </a:rPr>
              <a:t>:</a:t>
            </a:r>
            <a:r>
              <a:rPr lang="ko-KR" altLang="en-US" sz="2000" b="1" spc="-150" dirty="0">
                <a:solidFill>
                  <a:schemeClr val="tx2"/>
                </a:solidFill>
              </a:rPr>
              <a:t> 추가개념</a:t>
            </a:r>
            <a:endParaRPr lang="ko-KR" altLang="en-US" sz="2000" dirty="0">
              <a:solidFill>
                <a:schemeClr val="tx2"/>
              </a:solidFill>
            </a:endParaRPr>
          </a:p>
        </p:txBody>
      </p:sp>
      <p:sp>
        <p:nvSpPr>
          <p:cNvPr id="12" name="TextBox 11">
            <a:extLst>
              <a:ext uri="{FF2B5EF4-FFF2-40B4-BE49-F238E27FC236}">
                <a16:creationId xmlns:a16="http://schemas.microsoft.com/office/drawing/2014/main" id="{20D696D6-9387-4334-9D2D-68600B92A2B5}"/>
              </a:ext>
            </a:extLst>
          </p:cNvPr>
          <p:cNvSpPr txBox="1"/>
          <p:nvPr/>
        </p:nvSpPr>
        <p:spPr>
          <a:xfrm>
            <a:off x="1013151" y="1484784"/>
            <a:ext cx="3085250" cy="369332"/>
          </a:xfrm>
          <a:prstGeom prst="rect">
            <a:avLst/>
          </a:prstGeom>
          <a:noFill/>
        </p:spPr>
        <p:txBody>
          <a:bodyPr wrap="square" rtlCol="0">
            <a:spAutoFit/>
          </a:bodyPr>
          <a:lstStyle/>
          <a:p>
            <a:r>
              <a:rPr lang="ko-KR" altLang="en-US" b="1" dirty="0" err="1">
                <a:solidFill>
                  <a:schemeClr val="bg1"/>
                </a:solidFill>
              </a:rPr>
              <a:t>중심성</a:t>
            </a:r>
            <a:r>
              <a:rPr lang="en-US" altLang="ko-KR" b="1" dirty="0">
                <a:solidFill>
                  <a:schemeClr val="bg1"/>
                </a:solidFill>
              </a:rPr>
              <a:t>(Centrality)</a:t>
            </a:r>
          </a:p>
        </p:txBody>
      </p:sp>
      <p:sp>
        <p:nvSpPr>
          <p:cNvPr id="3" name="직사각형 2">
            <a:extLst>
              <a:ext uri="{FF2B5EF4-FFF2-40B4-BE49-F238E27FC236}">
                <a16:creationId xmlns:a16="http://schemas.microsoft.com/office/drawing/2014/main" id="{C420FA95-3601-447D-B654-CDC3E1BA0834}"/>
              </a:ext>
            </a:extLst>
          </p:cNvPr>
          <p:cNvSpPr/>
          <p:nvPr/>
        </p:nvSpPr>
        <p:spPr>
          <a:xfrm>
            <a:off x="1013151" y="4005064"/>
            <a:ext cx="2034531" cy="307777"/>
          </a:xfrm>
          <a:prstGeom prst="rect">
            <a:avLst/>
          </a:prstGeom>
        </p:spPr>
        <p:txBody>
          <a:bodyPr wrap="none">
            <a:spAutoFit/>
          </a:bodyPr>
          <a:lstStyle/>
          <a:p>
            <a:r>
              <a:rPr lang="ko-KR" altLang="en-US" sz="1400" b="1" dirty="0">
                <a:solidFill>
                  <a:schemeClr val="bg1"/>
                </a:solidFill>
              </a:rPr>
              <a:t>집중도</a:t>
            </a:r>
            <a:r>
              <a:rPr lang="en-US" altLang="ko-KR" sz="1400" b="1" dirty="0">
                <a:solidFill>
                  <a:schemeClr val="bg1"/>
                </a:solidFill>
              </a:rPr>
              <a:t>(Centralization)</a:t>
            </a:r>
            <a:endParaRPr lang="ko-KR" altLang="en-US" sz="1400" b="1" dirty="0">
              <a:solidFill>
                <a:schemeClr val="bg1"/>
              </a:solidFill>
            </a:endParaRPr>
          </a:p>
        </p:txBody>
      </p:sp>
      <p:sp>
        <p:nvSpPr>
          <p:cNvPr id="13" name="직사각형 12">
            <a:extLst>
              <a:ext uri="{FF2B5EF4-FFF2-40B4-BE49-F238E27FC236}">
                <a16:creationId xmlns:a16="http://schemas.microsoft.com/office/drawing/2014/main" id="{758B44FD-A54C-490E-8644-224002C5F4CF}"/>
              </a:ext>
            </a:extLst>
          </p:cNvPr>
          <p:cNvSpPr/>
          <p:nvPr/>
        </p:nvSpPr>
        <p:spPr>
          <a:xfrm>
            <a:off x="1013151" y="4397845"/>
            <a:ext cx="1313180" cy="307777"/>
          </a:xfrm>
          <a:prstGeom prst="rect">
            <a:avLst/>
          </a:prstGeom>
        </p:spPr>
        <p:txBody>
          <a:bodyPr wrap="none">
            <a:spAutoFit/>
          </a:bodyPr>
          <a:lstStyle/>
          <a:p>
            <a:r>
              <a:rPr lang="ko-KR" altLang="en-US" sz="1400" b="1" dirty="0">
                <a:solidFill>
                  <a:schemeClr val="bg1"/>
                </a:solidFill>
              </a:rPr>
              <a:t>밀도</a:t>
            </a:r>
            <a:r>
              <a:rPr lang="en-US" altLang="ko-KR" sz="1400" b="1" dirty="0">
                <a:solidFill>
                  <a:schemeClr val="bg1"/>
                </a:solidFill>
              </a:rPr>
              <a:t>(Density)</a:t>
            </a:r>
            <a:endParaRPr lang="ko-KR" altLang="en-US" sz="1400" b="1" dirty="0">
              <a:solidFill>
                <a:schemeClr val="bg1"/>
              </a:solidFill>
            </a:endParaRPr>
          </a:p>
        </p:txBody>
      </p:sp>
      <p:sp>
        <p:nvSpPr>
          <p:cNvPr id="14" name="직사각형 13">
            <a:extLst>
              <a:ext uri="{FF2B5EF4-FFF2-40B4-BE49-F238E27FC236}">
                <a16:creationId xmlns:a16="http://schemas.microsoft.com/office/drawing/2014/main" id="{6BBA816A-AC32-4EEF-A2C1-61AD3DF3118D}"/>
              </a:ext>
            </a:extLst>
          </p:cNvPr>
          <p:cNvSpPr/>
          <p:nvPr/>
        </p:nvSpPr>
        <p:spPr>
          <a:xfrm>
            <a:off x="1013151" y="4767177"/>
            <a:ext cx="2520690" cy="307777"/>
          </a:xfrm>
          <a:prstGeom prst="rect">
            <a:avLst/>
          </a:prstGeom>
        </p:spPr>
        <p:txBody>
          <a:bodyPr wrap="none">
            <a:spAutoFit/>
          </a:bodyPr>
          <a:lstStyle/>
          <a:p>
            <a:r>
              <a:rPr lang="ko-KR" altLang="en-US" sz="1400" b="1" dirty="0">
                <a:solidFill>
                  <a:schemeClr val="bg1"/>
                </a:solidFill>
              </a:rPr>
              <a:t>구조적 틈새</a:t>
            </a:r>
            <a:r>
              <a:rPr lang="en-US" altLang="ko-KR" sz="1400" b="1" dirty="0">
                <a:solidFill>
                  <a:schemeClr val="bg1"/>
                </a:solidFill>
              </a:rPr>
              <a:t>(structural hole)</a:t>
            </a:r>
            <a:endParaRPr lang="ko-KR" altLang="en-US" sz="1400" b="1" dirty="0">
              <a:solidFill>
                <a:schemeClr val="bg1"/>
              </a:solidFill>
            </a:endParaRPr>
          </a:p>
        </p:txBody>
      </p:sp>
      <p:sp>
        <p:nvSpPr>
          <p:cNvPr id="15" name="직사각형 14">
            <a:extLst>
              <a:ext uri="{FF2B5EF4-FFF2-40B4-BE49-F238E27FC236}">
                <a16:creationId xmlns:a16="http://schemas.microsoft.com/office/drawing/2014/main" id="{5161908D-4F11-4546-878E-79D0A518AD7A}"/>
              </a:ext>
            </a:extLst>
          </p:cNvPr>
          <p:cNvSpPr/>
          <p:nvPr/>
        </p:nvSpPr>
        <p:spPr>
          <a:xfrm>
            <a:off x="1016257" y="5159958"/>
            <a:ext cx="2456378" cy="307777"/>
          </a:xfrm>
          <a:prstGeom prst="rect">
            <a:avLst/>
          </a:prstGeom>
        </p:spPr>
        <p:txBody>
          <a:bodyPr wrap="none">
            <a:spAutoFit/>
          </a:bodyPr>
          <a:lstStyle/>
          <a:p>
            <a:r>
              <a:rPr lang="ko-KR" altLang="en-US" sz="1400" b="1" dirty="0">
                <a:solidFill>
                  <a:schemeClr val="bg1"/>
                </a:solidFill>
              </a:rPr>
              <a:t>구조적 </a:t>
            </a:r>
            <a:r>
              <a:rPr lang="ko-KR" altLang="en-US" sz="1400" b="1" dirty="0" err="1">
                <a:solidFill>
                  <a:schemeClr val="bg1"/>
                </a:solidFill>
              </a:rPr>
              <a:t>등위성</a:t>
            </a:r>
            <a:r>
              <a:rPr lang="en-US" altLang="ko-KR" sz="1400" b="1" dirty="0">
                <a:solidFill>
                  <a:schemeClr val="bg1"/>
                </a:solidFill>
              </a:rPr>
              <a:t>(Equivalence)</a:t>
            </a:r>
            <a:endParaRPr lang="ko-KR" altLang="en-US" sz="1400" b="1" dirty="0">
              <a:solidFill>
                <a:schemeClr val="bg1"/>
              </a:solidFill>
            </a:endParaRPr>
          </a:p>
        </p:txBody>
      </p:sp>
      <p:sp>
        <p:nvSpPr>
          <p:cNvPr id="16" name="TextBox 15">
            <a:extLst>
              <a:ext uri="{FF2B5EF4-FFF2-40B4-BE49-F238E27FC236}">
                <a16:creationId xmlns:a16="http://schemas.microsoft.com/office/drawing/2014/main" id="{FF345475-4495-4172-AA63-F40398E66735}"/>
              </a:ext>
            </a:extLst>
          </p:cNvPr>
          <p:cNvSpPr txBox="1"/>
          <p:nvPr/>
        </p:nvSpPr>
        <p:spPr>
          <a:xfrm>
            <a:off x="1547664" y="2045111"/>
            <a:ext cx="6768752" cy="323165"/>
          </a:xfrm>
          <a:prstGeom prst="rect">
            <a:avLst/>
          </a:prstGeom>
          <a:noFill/>
        </p:spPr>
        <p:txBody>
          <a:bodyPr wrap="square" rtlCol="0">
            <a:spAutoFit/>
          </a:bodyPr>
          <a:lstStyle/>
          <a:p>
            <a:r>
              <a:rPr lang="ko-KR" altLang="en-US" sz="1500" b="1" dirty="0">
                <a:solidFill>
                  <a:schemeClr val="bg1"/>
                </a:solidFill>
              </a:rPr>
              <a:t>연결정도 </a:t>
            </a:r>
            <a:r>
              <a:rPr lang="ko-KR" altLang="en-US" sz="1500" b="1" dirty="0" err="1">
                <a:solidFill>
                  <a:schemeClr val="bg1"/>
                </a:solidFill>
              </a:rPr>
              <a:t>중심성</a:t>
            </a:r>
            <a:r>
              <a:rPr lang="ko-KR" altLang="en-US" sz="1500" b="1" dirty="0">
                <a:solidFill>
                  <a:schemeClr val="bg1"/>
                </a:solidFill>
              </a:rPr>
              <a:t> </a:t>
            </a:r>
            <a:r>
              <a:rPr lang="en-US" altLang="ko-KR" sz="1500" b="1" dirty="0">
                <a:solidFill>
                  <a:schemeClr val="bg1"/>
                </a:solidFill>
              </a:rPr>
              <a:t>: </a:t>
            </a:r>
            <a:r>
              <a:rPr lang="ko-KR" altLang="en-US" sz="1300" b="1" dirty="0">
                <a:solidFill>
                  <a:schemeClr val="bg1"/>
                </a:solidFill>
              </a:rPr>
              <a:t>한 노드에 직접적으로 연결된 </a:t>
            </a:r>
            <a:r>
              <a:rPr lang="en-US" altLang="ko-KR" sz="1300" b="1" dirty="0">
                <a:solidFill>
                  <a:schemeClr val="bg1"/>
                </a:solidFill>
              </a:rPr>
              <a:t>Edge(link)</a:t>
            </a:r>
            <a:r>
              <a:rPr lang="ko-KR" altLang="en-US" sz="1300" b="1" dirty="0">
                <a:solidFill>
                  <a:schemeClr val="bg1"/>
                </a:solidFill>
              </a:rPr>
              <a:t>들의 합으로 얻어진 </a:t>
            </a:r>
            <a:r>
              <a:rPr lang="ko-KR" altLang="en-US" sz="1300" b="1" dirty="0" err="1">
                <a:solidFill>
                  <a:schemeClr val="bg1"/>
                </a:solidFill>
              </a:rPr>
              <a:t>중심성</a:t>
            </a:r>
            <a:endParaRPr lang="en-US" altLang="ko-KR" sz="1500" b="1" dirty="0">
              <a:solidFill>
                <a:schemeClr val="bg1"/>
              </a:solidFill>
            </a:endParaRPr>
          </a:p>
        </p:txBody>
      </p:sp>
      <p:sp>
        <p:nvSpPr>
          <p:cNvPr id="17" name="TextBox 16">
            <a:extLst>
              <a:ext uri="{FF2B5EF4-FFF2-40B4-BE49-F238E27FC236}">
                <a16:creationId xmlns:a16="http://schemas.microsoft.com/office/drawing/2014/main" id="{52899FD9-CB38-4CAE-AB2C-2AEF672DD981}"/>
              </a:ext>
            </a:extLst>
          </p:cNvPr>
          <p:cNvSpPr txBox="1"/>
          <p:nvPr/>
        </p:nvSpPr>
        <p:spPr>
          <a:xfrm>
            <a:off x="1547664" y="2506407"/>
            <a:ext cx="6768752" cy="323165"/>
          </a:xfrm>
          <a:prstGeom prst="rect">
            <a:avLst/>
          </a:prstGeom>
          <a:noFill/>
        </p:spPr>
        <p:txBody>
          <a:bodyPr wrap="square" rtlCol="0">
            <a:spAutoFit/>
          </a:bodyPr>
          <a:lstStyle/>
          <a:p>
            <a:r>
              <a:rPr lang="ko-KR" altLang="en-US" sz="1500" b="1" dirty="0">
                <a:solidFill>
                  <a:schemeClr val="bg1"/>
                </a:solidFill>
              </a:rPr>
              <a:t>근접 </a:t>
            </a:r>
            <a:r>
              <a:rPr lang="ko-KR" altLang="en-US" sz="1500" b="1" dirty="0" err="1">
                <a:solidFill>
                  <a:schemeClr val="bg1"/>
                </a:solidFill>
              </a:rPr>
              <a:t>중심성</a:t>
            </a:r>
            <a:r>
              <a:rPr lang="ko-KR" altLang="en-US" sz="1500" b="1" dirty="0">
                <a:solidFill>
                  <a:schemeClr val="bg1"/>
                </a:solidFill>
              </a:rPr>
              <a:t> </a:t>
            </a:r>
            <a:r>
              <a:rPr lang="en-US" altLang="ko-KR" sz="1500" b="1" dirty="0">
                <a:solidFill>
                  <a:schemeClr val="bg1"/>
                </a:solidFill>
              </a:rPr>
              <a:t>: </a:t>
            </a:r>
            <a:r>
              <a:rPr lang="ko-KR" altLang="en-US" sz="1300" b="1" dirty="0">
                <a:solidFill>
                  <a:schemeClr val="bg1"/>
                </a:solidFill>
              </a:rPr>
              <a:t>각 노드 간의 거리를 기준으로 측정된 </a:t>
            </a:r>
            <a:r>
              <a:rPr lang="ko-KR" altLang="en-US" sz="1300" b="1" dirty="0" err="1">
                <a:solidFill>
                  <a:schemeClr val="bg1"/>
                </a:solidFill>
              </a:rPr>
              <a:t>중심성</a:t>
            </a:r>
            <a:endParaRPr lang="en-US" altLang="ko-KR" sz="1300" b="1" dirty="0">
              <a:solidFill>
                <a:schemeClr val="bg1"/>
              </a:solidFill>
            </a:endParaRPr>
          </a:p>
        </p:txBody>
      </p:sp>
      <p:sp>
        <p:nvSpPr>
          <p:cNvPr id="18" name="TextBox 17">
            <a:extLst>
              <a:ext uri="{FF2B5EF4-FFF2-40B4-BE49-F238E27FC236}">
                <a16:creationId xmlns:a16="http://schemas.microsoft.com/office/drawing/2014/main" id="{F17F7BC3-DE1E-4294-B923-373F618A6D2C}"/>
              </a:ext>
            </a:extLst>
          </p:cNvPr>
          <p:cNvSpPr txBox="1"/>
          <p:nvPr/>
        </p:nvSpPr>
        <p:spPr>
          <a:xfrm>
            <a:off x="1547664" y="2971823"/>
            <a:ext cx="7128792" cy="323165"/>
          </a:xfrm>
          <a:prstGeom prst="rect">
            <a:avLst/>
          </a:prstGeom>
          <a:noFill/>
        </p:spPr>
        <p:txBody>
          <a:bodyPr wrap="square" rtlCol="0">
            <a:spAutoFit/>
          </a:bodyPr>
          <a:lstStyle/>
          <a:p>
            <a:r>
              <a:rPr lang="ko-KR" altLang="en-US" sz="1500" b="1" dirty="0">
                <a:solidFill>
                  <a:schemeClr val="bg1"/>
                </a:solidFill>
              </a:rPr>
              <a:t>매개 </a:t>
            </a:r>
            <a:r>
              <a:rPr lang="ko-KR" altLang="en-US" sz="1500" b="1" dirty="0" err="1">
                <a:solidFill>
                  <a:schemeClr val="bg1"/>
                </a:solidFill>
              </a:rPr>
              <a:t>중심성</a:t>
            </a:r>
            <a:r>
              <a:rPr lang="ko-KR" altLang="en-US" sz="1500" b="1" dirty="0">
                <a:solidFill>
                  <a:schemeClr val="bg1"/>
                </a:solidFill>
              </a:rPr>
              <a:t> </a:t>
            </a:r>
            <a:r>
              <a:rPr lang="en-US" altLang="ko-KR" sz="1500" b="1" dirty="0">
                <a:solidFill>
                  <a:schemeClr val="bg1"/>
                </a:solidFill>
              </a:rPr>
              <a:t>: </a:t>
            </a:r>
            <a:r>
              <a:rPr lang="ko-KR" altLang="en-US" sz="1300" b="1" dirty="0">
                <a:solidFill>
                  <a:schemeClr val="bg1"/>
                </a:solidFill>
              </a:rPr>
              <a:t>네트워크 내에서 한 노드가 담당하는 매개자 역할의 정도로서 측정된 </a:t>
            </a:r>
            <a:r>
              <a:rPr lang="ko-KR" altLang="en-US" sz="1300" b="1" dirty="0" err="1">
                <a:solidFill>
                  <a:schemeClr val="bg1"/>
                </a:solidFill>
              </a:rPr>
              <a:t>중심성</a:t>
            </a:r>
            <a:endParaRPr lang="en-US" altLang="ko-KR" sz="1300" b="1" dirty="0">
              <a:solidFill>
                <a:schemeClr val="bg1"/>
              </a:solidFill>
            </a:endParaRPr>
          </a:p>
        </p:txBody>
      </p:sp>
      <p:sp>
        <p:nvSpPr>
          <p:cNvPr id="19" name="TextBox 18">
            <a:extLst>
              <a:ext uri="{FF2B5EF4-FFF2-40B4-BE49-F238E27FC236}">
                <a16:creationId xmlns:a16="http://schemas.microsoft.com/office/drawing/2014/main" id="{EC29AA5B-1D7B-426A-81E7-310669931465}"/>
              </a:ext>
            </a:extLst>
          </p:cNvPr>
          <p:cNvSpPr txBox="1"/>
          <p:nvPr/>
        </p:nvSpPr>
        <p:spPr>
          <a:xfrm>
            <a:off x="1547664" y="3447866"/>
            <a:ext cx="7272808" cy="323165"/>
          </a:xfrm>
          <a:prstGeom prst="rect">
            <a:avLst/>
          </a:prstGeom>
          <a:noFill/>
        </p:spPr>
        <p:txBody>
          <a:bodyPr wrap="square" rtlCol="0">
            <a:spAutoFit/>
          </a:bodyPr>
          <a:lstStyle/>
          <a:p>
            <a:r>
              <a:rPr lang="ko-KR" altLang="en-US" sz="1500" b="1" dirty="0">
                <a:solidFill>
                  <a:schemeClr val="bg1"/>
                </a:solidFill>
              </a:rPr>
              <a:t>위세 </a:t>
            </a:r>
            <a:r>
              <a:rPr lang="ko-KR" altLang="en-US" sz="1500" b="1" dirty="0" err="1">
                <a:solidFill>
                  <a:schemeClr val="bg1"/>
                </a:solidFill>
              </a:rPr>
              <a:t>중심성</a:t>
            </a:r>
            <a:r>
              <a:rPr lang="ko-KR" altLang="en-US" sz="1500" b="1" dirty="0">
                <a:solidFill>
                  <a:schemeClr val="bg1"/>
                </a:solidFill>
              </a:rPr>
              <a:t> </a:t>
            </a:r>
            <a:r>
              <a:rPr lang="en-US" altLang="ko-KR" sz="1500" b="1" dirty="0">
                <a:solidFill>
                  <a:schemeClr val="bg1"/>
                </a:solidFill>
              </a:rPr>
              <a:t>: </a:t>
            </a:r>
            <a:r>
              <a:rPr lang="ko-KR" altLang="en-US" sz="1300" b="1" dirty="0">
                <a:solidFill>
                  <a:schemeClr val="bg1"/>
                </a:solidFill>
              </a:rPr>
              <a:t>연결된 노드의 중요성에 가중치를 두고 측정된 </a:t>
            </a:r>
            <a:r>
              <a:rPr lang="ko-KR" altLang="en-US" sz="1300" b="1" dirty="0" err="1">
                <a:solidFill>
                  <a:schemeClr val="bg1"/>
                </a:solidFill>
              </a:rPr>
              <a:t>중심성</a:t>
            </a:r>
            <a:r>
              <a:rPr lang="en-US" altLang="ko-KR" sz="1300" b="1" dirty="0">
                <a:solidFill>
                  <a:schemeClr val="bg1"/>
                </a:solidFill>
              </a:rPr>
              <a:t> </a:t>
            </a:r>
          </a:p>
        </p:txBody>
      </p:sp>
      <p:sp>
        <p:nvSpPr>
          <p:cNvPr id="5" name="직사각형 4">
            <a:extLst>
              <a:ext uri="{FF2B5EF4-FFF2-40B4-BE49-F238E27FC236}">
                <a16:creationId xmlns:a16="http://schemas.microsoft.com/office/drawing/2014/main" id="{14E612EC-D15B-4168-A24E-8DD7F4A0CFA4}"/>
              </a:ext>
            </a:extLst>
          </p:cNvPr>
          <p:cNvSpPr/>
          <p:nvPr/>
        </p:nvSpPr>
        <p:spPr>
          <a:xfrm>
            <a:off x="822448" y="1582320"/>
            <a:ext cx="158418" cy="17426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화살표: 오른쪽 3">
            <a:extLst>
              <a:ext uri="{FF2B5EF4-FFF2-40B4-BE49-F238E27FC236}">
                <a16:creationId xmlns:a16="http://schemas.microsoft.com/office/drawing/2014/main" id="{B096E6F6-3E00-41ED-800E-B62E1CDFEBFC}"/>
              </a:ext>
            </a:extLst>
          </p:cNvPr>
          <p:cNvSpPr/>
          <p:nvPr/>
        </p:nvSpPr>
        <p:spPr>
          <a:xfrm>
            <a:off x="1160612" y="5774004"/>
            <a:ext cx="864096" cy="58908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B2197B19-23CE-44F7-AC45-0699E8C70FE8}"/>
              </a:ext>
            </a:extLst>
          </p:cNvPr>
          <p:cNvSpPr/>
          <p:nvPr/>
        </p:nvSpPr>
        <p:spPr>
          <a:xfrm>
            <a:off x="2118188" y="5809048"/>
            <a:ext cx="6702284" cy="523220"/>
          </a:xfrm>
          <a:prstGeom prst="rect">
            <a:avLst/>
          </a:prstGeom>
          <a:ln w="28575">
            <a:solidFill>
              <a:schemeClr val="tx2">
                <a:lumMod val="40000"/>
                <a:lumOff val="60000"/>
              </a:schemeClr>
            </a:solidFill>
          </a:ln>
        </p:spPr>
        <p:txBody>
          <a:bodyPr wrap="none">
            <a:spAutoFit/>
          </a:bodyPr>
          <a:lstStyle/>
          <a:p>
            <a:r>
              <a:rPr lang="ko-KR" altLang="en-US" sz="1400" b="1" dirty="0">
                <a:solidFill>
                  <a:schemeClr val="bg1"/>
                </a:solidFill>
              </a:rPr>
              <a:t>이러한 여러가지 </a:t>
            </a:r>
            <a:r>
              <a:rPr lang="en-US" altLang="ko-KR" sz="1400" b="1" dirty="0">
                <a:solidFill>
                  <a:schemeClr val="bg1"/>
                </a:solidFill>
              </a:rPr>
              <a:t>Network</a:t>
            </a:r>
            <a:r>
              <a:rPr lang="ko-KR" altLang="en-US" sz="1400" b="1" dirty="0">
                <a:solidFill>
                  <a:schemeClr val="bg1"/>
                </a:solidFill>
              </a:rPr>
              <a:t> 변수에 따라 </a:t>
            </a:r>
            <a:r>
              <a:rPr lang="en-US" altLang="ko-KR" sz="1400" b="1" dirty="0">
                <a:solidFill>
                  <a:schemeClr val="bg1"/>
                </a:solidFill>
              </a:rPr>
              <a:t>Network</a:t>
            </a:r>
            <a:r>
              <a:rPr lang="ko-KR" altLang="en-US" sz="1400" b="1" dirty="0">
                <a:solidFill>
                  <a:schemeClr val="bg1"/>
                </a:solidFill>
              </a:rPr>
              <a:t>의 형태나 특징</a:t>
            </a:r>
            <a:r>
              <a:rPr lang="en-US" altLang="ko-KR" sz="1400" b="1" dirty="0">
                <a:solidFill>
                  <a:schemeClr val="bg1"/>
                </a:solidFill>
              </a:rPr>
              <a:t> </a:t>
            </a:r>
            <a:r>
              <a:rPr lang="ko-KR" altLang="en-US" sz="1400" b="1" dirty="0">
                <a:solidFill>
                  <a:schemeClr val="bg1"/>
                </a:solidFill>
              </a:rPr>
              <a:t>패턴이 결정</a:t>
            </a:r>
            <a:endParaRPr lang="en-US" altLang="ko-KR" sz="1400" b="1" dirty="0">
              <a:solidFill>
                <a:schemeClr val="bg1"/>
              </a:solidFill>
            </a:endParaRPr>
          </a:p>
          <a:p>
            <a:r>
              <a:rPr lang="ko-KR" altLang="en-US" sz="1400" b="1" dirty="0">
                <a:solidFill>
                  <a:schemeClr val="bg1"/>
                </a:solidFill>
              </a:rPr>
              <a:t>되며</a:t>
            </a:r>
            <a:r>
              <a:rPr lang="en-US" altLang="ko-KR" sz="1400" b="1" dirty="0">
                <a:solidFill>
                  <a:schemeClr val="bg1"/>
                </a:solidFill>
              </a:rPr>
              <a:t>, Network</a:t>
            </a:r>
            <a:r>
              <a:rPr lang="ko-KR" altLang="en-US" sz="1400" b="1" dirty="0">
                <a:solidFill>
                  <a:schemeClr val="bg1"/>
                </a:solidFill>
              </a:rPr>
              <a:t>가 취하는 형태나 패턴을 보고 네트워크의 이름을 결정하게 된다</a:t>
            </a:r>
            <a:r>
              <a:rPr lang="en-US" altLang="ko-KR" sz="1400" b="1" dirty="0">
                <a:solidFill>
                  <a:schemeClr val="bg1"/>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직사각형 118">
            <a:extLst>
              <a:ext uri="{FF2B5EF4-FFF2-40B4-BE49-F238E27FC236}">
                <a16:creationId xmlns:a16="http://schemas.microsoft.com/office/drawing/2014/main" id="{0326BFE7-1E71-4831-BBF7-B3EAECC0B200}"/>
              </a:ext>
            </a:extLst>
          </p:cNvPr>
          <p:cNvSpPr/>
          <p:nvPr/>
        </p:nvSpPr>
        <p:spPr>
          <a:xfrm>
            <a:off x="5883905" y="1949691"/>
            <a:ext cx="3224599" cy="4419444"/>
          </a:xfrm>
          <a:prstGeom prst="rect">
            <a:avLst/>
          </a:prstGeom>
          <a:solidFill>
            <a:srgbClr val="161616"/>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53" name="화살표: 줄무늬가 있는 오른쪽 2052">
            <a:extLst>
              <a:ext uri="{FF2B5EF4-FFF2-40B4-BE49-F238E27FC236}">
                <a16:creationId xmlns:a16="http://schemas.microsoft.com/office/drawing/2014/main" id="{25D843AC-9788-461E-ADB0-7540F1CE4A07}"/>
              </a:ext>
            </a:extLst>
          </p:cNvPr>
          <p:cNvSpPr/>
          <p:nvPr/>
        </p:nvSpPr>
        <p:spPr>
          <a:xfrm rot="5400000">
            <a:off x="-2114723" y="2521719"/>
            <a:ext cx="5016552" cy="2942682"/>
          </a:xfrm>
          <a:prstGeom prst="stripedRightArrow">
            <a:avLst>
              <a:gd name="adj1" fmla="val 55125"/>
              <a:gd name="adj2" fmla="val 362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02</a:t>
            </a:r>
            <a:endParaRPr lang="ko-KR" altLang="en-US" b="1" spc="-300" dirty="0">
              <a:solidFill>
                <a:schemeClr val="bg1"/>
              </a:solidFill>
            </a:endParaRPr>
          </a:p>
        </p:txBody>
      </p:sp>
      <p:grpSp>
        <p:nvGrpSpPr>
          <p:cNvPr id="2" name="그룹 76"/>
          <p:cNvGrpSpPr/>
          <p:nvPr/>
        </p:nvGrpSpPr>
        <p:grpSpPr>
          <a:xfrm>
            <a:off x="966608" y="611063"/>
            <a:ext cx="3821415"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2" name="TextBox 81"/>
          <p:cNvSpPr txBox="1"/>
          <p:nvPr/>
        </p:nvSpPr>
        <p:spPr>
          <a:xfrm>
            <a:off x="980866" y="630313"/>
            <a:ext cx="3275482" cy="400110"/>
          </a:xfrm>
          <a:prstGeom prst="rect">
            <a:avLst/>
          </a:prstGeom>
          <a:noFill/>
        </p:spPr>
        <p:txBody>
          <a:bodyPr wrap="square" rtlCol="0">
            <a:spAutoFit/>
          </a:bodyPr>
          <a:lstStyle/>
          <a:p>
            <a:r>
              <a:rPr lang="en-US" altLang="ko-KR" sz="2000" b="1" dirty="0">
                <a:solidFill>
                  <a:schemeClr val="tx2"/>
                </a:solidFill>
              </a:rPr>
              <a:t>SNA Process with </a:t>
            </a:r>
            <a:r>
              <a:rPr lang="en-US" altLang="ko-KR" sz="2000" b="1" dirty="0" err="1">
                <a:solidFill>
                  <a:schemeClr val="tx2"/>
                </a:solidFill>
              </a:rPr>
              <a:t>igraph</a:t>
            </a:r>
            <a:endParaRPr lang="ko-KR" altLang="en-US" sz="2000" b="1" dirty="0">
              <a:solidFill>
                <a:schemeClr val="tx2"/>
              </a:solidFill>
            </a:endParaRPr>
          </a:p>
        </p:txBody>
      </p:sp>
      <p:grpSp>
        <p:nvGrpSpPr>
          <p:cNvPr id="30" name="그룹 29">
            <a:extLst>
              <a:ext uri="{FF2B5EF4-FFF2-40B4-BE49-F238E27FC236}">
                <a16:creationId xmlns:a16="http://schemas.microsoft.com/office/drawing/2014/main" id="{B7CF25B4-72E8-4CDC-9379-37804352A1C6}"/>
              </a:ext>
            </a:extLst>
          </p:cNvPr>
          <p:cNvGrpSpPr/>
          <p:nvPr/>
        </p:nvGrpSpPr>
        <p:grpSpPr>
          <a:xfrm>
            <a:off x="179512" y="1653550"/>
            <a:ext cx="2736304" cy="1330809"/>
            <a:chOff x="0" y="11063"/>
            <a:chExt cx="7200800" cy="842400"/>
          </a:xfrm>
          <a:solidFill>
            <a:schemeClr val="tx2">
              <a:lumMod val="60000"/>
              <a:lumOff val="40000"/>
            </a:schemeClr>
          </a:solidFill>
        </p:grpSpPr>
        <p:sp>
          <p:nvSpPr>
            <p:cNvPr id="43" name="사각형: 둥근 모서리 42">
              <a:extLst>
                <a:ext uri="{FF2B5EF4-FFF2-40B4-BE49-F238E27FC236}">
                  <a16:creationId xmlns:a16="http://schemas.microsoft.com/office/drawing/2014/main" id="{B04B3801-6EC7-4C03-AC0E-1C6120DC54B8}"/>
                </a:ext>
              </a:extLst>
            </p:cNvPr>
            <p:cNvSpPr/>
            <p:nvPr/>
          </p:nvSpPr>
          <p:spPr>
            <a:xfrm>
              <a:off x="0" y="11063"/>
              <a:ext cx="7200800" cy="842400"/>
            </a:xfrm>
            <a:prstGeom prst="roundRect">
              <a:avLst/>
            </a:prstGeom>
            <a:gr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4" name="사각형: 둥근 모서리 4">
              <a:extLst>
                <a:ext uri="{FF2B5EF4-FFF2-40B4-BE49-F238E27FC236}">
                  <a16:creationId xmlns:a16="http://schemas.microsoft.com/office/drawing/2014/main" id="{43D39C0C-8EB7-4DBC-9A9F-077C1A8810A3}"/>
                </a:ext>
              </a:extLst>
            </p:cNvPr>
            <p:cNvSpPr txBox="1"/>
            <p:nvPr/>
          </p:nvSpPr>
          <p:spPr>
            <a:xfrm>
              <a:off x="41123" y="52186"/>
              <a:ext cx="7118554" cy="76015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01   DATA</a:t>
              </a:r>
              <a:r>
                <a:rPr lang="en-US" altLang="en-US" sz="1400" b="1" dirty="0"/>
                <a:t>SET</a:t>
              </a:r>
              <a:r>
                <a:rPr lang="ko-KR" altLang="en-US" sz="1400" b="1" dirty="0"/>
                <a:t> </a:t>
              </a:r>
              <a:r>
                <a:rPr lang="ko-KR" altLang="en-US" sz="1400" b="1" dirty="0" err="1"/>
                <a:t>전처리</a:t>
              </a:r>
              <a:endParaRPr lang="ko-KR" altLang="en-US" sz="1400" b="1" kern="1200" dirty="0"/>
            </a:p>
          </p:txBody>
        </p:sp>
      </p:grpSp>
      <p:grpSp>
        <p:nvGrpSpPr>
          <p:cNvPr id="31" name="그룹 30">
            <a:extLst>
              <a:ext uri="{FF2B5EF4-FFF2-40B4-BE49-F238E27FC236}">
                <a16:creationId xmlns:a16="http://schemas.microsoft.com/office/drawing/2014/main" id="{FAEFEB9E-8CE9-466D-92A6-5AC6D792CE81}"/>
              </a:ext>
            </a:extLst>
          </p:cNvPr>
          <p:cNvGrpSpPr/>
          <p:nvPr/>
        </p:nvGrpSpPr>
        <p:grpSpPr>
          <a:xfrm>
            <a:off x="168583" y="3212976"/>
            <a:ext cx="2736304" cy="1330809"/>
            <a:chOff x="0" y="983064"/>
            <a:chExt cx="7200800" cy="842400"/>
          </a:xfrm>
          <a:solidFill>
            <a:srgbClr val="506270"/>
          </a:solidFill>
        </p:grpSpPr>
        <p:sp>
          <p:nvSpPr>
            <p:cNvPr id="41" name="사각형: 둥근 모서리 40">
              <a:extLst>
                <a:ext uri="{FF2B5EF4-FFF2-40B4-BE49-F238E27FC236}">
                  <a16:creationId xmlns:a16="http://schemas.microsoft.com/office/drawing/2014/main" id="{792DA495-9151-4F1D-B5BA-EB9767DD5D3E}"/>
                </a:ext>
              </a:extLst>
            </p:cNvPr>
            <p:cNvSpPr/>
            <p:nvPr/>
          </p:nvSpPr>
          <p:spPr>
            <a:xfrm>
              <a:off x="0" y="983064"/>
              <a:ext cx="7200800" cy="842400"/>
            </a:xfrm>
            <a:prstGeom prst="roundRect">
              <a:avLst/>
            </a:prstGeom>
            <a:grpFill/>
          </p:spPr>
          <p:style>
            <a:lnRef idx="2">
              <a:schemeClr val="lt1">
                <a:hueOff val="0"/>
                <a:satOff val="0"/>
                <a:lumOff val="0"/>
                <a:alphaOff val="0"/>
              </a:schemeClr>
            </a:lnRef>
            <a:fillRef idx="1">
              <a:scrgbClr r="0" g="0" b="0"/>
            </a:fillRef>
            <a:effectRef idx="0">
              <a:schemeClr val="accent4">
                <a:hueOff val="-1116192"/>
                <a:satOff val="6725"/>
                <a:lumOff val="539"/>
                <a:alphaOff val="0"/>
              </a:schemeClr>
            </a:effectRef>
            <a:fontRef idx="minor">
              <a:schemeClr val="lt1"/>
            </a:fontRef>
          </p:style>
        </p:sp>
        <p:sp>
          <p:nvSpPr>
            <p:cNvPr id="42" name="사각형: 둥근 모서리 6">
              <a:extLst>
                <a:ext uri="{FF2B5EF4-FFF2-40B4-BE49-F238E27FC236}">
                  <a16:creationId xmlns:a16="http://schemas.microsoft.com/office/drawing/2014/main" id="{E5C6D8E1-1F39-46DA-A67C-4DFB5FD63E50}"/>
                </a:ext>
              </a:extLst>
            </p:cNvPr>
            <p:cNvSpPr txBox="1"/>
            <p:nvPr/>
          </p:nvSpPr>
          <p:spPr>
            <a:xfrm>
              <a:off x="41123" y="1024187"/>
              <a:ext cx="7118554" cy="76015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02    NETWORK </a:t>
              </a:r>
              <a:r>
                <a:rPr lang="ko-KR" altLang="en-US" sz="1400" b="1" kern="1200" dirty="0"/>
                <a:t>구축</a:t>
              </a:r>
            </a:p>
          </p:txBody>
        </p:sp>
      </p:grpSp>
      <p:grpSp>
        <p:nvGrpSpPr>
          <p:cNvPr id="33" name="그룹 32">
            <a:extLst>
              <a:ext uri="{FF2B5EF4-FFF2-40B4-BE49-F238E27FC236}">
                <a16:creationId xmlns:a16="http://schemas.microsoft.com/office/drawing/2014/main" id="{4AAA95F8-2FC8-4AB9-9B54-FAD3F7C89E8A}"/>
              </a:ext>
            </a:extLst>
          </p:cNvPr>
          <p:cNvGrpSpPr/>
          <p:nvPr/>
        </p:nvGrpSpPr>
        <p:grpSpPr>
          <a:xfrm>
            <a:off x="179512" y="4762487"/>
            <a:ext cx="2736304" cy="1330809"/>
            <a:chOff x="0" y="2927064"/>
            <a:chExt cx="7200800" cy="842400"/>
          </a:xfrm>
          <a:solidFill>
            <a:srgbClr val="506270"/>
          </a:solidFill>
        </p:grpSpPr>
        <p:sp>
          <p:nvSpPr>
            <p:cNvPr id="37" name="사각형: 둥근 모서리 36">
              <a:extLst>
                <a:ext uri="{FF2B5EF4-FFF2-40B4-BE49-F238E27FC236}">
                  <a16:creationId xmlns:a16="http://schemas.microsoft.com/office/drawing/2014/main" id="{BA4641E9-7C80-41D8-B0E0-618770AEDA3E}"/>
                </a:ext>
              </a:extLst>
            </p:cNvPr>
            <p:cNvSpPr/>
            <p:nvPr/>
          </p:nvSpPr>
          <p:spPr>
            <a:xfrm>
              <a:off x="0" y="2927064"/>
              <a:ext cx="7200800" cy="842400"/>
            </a:xfrm>
            <a:prstGeom prst="roundRect">
              <a:avLst/>
            </a:prstGeom>
            <a:grpFill/>
          </p:spPr>
          <p:style>
            <a:lnRef idx="2">
              <a:schemeClr val="lt1">
                <a:hueOff val="0"/>
                <a:satOff val="0"/>
                <a:lumOff val="0"/>
                <a:alphaOff val="0"/>
              </a:schemeClr>
            </a:lnRef>
            <a:fillRef idx="1">
              <a:scrgbClr r="0" g="0" b="0"/>
            </a:fillRef>
            <a:effectRef idx="0">
              <a:schemeClr val="accent4">
                <a:hueOff val="-3348577"/>
                <a:satOff val="20174"/>
                <a:lumOff val="1617"/>
                <a:alphaOff val="0"/>
              </a:schemeClr>
            </a:effectRef>
            <a:fontRef idx="minor">
              <a:schemeClr val="lt1"/>
            </a:fontRef>
          </p:style>
        </p:sp>
        <p:sp>
          <p:nvSpPr>
            <p:cNvPr id="38" name="사각형: 둥근 모서리 10">
              <a:extLst>
                <a:ext uri="{FF2B5EF4-FFF2-40B4-BE49-F238E27FC236}">
                  <a16:creationId xmlns:a16="http://schemas.microsoft.com/office/drawing/2014/main" id="{36B661E9-10D9-4EFB-AA5F-D1B862CF1A91}"/>
                </a:ext>
              </a:extLst>
            </p:cNvPr>
            <p:cNvSpPr txBox="1"/>
            <p:nvPr/>
          </p:nvSpPr>
          <p:spPr>
            <a:xfrm>
              <a:off x="41123" y="2968187"/>
              <a:ext cx="7118554" cy="76015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03    </a:t>
              </a:r>
              <a:r>
                <a:rPr lang="ko-KR" altLang="en-US" sz="1400" b="1" kern="1200" dirty="0"/>
                <a:t>목적에 맞게 시각화</a:t>
              </a:r>
              <a:r>
                <a:rPr lang="en-US" altLang="en-US" sz="1400" b="1" kern="1200" dirty="0"/>
                <a:t>    </a:t>
              </a:r>
              <a:endParaRPr lang="ko-KR" altLang="en-US" sz="1400" b="1" kern="1200" dirty="0"/>
            </a:p>
          </p:txBody>
        </p:sp>
      </p:grpSp>
      <p:grpSp>
        <p:nvGrpSpPr>
          <p:cNvPr id="2051" name="그룹 2050">
            <a:extLst>
              <a:ext uri="{FF2B5EF4-FFF2-40B4-BE49-F238E27FC236}">
                <a16:creationId xmlns:a16="http://schemas.microsoft.com/office/drawing/2014/main" id="{97348CE2-8F44-4A8F-B159-2C19994C8D62}"/>
              </a:ext>
            </a:extLst>
          </p:cNvPr>
          <p:cNvGrpSpPr/>
          <p:nvPr/>
        </p:nvGrpSpPr>
        <p:grpSpPr>
          <a:xfrm>
            <a:off x="3491880" y="1949691"/>
            <a:ext cx="2331954" cy="569470"/>
            <a:chOff x="899591" y="2564904"/>
            <a:chExt cx="7704858" cy="2088232"/>
          </a:xfrm>
        </p:grpSpPr>
        <p:sp>
          <p:nvSpPr>
            <p:cNvPr id="69" name="직사각형 68">
              <a:extLst>
                <a:ext uri="{FF2B5EF4-FFF2-40B4-BE49-F238E27FC236}">
                  <a16:creationId xmlns:a16="http://schemas.microsoft.com/office/drawing/2014/main" id="{DD8E5A89-C0F1-467A-8134-F4193845B5C7}"/>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70" name="직사각형 69">
              <a:extLst>
                <a:ext uri="{FF2B5EF4-FFF2-40B4-BE49-F238E27FC236}">
                  <a16:creationId xmlns:a16="http://schemas.microsoft.com/office/drawing/2014/main" id="{21096D53-302B-4B78-A96A-4F478A43BA43}"/>
                </a:ext>
              </a:extLst>
            </p:cNvPr>
            <p:cNvSpPr/>
            <p:nvPr/>
          </p:nvSpPr>
          <p:spPr>
            <a:xfrm>
              <a:off x="899591" y="2564904"/>
              <a:ext cx="7704858"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71" name="TextBox 70">
              <a:extLst>
                <a:ext uri="{FF2B5EF4-FFF2-40B4-BE49-F238E27FC236}">
                  <a16:creationId xmlns:a16="http://schemas.microsoft.com/office/drawing/2014/main" id="{A1FB2EFC-0299-4AB2-A443-6997C9C6AE29}"/>
                </a:ext>
              </a:extLst>
            </p:cNvPr>
            <p:cNvSpPr txBox="1"/>
            <p:nvPr/>
          </p:nvSpPr>
          <p:spPr>
            <a:xfrm>
              <a:off x="1082837" y="3041325"/>
              <a:ext cx="6295250" cy="959317"/>
            </a:xfrm>
            <a:prstGeom prst="rect">
              <a:avLst/>
            </a:prstGeom>
            <a:noFill/>
          </p:spPr>
          <p:txBody>
            <a:bodyPr wrap="none" rtlCol="0">
              <a:spAutoFit/>
            </a:bodyPr>
            <a:lstStyle/>
            <a:p>
              <a:r>
                <a:rPr lang="en-US" altLang="ko-KR" sz="1100" b="1" dirty="0">
                  <a:solidFill>
                    <a:schemeClr val="bg1"/>
                  </a:solidFill>
                </a:rPr>
                <a:t>CSV</a:t>
              </a:r>
              <a:r>
                <a:rPr lang="ko-KR" altLang="en-US" sz="1100" b="1" dirty="0">
                  <a:solidFill>
                    <a:schemeClr val="bg1"/>
                  </a:solidFill>
                </a:rPr>
                <a:t>파일 </a:t>
              </a:r>
              <a:r>
                <a:rPr lang="en-US" altLang="ko-KR" sz="1100" b="1" dirty="0">
                  <a:solidFill>
                    <a:schemeClr val="bg1"/>
                  </a:solidFill>
                </a:rPr>
                <a:t>Network</a:t>
              </a:r>
              <a:r>
                <a:rPr lang="ko-KR" altLang="en-US" sz="1100" b="1" dirty="0">
                  <a:solidFill>
                    <a:schemeClr val="bg1"/>
                  </a:solidFill>
                </a:rPr>
                <a:t>에 맞게 </a:t>
              </a:r>
              <a:r>
                <a:rPr lang="ko-KR" altLang="en-US" sz="1100" b="1" dirty="0" err="1">
                  <a:solidFill>
                    <a:schemeClr val="bg1"/>
                  </a:solidFill>
                </a:rPr>
                <a:t>전처리</a:t>
              </a:r>
              <a:endParaRPr lang="ko-KR" altLang="en-US" sz="1100" b="1" dirty="0">
                <a:solidFill>
                  <a:schemeClr val="bg1"/>
                </a:solidFill>
              </a:endParaRPr>
            </a:p>
          </p:txBody>
        </p:sp>
      </p:grpSp>
      <p:cxnSp>
        <p:nvCxnSpPr>
          <p:cNvPr id="7" name="직선 화살표 연결선 6">
            <a:extLst>
              <a:ext uri="{FF2B5EF4-FFF2-40B4-BE49-F238E27FC236}">
                <a16:creationId xmlns:a16="http://schemas.microsoft.com/office/drawing/2014/main" id="{0B43AB94-F823-459B-90A1-D68520640035}"/>
              </a:ext>
            </a:extLst>
          </p:cNvPr>
          <p:cNvCxnSpPr>
            <a:cxnSpLocks/>
          </p:cNvCxnSpPr>
          <p:nvPr/>
        </p:nvCxnSpPr>
        <p:spPr>
          <a:xfrm>
            <a:off x="2915816" y="2276872"/>
            <a:ext cx="53600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2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직사각형 118">
            <a:extLst>
              <a:ext uri="{FF2B5EF4-FFF2-40B4-BE49-F238E27FC236}">
                <a16:creationId xmlns:a16="http://schemas.microsoft.com/office/drawing/2014/main" id="{0326BFE7-1E71-4831-BBF7-B3EAECC0B200}"/>
              </a:ext>
            </a:extLst>
          </p:cNvPr>
          <p:cNvSpPr/>
          <p:nvPr/>
        </p:nvSpPr>
        <p:spPr>
          <a:xfrm>
            <a:off x="5883905" y="1949691"/>
            <a:ext cx="3224599" cy="4419444"/>
          </a:xfrm>
          <a:prstGeom prst="rect">
            <a:avLst/>
          </a:prstGeom>
          <a:solidFill>
            <a:srgbClr val="161616"/>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53" name="화살표: 줄무늬가 있는 오른쪽 2052">
            <a:extLst>
              <a:ext uri="{FF2B5EF4-FFF2-40B4-BE49-F238E27FC236}">
                <a16:creationId xmlns:a16="http://schemas.microsoft.com/office/drawing/2014/main" id="{25D843AC-9788-461E-ADB0-7540F1CE4A07}"/>
              </a:ext>
            </a:extLst>
          </p:cNvPr>
          <p:cNvSpPr/>
          <p:nvPr/>
        </p:nvSpPr>
        <p:spPr>
          <a:xfrm rot="5400000">
            <a:off x="-2114723" y="2521719"/>
            <a:ext cx="5016552" cy="2942682"/>
          </a:xfrm>
          <a:prstGeom prst="stripedRightArrow">
            <a:avLst>
              <a:gd name="adj1" fmla="val 55125"/>
              <a:gd name="adj2" fmla="val 362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02</a:t>
            </a:r>
            <a:endParaRPr lang="ko-KR" altLang="en-US" b="1" spc="-300" dirty="0">
              <a:solidFill>
                <a:schemeClr val="bg1"/>
              </a:solidFill>
            </a:endParaRPr>
          </a:p>
        </p:txBody>
      </p:sp>
      <p:grpSp>
        <p:nvGrpSpPr>
          <p:cNvPr id="2" name="그룹 76"/>
          <p:cNvGrpSpPr/>
          <p:nvPr/>
        </p:nvGrpSpPr>
        <p:grpSpPr>
          <a:xfrm>
            <a:off x="966608" y="611063"/>
            <a:ext cx="3821415"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2" name="TextBox 81"/>
          <p:cNvSpPr txBox="1"/>
          <p:nvPr/>
        </p:nvSpPr>
        <p:spPr>
          <a:xfrm>
            <a:off x="980866" y="630313"/>
            <a:ext cx="3275482" cy="400110"/>
          </a:xfrm>
          <a:prstGeom prst="rect">
            <a:avLst/>
          </a:prstGeom>
          <a:noFill/>
        </p:spPr>
        <p:txBody>
          <a:bodyPr wrap="square" rtlCol="0">
            <a:spAutoFit/>
          </a:bodyPr>
          <a:lstStyle/>
          <a:p>
            <a:r>
              <a:rPr lang="en-US" altLang="ko-KR" sz="2000" b="1" dirty="0">
                <a:solidFill>
                  <a:schemeClr val="tx2"/>
                </a:solidFill>
              </a:rPr>
              <a:t>SNA Process with </a:t>
            </a:r>
            <a:r>
              <a:rPr lang="en-US" altLang="ko-KR" sz="2000" b="1" dirty="0" err="1">
                <a:solidFill>
                  <a:schemeClr val="tx2"/>
                </a:solidFill>
              </a:rPr>
              <a:t>igraph</a:t>
            </a:r>
            <a:endParaRPr lang="ko-KR" altLang="en-US" sz="2000" b="1" dirty="0">
              <a:solidFill>
                <a:schemeClr val="tx2"/>
              </a:solidFill>
            </a:endParaRPr>
          </a:p>
        </p:txBody>
      </p:sp>
      <p:grpSp>
        <p:nvGrpSpPr>
          <p:cNvPr id="30" name="그룹 29">
            <a:extLst>
              <a:ext uri="{FF2B5EF4-FFF2-40B4-BE49-F238E27FC236}">
                <a16:creationId xmlns:a16="http://schemas.microsoft.com/office/drawing/2014/main" id="{B7CF25B4-72E8-4CDC-9379-37804352A1C6}"/>
              </a:ext>
            </a:extLst>
          </p:cNvPr>
          <p:cNvGrpSpPr/>
          <p:nvPr/>
        </p:nvGrpSpPr>
        <p:grpSpPr>
          <a:xfrm>
            <a:off x="179512" y="1653550"/>
            <a:ext cx="2736304" cy="1330809"/>
            <a:chOff x="0" y="11063"/>
            <a:chExt cx="7200800" cy="842400"/>
          </a:xfrm>
        </p:grpSpPr>
        <p:sp>
          <p:nvSpPr>
            <p:cNvPr id="43" name="사각형: 둥근 모서리 42">
              <a:extLst>
                <a:ext uri="{FF2B5EF4-FFF2-40B4-BE49-F238E27FC236}">
                  <a16:creationId xmlns:a16="http://schemas.microsoft.com/office/drawing/2014/main" id="{B04B3801-6EC7-4C03-AC0E-1C6120DC54B8}"/>
                </a:ext>
              </a:extLst>
            </p:cNvPr>
            <p:cNvSpPr/>
            <p:nvPr/>
          </p:nvSpPr>
          <p:spPr>
            <a:xfrm>
              <a:off x="0" y="11063"/>
              <a:ext cx="7200800" cy="842400"/>
            </a:xfrm>
            <a:prstGeom prst="roundRect">
              <a:avLst/>
            </a:prstGeom>
            <a:solidFill>
              <a:srgbClr val="50627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4" name="사각형: 둥근 모서리 4">
              <a:extLst>
                <a:ext uri="{FF2B5EF4-FFF2-40B4-BE49-F238E27FC236}">
                  <a16:creationId xmlns:a16="http://schemas.microsoft.com/office/drawing/2014/main" id="{43D39C0C-8EB7-4DBC-9A9F-077C1A8810A3}"/>
                </a:ext>
              </a:extLst>
            </p:cNvPr>
            <p:cNvSpPr txBox="1"/>
            <p:nvPr/>
          </p:nvSpPr>
          <p:spPr>
            <a:xfrm>
              <a:off x="41123" y="52186"/>
              <a:ext cx="7118554"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01   DATA</a:t>
              </a:r>
              <a:r>
                <a:rPr lang="en-US" altLang="en-US" sz="1400" b="1" dirty="0"/>
                <a:t>SET</a:t>
              </a:r>
              <a:r>
                <a:rPr lang="ko-KR" altLang="en-US" sz="1400" b="1" dirty="0"/>
                <a:t> </a:t>
              </a:r>
              <a:r>
                <a:rPr lang="ko-KR" altLang="en-US" sz="1400" b="1" dirty="0" err="1"/>
                <a:t>전처리</a:t>
              </a:r>
              <a:endParaRPr lang="ko-KR" altLang="en-US" sz="1400" b="1" kern="1200" dirty="0"/>
            </a:p>
          </p:txBody>
        </p:sp>
      </p:grpSp>
      <p:grpSp>
        <p:nvGrpSpPr>
          <p:cNvPr id="31" name="그룹 30">
            <a:extLst>
              <a:ext uri="{FF2B5EF4-FFF2-40B4-BE49-F238E27FC236}">
                <a16:creationId xmlns:a16="http://schemas.microsoft.com/office/drawing/2014/main" id="{FAEFEB9E-8CE9-466D-92A6-5AC6D792CE81}"/>
              </a:ext>
            </a:extLst>
          </p:cNvPr>
          <p:cNvGrpSpPr/>
          <p:nvPr/>
        </p:nvGrpSpPr>
        <p:grpSpPr>
          <a:xfrm>
            <a:off x="168583" y="3212976"/>
            <a:ext cx="2736304" cy="1330809"/>
            <a:chOff x="0" y="983064"/>
            <a:chExt cx="7200800" cy="842400"/>
          </a:xfrm>
        </p:grpSpPr>
        <p:sp>
          <p:nvSpPr>
            <p:cNvPr id="41" name="사각형: 둥근 모서리 40">
              <a:extLst>
                <a:ext uri="{FF2B5EF4-FFF2-40B4-BE49-F238E27FC236}">
                  <a16:creationId xmlns:a16="http://schemas.microsoft.com/office/drawing/2014/main" id="{792DA495-9151-4F1D-B5BA-EB9767DD5D3E}"/>
                </a:ext>
              </a:extLst>
            </p:cNvPr>
            <p:cNvSpPr/>
            <p:nvPr/>
          </p:nvSpPr>
          <p:spPr>
            <a:xfrm>
              <a:off x="0" y="983064"/>
              <a:ext cx="7200800" cy="842400"/>
            </a:xfrm>
            <a:prstGeom prst="roundRect">
              <a:avLst/>
            </a:prstGeom>
            <a:solidFill>
              <a:srgbClr val="E9C592"/>
            </a:solidFill>
          </p:spPr>
          <p:style>
            <a:lnRef idx="2">
              <a:schemeClr val="lt1">
                <a:hueOff val="0"/>
                <a:satOff val="0"/>
                <a:lumOff val="0"/>
                <a:alphaOff val="0"/>
              </a:schemeClr>
            </a:lnRef>
            <a:fillRef idx="1">
              <a:scrgbClr r="0" g="0" b="0"/>
            </a:fillRef>
            <a:effectRef idx="0">
              <a:schemeClr val="accent4">
                <a:hueOff val="-1116192"/>
                <a:satOff val="6725"/>
                <a:lumOff val="539"/>
                <a:alphaOff val="0"/>
              </a:schemeClr>
            </a:effectRef>
            <a:fontRef idx="minor">
              <a:schemeClr val="lt1"/>
            </a:fontRef>
          </p:style>
        </p:sp>
        <p:sp>
          <p:nvSpPr>
            <p:cNvPr id="42" name="사각형: 둥근 모서리 6">
              <a:extLst>
                <a:ext uri="{FF2B5EF4-FFF2-40B4-BE49-F238E27FC236}">
                  <a16:creationId xmlns:a16="http://schemas.microsoft.com/office/drawing/2014/main" id="{E5C6D8E1-1F39-46DA-A67C-4DFB5FD63E50}"/>
                </a:ext>
              </a:extLst>
            </p:cNvPr>
            <p:cNvSpPr txBox="1"/>
            <p:nvPr/>
          </p:nvSpPr>
          <p:spPr>
            <a:xfrm>
              <a:off x="41123" y="1024187"/>
              <a:ext cx="7118554"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02    NETWORK </a:t>
              </a:r>
              <a:r>
                <a:rPr lang="ko-KR" altLang="en-US" sz="1400" b="1" kern="1200" dirty="0"/>
                <a:t>구축</a:t>
              </a:r>
            </a:p>
          </p:txBody>
        </p:sp>
      </p:grpSp>
      <p:grpSp>
        <p:nvGrpSpPr>
          <p:cNvPr id="33" name="그룹 32">
            <a:extLst>
              <a:ext uri="{FF2B5EF4-FFF2-40B4-BE49-F238E27FC236}">
                <a16:creationId xmlns:a16="http://schemas.microsoft.com/office/drawing/2014/main" id="{4AAA95F8-2FC8-4AB9-9B54-FAD3F7C89E8A}"/>
              </a:ext>
            </a:extLst>
          </p:cNvPr>
          <p:cNvGrpSpPr/>
          <p:nvPr/>
        </p:nvGrpSpPr>
        <p:grpSpPr>
          <a:xfrm>
            <a:off x="179512" y="4762487"/>
            <a:ext cx="2736304" cy="1330809"/>
            <a:chOff x="0" y="2927064"/>
            <a:chExt cx="7200800" cy="842400"/>
          </a:xfrm>
          <a:solidFill>
            <a:srgbClr val="506270"/>
          </a:solidFill>
        </p:grpSpPr>
        <p:sp>
          <p:nvSpPr>
            <p:cNvPr id="37" name="사각형: 둥근 모서리 36">
              <a:extLst>
                <a:ext uri="{FF2B5EF4-FFF2-40B4-BE49-F238E27FC236}">
                  <a16:creationId xmlns:a16="http://schemas.microsoft.com/office/drawing/2014/main" id="{BA4641E9-7C80-41D8-B0E0-618770AEDA3E}"/>
                </a:ext>
              </a:extLst>
            </p:cNvPr>
            <p:cNvSpPr/>
            <p:nvPr/>
          </p:nvSpPr>
          <p:spPr>
            <a:xfrm>
              <a:off x="0" y="2927064"/>
              <a:ext cx="7200800" cy="842400"/>
            </a:xfrm>
            <a:prstGeom prst="roundRect">
              <a:avLst/>
            </a:prstGeom>
            <a:grpFill/>
          </p:spPr>
          <p:style>
            <a:lnRef idx="2">
              <a:schemeClr val="lt1">
                <a:hueOff val="0"/>
                <a:satOff val="0"/>
                <a:lumOff val="0"/>
                <a:alphaOff val="0"/>
              </a:schemeClr>
            </a:lnRef>
            <a:fillRef idx="1">
              <a:scrgbClr r="0" g="0" b="0"/>
            </a:fillRef>
            <a:effectRef idx="0">
              <a:schemeClr val="accent4">
                <a:hueOff val="-3348577"/>
                <a:satOff val="20174"/>
                <a:lumOff val="1617"/>
                <a:alphaOff val="0"/>
              </a:schemeClr>
            </a:effectRef>
            <a:fontRef idx="minor">
              <a:schemeClr val="lt1"/>
            </a:fontRef>
          </p:style>
        </p:sp>
        <p:sp>
          <p:nvSpPr>
            <p:cNvPr id="38" name="사각형: 둥근 모서리 10">
              <a:extLst>
                <a:ext uri="{FF2B5EF4-FFF2-40B4-BE49-F238E27FC236}">
                  <a16:creationId xmlns:a16="http://schemas.microsoft.com/office/drawing/2014/main" id="{36B661E9-10D9-4EFB-AA5F-D1B862CF1A91}"/>
                </a:ext>
              </a:extLst>
            </p:cNvPr>
            <p:cNvSpPr txBox="1"/>
            <p:nvPr/>
          </p:nvSpPr>
          <p:spPr>
            <a:xfrm>
              <a:off x="41123" y="2968187"/>
              <a:ext cx="7118554" cy="76015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03    </a:t>
              </a:r>
              <a:r>
                <a:rPr lang="ko-KR" altLang="en-US" sz="1400" b="1" kern="1200" dirty="0"/>
                <a:t>목적에 맞게 시각화</a:t>
              </a:r>
              <a:r>
                <a:rPr lang="en-US" altLang="en-US" sz="1400" b="1" kern="1200" dirty="0"/>
                <a:t>    </a:t>
              </a:r>
              <a:endParaRPr lang="ko-KR" altLang="en-US" sz="1400" b="1" kern="1200" dirty="0"/>
            </a:p>
          </p:txBody>
        </p:sp>
      </p:grpSp>
      <p:grpSp>
        <p:nvGrpSpPr>
          <p:cNvPr id="62" name="그룹 61">
            <a:extLst>
              <a:ext uri="{FF2B5EF4-FFF2-40B4-BE49-F238E27FC236}">
                <a16:creationId xmlns:a16="http://schemas.microsoft.com/office/drawing/2014/main" id="{BB0234DC-AF07-4243-A1A0-7CCEEE128FDE}"/>
              </a:ext>
            </a:extLst>
          </p:cNvPr>
          <p:cNvGrpSpPr/>
          <p:nvPr/>
        </p:nvGrpSpPr>
        <p:grpSpPr>
          <a:xfrm>
            <a:off x="2915816" y="3425742"/>
            <a:ext cx="541006" cy="792088"/>
            <a:chOff x="2915816" y="1916832"/>
            <a:chExt cx="1440160" cy="792088"/>
          </a:xfrm>
        </p:grpSpPr>
        <p:cxnSp>
          <p:nvCxnSpPr>
            <p:cNvPr id="63" name="연결선: 꺾임 62">
              <a:extLst>
                <a:ext uri="{FF2B5EF4-FFF2-40B4-BE49-F238E27FC236}">
                  <a16:creationId xmlns:a16="http://schemas.microsoft.com/office/drawing/2014/main" id="{328D3B3B-6B9E-4882-9681-C073A045C2DE}"/>
                </a:ext>
              </a:extLst>
            </p:cNvPr>
            <p:cNvCxnSpPr>
              <a:cxnSpLocks/>
            </p:cNvCxnSpPr>
            <p:nvPr/>
          </p:nvCxnSpPr>
          <p:spPr>
            <a:xfrm>
              <a:off x="2915816" y="2346623"/>
              <a:ext cx="1440160" cy="362297"/>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연결선: 꺾임 63">
              <a:extLst>
                <a:ext uri="{FF2B5EF4-FFF2-40B4-BE49-F238E27FC236}">
                  <a16:creationId xmlns:a16="http://schemas.microsoft.com/office/drawing/2014/main" id="{340EF7EA-355B-4CF1-8749-4654D505683D}"/>
                </a:ext>
              </a:extLst>
            </p:cNvPr>
            <p:cNvCxnSpPr>
              <a:cxnSpLocks/>
            </p:cNvCxnSpPr>
            <p:nvPr/>
          </p:nvCxnSpPr>
          <p:spPr>
            <a:xfrm flipV="1">
              <a:off x="2915816" y="1916832"/>
              <a:ext cx="1440160" cy="432048"/>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1" name="그룹 90">
            <a:extLst>
              <a:ext uri="{FF2B5EF4-FFF2-40B4-BE49-F238E27FC236}">
                <a16:creationId xmlns:a16="http://schemas.microsoft.com/office/drawing/2014/main" id="{C82DFA60-EB93-436B-A49B-341D25B10F49}"/>
              </a:ext>
            </a:extLst>
          </p:cNvPr>
          <p:cNvGrpSpPr/>
          <p:nvPr/>
        </p:nvGrpSpPr>
        <p:grpSpPr>
          <a:xfrm>
            <a:off x="3493191" y="3111412"/>
            <a:ext cx="2331955" cy="599026"/>
            <a:chOff x="899591" y="2456523"/>
            <a:chExt cx="7704857" cy="2196613"/>
          </a:xfrm>
        </p:grpSpPr>
        <p:sp>
          <p:nvSpPr>
            <p:cNvPr id="92" name="직사각형 91">
              <a:extLst>
                <a:ext uri="{FF2B5EF4-FFF2-40B4-BE49-F238E27FC236}">
                  <a16:creationId xmlns:a16="http://schemas.microsoft.com/office/drawing/2014/main" id="{C1BD21AD-8AA1-4DFB-B4BF-5FFF3F8B0CCA}"/>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3" name="직사각형 92">
              <a:extLst>
                <a:ext uri="{FF2B5EF4-FFF2-40B4-BE49-F238E27FC236}">
                  <a16:creationId xmlns:a16="http://schemas.microsoft.com/office/drawing/2014/main" id="{96F3BB1D-6400-4917-A09F-8201E3F11A55}"/>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4" name="TextBox 93">
              <a:extLst>
                <a:ext uri="{FF2B5EF4-FFF2-40B4-BE49-F238E27FC236}">
                  <a16:creationId xmlns:a16="http://schemas.microsoft.com/office/drawing/2014/main" id="{EBDE5E0E-C961-4494-8B2C-F09C1740361B}"/>
                </a:ext>
              </a:extLst>
            </p:cNvPr>
            <p:cNvSpPr txBox="1"/>
            <p:nvPr/>
          </p:nvSpPr>
          <p:spPr>
            <a:xfrm>
              <a:off x="1007646" y="2456523"/>
              <a:ext cx="7373614" cy="1580052"/>
            </a:xfrm>
            <a:prstGeom prst="rect">
              <a:avLst/>
            </a:prstGeom>
            <a:noFill/>
          </p:spPr>
          <p:txBody>
            <a:bodyPr wrap="none" rtlCol="0">
              <a:spAutoFit/>
            </a:bodyPr>
            <a:lstStyle/>
            <a:p>
              <a:endParaRPr lang="en-US" altLang="ko-KR" sz="1100" b="1" dirty="0">
                <a:solidFill>
                  <a:schemeClr val="bg1"/>
                </a:solidFill>
              </a:endParaRPr>
            </a:p>
            <a:p>
              <a:r>
                <a:rPr lang="ko-KR" altLang="en-US" sz="1100" b="1" dirty="0">
                  <a:solidFill>
                    <a:schemeClr val="bg1"/>
                  </a:solidFill>
                </a:rPr>
                <a:t>필드데이터 기반 </a:t>
              </a:r>
              <a:r>
                <a:rPr lang="en-US" altLang="ko-KR" sz="1100" b="1" dirty="0">
                  <a:solidFill>
                    <a:schemeClr val="bg1"/>
                  </a:solidFill>
                </a:rPr>
                <a:t>Network</a:t>
              </a:r>
              <a:r>
                <a:rPr lang="ko-KR" altLang="en-US" sz="1100" b="1" dirty="0">
                  <a:solidFill>
                    <a:schemeClr val="bg1"/>
                  </a:solidFill>
                </a:rPr>
                <a:t> 구축</a:t>
              </a:r>
            </a:p>
          </p:txBody>
        </p:sp>
      </p:grpSp>
      <p:grpSp>
        <p:nvGrpSpPr>
          <p:cNvPr id="95" name="그룹 94">
            <a:extLst>
              <a:ext uri="{FF2B5EF4-FFF2-40B4-BE49-F238E27FC236}">
                <a16:creationId xmlns:a16="http://schemas.microsoft.com/office/drawing/2014/main" id="{D4FB0C76-E122-43EE-A438-9DC4AFEBE34C}"/>
              </a:ext>
            </a:extLst>
          </p:cNvPr>
          <p:cNvGrpSpPr/>
          <p:nvPr/>
        </p:nvGrpSpPr>
        <p:grpSpPr>
          <a:xfrm>
            <a:off x="3493191" y="3846712"/>
            <a:ext cx="2331955" cy="569470"/>
            <a:chOff x="899591" y="2564904"/>
            <a:chExt cx="7704857" cy="2088232"/>
          </a:xfrm>
        </p:grpSpPr>
        <p:sp>
          <p:nvSpPr>
            <p:cNvPr id="96" name="직사각형 95">
              <a:extLst>
                <a:ext uri="{FF2B5EF4-FFF2-40B4-BE49-F238E27FC236}">
                  <a16:creationId xmlns:a16="http://schemas.microsoft.com/office/drawing/2014/main" id="{A72EC84D-ED6C-4075-96BA-8DDE4AFFA314}"/>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7" name="직사각형 96">
              <a:extLst>
                <a:ext uri="{FF2B5EF4-FFF2-40B4-BE49-F238E27FC236}">
                  <a16:creationId xmlns:a16="http://schemas.microsoft.com/office/drawing/2014/main" id="{8AC765A0-8397-4628-9BE5-27D74CA101ED}"/>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8" name="TextBox 97">
              <a:extLst>
                <a:ext uri="{FF2B5EF4-FFF2-40B4-BE49-F238E27FC236}">
                  <a16:creationId xmlns:a16="http://schemas.microsoft.com/office/drawing/2014/main" id="{B3519149-785E-4B02-AC2C-32A9AE80B1FB}"/>
                </a:ext>
              </a:extLst>
            </p:cNvPr>
            <p:cNvSpPr txBox="1"/>
            <p:nvPr/>
          </p:nvSpPr>
          <p:spPr>
            <a:xfrm>
              <a:off x="1079258" y="3101558"/>
              <a:ext cx="5345103" cy="959317"/>
            </a:xfrm>
            <a:prstGeom prst="rect">
              <a:avLst/>
            </a:prstGeom>
            <a:noFill/>
          </p:spPr>
          <p:txBody>
            <a:bodyPr wrap="none" rtlCol="0">
              <a:spAutoFit/>
            </a:bodyPr>
            <a:lstStyle/>
            <a:p>
              <a:r>
                <a:rPr lang="ko-KR" altLang="en-US" sz="1100" b="1" dirty="0">
                  <a:solidFill>
                    <a:schemeClr val="bg1"/>
                  </a:solidFill>
                </a:rPr>
                <a:t>수작업 </a:t>
              </a:r>
              <a:r>
                <a:rPr lang="en-US" altLang="ko-KR" sz="1100" b="1" dirty="0">
                  <a:solidFill>
                    <a:schemeClr val="bg1"/>
                  </a:solidFill>
                </a:rPr>
                <a:t>Network </a:t>
              </a:r>
              <a:r>
                <a:rPr lang="ko-KR" altLang="en-US" sz="1100" b="1" dirty="0">
                  <a:solidFill>
                    <a:schemeClr val="bg1"/>
                  </a:solidFill>
                </a:rPr>
                <a:t>구축</a:t>
              </a:r>
              <a:endParaRPr lang="en-US" altLang="ko-KR" sz="1100" b="1" dirty="0">
                <a:solidFill>
                  <a:schemeClr val="bg1"/>
                </a:solidFill>
              </a:endParaRPr>
            </a:p>
          </p:txBody>
        </p:sp>
      </p:grpSp>
      <p:grpSp>
        <p:nvGrpSpPr>
          <p:cNvPr id="2065" name="그룹 2064">
            <a:extLst>
              <a:ext uri="{FF2B5EF4-FFF2-40B4-BE49-F238E27FC236}">
                <a16:creationId xmlns:a16="http://schemas.microsoft.com/office/drawing/2014/main" id="{39F3CA23-D706-46ED-9312-5C94DD958499}"/>
              </a:ext>
            </a:extLst>
          </p:cNvPr>
          <p:cNvGrpSpPr/>
          <p:nvPr/>
        </p:nvGrpSpPr>
        <p:grpSpPr>
          <a:xfrm>
            <a:off x="6021807" y="3846712"/>
            <a:ext cx="2942681" cy="569470"/>
            <a:chOff x="6021807" y="3846712"/>
            <a:chExt cx="2942681" cy="569470"/>
          </a:xfrm>
        </p:grpSpPr>
        <p:sp>
          <p:nvSpPr>
            <p:cNvPr id="2064" name="직사각형 2063">
              <a:extLst>
                <a:ext uri="{FF2B5EF4-FFF2-40B4-BE49-F238E27FC236}">
                  <a16:creationId xmlns:a16="http://schemas.microsoft.com/office/drawing/2014/main" id="{480E7388-95D1-4D00-A49D-E15A8F735616}"/>
                </a:ext>
              </a:extLst>
            </p:cNvPr>
            <p:cNvSpPr/>
            <p:nvPr/>
          </p:nvSpPr>
          <p:spPr>
            <a:xfrm>
              <a:off x="6021807" y="3846712"/>
              <a:ext cx="2942681" cy="569470"/>
            </a:xfrm>
            <a:prstGeom prst="rect">
              <a:avLst/>
            </a:prstGeom>
            <a:solidFill>
              <a:srgbClr val="161616"/>
            </a:solid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9" name="그림 2058">
              <a:extLst>
                <a:ext uri="{FF2B5EF4-FFF2-40B4-BE49-F238E27FC236}">
                  <a16:creationId xmlns:a16="http://schemas.microsoft.com/office/drawing/2014/main" id="{FEB8728E-5163-4AF9-B10C-B2162C340CF8}"/>
                </a:ext>
              </a:extLst>
            </p:cNvPr>
            <p:cNvPicPr>
              <a:picLocks noChangeAspect="1"/>
            </p:cNvPicPr>
            <p:nvPr/>
          </p:nvPicPr>
          <p:blipFill>
            <a:blip r:embed="rId3"/>
            <a:stretch>
              <a:fillRect/>
            </a:stretch>
          </p:blipFill>
          <p:spPr>
            <a:xfrm>
              <a:off x="6128476" y="3878380"/>
              <a:ext cx="2331956" cy="296645"/>
            </a:xfrm>
            <a:prstGeom prst="rect">
              <a:avLst/>
            </a:prstGeom>
          </p:spPr>
        </p:pic>
        <p:pic>
          <p:nvPicPr>
            <p:cNvPr id="2061" name="그림 2060">
              <a:extLst>
                <a:ext uri="{FF2B5EF4-FFF2-40B4-BE49-F238E27FC236}">
                  <a16:creationId xmlns:a16="http://schemas.microsoft.com/office/drawing/2014/main" id="{322F59FD-8A45-4532-9709-76D3543857AA}"/>
                </a:ext>
              </a:extLst>
            </p:cNvPr>
            <p:cNvPicPr>
              <a:picLocks noChangeAspect="1"/>
            </p:cNvPicPr>
            <p:nvPr/>
          </p:nvPicPr>
          <p:blipFill>
            <a:blip r:embed="rId4"/>
            <a:stretch>
              <a:fillRect/>
            </a:stretch>
          </p:blipFill>
          <p:spPr>
            <a:xfrm>
              <a:off x="6124897" y="4170385"/>
              <a:ext cx="2695575" cy="229592"/>
            </a:xfrm>
            <a:prstGeom prst="rect">
              <a:avLst/>
            </a:prstGeom>
          </p:spPr>
        </p:pic>
      </p:grpSp>
      <p:grpSp>
        <p:nvGrpSpPr>
          <p:cNvPr id="2066" name="그룹 2065">
            <a:extLst>
              <a:ext uri="{FF2B5EF4-FFF2-40B4-BE49-F238E27FC236}">
                <a16:creationId xmlns:a16="http://schemas.microsoft.com/office/drawing/2014/main" id="{FBFDB2DD-8987-4DAE-A953-E639449F05C4}"/>
              </a:ext>
            </a:extLst>
          </p:cNvPr>
          <p:cNvGrpSpPr/>
          <p:nvPr/>
        </p:nvGrpSpPr>
        <p:grpSpPr>
          <a:xfrm>
            <a:off x="6021807" y="3130225"/>
            <a:ext cx="2942681" cy="569470"/>
            <a:chOff x="6021807" y="3130225"/>
            <a:chExt cx="2942681" cy="569470"/>
          </a:xfrm>
        </p:grpSpPr>
        <p:sp>
          <p:nvSpPr>
            <p:cNvPr id="120" name="직사각형 119">
              <a:extLst>
                <a:ext uri="{FF2B5EF4-FFF2-40B4-BE49-F238E27FC236}">
                  <a16:creationId xmlns:a16="http://schemas.microsoft.com/office/drawing/2014/main" id="{A59DFA69-010F-448E-A4AB-6D1ACBF244FC}"/>
                </a:ext>
              </a:extLst>
            </p:cNvPr>
            <p:cNvSpPr/>
            <p:nvPr/>
          </p:nvSpPr>
          <p:spPr>
            <a:xfrm>
              <a:off x="6021807" y="3130225"/>
              <a:ext cx="2942681" cy="569470"/>
            </a:xfrm>
            <a:prstGeom prst="rect">
              <a:avLst/>
            </a:prstGeom>
            <a:solidFill>
              <a:srgbClr val="161616"/>
            </a:solid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062" name="그림 2061">
              <a:extLst>
                <a:ext uri="{FF2B5EF4-FFF2-40B4-BE49-F238E27FC236}">
                  <a16:creationId xmlns:a16="http://schemas.microsoft.com/office/drawing/2014/main" id="{727A6E95-309F-4DBA-A890-8C96B90FD92E}"/>
                </a:ext>
              </a:extLst>
            </p:cNvPr>
            <p:cNvPicPr>
              <a:picLocks noChangeAspect="1"/>
            </p:cNvPicPr>
            <p:nvPr/>
          </p:nvPicPr>
          <p:blipFill>
            <a:blip r:embed="rId5"/>
            <a:stretch>
              <a:fillRect/>
            </a:stretch>
          </p:blipFill>
          <p:spPr>
            <a:xfrm>
              <a:off x="6124897" y="3275599"/>
              <a:ext cx="2486025" cy="266700"/>
            </a:xfrm>
            <a:prstGeom prst="rect">
              <a:avLst/>
            </a:prstGeom>
          </p:spPr>
        </p:pic>
      </p:grpSp>
    </p:spTree>
    <p:extLst>
      <p:ext uri="{BB962C8B-B14F-4D97-AF65-F5344CB8AC3E}">
        <p14:creationId xmlns:p14="http://schemas.microsoft.com/office/powerpoint/2010/main" val="115412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직사각형 118">
            <a:extLst>
              <a:ext uri="{FF2B5EF4-FFF2-40B4-BE49-F238E27FC236}">
                <a16:creationId xmlns:a16="http://schemas.microsoft.com/office/drawing/2014/main" id="{0326BFE7-1E71-4831-BBF7-B3EAECC0B200}"/>
              </a:ext>
            </a:extLst>
          </p:cNvPr>
          <p:cNvSpPr/>
          <p:nvPr/>
        </p:nvSpPr>
        <p:spPr>
          <a:xfrm>
            <a:off x="5883905" y="1949691"/>
            <a:ext cx="3224599" cy="4419444"/>
          </a:xfrm>
          <a:prstGeom prst="rect">
            <a:avLst/>
          </a:prstGeom>
          <a:solidFill>
            <a:srgbClr val="161616"/>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53" name="화살표: 줄무늬가 있는 오른쪽 2052">
            <a:extLst>
              <a:ext uri="{FF2B5EF4-FFF2-40B4-BE49-F238E27FC236}">
                <a16:creationId xmlns:a16="http://schemas.microsoft.com/office/drawing/2014/main" id="{25D843AC-9788-461E-ADB0-7540F1CE4A07}"/>
              </a:ext>
            </a:extLst>
          </p:cNvPr>
          <p:cNvSpPr/>
          <p:nvPr/>
        </p:nvSpPr>
        <p:spPr>
          <a:xfrm rot="5400000">
            <a:off x="-2114723" y="2521719"/>
            <a:ext cx="5016552" cy="2942682"/>
          </a:xfrm>
          <a:prstGeom prst="stripedRightArrow">
            <a:avLst>
              <a:gd name="adj1" fmla="val 55125"/>
              <a:gd name="adj2" fmla="val 362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02</a:t>
            </a:r>
            <a:endParaRPr lang="ko-KR" altLang="en-US" b="1" spc="-300" dirty="0">
              <a:solidFill>
                <a:schemeClr val="bg1"/>
              </a:solidFill>
            </a:endParaRPr>
          </a:p>
        </p:txBody>
      </p:sp>
      <p:grpSp>
        <p:nvGrpSpPr>
          <p:cNvPr id="2" name="그룹 76"/>
          <p:cNvGrpSpPr/>
          <p:nvPr/>
        </p:nvGrpSpPr>
        <p:grpSpPr>
          <a:xfrm>
            <a:off x="966608" y="611063"/>
            <a:ext cx="3821415"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2" name="TextBox 81"/>
          <p:cNvSpPr txBox="1"/>
          <p:nvPr/>
        </p:nvSpPr>
        <p:spPr>
          <a:xfrm>
            <a:off x="980866" y="630313"/>
            <a:ext cx="3275482" cy="400110"/>
          </a:xfrm>
          <a:prstGeom prst="rect">
            <a:avLst/>
          </a:prstGeom>
          <a:noFill/>
        </p:spPr>
        <p:txBody>
          <a:bodyPr wrap="square" rtlCol="0">
            <a:spAutoFit/>
          </a:bodyPr>
          <a:lstStyle/>
          <a:p>
            <a:r>
              <a:rPr lang="en-US" altLang="ko-KR" sz="2000" b="1" dirty="0">
                <a:solidFill>
                  <a:schemeClr val="tx2"/>
                </a:solidFill>
              </a:rPr>
              <a:t>SNA Process with </a:t>
            </a:r>
            <a:r>
              <a:rPr lang="en-US" altLang="ko-KR" sz="2000" b="1" dirty="0" err="1">
                <a:solidFill>
                  <a:schemeClr val="tx2"/>
                </a:solidFill>
              </a:rPr>
              <a:t>igraph</a:t>
            </a:r>
            <a:endParaRPr lang="ko-KR" altLang="en-US" sz="2000" b="1" dirty="0">
              <a:solidFill>
                <a:schemeClr val="tx2"/>
              </a:solidFill>
            </a:endParaRPr>
          </a:p>
        </p:txBody>
      </p:sp>
      <p:grpSp>
        <p:nvGrpSpPr>
          <p:cNvPr id="30" name="그룹 29">
            <a:extLst>
              <a:ext uri="{FF2B5EF4-FFF2-40B4-BE49-F238E27FC236}">
                <a16:creationId xmlns:a16="http://schemas.microsoft.com/office/drawing/2014/main" id="{B7CF25B4-72E8-4CDC-9379-37804352A1C6}"/>
              </a:ext>
            </a:extLst>
          </p:cNvPr>
          <p:cNvGrpSpPr/>
          <p:nvPr/>
        </p:nvGrpSpPr>
        <p:grpSpPr>
          <a:xfrm>
            <a:off x="179512" y="1653550"/>
            <a:ext cx="2736304" cy="1330809"/>
            <a:chOff x="0" y="11063"/>
            <a:chExt cx="7200800" cy="842400"/>
          </a:xfrm>
          <a:solidFill>
            <a:srgbClr val="506270"/>
          </a:solidFill>
        </p:grpSpPr>
        <p:sp>
          <p:nvSpPr>
            <p:cNvPr id="43" name="사각형: 둥근 모서리 42">
              <a:extLst>
                <a:ext uri="{FF2B5EF4-FFF2-40B4-BE49-F238E27FC236}">
                  <a16:creationId xmlns:a16="http://schemas.microsoft.com/office/drawing/2014/main" id="{B04B3801-6EC7-4C03-AC0E-1C6120DC54B8}"/>
                </a:ext>
              </a:extLst>
            </p:cNvPr>
            <p:cNvSpPr/>
            <p:nvPr/>
          </p:nvSpPr>
          <p:spPr>
            <a:xfrm>
              <a:off x="0" y="11063"/>
              <a:ext cx="7200800" cy="842400"/>
            </a:xfrm>
            <a:prstGeom prst="roundRect">
              <a:avLst/>
            </a:prstGeom>
            <a:gr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4" name="사각형: 둥근 모서리 4">
              <a:extLst>
                <a:ext uri="{FF2B5EF4-FFF2-40B4-BE49-F238E27FC236}">
                  <a16:creationId xmlns:a16="http://schemas.microsoft.com/office/drawing/2014/main" id="{43D39C0C-8EB7-4DBC-9A9F-077C1A8810A3}"/>
                </a:ext>
              </a:extLst>
            </p:cNvPr>
            <p:cNvSpPr txBox="1"/>
            <p:nvPr/>
          </p:nvSpPr>
          <p:spPr>
            <a:xfrm>
              <a:off x="41123" y="52186"/>
              <a:ext cx="7118554" cy="76015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01   DATA</a:t>
              </a:r>
              <a:r>
                <a:rPr lang="en-US" altLang="en-US" sz="1400" b="1" dirty="0"/>
                <a:t>SET</a:t>
              </a:r>
              <a:r>
                <a:rPr lang="ko-KR" altLang="en-US" sz="1400" b="1" dirty="0"/>
                <a:t> </a:t>
              </a:r>
              <a:r>
                <a:rPr lang="ko-KR" altLang="en-US" sz="1400" b="1" dirty="0" err="1"/>
                <a:t>전처리</a:t>
              </a:r>
              <a:endParaRPr lang="ko-KR" altLang="en-US" sz="1400" b="1" kern="1200" dirty="0"/>
            </a:p>
          </p:txBody>
        </p:sp>
      </p:grpSp>
      <p:grpSp>
        <p:nvGrpSpPr>
          <p:cNvPr id="31" name="그룹 30">
            <a:extLst>
              <a:ext uri="{FF2B5EF4-FFF2-40B4-BE49-F238E27FC236}">
                <a16:creationId xmlns:a16="http://schemas.microsoft.com/office/drawing/2014/main" id="{FAEFEB9E-8CE9-466D-92A6-5AC6D792CE81}"/>
              </a:ext>
            </a:extLst>
          </p:cNvPr>
          <p:cNvGrpSpPr/>
          <p:nvPr/>
        </p:nvGrpSpPr>
        <p:grpSpPr>
          <a:xfrm>
            <a:off x="168583" y="3212976"/>
            <a:ext cx="2736304" cy="1330809"/>
            <a:chOff x="0" y="983064"/>
            <a:chExt cx="7200800" cy="842400"/>
          </a:xfrm>
          <a:solidFill>
            <a:srgbClr val="506270"/>
          </a:solidFill>
        </p:grpSpPr>
        <p:sp>
          <p:nvSpPr>
            <p:cNvPr id="41" name="사각형: 둥근 모서리 40">
              <a:extLst>
                <a:ext uri="{FF2B5EF4-FFF2-40B4-BE49-F238E27FC236}">
                  <a16:creationId xmlns:a16="http://schemas.microsoft.com/office/drawing/2014/main" id="{792DA495-9151-4F1D-B5BA-EB9767DD5D3E}"/>
                </a:ext>
              </a:extLst>
            </p:cNvPr>
            <p:cNvSpPr/>
            <p:nvPr/>
          </p:nvSpPr>
          <p:spPr>
            <a:xfrm>
              <a:off x="0" y="983064"/>
              <a:ext cx="7200800" cy="842400"/>
            </a:xfrm>
            <a:prstGeom prst="roundRect">
              <a:avLst/>
            </a:prstGeom>
            <a:grpFill/>
          </p:spPr>
          <p:style>
            <a:lnRef idx="2">
              <a:schemeClr val="lt1">
                <a:hueOff val="0"/>
                <a:satOff val="0"/>
                <a:lumOff val="0"/>
                <a:alphaOff val="0"/>
              </a:schemeClr>
            </a:lnRef>
            <a:fillRef idx="1">
              <a:scrgbClr r="0" g="0" b="0"/>
            </a:fillRef>
            <a:effectRef idx="0">
              <a:schemeClr val="accent4">
                <a:hueOff val="-1116192"/>
                <a:satOff val="6725"/>
                <a:lumOff val="539"/>
                <a:alphaOff val="0"/>
              </a:schemeClr>
            </a:effectRef>
            <a:fontRef idx="minor">
              <a:schemeClr val="lt1"/>
            </a:fontRef>
          </p:style>
        </p:sp>
        <p:sp>
          <p:nvSpPr>
            <p:cNvPr id="42" name="사각형: 둥근 모서리 6">
              <a:extLst>
                <a:ext uri="{FF2B5EF4-FFF2-40B4-BE49-F238E27FC236}">
                  <a16:creationId xmlns:a16="http://schemas.microsoft.com/office/drawing/2014/main" id="{E5C6D8E1-1F39-46DA-A67C-4DFB5FD63E50}"/>
                </a:ext>
              </a:extLst>
            </p:cNvPr>
            <p:cNvSpPr txBox="1"/>
            <p:nvPr/>
          </p:nvSpPr>
          <p:spPr>
            <a:xfrm>
              <a:off x="41123" y="1024187"/>
              <a:ext cx="7118554" cy="76015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02    NETWORK </a:t>
              </a:r>
              <a:r>
                <a:rPr lang="ko-KR" altLang="en-US" sz="1400" b="1" kern="1200" dirty="0"/>
                <a:t>구축</a:t>
              </a:r>
            </a:p>
          </p:txBody>
        </p:sp>
      </p:grpSp>
      <p:grpSp>
        <p:nvGrpSpPr>
          <p:cNvPr id="33" name="그룹 32">
            <a:extLst>
              <a:ext uri="{FF2B5EF4-FFF2-40B4-BE49-F238E27FC236}">
                <a16:creationId xmlns:a16="http://schemas.microsoft.com/office/drawing/2014/main" id="{4AAA95F8-2FC8-4AB9-9B54-FAD3F7C89E8A}"/>
              </a:ext>
            </a:extLst>
          </p:cNvPr>
          <p:cNvGrpSpPr/>
          <p:nvPr/>
        </p:nvGrpSpPr>
        <p:grpSpPr>
          <a:xfrm>
            <a:off x="179512" y="4762487"/>
            <a:ext cx="2736304" cy="1330809"/>
            <a:chOff x="0" y="2927064"/>
            <a:chExt cx="7200800" cy="842400"/>
          </a:xfrm>
        </p:grpSpPr>
        <p:sp>
          <p:nvSpPr>
            <p:cNvPr id="37" name="사각형: 둥근 모서리 36">
              <a:extLst>
                <a:ext uri="{FF2B5EF4-FFF2-40B4-BE49-F238E27FC236}">
                  <a16:creationId xmlns:a16="http://schemas.microsoft.com/office/drawing/2014/main" id="{BA4641E9-7C80-41D8-B0E0-618770AEDA3E}"/>
                </a:ext>
              </a:extLst>
            </p:cNvPr>
            <p:cNvSpPr/>
            <p:nvPr/>
          </p:nvSpPr>
          <p:spPr>
            <a:xfrm>
              <a:off x="0" y="2927064"/>
              <a:ext cx="7200800" cy="842400"/>
            </a:xfrm>
            <a:prstGeom prst="roundRect">
              <a:avLst/>
            </a:prstGeom>
            <a:solidFill>
              <a:srgbClr val="952637"/>
            </a:solidFill>
          </p:spPr>
          <p:style>
            <a:lnRef idx="2">
              <a:schemeClr val="lt1">
                <a:hueOff val="0"/>
                <a:satOff val="0"/>
                <a:lumOff val="0"/>
                <a:alphaOff val="0"/>
              </a:schemeClr>
            </a:lnRef>
            <a:fillRef idx="1">
              <a:scrgbClr r="0" g="0" b="0"/>
            </a:fillRef>
            <a:effectRef idx="0">
              <a:schemeClr val="accent4">
                <a:hueOff val="-3348577"/>
                <a:satOff val="20174"/>
                <a:lumOff val="1617"/>
                <a:alphaOff val="0"/>
              </a:schemeClr>
            </a:effectRef>
            <a:fontRef idx="minor">
              <a:schemeClr val="lt1"/>
            </a:fontRef>
          </p:style>
        </p:sp>
        <p:sp>
          <p:nvSpPr>
            <p:cNvPr id="38" name="사각형: 둥근 모서리 10">
              <a:extLst>
                <a:ext uri="{FF2B5EF4-FFF2-40B4-BE49-F238E27FC236}">
                  <a16:creationId xmlns:a16="http://schemas.microsoft.com/office/drawing/2014/main" id="{36B661E9-10D9-4EFB-AA5F-D1B862CF1A91}"/>
                </a:ext>
              </a:extLst>
            </p:cNvPr>
            <p:cNvSpPr txBox="1"/>
            <p:nvPr/>
          </p:nvSpPr>
          <p:spPr>
            <a:xfrm>
              <a:off x="41123" y="2968187"/>
              <a:ext cx="7118554"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03    </a:t>
              </a:r>
              <a:r>
                <a:rPr lang="ko-KR" altLang="en-US" sz="1400" b="1" kern="1200" dirty="0"/>
                <a:t>목적에 맞게 시각화</a:t>
              </a:r>
              <a:r>
                <a:rPr lang="en-US" altLang="en-US" sz="1400" b="1" kern="1200" dirty="0"/>
                <a:t>    </a:t>
              </a:r>
              <a:endParaRPr lang="ko-KR" altLang="en-US" sz="1400" b="1" kern="1200" dirty="0"/>
            </a:p>
          </p:txBody>
        </p:sp>
      </p:grpSp>
      <p:cxnSp>
        <p:nvCxnSpPr>
          <p:cNvPr id="66" name="연결선: 꺾임 65">
            <a:extLst>
              <a:ext uri="{FF2B5EF4-FFF2-40B4-BE49-F238E27FC236}">
                <a16:creationId xmlns:a16="http://schemas.microsoft.com/office/drawing/2014/main" id="{A13ADB94-781F-407E-97EB-8FB821B863AF}"/>
              </a:ext>
            </a:extLst>
          </p:cNvPr>
          <p:cNvCxnSpPr>
            <a:cxnSpLocks/>
          </p:cNvCxnSpPr>
          <p:nvPr/>
        </p:nvCxnSpPr>
        <p:spPr>
          <a:xfrm>
            <a:off x="2915816" y="5445224"/>
            <a:ext cx="595107" cy="362297"/>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연결선: 꺾임 66">
            <a:extLst>
              <a:ext uri="{FF2B5EF4-FFF2-40B4-BE49-F238E27FC236}">
                <a16:creationId xmlns:a16="http://schemas.microsoft.com/office/drawing/2014/main" id="{A6811410-AF73-465C-B81D-7E02BCED322A}"/>
              </a:ext>
            </a:extLst>
          </p:cNvPr>
          <p:cNvCxnSpPr>
            <a:cxnSpLocks/>
          </p:cNvCxnSpPr>
          <p:nvPr/>
        </p:nvCxnSpPr>
        <p:spPr>
          <a:xfrm flipV="1">
            <a:off x="2932944" y="5013176"/>
            <a:ext cx="541006" cy="432048"/>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CA96A3D3-29F6-45D4-8EBF-3890F9015587}"/>
              </a:ext>
            </a:extLst>
          </p:cNvPr>
          <p:cNvCxnSpPr>
            <a:cxnSpLocks/>
          </p:cNvCxnSpPr>
          <p:nvPr/>
        </p:nvCxnSpPr>
        <p:spPr>
          <a:xfrm>
            <a:off x="3191035" y="5436527"/>
            <a:ext cx="28291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그룹 72">
            <a:extLst>
              <a:ext uri="{FF2B5EF4-FFF2-40B4-BE49-F238E27FC236}">
                <a16:creationId xmlns:a16="http://schemas.microsoft.com/office/drawing/2014/main" id="{7AEC1E57-2FE5-4A19-B991-F2E6BA38CFB0}"/>
              </a:ext>
            </a:extLst>
          </p:cNvPr>
          <p:cNvGrpSpPr/>
          <p:nvPr/>
        </p:nvGrpSpPr>
        <p:grpSpPr>
          <a:xfrm>
            <a:off x="3516319" y="5133890"/>
            <a:ext cx="2331955" cy="475177"/>
            <a:chOff x="899591" y="1846884"/>
            <a:chExt cx="7704857" cy="2806252"/>
          </a:xfrm>
        </p:grpSpPr>
        <p:sp>
          <p:nvSpPr>
            <p:cNvPr id="74" name="직사각형 73">
              <a:extLst>
                <a:ext uri="{FF2B5EF4-FFF2-40B4-BE49-F238E27FC236}">
                  <a16:creationId xmlns:a16="http://schemas.microsoft.com/office/drawing/2014/main" id="{01308DCA-19EC-4202-A1C5-2D1670E279CD}"/>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77" name="직사각형 76">
              <a:extLst>
                <a:ext uri="{FF2B5EF4-FFF2-40B4-BE49-F238E27FC236}">
                  <a16:creationId xmlns:a16="http://schemas.microsoft.com/office/drawing/2014/main" id="{47A4C401-6D25-4401-AF33-3B964A119170}"/>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1" name="TextBox 80">
              <a:extLst>
                <a:ext uri="{FF2B5EF4-FFF2-40B4-BE49-F238E27FC236}">
                  <a16:creationId xmlns:a16="http://schemas.microsoft.com/office/drawing/2014/main" id="{2DF2F7AF-3795-4F0D-AAB7-3313CFC78959}"/>
                </a:ext>
              </a:extLst>
            </p:cNvPr>
            <p:cNvSpPr txBox="1"/>
            <p:nvPr/>
          </p:nvSpPr>
          <p:spPr>
            <a:xfrm>
              <a:off x="1088433" y="1846884"/>
              <a:ext cx="4111047" cy="2544689"/>
            </a:xfrm>
            <a:prstGeom prst="rect">
              <a:avLst/>
            </a:prstGeom>
            <a:noFill/>
          </p:spPr>
          <p:txBody>
            <a:bodyPr wrap="none" rtlCol="0">
              <a:spAutoFit/>
            </a:bodyPr>
            <a:lstStyle/>
            <a:p>
              <a:endParaRPr lang="en-US" altLang="ko-KR" sz="1100" b="1" dirty="0">
                <a:solidFill>
                  <a:schemeClr val="bg1"/>
                </a:solidFill>
              </a:endParaRPr>
            </a:p>
            <a:p>
              <a:r>
                <a:rPr lang="en-US" altLang="ko-KR" sz="1100" b="1" dirty="0">
                  <a:solidFill>
                    <a:schemeClr val="bg1"/>
                  </a:solidFill>
                </a:rPr>
                <a:t>Statistical Chart</a:t>
              </a:r>
              <a:endParaRPr lang="ko-KR" altLang="en-US" sz="1100" b="1" dirty="0">
                <a:solidFill>
                  <a:schemeClr val="bg1"/>
                </a:solidFill>
              </a:endParaRPr>
            </a:p>
          </p:txBody>
        </p:sp>
      </p:grpSp>
      <p:grpSp>
        <p:nvGrpSpPr>
          <p:cNvPr id="88" name="그룹 87">
            <a:extLst>
              <a:ext uri="{FF2B5EF4-FFF2-40B4-BE49-F238E27FC236}">
                <a16:creationId xmlns:a16="http://schemas.microsoft.com/office/drawing/2014/main" id="{6396F967-0BFD-426D-8826-61DAD8F66D3A}"/>
              </a:ext>
            </a:extLst>
          </p:cNvPr>
          <p:cNvGrpSpPr/>
          <p:nvPr/>
        </p:nvGrpSpPr>
        <p:grpSpPr>
          <a:xfrm>
            <a:off x="3513674" y="4716663"/>
            <a:ext cx="2331955" cy="475177"/>
            <a:chOff x="899591" y="1846884"/>
            <a:chExt cx="7704857" cy="2806252"/>
          </a:xfrm>
        </p:grpSpPr>
        <p:sp>
          <p:nvSpPr>
            <p:cNvPr id="89" name="직사각형 88">
              <a:extLst>
                <a:ext uri="{FF2B5EF4-FFF2-40B4-BE49-F238E27FC236}">
                  <a16:creationId xmlns:a16="http://schemas.microsoft.com/office/drawing/2014/main" id="{033E0919-0DB2-43F7-A788-A724F64CB0FB}"/>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0" name="직사각형 89">
              <a:extLst>
                <a:ext uri="{FF2B5EF4-FFF2-40B4-BE49-F238E27FC236}">
                  <a16:creationId xmlns:a16="http://schemas.microsoft.com/office/drawing/2014/main" id="{2A383AC9-C61E-4525-9F0B-FBB286CB7C10}"/>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07" name="TextBox 106">
              <a:extLst>
                <a:ext uri="{FF2B5EF4-FFF2-40B4-BE49-F238E27FC236}">
                  <a16:creationId xmlns:a16="http://schemas.microsoft.com/office/drawing/2014/main" id="{9EC5BF06-153A-499A-B943-8ED70A5AA2FB}"/>
                </a:ext>
              </a:extLst>
            </p:cNvPr>
            <p:cNvSpPr txBox="1"/>
            <p:nvPr/>
          </p:nvSpPr>
          <p:spPr>
            <a:xfrm>
              <a:off x="1088433" y="1846884"/>
              <a:ext cx="3899192" cy="1580052"/>
            </a:xfrm>
            <a:prstGeom prst="rect">
              <a:avLst/>
            </a:prstGeom>
            <a:noFill/>
          </p:spPr>
          <p:txBody>
            <a:bodyPr wrap="none" rtlCol="0">
              <a:spAutoFit/>
            </a:bodyPr>
            <a:lstStyle/>
            <a:p>
              <a:endParaRPr lang="en-US" altLang="ko-KR" sz="1100" b="1" dirty="0">
                <a:solidFill>
                  <a:schemeClr val="bg1"/>
                </a:solidFill>
              </a:endParaRPr>
            </a:p>
            <a:p>
              <a:r>
                <a:rPr lang="en-US" altLang="ko-KR" sz="1100" b="1" dirty="0">
                  <a:solidFill>
                    <a:schemeClr val="bg1"/>
                  </a:solidFill>
                </a:rPr>
                <a:t>Network Maps</a:t>
              </a:r>
              <a:endParaRPr lang="ko-KR" altLang="en-US" sz="1100" b="1" dirty="0">
                <a:solidFill>
                  <a:schemeClr val="bg1"/>
                </a:solidFill>
              </a:endParaRPr>
            </a:p>
          </p:txBody>
        </p:sp>
      </p:grpSp>
      <p:grpSp>
        <p:nvGrpSpPr>
          <p:cNvPr id="108" name="그룹 107">
            <a:extLst>
              <a:ext uri="{FF2B5EF4-FFF2-40B4-BE49-F238E27FC236}">
                <a16:creationId xmlns:a16="http://schemas.microsoft.com/office/drawing/2014/main" id="{7CC81B83-8C64-40B4-ADC6-5FB95DEB594C}"/>
              </a:ext>
            </a:extLst>
          </p:cNvPr>
          <p:cNvGrpSpPr/>
          <p:nvPr/>
        </p:nvGrpSpPr>
        <p:grpSpPr>
          <a:xfrm>
            <a:off x="3513673" y="5534375"/>
            <a:ext cx="2331955" cy="475177"/>
            <a:chOff x="899591" y="1846884"/>
            <a:chExt cx="7704857" cy="2806252"/>
          </a:xfrm>
        </p:grpSpPr>
        <p:sp>
          <p:nvSpPr>
            <p:cNvPr id="109" name="직사각형 108">
              <a:extLst>
                <a:ext uri="{FF2B5EF4-FFF2-40B4-BE49-F238E27FC236}">
                  <a16:creationId xmlns:a16="http://schemas.microsoft.com/office/drawing/2014/main" id="{5CC31367-39EA-458D-B008-B16B67A666E3}"/>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10" name="직사각형 109">
              <a:extLst>
                <a:ext uri="{FF2B5EF4-FFF2-40B4-BE49-F238E27FC236}">
                  <a16:creationId xmlns:a16="http://schemas.microsoft.com/office/drawing/2014/main" id="{DF7A90D0-0EB4-42A9-874B-D6938A44882B}"/>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11" name="TextBox 110">
              <a:extLst>
                <a:ext uri="{FF2B5EF4-FFF2-40B4-BE49-F238E27FC236}">
                  <a16:creationId xmlns:a16="http://schemas.microsoft.com/office/drawing/2014/main" id="{A0BDB124-B211-4705-A686-4711695E2E1F}"/>
                </a:ext>
              </a:extLst>
            </p:cNvPr>
            <p:cNvSpPr txBox="1"/>
            <p:nvPr/>
          </p:nvSpPr>
          <p:spPr>
            <a:xfrm>
              <a:off x="1088433" y="1846884"/>
              <a:ext cx="3035881" cy="2544689"/>
            </a:xfrm>
            <a:prstGeom prst="rect">
              <a:avLst/>
            </a:prstGeom>
            <a:noFill/>
          </p:spPr>
          <p:txBody>
            <a:bodyPr wrap="none" rtlCol="0">
              <a:spAutoFit/>
            </a:bodyPr>
            <a:lstStyle/>
            <a:p>
              <a:endParaRPr lang="en-US" altLang="ko-KR" sz="1100" b="1" dirty="0">
                <a:solidFill>
                  <a:schemeClr val="bg1"/>
                </a:solidFill>
              </a:endParaRPr>
            </a:p>
            <a:p>
              <a:r>
                <a:rPr lang="en-US" altLang="ko-KR" sz="1100" b="1" dirty="0">
                  <a:solidFill>
                    <a:schemeClr val="bg1"/>
                  </a:solidFill>
                </a:rPr>
                <a:t>Heat Maps</a:t>
              </a:r>
              <a:endParaRPr lang="ko-KR" altLang="en-US" sz="1100" b="1" dirty="0">
                <a:solidFill>
                  <a:schemeClr val="bg1"/>
                </a:solidFill>
              </a:endParaRPr>
            </a:p>
          </p:txBody>
        </p:sp>
      </p:grpSp>
      <p:grpSp>
        <p:nvGrpSpPr>
          <p:cNvPr id="113" name="그룹 112">
            <a:extLst>
              <a:ext uri="{FF2B5EF4-FFF2-40B4-BE49-F238E27FC236}">
                <a16:creationId xmlns:a16="http://schemas.microsoft.com/office/drawing/2014/main" id="{F17BD529-5A24-4DF8-83AC-8598AA71F3E0}"/>
              </a:ext>
            </a:extLst>
          </p:cNvPr>
          <p:cNvGrpSpPr/>
          <p:nvPr/>
        </p:nvGrpSpPr>
        <p:grpSpPr>
          <a:xfrm>
            <a:off x="3512350" y="5906151"/>
            <a:ext cx="2410684" cy="475177"/>
            <a:chOff x="899591" y="1846884"/>
            <a:chExt cx="7964980" cy="2806252"/>
          </a:xfrm>
        </p:grpSpPr>
        <p:sp>
          <p:nvSpPr>
            <p:cNvPr id="114" name="직사각형 113">
              <a:extLst>
                <a:ext uri="{FF2B5EF4-FFF2-40B4-BE49-F238E27FC236}">
                  <a16:creationId xmlns:a16="http://schemas.microsoft.com/office/drawing/2014/main" id="{25F3522D-DA6C-4365-885B-FDD581E8600A}"/>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15" name="직사각형 114">
              <a:extLst>
                <a:ext uri="{FF2B5EF4-FFF2-40B4-BE49-F238E27FC236}">
                  <a16:creationId xmlns:a16="http://schemas.microsoft.com/office/drawing/2014/main" id="{5418001C-2348-4F26-B81B-A84D4A493E38}"/>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16" name="TextBox 115">
              <a:extLst>
                <a:ext uri="{FF2B5EF4-FFF2-40B4-BE49-F238E27FC236}">
                  <a16:creationId xmlns:a16="http://schemas.microsoft.com/office/drawing/2014/main" id="{D5DA61C3-DB32-412E-9F92-0A6F21DB71F7}"/>
                </a:ext>
              </a:extLst>
            </p:cNvPr>
            <p:cNvSpPr txBox="1"/>
            <p:nvPr/>
          </p:nvSpPr>
          <p:spPr>
            <a:xfrm>
              <a:off x="1088433" y="1846884"/>
              <a:ext cx="7776138" cy="2544689"/>
            </a:xfrm>
            <a:prstGeom prst="rect">
              <a:avLst/>
            </a:prstGeom>
            <a:noFill/>
          </p:spPr>
          <p:txBody>
            <a:bodyPr wrap="none" rtlCol="0">
              <a:spAutoFit/>
            </a:bodyPr>
            <a:lstStyle/>
            <a:p>
              <a:endParaRPr lang="en-US" altLang="ko-KR" sz="1100" b="1" dirty="0">
                <a:solidFill>
                  <a:schemeClr val="bg1"/>
                </a:solidFill>
              </a:endParaRPr>
            </a:p>
            <a:p>
              <a:r>
                <a:rPr lang="en-US" altLang="ko-KR" sz="1100" b="1" dirty="0">
                  <a:solidFill>
                    <a:schemeClr val="bg1"/>
                  </a:solidFill>
                </a:rPr>
                <a:t>Bio </a:t>
              </a:r>
              <a:r>
                <a:rPr lang="en-US" altLang="ko-KR" sz="1100" b="1" dirty="0" err="1">
                  <a:solidFill>
                    <a:schemeClr val="bg1"/>
                  </a:solidFill>
                </a:rPr>
                <a:t>fabric,Arc</a:t>
              </a:r>
              <a:r>
                <a:rPr lang="en-US" altLang="ko-KR" sz="1100" b="1" dirty="0">
                  <a:solidFill>
                    <a:schemeClr val="bg1"/>
                  </a:solidFill>
                </a:rPr>
                <a:t> </a:t>
              </a:r>
              <a:r>
                <a:rPr lang="en-US" altLang="ko-KR" sz="1100" b="1" dirty="0" err="1">
                  <a:solidFill>
                    <a:schemeClr val="bg1"/>
                  </a:solidFill>
                </a:rPr>
                <a:t>diagram,Hive</a:t>
              </a:r>
              <a:r>
                <a:rPr lang="en-US" altLang="ko-KR" sz="1100" b="1" dirty="0">
                  <a:solidFill>
                    <a:schemeClr val="bg1"/>
                  </a:solidFill>
                </a:rPr>
                <a:t> plot</a:t>
              </a:r>
              <a:endParaRPr lang="ko-KR" altLang="en-US" sz="1100" b="1" dirty="0">
                <a:solidFill>
                  <a:schemeClr val="bg1"/>
                </a:solidFill>
              </a:endParaRPr>
            </a:p>
          </p:txBody>
        </p:sp>
      </p:grpSp>
      <p:cxnSp>
        <p:nvCxnSpPr>
          <p:cNvPr id="2055" name="직선 연결선 2054">
            <a:extLst>
              <a:ext uri="{FF2B5EF4-FFF2-40B4-BE49-F238E27FC236}">
                <a16:creationId xmlns:a16="http://schemas.microsoft.com/office/drawing/2014/main" id="{9F244DC8-C60F-4F53-9D2E-EB64F12E8B41}"/>
              </a:ext>
            </a:extLst>
          </p:cNvPr>
          <p:cNvCxnSpPr/>
          <p:nvPr/>
        </p:nvCxnSpPr>
        <p:spPr>
          <a:xfrm>
            <a:off x="3213369" y="5805264"/>
            <a:ext cx="0" cy="4045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A580607A-DE85-4CFE-9FE7-6F0A009C0639}"/>
              </a:ext>
            </a:extLst>
          </p:cNvPr>
          <p:cNvCxnSpPr>
            <a:cxnSpLocks/>
            <a:endCxn id="115" idx="1"/>
          </p:cNvCxnSpPr>
          <p:nvPr/>
        </p:nvCxnSpPr>
        <p:spPr>
          <a:xfrm>
            <a:off x="3213369" y="6204530"/>
            <a:ext cx="29898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3" name="직사각형 122">
            <a:extLst>
              <a:ext uri="{FF2B5EF4-FFF2-40B4-BE49-F238E27FC236}">
                <a16:creationId xmlns:a16="http://schemas.microsoft.com/office/drawing/2014/main" id="{C95B07B2-0663-4D5C-B440-7362827FF130}"/>
              </a:ext>
            </a:extLst>
          </p:cNvPr>
          <p:cNvSpPr/>
          <p:nvPr/>
        </p:nvSpPr>
        <p:spPr>
          <a:xfrm>
            <a:off x="6021807" y="4797152"/>
            <a:ext cx="2942681" cy="361595"/>
          </a:xfrm>
          <a:prstGeom prst="rect">
            <a:avLst/>
          </a:prstGeom>
          <a:solidFill>
            <a:srgbClr val="161616"/>
          </a:solid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063" name="그림 2062">
            <a:extLst>
              <a:ext uri="{FF2B5EF4-FFF2-40B4-BE49-F238E27FC236}">
                <a16:creationId xmlns:a16="http://schemas.microsoft.com/office/drawing/2014/main" id="{5E6DD670-5F48-478F-A953-60497A5CD903}"/>
              </a:ext>
            </a:extLst>
          </p:cNvPr>
          <p:cNvPicPr>
            <a:picLocks noChangeAspect="1"/>
          </p:cNvPicPr>
          <p:nvPr/>
        </p:nvPicPr>
        <p:blipFill>
          <a:blip r:embed="rId3"/>
          <a:stretch>
            <a:fillRect/>
          </a:stretch>
        </p:blipFill>
        <p:spPr>
          <a:xfrm>
            <a:off x="6152467" y="4826415"/>
            <a:ext cx="528205" cy="303068"/>
          </a:xfrm>
          <a:prstGeom prst="rect">
            <a:avLst/>
          </a:prstGeom>
        </p:spPr>
      </p:pic>
      <p:pic>
        <p:nvPicPr>
          <p:cNvPr id="2067" name="그림 2066">
            <a:extLst>
              <a:ext uri="{FF2B5EF4-FFF2-40B4-BE49-F238E27FC236}">
                <a16:creationId xmlns:a16="http://schemas.microsoft.com/office/drawing/2014/main" id="{BAD82A48-D54A-4BAE-8A96-91B9991527E7}"/>
              </a:ext>
            </a:extLst>
          </p:cNvPr>
          <p:cNvPicPr>
            <a:picLocks noChangeAspect="1"/>
          </p:cNvPicPr>
          <p:nvPr/>
        </p:nvPicPr>
        <p:blipFill>
          <a:blip r:embed="rId4"/>
          <a:stretch>
            <a:fillRect/>
          </a:stretch>
        </p:blipFill>
        <p:spPr>
          <a:xfrm>
            <a:off x="7194379" y="4850436"/>
            <a:ext cx="979108" cy="244777"/>
          </a:xfrm>
          <a:prstGeom prst="rect">
            <a:avLst/>
          </a:prstGeom>
        </p:spPr>
      </p:pic>
      <p:sp>
        <p:nvSpPr>
          <p:cNvPr id="45" name="타원 44">
            <a:extLst>
              <a:ext uri="{FF2B5EF4-FFF2-40B4-BE49-F238E27FC236}">
                <a16:creationId xmlns:a16="http://schemas.microsoft.com/office/drawing/2014/main" id="{A420B754-C610-435D-A490-30E97ADF71C3}"/>
              </a:ext>
            </a:extLst>
          </p:cNvPr>
          <p:cNvSpPr/>
          <p:nvPr/>
        </p:nvSpPr>
        <p:spPr>
          <a:xfrm>
            <a:off x="7385432" y="5493050"/>
            <a:ext cx="102408" cy="102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2D686C55-F812-47B8-9235-990BF3B7AFC4}"/>
              </a:ext>
            </a:extLst>
          </p:cNvPr>
          <p:cNvSpPr/>
          <p:nvPr/>
        </p:nvSpPr>
        <p:spPr>
          <a:xfrm>
            <a:off x="7385432" y="5703437"/>
            <a:ext cx="102408" cy="102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57733AC8-3A57-49C4-B71B-D96B89E3D672}"/>
              </a:ext>
            </a:extLst>
          </p:cNvPr>
          <p:cNvSpPr/>
          <p:nvPr/>
        </p:nvSpPr>
        <p:spPr>
          <a:xfrm>
            <a:off x="7385432" y="5918880"/>
            <a:ext cx="102408" cy="102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0461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rtlCol="0">
            <a:spAutoFit/>
          </a:bodyPr>
          <a:lstStyle/>
          <a:p>
            <a:r>
              <a:rPr lang="en-US" altLang="ko-KR" sz="4400" b="1" spc="-300" dirty="0">
                <a:solidFill>
                  <a:schemeClr val="bg1"/>
                </a:solidFill>
              </a:rPr>
              <a:t>02</a:t>
            </a:r>
            <a:endParaRPr lang="ko-KR" altLang="en-US" b="1" spc="-300" dirty="0">
              <a:solidFill>
                <a:schemeClr val="bg1"/>
              </a:solidFill>
            </a:endParaRPr>
          </a:p>
        </p:txBody>
      </p:sp>
      <p:grpSp>
        <p:nvGrpSpPr>
          <p:cNvPr id="2" name="그룹 76"/>
          <p:cNvGrpSpPr/>
          <p:nvPr/>
        </p:nvGrpSpPr>
        <p:grpSpPr>
          <a:xfrm>
            <a:off x="966608" y="611063"/>
            <a:ext cx="3821415"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2" name="TextBox 81"/>
          <p:cNvSpPr txBox="1"/>
          <p:nvPr/>
        </p:nvSpPr>
        <p:spPr>
          <a:xfrm>
            <a:off x="980866" y="630313"/>
            <a:ext cx="3275482" cy="400110"/>
          </a:xfrm>
          <a:prstGeom prst="rect">
            <a:avLst/>
          </a:prstGeom>
          <a:noFill/>
        </p:spPr>
        <p:txBody>
          <a:bodyPr wrap="square" rtlCol="0">
            <a:spAutoFit/>
          </a:bodyPr>
          <a:lstStyle/>
          <a:p>
            <a:r>
              <a:rPr lang="en-US" altLang="ko-KR" sz="2000" b="1" dirty="0">
                <a:solidFill>
                  <a:schemeClr val="tx2"/>
                </a:solidFill>
              </a:rPr>
              <a:t>SNA Process with </a:t>
            </a:r>
            <a:r>
              <a:rPr lang="en-US" altLang="ko-KR" sz="2000" b="1" dirty="0" err="1">
                <a:solidFill>
                  <a:schemeClr val="tx2"/>
                </a:solidFill>
              </a:rPr>
              <a:t>igraph</a:t>
            </a:r>
            <a:endParaRPr lang="ko-KR" altLang="en-US" sz="2000" b="1" dirty="0">
              <a:solidFill>
                <a:schemeClr val="tx2"/>
              </a:solidFill>
            </a:endParaRPr>
          </a:p>
        </p:txBody>
      </p:sp>
      <p:sp>
        <p:nvSpPr>
          <p:cNvPr id="45" name="직사각형 44">
            <a:extLst>
              <a:ext uri="{FF2B5EF4-FFF2-40B4-BE49-F238E27FC236}">
                <a16:creationId xmlns:a16="http://schemas.microsoft.com/office/drawing/2014/main" id="{178C83F0-B0B2-4AD3-B07E-9FDA95911D6C}"/>
              </a:ext>
            </a:extLst>
          </p:cNvPr>
          <p:cNvSpPr/>
          <p:nvPr/>
        </p:nvSpPr>
        <p:spPr>
          <a:xfrm>
            <a:off x="5883905" y="1949691"/>
            <a:ext cx="3224599" cy="4419444"/>
          </a:xfrm>
          <a:prstGeom prst="rect">
            <a:avLst/>
          </a:prstGeom>
          <a:solidFill>
            <a:srgbClr val="161616"/>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화살표: 줄무늬가 있는 오른쪽 45">
            <a:extLst>
              <a:ext uri="{FF2B5EF4-FFF2-40B4-BE49-F238E27FC236}">
                <a16:creationId xmlns:a16="http://schemas.microsoft.com/office/drawing/2014/main" id="{1328EA7B-D8A4-4403-B821-4A78045E4E57}"/>
              </a:ext>
            </a:extLst>
          </p:cNvPr>
          <p:cNvSpPr/>
          <p:nvPr/>
        </p:nvSpPr>
        <p:spPr>
          <a:xfrm rot="5400000">
            <a:off x="-2114723" y="2521719"/>
            <a:ext cx="5016552" cy="2942682"/>
          </a:xfrm>
          <a:prstGeom prst="stripedRightArrow">
            <a:avLst>
              <a:gd name="adj1" fmla="val 55125"/>
              <a:gd name="adj2" fmla="val 362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8236EC30-D097-4646-82D6-24EF12BB77FE}"/>
              </a:ext>
            </a:extLst>
          </p:cNvPr>
          <p:cNvGrpSpPr/>
          <p:nvPr/>
        </p:nvGrpSpPr>
        <p:grpSpPr>
          <a:xfrm>
            <a:off x="179512" y="1653550"/>
            <a:ext cx="2736304" cy="1330809"/>
            <a:chOff x="0" y="11063"/>
            <a:chExt cx="7200800" cy="842400"/>
          </a:xfrm>
          <a:solidFill>
            <a:schemeClr val="tx2">
              <a:lumMod val="60000"/>
              <a:lumOff val="40000"/>
            </a:schemeClr>
          </a:solidFill>
        </p:grpSpPr>
        <p:sp>
          <p:nvSpPr>
            <p:cNvPr id="48" name="사각형: 둥근 모서리 47">
              <a:extLst>
                <a:ext uri="{FF2B5EF4-FFF2-40B4-BE49-F238E27FC236}">
                  <a16:creationId xmlns:a16="http://schemas.microsoft.com/office/drawing/2014/main" id="{F0AFF92C-A82C-4B35-815D-022A74DECF95}"/>
                </a:ext>
              </a:extLst>
            </p:cNvPr>
            <p:cNvSpPr/>
            <p:nvPr/>
          </p:nvSpPr>
          <p:spPr>
            <a:xfrm>
              <a:off x="0" y="11063"/>
              <a:ext cx="7200800" cy="842400"/>
            </a:xfrm>
            <a:prstGeom prst="roundRect">
              <a:avLst/>
            </a:prstGeom>
            <a:gr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9" name="사각형: 둥근 모서리 4">
              <a:extLst>
                <a:ext uri="{FF2B5EF4-FFF2-40B4-BE49-F238E27FC236}">
                  <a16:creationId xmlns:a16="http://schemas.microsoft.com/office/drawing/2014/main" id="{C125BFD2-9653-424A-BC27-3147EE2C8B39}"/>
                </a:ext>
              </a:extLst>
            </p:cNvPr>
            <p:cNvSpPr txBox="1"/>
            <p:nvPr/>
          </p:nvSpPr>
          <p:spPr>
            <a:xfrm>
              <a:off x="41123" y="52186"/>
              <a:ext cx="7118554" cy="76015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01   DATA</a:t>
              </a:r>
              <a:r>
                <a:rPr lang="en-US" altLang="en-US" sz="1400" b="1" dirty="0"/>
                <a:t>SET</a:t>
              </a:r>
              <a:r>
                <a:rPr lang="ko-KR" altLang="en-US" sz="1400" b="1" dirty="0"/>
                <a:t> </a:t>
              </a:r>
              <a:r>
                <a:rPr lang="ko-KR" altLang="en-US" sz="1400" b="1" dirty="0" err="1"/>
                <a:t>전처리</a:t>
              </a:r>
              <a:endParaRPr lang="ko-KR" altLang="en-US" sz="1400" b="1" kern="1200" dirty="0"/>
            </a:p>
          </p:txBody>
        </p:sp>
      </p:grpSp>
      <p:grpSp>
        <p:nvGrpSpPr>
          <p:cNvPr id="50" name="그룹 49">
            <a:extLst>
              <a:ext uri="{FF2B5EF4-FFF2-40B4-BE49-F238E27FC236}">
                <a16:creationId xmlns:a16="http://schemas.microsoft.com/office/drawing/2014/main" id="{D9420CF5-06B7-4E55-881C-09A288BB6B9A}"/>
              </a:ext>
            </a:extLst>
          </p:cNvPr>
          <p:cNvGrpSpPr/>
          <p:nvPr/>
        </p:nvGrpSpPr>
        <p:grpSpPr>
          <a:xfrm>
            <a:off x="3491880" y="1949691"/>
            <a:ext cx="2331954" cy="569470"/>
            <a:chOff x="899591" y="2564904"/>
            <a:chExt cx="7704858" cy="2088232"/>
          </a:xfrm>
        </p:grpSpPr>
        <p:sp>
          <p:nvSpPr>
            <p:cNvPr id="51" name="직사각형 50">
              <a:extLst>
                <a:ext uri="{FF2B5EF4-FFF2-40B4-BE49-F238E27FC236}">
                  <a16:creationId xmlns:a16="http://schemas.microsoft.com/office/drawing/2014/main" id="{9C018359-7A62-41B9-8264-A8CC0698897B}"/>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52" name="직사각형 51">
              <a:extLst>
                <a:ext uri="{FF2B5EF4-FFF2-40B4-BE49-F238E27FC236}">
                  <a16:creationId xmlns:a16="http://schemas.microsoft.com/office/drawing/2014/main" id="{CB544EA4-3C63-4215-B9CD-A252BE09F1C8}"/>
                </a:ext>
              </a:extLst>
            </p:cNvPr>
            <p:cNvSpPr/>
            <p:nvPr/>
          </p:nvSpPr>
          <p:spPr>
            <a:xfrm>
              <a:off x="899591" y="2564904"/>
              <a:ext cx="7704858"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53" name="TextBox 52">
              <a:extLst>
                <a:ext uri="{FF2B5EF4-FFF2-40B4-BE49-F238E27FC236}">
                  <a16:creationId xmlns:a16="http://schemas.microsoft.com/office/drawing/2014/main" id="{12482443-F800-47EE-9BBE-42924ED6E359}"/>
                </a:ext>
              </a:extLst>
            </p:cNvPr>
            <p:cNvSpPr txBox="1"/>
            <p:nvPr/>
          </p:nvSpPr>
          <p:spPr>
            <a:xfrm>
              <a:off x="1082837" y="3041325"/>
              <a:ext cx="6295250" cy="959317"/>
            </a:xfrm>
            <a:prstGeom prst="rect">
              <a:avLst/>
            </a:prstGeom>
            <a:noFill/>
          </p:spPr>
          <p:txBody>
            <a:bodyPr wrap="none" rtlCol="0">
              <a:spAutoFit/>
            </a:bodyPr>
            <a:lstStyle/>
            <a:p>
              <a:r>
                <a:rPr lang="en-US" altLang="ko-KR" sz="1100" b="1" dirty="0">
                  <a:solidFill>
                    <a:schemeClr val="bg1"/>
                  </a:solidFill>
                </a:rPr>
                <a:t>CSV</a:t>
              </a:r>
              <a:r>
                <a:rPr lang="ko-KR" altLang="en-US" sz="1100" b="1" dirty="0">
                  <a:solidFill>
                    <a:schemeClr val="bg1"/>
                  </a:solidFill>
                </a:rPr>
                <a:t>파일 </a:t>
              </a:r>
              <a:r>
                <a:rPr lang="en-US" altLang="ko-KR" sz="1100" b="1" dirty="0">
                  <a:solidFill>
                    <a:schemeClr val="bg1"/>
                  </a:solidFill>
                </a:rPr>
                <a:t>Network</a:t>
              </a:r>
              <a:r>
                <a:rPr lang="ko-KR" altLang="en-US" sz="1100" b="1" dirty="0">
                  <a:solidFill>
                    <a:schemeClr val="bg1"/>
                  </a:solidFill>
                </a:rPr>
                <a:t>에 맞게 </a:t>
              </a:r>
              <a:r>
                <a:rPr lang="ko-KR" altLang="en-US" sz="1100" b="1" dirty="0" err="1">
                  <a:solidFill>
                    <a:schemeClr val="bg1"/>
                  </a:solidFill>
                </a:rPr>
                <a:t>전처리</a:t>
              </a:r>
              <a:endParaRPr lang="ko-KR" altLang="en-US" sz="1100" b="1" dirty="0">
                <a:solidFill>
                  <a:schemeClr val="bg1"/>
                </a:solidFill>
              </a:endParaRPr>
            </a:p>
          </p:txBody>
        </p:sp>
      </p:grpSp>
      <p:cxnSp>
        <p:nvCxnSpPr>
          <p:cNvPr id="54" name="직선 화살표 연결선 53">
            <a:extLst>
              <a:ext uri="{FF2B5EF4-FFF2-40B4-BE49-F238E27FC236}">
                <a16:creationId xmlns:a16="http://schemas.microsoft.com/office/drawing/2014/main" id="{7188B9F4-137F-4570-85EA-6D3E4BA42B52}"/>
              </a:ext>
            </a:extLst>
          </p:cNvPr>
          <p:cNvCxnSpPr>
            <a:cxnSpLocks/>
          </p:cNvCxnSpPr>
          <p:nvPr/>
        </p:nvCxnSpPr>
        <p:spPr>
          <a:xfrm>
            <a:off x="2915816" y="2276872"/>
            <a:ext cx="53600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그룹 54">
            <a:extLst>
              <a:ext uri="{FF2B5EF4-FFF2-40B4-BE49-F238E27FC236}">
                <a16:creationId xmlns:a16="http://schemas.microsoft.com/office/drawing/2014/main" id="{A40D0C45-FE2B-43AD-9819-6C461B254A6E}"/>
              </a:ext>
            </a:extLst>
          </p:cNvPr>
          <p:cNvGrpSpPr/>
          <p:nvPr/>
        </p:nvGrpSpPr>
        <p:grpSpPr>
          <a:xfrm>
            <a:off x="168583" y="3212976"/>
            <a:ext cx="2736304" cy="1330809"/>
            <a:chOff x="0" y="983064"/>
            <a:chExt cx="7200800" cy="842400"/>
          </a:xfrm>
        </p:grpSpPr>
        <p:sp>
          <p:nvSpPr>
            <p:cNvPr id="56" name="사각형: 둥근 모서리 55">
              <a:extLst>
                <a:ext uri="{FF2B5EF4-FFF2-40B4-BE49-F238E27FC236}">
                  <a16:creationId xmlns:a16="http://schemas.microsoft.com/office/drawing/2014/main" id="{DE8C51F9-A1CB-478B-B746-0C5343A730A5}"/>
                </a:ext>
              </a:extLst>
            </p:cNvPr>
            <p:cNvSpPr/>
            <p:nvPr/>
          </p:nvSpPr>
          <p:spPr>
            <a:xfrm>
              <a:off x="0" y="983064"/>
              <a:ext cx="7200800" cy="842400"/>
            </a:xfrm>
            <a:prstGeom prst="roundRect">
              <a:avLst/>
            </a:prstGeom>
            <a:solidFill>
              <a:srgbClr val="E9C592"/>
            </a:solidFill>
          </p:spPr>
          <p:style>
            <a:lnRef idx="2">
              <a:schemeClr val="lt1">
                <a:hueOff val="0"/>
                <a:satOff val="0"/>
                <a:lumOff val="0"/>
                <a:alphaOff val="0"/>
              </a:schemeClr>
            </a:lnRef>
            <a:fillRef idx="1">
              <a:scrgbClr r="0" g="0" b="0"/>
            </a:fillRef>
            <a:effectRef idx="0">
              <a:schemeClr val="accent4">
                <a:hueOff val="-1116192"/>
                <a:satOff val="6725"/>
                <a:lumOff val="539"/>
                <a:alphaOff val="0"/>
              </a:schemeClr>
            </a:effectRef>
            <a:fontRef idx="minor">
              <a:schemeClr val="lt1"/>
            </a:fontRef>
          </p:style>
        </p:sp>
        <p:sp>
          <p:nvSpPr>
            <p:cNvPr id="57" name="사각형: 둥근 모서리 6">
              <a:extLst>
                <a:ext uri="{FF2B5EF4-FFF2-40B4-BE49-F238E27FC236}">
                  <a16:creationId xmlns:a16="http://schemas.microsoft.com/office/drawing/2014/main" id="{5859B7DF-B715-469A-85C7-E4CA3CE7CEE8}"/>
                </a:ext>
              </a:extLst>
            </p:cNvPr>
            <p:cNvSpPr txBox="1"/>
            <p:nvPr/>
          </p:nvSpPr>
          <p:spPr>
            <a:xfrm>
              <a:off x="41123" y="1024187"/>
              <a:ext cx="7118554"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02    NETWORK </a:t>
              </a:r>
              <a:r>
                <a:rPr lang="ko-KR" altLang="en-US" sz="1400" b="1" kern="1200" dirty="0"/>
                <a:t>구축</a:t>
              </a:r>
            </a:p>
          </p:txBody>
        </p:sp>
      </p:grpSp>
      <p:grpSp>
        <p:nvGrpSpPr>
          <p:cNvPr id="58" name="그룹 57">
            <a:extLst>
              <a:ext uri="{FF2B5EF4-FFF2-40B4-BE49-F238E27FC236}">
                <a16:creationId xmlns:a16="http://schemas.microsoft.com/office/drawing/2014/main" id="{0A5D7361-E936-4E23-A505-6F2BD0095AD4}"/>
              </a:ext>
            </a:extLst>
          </p:cNvPr>
          <p:cNvGrpSpPr/>
          <p:nvPr/>
        </p:nvGrpSpPr>
        <p:grpSpPr>
          <a:xfrm>
            <a:off x="2915816" y="3425742"/>
            <a:ext cx="541006" cy="792088"/>
            <a:chOff x="2915816" y="1916832"/>
            <a:chExt cx="1440160" cy="792088"/>
          </a:xfrm>
        </p:grpSpPr>
        <p:cxnSp>
          <p:nvCxnSpPr>
            <p:cNvPr id="59" name="연결선: 꺾임 58">
              <a:extLst>
                <a:ext uri="{FF2B5EF4-FFF2-40B4-BE49-F238E27FC236}">
                  <a16:creationId xmlns:a16="http://schemas.microsoft.com/office/drawing/2014/main" id="{A2235BA0-20FA-4D0F-BF29-A296E990F97B}"/>
                </a:ext>
              </a:extLst>
            </p:cNvPr>
            <p:cNvCxnSpPr>
              <a:cxnSpLocks/>
            </p:cNvCxnSpPr>
            <p:nvPr/>
          </p:nvCxnSpPr>
          <p:spPr>
            <a:xfrm>
              <a:off x="2915816" y="2346623"/>
              <a:ext cx="1440160" cy="362297"/>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연결선: 꺾임 59">
              <a:extLst>
                <a:ext uri="{FF2B5EF4-FFF2-40B4-BE49-F238E27FC236}">
                  <a16:creationId xmlns:a16="http://schemas.microsoft.com/office/drawing/2014/main" id="{599574DB-8410-43BA-85E1-B7092B6B846B}"/>
                </a:ext>
              </a:extLst>
            </p:cNvPr>
            <p:cNvCxnSpPr>
              <a:cxnSpLocks/>
            </p:cNvCxnSpPr>
            <p:nvPr/>
          </p:nvCxnSpPr>
          <p:spPr>
            <a:xfrm flipV="1">
              <a:off x="2915816" y="1916832"/>
              <a:ext cx="1440160" cy="432048"/>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그룹 60">
            <a:extLst>
              <a:ext uri="{FF2B5EF4-FFF2-40B4-BE49-F238E27FC236}">
                <a16:creationId xmlns:a16="http://schemas.microsoft.com/office/drawing/2014/main" id="{B311BF27-E7E9-4FEE-9824-21227788B7F8}"/>
              </a:ext>
            </a:extLst>
          </p:cNvPr>
          <p:cNvGrpSpPr/>
          <p:nvPr/>
        </p:nvGrpSpPr>
        <p:grpSpPr>
          <a:xfrm>
            <a:off x="3493191" y="3111412"/>
            <a:ext cx="2331955" cy="599026"/>
            <a:chOff x="899591" y="2456523"/>
            <a:chExt cx="7704857" cy="2196613"/>
          </a:xfrm>
        </p:grpSpPr>
        <p:sp>
          <p:nvSpPr>
            <p:cNvPr id="62" name="직사각형 61">
              <a:extLst>
                <a:ext uri="{FF2B5EF4-FFF2-40B4-BE49-F238E27FC236}">
                  <a16:creationId xmlns:a16="http://schemas.microsoft.com/office/drawing/2014/main" id="{44EBD3C8-5F90-4419-8761-2BC2805CFB8A}"/>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63" name="직사각형 62">
              <a:extLst>
                <a:ext uri="{FF2B5EF4-FFF2-40B4-BE49-F238E27FC236}">
                  <a16:creationId xmlns:a16="http://schemas.microsoft.com/office/drawing/2014/main" id="{E799242A-7E8A-4F24-89C3-D4988A24E9A3}"/>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64" name="TextBox 63">
              <a:extLst>
                <a:ext uri="{FF2B5EF4-FFF2-40B4-BE49-F238E27FC236}">
                  <a16:creationId xmlns:a16="http://schemas.microsoft.com/office/drawing/2014/main" id="{0B1E1887-6D00-4EF3-9C16-652A4E55B92B}"/>
                </a:ext>
              </a:extLst>
            </p:cNvPr>
            <p:cNvSpPr txBox="1"/>
            <p:nvPr/>
          </p:nvSpPr>
          <p:spPr>
            <a:xfrm>
              <a:off x="1007646" y="2456523"/>
              <a:ext cx="7373614" cy="1580052"/>
            </a:xfrm>
            <a:prstGeom prst="rect">
              <a:avLst/>
            </a:prstGeom>
            <a:noFill/>
          </p:spPr>
          <p:txBody>
            <a:bodyPr wrap="none" rtlCol="0">
              <a:spAutoFit/>
            </a:bodyPr>
            <a:lstStyle/>
            <a:p>
              <a:endParaRPr lang="en-US" altLang="ko-KR" sz="1100" b="1" dirty="0">
                <a:solidFill>
                  <a:schemeClr val="bg1"/>
                </a:solidFill>
              </a:endParaRPr>
            </a:p>
            <a:p>
              <a:r>
                <a:rPr lang="ko-KR" altLang="en-US" sz="1100" b="1" dirty="0">
                  <a:solidFill>
                    <a:schemeClr val="bg1"/>
                  </a:solidFill>
                </a:rPr>
                <a:t>필드데이터 기반 </a:t>
              </a:r>
              <a:r>
                <a:rPr lang="en-US" altLang="ko-KR" sz="1100" b="1" dirty="0">
                  <a:solidFill>
                    <a:schemeClr val="bg1"/>
                  </a:solidFill>
                </a:rPr>
                <a:t>Network</a:t>
              </a:r>
              <a:r>
                <a:rPr lang="ko-KR" altLang="en-US" sz="1100" b="1" dirty="0">
                  <a:solidFill>
                    <a:schemeClr val="bg1"/>
                  </a:solidFill>
                </a:rPr>
                <a:t> 구축</a:t>
              </a:r>
            </a:p>
          </p:txBody>
        </p:sp>
      </p:grpSp>
      <p:grpSp>
        <p:nvGrpSpPr>
          <p:cNvPr id="65" name="그룹 64">
            <a:extLst>
              <a:ext uri="{FF2B5EF4-FFF2-40B4-BE49-F238E27FC236}">
                <a16:creationId xmlns:a16="http://schemas.microsoft.com/office/drawing/2014/main" id="{93E39974-AB45-47CE-85A3-65B2AD11662D}"/>
              </a:ext>
            </a:extLst>
          </p:cNvPr>
          <p:cNvGrpSpPr/>
          <p:nvPr/>
        </p:nvGrpSpPr>
        <p:grpSpPr>
          <a:xfrm>
            <a:off x="3493191" y="3846712"/>
            <a:ext cx="2331955" cy="569470"/>
            <a:chOff x="899591" y="2564904"/>
            <a:chExt cx="7704857" cy="2088232"/>
          </a:xfrm>
        </p:grpSpPr>
        <p:sp>
          <p:nvSpPr>
            <p:cNvPr id="69" name="직사각형 68">
              <a:extLst>
                <a:ext uri="{FF2B5EF4-FFF2-40B4-BE49-F238E27FC236}">
                  <a16:creationId xmlns:a16="http://schemas.microsoft.com/office/drawing/2014/main" id="{9B08E7CA-56C2-4D90-816D-6853207682A4}"/>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70" name="직사각형 69">
              <a:extLst>
                <a:ext uri="{FF2B5EF4-FFF2-40B4-BE49-F238E27FC236}">
                  <a16:creationId xmlns:a16="http://schemas.microsoft.com/office/drawing/2014/main" id="{453576D1-28B0-427B-86DE-E290E0777F2B}"/>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71" name="TextBox 70">
              <a:extLst>
                <a:ext uri="{FF2B5EF4-FFF2-40B4-BE49-F238E27FC236}">
                  <a16:creationId xmlns:a16="http://schemas.microsoft.com/office/drawing/2014/main" id="{4A557EE0-6F85-4A74-9F34-47D4AC2FB8E9}"/>
                </a:ext>
              </a:extLst>
            </p:cNvPr>
            <p:cNvSpPr txBox="1"/>
            <p:nvPr/>
          </p:nvSpPr>
          <p:spPr>
            <a:xfrm>
              <a:off x="1079258" y="3101558"/>
              <a:ext cx="5345103" cy="959317"/>
            </a:xfrm>
            <a:prstGeom prst="rect">
              <a:avLst/>
            </a:prstGeom>
            <a:noFill/>
          </p:spPr>
          <p:txBody>
            <a:bodyPr wrap="none" rtlCol="0">
              <a:spAutoFit/>
            </a:bodyPr>
            <a:lstStyle/>
            <a:p>
              <a:r>
                <a:rPr lang="ko-KR" altLang="en-US" sz="1100" b="1" dirty="0">
                  <a:solidFill>
                    <a:schemeClr val="bg1"/>
                  </a:solidFill>
                </a:rPr>
                <a:t>수작업 </a:t>
              </a:r>
              <a:r>
                <a:rPr lang="en-US" altLang="ko-KR" sz="1100" b="1" dirty="0">
                  <a:solidFill>
                    <a:schemeClr val="bg1"/>
                  </a:solidFill>
                </a:rPr>
                <a:t>Network </a:t>
              </a:r>
              <a:r>
                <a:rPr lang="ko-KR" altLang="en-US" sz="1100" b="1" dirty="0">
                  <a:solidFill>
                    <a:schemeClr val="bg1"/>
                  </a:solidFill>
                </a:rPr>
                <a:t>구축</a:t>
              </a:r>
              <a:endParaRPr lang="en-US" altLang="ko-KR" sz="1100" b="1" dirty="0">
                <a:solidFill>
                  <a:schemeClr val="bg1"/>
                </a:solidFill>
              </a:endParaRPr>
            </a:p>
          </p:txBody>
        </p:sp>
      </p:grpSp>
      <p:grpSp>
        <p:nvGrpSpPr>
          <p:cNvPr id="72" name="그룹 71">
            <a:extLst>
              <a:ext uri="{FF2B5EF4-FFF2-40B4-BE49-F238E27FC236}">
                <a16:creationId xmlns:a16="http://schemas.microsoft.com/office/drawing/2014/main" id="{D57696B1-95FC-41A5-ACB3-B8B99424F3B3}"/>
              </a:ext>
            </a:extLst>
          </p:cNvPr>
          <p:cNvGrpSpPr/>
          <p:nvPr/>
        </p:nvGrpSpPr>
        <p:grpSpPr>
          <a:xfrm>
            <a:off x="6021807" y="3846712"/>
            <a:ext cx="2942681" cy="569470"/>
            <a:chOff x="6021807" y="3846712"/>
            <a:chExt cx="2942681" cy="569470"/>
          </a:xfrm>
        </p:grpSpPr>
        <p:sp>
          <p:nvSpPr>
            <p:cNvPr id="83" name="직사각형 82">
              <a:extLst>
                <a:ext uri="{FF2B5EF4-FFF2-40B4-BE49-F238E27FC236}">
                  <a16:creationId xmlns:a16="http://schemas.microsoft.com/office/drawing/2014/main" id="{09248EEF-4692-4DA8-B862-7834A5E49001}"/>
                </a:ext>
              </a:extLst>
            </p:cNvPr>
            <p:cNvSpPr/>
            <p:nvPr/>
          </p:nvSpPr>
          <p:spPr>
            <a:xfrm>
              <a:off x="6021807" y="3846712"/>
              <a:ext cx="2942681" cy="569470"/>
            </a:xfrm>
            <a:prstGeom prst="rect">
              <a:avLst/>
            </a:prstGeom>
            <a:solidFill>
              <a:srgbClr val="161616"/>
            </a:solid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4" name="그림 83">
              <a:extLst>
                <a:ext uri="{FF2B5EF4-FFF2-40B4-BE49-F238E27FC236}">
                  <a16:creationId xmlns:a16="http://schemas.microsoft.com/office/drawing/2014/main" id="{8064C3F2-EC5C-4A38-9221-8524A2F84041}"/>
                </a:ext>
              </a:extLst>
            </p:cNvPr>
            <p:cNvPicPr>
              <a:picLocks noChangeAspect="1"/>
            </p:cNvPicPr>
            <p:nvPr/>
          </p:nvPicPr>
          <p:blipFill>
            <a:blip r:embed="rId3"/>
            <a:stretch>
              <a:fillRect/>
            </a:stretch>
          </p:blipFill>
          <p:spPr>
            <a:xfrm>
              <a:off x="6128476" y="3878380"/>
              <a:ext cx="2331956" cy="296645"/>
            </a:xfrm>
            <a:prstGeom prst="rect">
              <a:avLst/>
            </a:prstGeom>
          </p:spPr>
        </p:pic>
        <p:pic>
          <p:nvPicPr>
            <p:cNvPr id="85" name="그림 84">
              <a:extLst>
                <a:ext uri="{FF2B5EF4-FFF2-40B4-BE49-F238E27FC236}">
                  <a16:creationId xmlns:a16="http://schemas.microsoft.com/office/drawing/2014/main" id="{4DE0B1E3-13B1-45E7-B9EF-53C6A1EB6482}"/>
                </a:ext>
              </a:extLst>
            </p:cNvPr>
            <p:cNvPicPr>
              <a:picLocks noChangeAspect="1"/>
            </p:cNvPicPr>
            <p:nvPr/>
          </p:nvPicPr>
          <p:blipFill>
            <a:blip r:embed="rId4"/>
            <a:stretch>
              <a:fillRect/>
            </a:stretch>
          </p:blipFill>
          <p:spPr>
            <a:xfrm>
              <a:off x="6124897" y="4170385"/>
              <a:ext cx="2695575" cy="229592"/>
            </a:xfrm>
            <a:prstGeom prst="rect">
              <a:avLst/>
            </a:prstGeom>
          </p:spPr>
        </p:pic>
      </p:grpSp>
      <p:grpSp>
        <p:nvGrpSpPr>
          <p:cNvPr id="86" name="그룹 85">
            <a:extLst>
              <a:ext uri="{FF2B5EF4-FFF2-40B4-BE49-F238E27FC236}">
                <a16:creationId xmlns:a16="http://schemas.microsoft.com/office/drawing/2014/main" id="{3A27D3E1-0580-44F0-92D8-0C2F20532070}"/>
              </a:ext>
            </a:extLst>
          </p:cNvPr>
          <p:cNvGrpSpPr/>
          <p:nvPr/>
        </p:nvGrpSpPr>
        <p:grpSpPr>
          <a:xfrm>
            <a:off x="6021807" y="3130225"/>
            <a:ext cx="2942681" cy="569470"/>
            <a:chOff x="6021807" y="3130225"/>
            <a:chExt cx="2942681" cy="569470"/>
          </a:xfrm>
        </p:grpSpPr>
        <p:sp>
          <p:nvSpPr>
            <p:cNvPr id="87" name="직사각형 86">
              <a:extLst>
                <a:ext uri="{FF2B5EF4-FFF2-40B4-BE49-F238E27FC236}">
                  <a16:creationId xmlns:a16="http://schemas.microsoft.com/office/drawing/2014/main" id="{0839C58B-8C1C-4F4E-9B86-104117BBC95C}"/>
                </a:ext>
              </a:extLst>
            </p:cNvPr>
            <p:cNvSpPr/>
            <p:nvPr/>
          </p:nvSpPr>
          <p:spPr>
            <a:xfrm>
              <a:off x="6021807" y="3130225"/>
              <a:ext cx="2942681" cy="569470"/>
            </a:xfrm>
            <a:prstGeom prst="rect">
              <a:avLst/>
            </a:prstGeom>
            <a:solidFill>
              <a:srgbClr val="161616"/>
            </a:solid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1" name="그림 90">
              <a:extLst>
                <a:ext uri="{FF2B5EF4-FFF2-40B4-BE49-F238E27FC236}">
                  <a16:creationId xmlns:a16="http://schemas.microsoft.com/office/drawing/2014/main" id="{F61D3EE6-890D-4F5C-BB26-AFB513354760}"/>
                </a:ext>
              </a:extLst>
            </p:cNvPr>
            <p:cNvPicPr>
              <a:picLocks noChangeAspect="1"/>
            </p:cNvPicPr>
            <p:nvPr/>
          </p:nvPicPr>
          <p:blipFill>
            <a:blip r:embed="rId5"/>
            <a:stretch>
              <a:fillRect/>
            </a:stretch>
          </p:blipFill>
          <p:spPr>
            <a:xfrm>
              <a:off x="6124897" y="3275599"/>
              <a:ext cx="2486025" cy="266700"/>
            </a:xfrm>
            <a:prstGeom prst="rect">
              <a:avLst/>
            </a:prstGeom>
          </p:spPr>
        </p:pic>
      </p:grpSp>
      <p:grpSp>
        <p:nvGrpSpPr>
          <p:cNvPr id="92" name="그룹 91">
            <a:extLst>
              <a:ext uri="{FF2B5EF4-FFF2-40B4-BE49-F238E27FC236}">
                <a16:creationId xmlns:a16="http://schemas.microsoft.com/office/drawing/2014/main" id="{AA318637-1813-47C7-AC96-C38DF8440905}"/>
              </a:ext>
            </a:extLst>
          </p:cNvPr>
          <p:cNvGrpSpPr/>
          <p:nvPr/>
        </p:nvGrpSpPr>
        <p:grpSpPr>
          <a:xfrm>
            <a:off x="179512" y="4762487"/>
            <a:ext cx="2736304" cy="1330809"/>
            <a:chOff x="0" y="2927064"/>
            <a:chExt cx="7200800" cy="842400"/>
          </a:xfrm>
        </p:grpSpPr>
        <p:sp>
          <p:nvSpPr>
            <p:cNvPr id="93" name="사각형: 둥근 모서리 92">
              <a:extLst>
                <a:ext uri="{FF2B5EF4-FFF2-40B4-BE49-F238E27FC236}">
                  <a16:creationId xmlns:a16="http://schemas.microsoft.com/office/drawing/2014/main" id="{36994E02-DE35-4E36-8C66-90A6A47FDA37}"/>
                </a:ext>
              </a:extLst>
            </p:cNvPr>
            <p:cNvSpPr/>
            <p:nvPr/>
          </p:nvSpPr>
          <p:spPr>
            <a:xfrm>
              <a:off x="0" y="2927064"/>
              <a:ext cx="7200800" cy="842400"/>
            </a:xfrm>
            <a:prstGeom prst="roundRect">
              <a:avLst/>
            </a:prstGeom>
            <a:solidFill>
              <a:srgbClr val="952637"/>
            </a:solidFill>
          </p:spPr>
          <p:style>
            <a:lnRef idx="2">
              <a:schemeClr val="lt1">
                <a:hueOff val="0"/>
                <a:satOff val="0"/>
                <a:lumOff val="0"/>
                <a:alphaOff val="0"/>
              </a:schemeClr>
            </a:lnRef>
            <a:fillRef idx="1">
              <a:scrgbClr r="0" g="0" b="0"/>
            </a:fillRef>
            <a:effectRef idx="0">
              <a:schemeClr val="accent4">
                <a:hueOff val="-3348577"/>
                <a:satOff val="20174"/>
                <a:lumOff val="1617"/>
                <a:alphaOff val="0"/>
              </a:schemeClr>
            </a:effectRef>
            <a:fontRef idx="minor">
              <a:schemeClr val="lt1"/>
            </a:fontRef>
          </p:style>
        </p:sp>
        <p:sp>
          <p:nvSpPr>
            <p:cNvPr id="94" name="사각형: 둥근 모서리 10">
              <a:extLst>
                <a:ext uri="{FF2B5EF4-FFF2-40B4-BE49-F238E27FC236}">
                  <a16:creationId xmlns:a16="http://schemas.microsoft.com/office/drawing/2014/main" id="{80BA2896-B8FD-41AA-B8D6-185B72C786D0}"/>
                </a:ext>
              </a:extLst>
            </p:cNvPr>
            <p:cNvSpPr txBox="1"/>
            <p:nvPr/>
          </p:nvSpPr>
          <p:spPr>
            <a:xfrm>
              <a:off x="41123" y="2968187"/>
              <a:ext cx="7118554"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latinLnBrk="1">
                <a:lnSpc>
                  <a:spcPct val="90000"/>
                </a:lnSpc>
                <a:spcBef>
                  <a:spcPct val="0"/>
                </a:spcBef>
                <a:spcAft>
                  <a:spcPct val="35000"/>
                </a:spcAft>
                <a:buNone/>
              </a:pPr>
              <a:r>
                <a:rPr lang="en-US" altLang="en-US" sz="1400" b="1" kern="1200" dirty="0"/>
                <a:t>03    </a:t>
              </a:r>
              <a:r>
                <a:rPr lang="ko-KR" altLang="en-US" sz="1400" b="1" kern="1200" dirty="0"/>
                <a:t>목적에 맞게 시각화</a:t>
              </a:r>
              <a:r>
                <a:rPr lang="en-US" altLang="en-US" sz="1400" b="1" kern="1200" dirty="0"/>
                <a:t>    </a:t>
              </a:r>
              <a:endParaRPr lang="ko-KR" altLang="en-US" sz="1400" b="1" kern="1200" dirty="0"/>
            </a:p>
          </p:txBody>
        </p:sp>
      </p:grpSp>
      <p:cxnSp>
        <p:nvCxnSpPr>
          <p:cNvPr id="95" name="연결선: 꺾임 94">
            <a:extLst>
              <a:ext uri="{FF2B5EF4-FFF2-40B4-BE49-F238E27FC236}">
                <a16:creationId xmlns:a16="http://schemas.microsoft.com/office/drawing/2014/main" id="{813992CB-BC44-4D91-9CB5-790C02A7CF96}"/>
              </a:ext>
            </a:extLst>
          </p:cNvPr>
          <p:cNvCxnSpPr>
            <a:cxnSpLocks/>
          </p:cNvCxnSpPr>
          <p:nvPr/>
        </p:nvCxnSpPr>
        <p:spPr>
          <a:xfrm>
            <a:off x="2915816" y="5445224"/>
            <a:ext cx="595107" cy="362297"/>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연결선: 꺾임 95">
            <a:extLst>
              <a:ext uri="{FF2B5EF4-FFF2-40B4-BE49-F238E27FC236}">
                <a16:creationId xmlns:a16="http://schemas.microsoft.com/office/drawing/2014/main" id="{B58C19F0-AE17-4B02-B695-CE459640A212}"/>
              </a:ext>
            </a:extLst>
          </p:cNvPr>
          <p:cNvCxnSpPr>
            <a:cxnSpLocks/>
          </p:cNvCxnSpPr>
          <p:nvPr/>
        </p:nvCxnSpPr>
        <p:spPr>
          <a:xfrm flipV="1">
            <a:off x="2932944" y="5013176"/>
            <a:ext cx="541006" cy="432048"/>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48209198-93F9-4F5A-A9EF-058902BAA6FE}"/>
              </a:ext>
            </a:extLst>
          </p:cNvPr>
          <p:cNvCxnSpPr>
            <a:cxnSpLocks/>
          </p:cNvCxnSpPr>
          <p:nvPr/>
        </p:nvCxnSpPr>
        <p:spPr>
          <a:xfrm>
            <a:off x="3191035" y="5436527"/>
            <a:ext cx="28291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8" name="그룹 97">
            <a:extLst>
              <a:ext uri="{FF2B5EF4-FFF2-40B4-BE49-F238E27FC236}">
                <a16:creationId xmlns:a16="http://schemas.microsoft.com/office/drawing/2014/main" id="{238C1637-A8A8-4B97-B902-B4252BBAD799}"/>
              </a:ext>
            </a:extLst>
          </p:cNvPr>
          <p:cNvGrpSpPr/>
          <p:nvPr/>
        </p:nvGrpSpPr>
        <p:grpSpPr>
          <a:xfrm>
            <a:off x="3516319" y="5133890"/>
            <a:ext cx="2331955" cy="475177"/>
            <a:chOff x="899591" y="1846884"/>
            <a:chExt cx="7704857" cy="2806252"/>
          </a:xfrm>
        </p:grpSpPr>
        <p:sp>
          <p:nvSpPr>
            <p:cNvPr id="99" name="직사각형 98">
              <a:extLst>
                <a:ext uri="{FF2B5EF4-FFF2-40B4-BE49-F238E27FC236}">
                  <a16:creationId xmlns:a16="http://schemas.microsoft.com/office/drawing/2014/main" id="{6FEEA32C-5466-4097-B16C-106692B4E639}"/>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00" name="직사각형 99">
              <a:extLst>
                <a:ext uri="{FF2B5EF4-FFF2-40B4-BE49-F238E27FC236}">
                  <a16:creationId xmlns:a16="http://schemas.microsoft.com/office/drawing/2014/main" id="{8E323CC2-BBA1-42C8-8C18-7ADE6334FB41}"/>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01" name="TextBox 100">
              <a:extLst>
                <a:ext uri="{FF2B5EF4-FFF2-40B4-BE49-F238E27FC236}">
                  <a16:creationId xmlns:a16="http://schemas.microsoft.com/office/drawing/2014/main" id="{78995454-B967-45CB-8AD4-79746CFE08DC}"/>
                </a:ext>
              </a:extLst>
            </p:cNvPr>
            <p:cNvSpPr txBox="1"/>
            <p:nvPr/>
          </p:nvSpPr>
          <p:spPr>
            <a:xfrm>
              <a:off x="1088433" y="1846884"/>
              <a:ext cx="4111047" cy="2544689"/>
            </a:xfrm>
            <a:prstGeom prst="rect">
              <a:avLst/>
            </a:prstGeom>
            <a:noFill/>
          </p:spPr>
          <p:txBody>
            <a:bodyPr wrap="none" rtlCol="0">
              <a:spAutoFit/>
            </a:bodyPr>
            <a:lstStyle/>
            <a:p>
              <a:endParaRPr lang="en-US" altLang="ko-KR" sz="1100" b="1" dirty="0">
                <a:solidFill>
                  <a:schemeClr val="bg1"/>
                </a:solidFill>
              </a:endParaRPr>
            </a:p>
            <a:p>
              <a:r>
                <a:rPr lang="en-US" altLang="ko-KR" sz="1100" b="1" dirty="0">
                  <a:solidFill>
                    <a:schemeClr val="bg1"/>
                  </a:solidFill>
                </a:rPr>
                <a:t>Statistical Chart</a:t>
              </a:r>
              <a:endParaRPr lang="ko-KR" altLang="en-US" sz="1100" b="1" dirty="0">
                <a:solidFill>
                  <a:schemeClr val="bg1"/>
                </a:solidFill>
              </a:endParaRPr>
            </a:p>
          </p:txBody>
        </p:sp>
      </p:grpSp>
      <p:grpSp>
        <p:nvGrpSpPr>
          <p:cNvPr id="102" name="그룹 101">
            <a:extLst>
              <a:ext uri="{FF2B5EF4-FFF2-40B4-BE49-F238E27FC236}">
                <a16:creationId xmlns:a16="http://schemas.microsoft.com/office/drawing/2014/main" id="{5BC51DC4-74E8-4B57-B601-D2CDFDD133E9}"/>
              </a:ext>
            </a:extLst>
          </p:cNvPr>
          <p:cNvGrpSpPr/>
          <p:nvPr/>
        </p:nvGrpSpPr>
        <p:grpSpPr>
          <a:xfrm>
            <a:off x="3513674" y="4716663"/>
            <a:ext cx="2331955" cy="475177"/>
            <a:chOff x="899591" y="1846884"/>
            <a:chExt cx="7704857" cy="2806252"/>
          </a:xfrm>
        </p:grpSpPr>
        <p:sp>
          <p:nvSpPr>
            <p:cNvPr id="103" name="직사각형 102">
              <a:extLst>
                <a:ext uri="{FF2B5EF4-FFF2-40B4-BE49-F238E27FC236}">
                  <a16:creationId xmlns:a16="http://schemas.microsoft.com/office/drawing/2014/main" id="{D26A046F-79DD-43C0-9B78-CF7D60FB69B2}"/>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04" name="직사각형 103">
              <a:extLst>
                <a:ext uri="{FF2B5EF4-FFF2-40B4-BE49-F238E27FC236}">
                  <a16:creationId xmlns:a16="http://schemas.microsoft.com/office/drawing/2014/main" id="{8C6D63B1-C27F-40BD-9605-EA6DA3799487}"/>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05" name="TextBox 104">
              <a:extLst>
                <a:ext uri="{FF2B5EF4-FFF2-40B4-BE49-F238E27FC236}">
                  <a16:creationId xmlns:a16="http://schemas.microsoft.com/office/drawing/2014/main" id="{3927B5C1-5130-42A5-BD58-2219A33C9023}"/>
                </a:ext>
              </a:extLst>
            </p:cNvPr>
            <p:cNvSpPr txBox="1"/>
            <p:nvPr/>
          </p:nvSpPr>
          <p:spPr>
            <a:xfrm>
              <a:off x="1088433" y="1846884"/>
              <a:ext cx="3899192" cy="1580052"/>
            </a:xfrm>
            <a:prstGeom prst="rect">
              <a:avLst/>
            </a:prstGeom>
            <a:noFill/>
          </p:spPr>
          <p:txBody>
            <a:bodyPr wrap="none" rtlCol="0">
              <a:spAutoFit/>
            </a:bodyPr>
            <a:lstStyle/>
            <a:p>
              <a:endParaRPr lang="en-US" altLang="ko-KR" sz="1100" b="1" dirty="0">
                <a:solidFill>
                  <a:schemeClr val="bg1"/>
                </a:solidFill>
              </a:endParaRPr>
            </a:p>
            <a:p>
              <a:r>
                <a:rPr lang="en-US" altLang="ko-KR" sz="1100" b="1" dirty="0">
                  <a:solidFill>
                    <a:schemeClr val="bg1"/>
                  </a:solidFill>
                </a:rPr>
                <a:t>Network Maps</a:t>
              </a:r>
              <a:endParaRPr lang="ko-KR" altLang="en-US" sz="1100" b="1" dirty="0">
                <a:solidFill>
                  <a:schemeClr val="bg1"/>
                </a:solidFill>
              </a:endParaRPr>
            </a:p>
          </p:txBody>
        </p:sp>
      </p:grpSp>
      <p:grpSp>
        <p:nvGrpSpPr>
          <p:cNvPr id="106" name="그룹 105">
            <a:extLst>
              <a:ext uri="{FF2B5EF4-FFF2-40B4-BE49-F238E27FC236}">
                <a16:creationId xmlns:a16="http://schemas.microsoft.com/office/drawing/2014/main" id="{EEBADC9E-E19C-44D6-AED4-263078815647}"/>
              </a:ext>
            </a:extLst>
          </p:cNvPr>
          <p:cNvGrpSpPr/>
          <p:nvPr/>
        </p:nvGrpSpPr>
        <p:grpSpPr>
          <a:xfrm>
            <a:off x="3513673" y="5534375"/>
            <a:ext cx="2331955" cy="475177"/>
            <a:chOff x="899591" y="1846884"/>
            <a:chExt cx="7704857" cy="2806252"/>
          </a:xfrm>
        </p:grpSpPr>
        <p:sp>
          <p:nvSpPr>
            <p:cNvPr id="112" name="직사각형 111">
              <a:extLst>
                <a:ext uri="{FF2B5EF4-FFF2-40B4-BE49-F238E27FC236}">
                  <a16:creationId xmlns:a16="http://schemas.microsoft.com/office/drawing/2014/main" id="{028768BD-A604-4B06-9080-E6C4F654F590}"/>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17" name="직사각형 116">
              <a:extLst>
                <a:ext uri="{FF2B5EF4-FFF2-40B4-BE49-F238E27FC236}">
                  <a16:creationId xmlns:a16="http://schemas.microsoft.com/office/drawing/2014/main" id="{9CD366A0-230A-4882-BCB6-2BEC7CFE1256}"/>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20" name="TextBox 119">
              <a:extLst>
                <a:ext uri="{FF2B5EF4-FFF2-40B4-BE49-F238E27FC236}">
                  <a16:creationId xmlns:a16="http://schemas.microsoft.com/office/drawing/2014/main" id="{66EB4FAB-04FE-46C6-8A8F-683E16005F73}"/>
                </a:ext>
              </a:extLst>
            </p:cNvPr>
            <p:cNvSpPr txBox="1"/>
            <p:nvPr/>
          </p:nvSpPr>
          <p:spPr>
            <a:xfrm>
              <a:off x="1088433" y="1846884"/>
              <a:ext cx="3035881" cy="2544689"/>
            </a:xfrm>
            <a:prstGeom prst="rect">
              <a:avLst/>
            </a:prstGeom>
            <a:noFill/>
          </p:spPr>
          <p:txBody>
            <a:bodyPr wrap="none" rtlCol="0">
              <a:spAutoFit/>
            </a:bodyPr>
            <a:lstStyle/>
            <a:p>
              <a:endParaRPr lang="en-US" altLang="ko-KR" sz="1100" b="1" dirty="0">
                <a:solidFill>
                  <a:schemeClr val="bg1"/>
                </a:solidFill>
              </a:endParaRPr>
            </a:p>
            <a:p>
              <a:r>
                <a:rPr lang="en-US" altLang="ko-KR" sz="1100" b="1" dirty="0">
                  <a:solidFill>
                    <a:schemeClr val="bg1"/>
                  </a:solidFill>
                </a:rPr>
                <a:t>Heat Maps</a:t>
              </a:r>
              <a:endParaRPr lang="ko-KR" altLang="en-US" sz="1100" b="1" dirty="0">
                <a:solidFill>
                  <a:schemeClr val="bg1"/>
                </a:solidFill>
              </a:endParaRPr>
            </a:p>
          </p:txBody>
        </p:sp>
      </p:grpSp>
      <p:grpSp>
        <p:nvGrpSpPr>
          <p:cNvPr id="121" name="그룹 120">
            <a:extLst>
              <a:ext uri="{FF2B5EF4-FFF2-40B4-BE49-F238E27FC236}">
                <a16:creationId xmlns:a16="http://schemas.microsoft.com/office/drawing/2014/main" id="{9A4A3224-DEE7-4D42-8ABF-B5C452950574}"/>
              </a:ext>
            </a:extLst>
          </p:cNvPr>
          <p:cNvGrpSpPr/>
          <p:nvPr/>
        </p:nvGrpSpPr>
        <p:grpSpPr>
          <a:xfrm>
            <a:off x="3512350" y="5906151"/>
            <a:ext cx="2410684" cy="475177"/>
            <a:chOff x="899591" y="1846884"/>
            <a:chExt cx="7964980" cy="2806252"/>
          </a:xfrm>
        </p:grpSpPr>
        <p:sp>
          <p:nvSpPr>
            <p:cNvPr id="122" name="직사각형 121">
              <a:extLst>
                <a:ext uri="{FF2B5EF4-FFF2-40B4-BE49-F238E27FC236}">
                  <a16:creationId xmlns:a16="http://schemas.microsoft.com/office/drawing/2014/main" id="{6DE7A738-E8F8-4B22-A9F4-61F4C5C54D80}"/>
                </a:ext>
              </a:extLst>
            </p:cNvPr>
            <p:cNvSpPr/>
            <p:nvPr/>
          </p:nvSpPr>
          <p:spPr>
            <a:xfrm>
              <a:off x="971600" y="2636912"/>
              <a:ext cx="7560840" cy="1944216"/>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24" name="직사각형 123">
              <a:extLst>
                <a:ext uri="{FF2B5EF4-FFF2-40B4-BE49-F238E27FC236}">
                  <a16:creationId xmlns:a16="http://schemas.microsoft.com/office/drawing/2014/main" id="{C1ADF98C-FC7E-4F68-86FF-4419DB8184D2}"/>
                </a:ext>
              </a:extLst>
            </p:cNvPr>
            <p:cNvSpPr/>
            <p:nvPr/>
          </p:nvSpPr>
          <p:spPr>
            <a:xfrm>
              <a:off x="899591" y="2564904"/>
              <a:ext cx="7704857" cy="2088232"/>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25" name="TextBox 124">
              <a:extLst>
                <a:ext uri="{FF2B5EF4-FFF2-40B4-BE49-F238E27FC236}">
                  <a16:creationId xmlns:a16="http://schemas.microsoft.com/office/drawing/2014/main" id="{DDDD14B4-FFD3-4B3C-91D0-500895814F07}"/>
                </a:ext>
              </a:extLst>
            </p:cNvPr>
            <p:cNvSpPr txBox="1"/>
            <p:nvPr/>
          </p:nvSpPr>
          <p:spPr>
            <a:xfrm>
              <a:off x="1088433" y="1846884"/>
              <a:ext cx="7776138" cy="2544689"/>
            </a:xfrm>
            <a:prstGeom prst="rect">
              <a:avLst/>
            </a:prstGeom>
            <a:noFill/>
          </p:spPr>
          <p:txBody>
            <a:bodyPr wrap="none" rtlCol="0">
              <a:spAutoFit/>
            </a:bodyPr>
            <a:lstStyle/>
            <a:p>
              <a:endParaRPr lang="en-US" altLang="ko-KR" sz="1100" b="1" dirty="0">
                <a:solidFill>
                  <a:schemeClr val="bg1"/>
                </a:solidFill>
              </a:endParaRPr>
            </a:p>
            <a:p>
              <a:r>
                <a:rPr lang="en-US" altLang="ko-KR" sz="1100" b="1" dirty="0">
                  <a:solidFill>
                    <a:schemeClr val="bg1"/>
                  </a:solidFill>
                </a:rPr>
                <a:t>Bio </a:t>
              </a:r>
              <a:r>
                <a:rPr lang="en-US" altLang="ko-KR" sz="1100" b="1" dirty="0" err="1">
                  <a:solidFill>
                    <a:schemeClr val="bg1"/>
                  </a:solidFill>
                </a:rPr>
                <a:t>fabric,Arc</a:t>
              </a:r>
              <a:r>
                <a:rPr lang="en-US" altLang="ko-KR" sz="1100" b="1" dirty="0">
                  <a:solidFill>
                    <a:schemeClr val="bg1"/>
                  </a:solidFill>
                </a:rPr>
                <a:t> </a:t>
              </a:r>
              <a:r>
                <a:rPr lang="en-US" altLang="ko-KR" sz="1100" b="1" dirty="0" err="1">
                  <a:solidFill>
                    <a:schemeClr val="bg1"/>
                  </a:solidFill>
                </a:rPr>
                <a:t>diagram,Hive</a:t>
              </a:r>
              <a:r>
                <a:rPr lang="en-US" altLang="ko-KR" sz="1100" b="1" dirty="0">
                  <a:solidFill>
                    <a:schemeClr val="bg1"/>
                  </a:solidFill>
                </a:rPr>
                <a:t> plot</a:t>
              </a:r>
              <a:endParaRPr lang="ko-KR" altLang="en-US" sz="1100" b="1" dirty="0">
                <a:solidFill>
                  <a:schemeClr val="bg1"/>
                </a:solidFill>
              </a:endParaRPr>
            </a:p>
          </p:txBody>
        </p:sp>
      </p:grpSp>
      <p:cxnSp>
        <p:nvCxnSpPr>
          <p:cNvPr id="126" name="직선 연결선 125">
            <a:extLst>
              <a:ext uri="{FF2B5EF4-FFF2-40B4-BE49-F238E27FC236}">
                <a16:creationId xmlns:a16="http://schemas.microsoft.com/office/drawing/2014/main" id="{7780DCB7-66F9-46A9-9ECC-C68B3C278519}"/>
              </a:ext>
            </a:extLst>
          </p:cNvPr>
          <p:cNvCxnSpPr/>
          <p:nvPr/>
        </p:nvCxnSpPr>
        <p:spPr>
          <a:xfrm>
            <a:off x="3213369" y="5805264"/>
            <a:ext cx="0" cy="4045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직사각형 126">
            <a:extLst>
              <a:ext uri="{FF2B5EF4-FFF2-40B4-BE49-F238E27FC236}">
                <a16:creationId xmlns:a16="http://schemas.microsoft.com/office/drawing/2014/main" id="{324F76FD-C538-4640-B235-36C2F6DB3C45}"/>
              </a:ext>
            </a:extLst>
          </p:cNvPr>
          <p:cNvSpPr/>
          <p:nvPr/>
        </p:nvSpPr>
        <p:spPr>
          <a:xfrm>
            <a:off x="6021807" y="4797152"/>
            <a:ext cx="2942681" cy="361595"/>
          </a:xfrm>
          <a:prstGeom prst="rect">
            <a:avLst/>
          </a:prstGeom>
          <a:solidFill>
            <a:srgbClr val="161616"/>
          </a:solid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8" name="그림 127">
            <a:extLst>
              <a:ext uri="{FF2B5EF4-FFF2-40B4-BE49-F238E27FC236}">
                <a16:creationId xmlns:a16="http://schemas.microsoft.com/office/drawing/2014/main" id="{881024CE-F0E1-4FCA-BA3F-24B5882D7F6A}"/>
              </a:ext>
            </a:extLst>
          </p:cNvPr>
          <p:cNvPicPr>
            <a:picLocks noChangeAspect="1"/>
          </p:cNvPicPr>
          <p:nvPr/>
        </p:nvPicPr>
        <p:blipFill>
          <a:blip r:embed="rId6"/>
          <a:stretch>
            <a:fillRect/>
          </a:stretch>
        </p:blipFill>
        <p:spPr>
          <a:xfrm>
            <a:off x="6152467" y="4826415"/>
            <a:ext cx="528205" cy="303068"/>
          </a:xfrm>
          <a:prstGeom prst="rect">
            <a:avLst/>
          </a:prstGeom>
        </p:spPr>
      </p:pic>
      <p:pic>
        <p:nvPicPr>
          <p:cNvPr id="129" name="그림 128">
            <a:extLst>
              <a:ext uri="{FF2B5EF4-FFF2-40B4-BE49-F238E27FC236}">
                <a16:creationId xmlns:a16="http://schemas.microsoft.com/office/drawing/2014/main" id="{32498092-6F5C-43AE-A9C8-1B213DFDF871}"/>
              </a:ext>
            </a:extLst>
          </p:cNvPr>
          <p:cNvPicPr>
            <a:picLocks noChangeAspect="1"/>
          </p:cNvPicPr>
          <p:nvPr/>
        </p:nvPicPr>
        <p:blipFill>
          <a:blip r:embed="rId7"/>
          <a:stretch>
            <a:fillRect/>
          </a:stretch>
        </p:blipFill>
        <p:spPr>
          <a:xfrm>
            <a:off x="7194379" y="4850436"/>
            <a:ext cx="979108" cy="244777"/>
          </a:xfrm>
          <a:prstGeom prst="rect">
            <a:avLst/>
          </a:prstGeom>
        </p:spPr>
      </p:pic>
      <p:cxnSp>
        <p:nvCxnSpPr>
          <p:cNvPr id="66" name="직선 화살표 연결선 65">
            <a:extLst>
              <a:ext uri="{FF2B5EF4-FFF2-40B4-BE49-F238E27FC236}">
                <a16:creationId xmlns:a16="http://schemas.microsoft.com/office/drawing/2014/main" id="{789711CB-9F31-4C1D-A5A0-DF0D8E28E6DF}"/>
              </a:ext>
            </a:extLst>
          </p:cNvPr>
          <p:cNvCxnSpPr>
            <a:cxnSpLocks/>
          </p:cNvCxnSpPr>
          <p:nvPr/>
        </p:nvCxnSpPr>
        <p:spPr>
          <a:xfrm>
            <a:off x="3213369" y="6204530"/>
            <a:ext cx="29898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7" name="타원 106">
            <a:extLst>
              <a:ext uri="{FF2B5EF4-FFF2-40B4-BE49-F238E27FC236}">
                <a16:creationId xmlns:a16="http://schemas.microsoft.com/office/drawing/2014/main" id="{A3286D6B-233E-4057-8E81-078B45C29A55}"/>
              </a:ext>
            </a:extLst>
          </p:cNvPr>
          <p:cNvSpPr/>
          <p:nvPr/>
        </p:nvSpPr>
        <p:spPr>
          <a:xfrm>
            <a:off x="7385432" y="5493050"/>
            <a:ext cx="102408" cy="102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a:extLst>
              <a:ext uri="{FF2B5EF4-FFF2-40B4-BE49-F238E27FC236}">
                <a16:creationId xmlns:a16="http://schemas.microsoft.com/office/drawing/2014/main" id="{F2D9B50A-8DEB-4DC0-9940-995BF9AC912C}"/>
              </a:ext>
            </a:extLst>
          </p:cNvPr>
          <p:cNvSpPr/>
          <p:nvPr/>
        </p:nvSpPr>
        <p:spPr>
          <a:xfrm>
            <a:off x="7385432" y="5703437"/>
            <a:ext cx="102408" cy="102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a:extLst>
              <a:ext uri="{FF2B5EF4-FFF2-40B4-BE49-F238E27FC236}">
                <a16:creationId xmlns:a16="http://schemas.microsoft.com/office/drawing/2014/main" id="{328E88F2-78FD-4F80-B74B-BAA4391F2ED7}"/>
              </a:ext>
            </a:extLst>
          </p:cNvPr>
          <p:cNvSpPr/>
          <p:nvPr/>
        </p:nvSpPr>
        <p:spPr>
          <a:xfrm>
            <a:off x="7385432" y="5918880"/>
            <a:ext cx="102408" cy="102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02920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TotalTime>
  <Words>1837</Words>
  <Application>Microsoft Office PowerPoint</Application>
  <PresentationFormat>화면 슬라이드 쇼(4:3)</PresentationFormat>
  <Paragraphs>354</Paragraphs>
  <Slides>22</Slides>
  <Notes>22</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22</vt:i4>
      </vt:variant>
    </vt:vector>
  </HeadingPairs>
  <TitlesOfParts>
    <vt:vector size="25"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 E-BIZ 18 조성우</dc:creator>
  <cp:lastModifiedBy>조성우</cp:lastModifiedBy>
  <cp:revision>143</cp:revision>
  <dcterms:created xsi:type="dcterms:W3CDTF">2017-03-28T04:45:29Z</dcterms:created>
  <dcterms:modified xsi:type="dcterms:W3CDTF">2020-06-04T12:34:25Z</dcterms:modified>
</cp:coreProperties>
</file>