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4" r:id="rId2"/>
  </p:sldMasterIdLst>
  <p:notesMasterIdLst>
    <p:notesMasterId r:id="rId9"/>
  </p:notesMasterIdLst>
  <p:sldIdLst>
    <p:sldId id="298" r:id="rId3"/>
    <p:sldId id="293" r:id="rId4"/>
    <p:sldId id="291" r:id="rId5"/>
    <p:sldId id="290" r:id="rId6"/>
    <p:sldId id="305" r:id="rId7"/>
    <p:sldId id="281" r:id="rId8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F28"/>
    <a:srgbClr val="00005F"/>
    <a:srgbClr val="DE752C"/>
    <a:srgbClr val="000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F"/>
          </a:solidFill>
        </a:fill>
      </a:tcStyle>
    </a:wholeTbl>
    <a:band2H>
      <a:tcTxStyle/>
      <a:tcStyle>
        <a:tcBdr/>
        <a:fill>
          <a:solidFill>
            <a:srgbClr val="E6E6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4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4E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4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CBCC"/>
          </a:solidFill>
        </a:fill>
      </a:tcStyle>
    </a:wholeTbl>
    <a:band2H>
      <a:tcTxStyle/>
      <a:tcStyle>
        <a:tcBdr/>
        <a:fill>
          <a:solidFill>
            <a:srgbClr val="EC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1223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1223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12234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CBDB"/>
          </a:solidFill>
        </a:fill>
      </a:tcStyle>
    </a:wholeTbl>
    <a:band2H>
      <a:tcTxStyle/>
      <a:tcStyle>
        <a:tcBdr/>
        <a:fill>
          <a:solidFill>
            <a:srgbClr val="EAE7EE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41A9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41A9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41A9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4E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4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34" autoAdjust="0"/>
  </p:normalViewPr>
  <p:slideViewPr>
    <p:cSldViewPr snapToGrid="0" snapToObjects="1">
      <p:cViewPr>
        <p:scale>
          <a:sx n="66" d="100"/>
          <a:sy n="66" d="100"/>
        </p:scale>
        <p:origin x="-1494" y="-264"/>
      </p:cViewPr>
      <p:guideLst>
        <p:guide orient="horz" pos="1546"/>
        <p:guide pos="51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7353480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30CC94D-87BA-45E7-B15F-F9FA2AE9624B}" type="slidenum">
              <a:rPr lang="ru-RU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70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0" dirty="0" smtClean="0">
                <a:solidFill>
                  <a:srgbClr val="000000"/>
                </a:solidFill>
                <a:latin typeface="Arial"/>
                <a:ea typeface="Helvetica"/>
                <a:cs typeface="Arial"/>
                <a:sym typeface="Arial"/>
              </a:rPr>
              <a:t>Формирование предложения для партнера (с интересной для него аналитикой)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FDD490E-82A0-CE46-9822-5646BE6DF8F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2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241440"/>
            <a:ext cx="5867400" cy="2644761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3000"/>
              <a:t>Текст заголовка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Уровень текста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Уровень текста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Уровень текста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Уровень текста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Уровень текста 5</a:t>
            </a:r>
          </a:p>
        </p:txBody>
      </p:sp>
      <p:sp>
        <p:nvSpPr>
          <p:cNvPr id="8" name="Shape 8"/>
          <p:cNvSpPr/>
          <p:nvPr/>
        </p:nvSpPr>
        <p:spPr>
          <a:xfrm flipH="1">
            <a:off x="685799" y="1676400"/>
            <a:ext cx="2" cy="2514600"/>
          </a:xfrm>
          <a:prstGeom prst="line">
            <a:avLst/>
          </a:prstGeom>
          <a:ln w="50800">
            <a:solidFill>
              <a:srgbClr val="00004C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6553200" y="1676400"/>
            <a:ext cx="0" cy="2514600"/>
          </a:xfrm>
          <a:prstGeom prst="line">
            <a:avLst/>
          </a:prstGeom>
          <a:ln w="50800">
            <a:solidFill>
              <a:srgbClr val="00004C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1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57200" y="274646"/>
            <a:ext cx="6019800" cy="658335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solidFill>
                  <a:srgbClr val="4F81BD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4F81BD"/>
                </a:solidFill>
              </a:rPr>
              <a:t>Текст заголовка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7315200" y="6551404"/>
            <a:ext cx="1752600" cy="24384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>
                <a:solidFill>
                  <a:srgbClr val="63252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28600" y="6444760"/>
            <a:ext cx="8686800" cy="1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152400" y="6470705"/>
            <a:ext cx="6629400" cy="3872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5</a:t>
            </a:r>
          </a:p>
        </p:txBody>
      </p:sp>
      <p:sp>
        <p:nvSpPr>
          <p:cNvPr id="66" name="Shape 66"/>
          <p:cNvSpPr/>
          <p:nvPr/>
        </p:nvSpPr>
        <p:spPr>
          <a:xfrm>
            <a:off x="228600" y="838200"/>
            <a:ext cx="8686800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1800" b="1">
                <a:solidFill>
                  <a:srgbClr val="4F81BD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4F81BD"/>
                </a:solidFill>
              </a:rPr>
              <a:t>Текст заголовка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7315200" y="6551404"/>
            <a:ext cx="1752600" cy="243841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 b="1">
                <a:solidFill>
                  <a:srgbClr val="63252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28600" y="6444760"/>
            <a:ext cx="8686800" cy="1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52400" y="6470705"/>
            <a:ext cx="6629400" cy="3872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5</a:t>
            </a:r>
          </a:p>
        </p:txBody>
      </p:sp>
      <p:sp>
        <p:nvSpPr>
          <p:cNvPr id="72" name="Shape 72"/>
          <p:cNvSpPr/>
          <p:nvPr/>
        </p:nvSpPr>
        <p:spPr>
          <a:xfrm>
            <a:off x="228600" y="838200"/>
            <a:ext cx="8686800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28808"/>
            <a:ext cx="5867400" cy="1470025"/>
          </a:xfrm>
        </p:spPr>
        <p:txBody>
          <a:bodyPr>
            <a:normAutofit/>
          </a:bodyPr>
          <a:lstStyle>
            <a:lvl1pPr algn="l">
              <a:defRPr sz="3000" baseline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85800" y="1676400"/>
            <a:ext cx="0" cy="25146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6553200" y="1676400"/>
            <a:ext cx="0" cy="25146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02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 anchor="b" anchorCtr="0">
            <a:normAutofit/>
          </a:bodyPr>
          <a:lstStyle>
            <a:lvl1pPr algn="l">
              <a:defRPr sz="1800" b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315200" y="6488650"/>
            <a:ext cx="1752600" cy="369349"/>
          </a:xfrm>
        </p:spPr>
        <p:txBody>
          <a:bodyPr/>
          <a:lstStyle>
            <a:lvl1pPr algn="l">
              <a:defRPr sz="1000" b="1">
                <a:solidFill>
                  <a:schemeClr val="accent2">
                    <a:lumMod val="50000"/>
                  </a:schemeClr>
                </a:solidFill>
                <a:latin typeface="Tahoma"/>
                <a:ea typeface="Tahoma" pitchFamily="34" charset="0"/>
                <a:cs typeface="Tahoma"/>
              </a:defRPr>
            </a:lvl1pPr>
          </a:lstStyle>
          <a:p>
            <a:r>
              <a:rPr lang="ru-RU" dirty="0" smtClean="0">
                <a:solidFill>
                  <a:srgbClr val="E6E6E6">
                    <a:lumMod val="50000"/>
                  </a:srgbClr>
                </a:solidFill>
              </a:rPr>
              <a:t>  </a:t>
            </a:r>
            <a:r>
              <a:rPr lang="en-US" dirty="0" smtClean="0">
                <a:solidFill>
                  <a:srgbClr val="E6E6E6">
                    <a:lumMod val="50000"/>
                  </a:srgbClr>
                </a:solidFill>
              </a:rPr>
              <a:t>Surrender Tender | </a:t>
            </a:r>
            <a:fld id="{4407385B-5382-4595-A54B-8ED53ACA3DB6}" type="slidenum">
              <a:rPr lang="ru-RU" smtClean="0">
                <a:solidFill>
                  <a:srgbClr val="E6E6E6">
                    <a:lumMod val="50000"/>
                  </a:srgbClr>
                </a:solidFill>
              </a:rPr>
              <a:pPr/>
              <a:t>‹#›</a:t>
            </a:fld>
            <a:endParaRPr lang="ru-RU" dirty="0">
              <a:solidFill>
                <a:srgbClr val="E6E6E6">
                  <a:lumMod val="50000"/>
                </a:srgb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228600" y="6444760"/>
            <a:ext cx="868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" y="6511953"/>
            <a:ext cx="6629400" cy="3048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0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Источники</a:t>
            </a:r>
            <a:r>
              <a:rPr lang="en-US" dirty="0" smtClean="0"/>
              <a:t>: 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 userDrawn="1"/>
        </p:nvCxnSpPr>
        <p:spPr>
          <a:xfrm>
            <a:off x="228600" y="838200"/>
            <a:ext cx="8686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4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26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8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147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2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00004E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00004E"/>
                </a:solidFill>
              </a:rPr>
              <a:t>Текст заголовка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7315200" y="6551404"/>
            <a:ext cx="1752600" cy="243841"/>
          </a:xfrm>
          <a:prstGeom prst="rect">
            <a:avLst/>
          </a:prstGeom>
        </p:spPr>
        <p:txBody>
          <a:bodyPr/>
          <a:lstStyle>
            <a:lvl1pPr algn="l">
              <a:defRPr sz="1000" b="1">
                <a:solidFill>
                  <a:srgbClr val="73737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28600" y="6444760"/>
            <a:ext cx="8686800" cy="1"/>
          </a:xfrm>
          <a:prstGeom prst="line">
            <a:avLst/>
          </a:prstGeom>
          <a:ln w="19050">
            <a:solidFill>
              <a:srgbClr val="00004C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52400" y="6470705"/>
            <a:ext cx="6629400" cy="3872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888888"/>
                </a:solidFill>
              </a:rPr>
              <a:t>Уровень текста 5</a:t>
            </a:r>
          </a:p>
        </p:txBody>
      </p:sp>
      <p:sp>
        <p:nvSpPr>
          <p:cNvPr id="15" name="Shape 15"/>
          <p:cNvSpPr/>
          <p:nvPr/>
        </p:nvSpPr>
        <p:spPr>
          <a:xfrm>
            <a:off x="228600" y="838200"/>
            <a:ext cx="8686800" cy="0"/>
          </a:xfrm>
          <a:prstGeom prst="line">
            <a:avLst/>
          </a:prstGeom>
          <a:ln w="19050">
            <a:solidFill>
              <a:srgbClr val="00004E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32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577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079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999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85B-5382-4595-A54B-8ED53ACA3DB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4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22312" y="4406908"/>
            <a:ext cx="7772401" cy="245109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Текст заголовка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22312" y="1192213"/>
            <a:ext cx="7772401" cy="32146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Уровень текста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Уровень текста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Уровень текста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Уровень текста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Уровень текста 5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4038600" cy="5257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Уровень текста 1</a:t>
            </a:r>
          </a:p>
          <a:p>
            <a:pPr lvl="1">
              <a:defRPr sz="1800"/>
            </a:pPr>
            <a:r>
              <a:rPr sz="2800"/>
              <a:t>Уровень текста 2</a:t>
            </a:r>
          </a:p>
          <a:p>
            <a:pPr lvl="2">
              <a:defRPr sz="1800"/>
            </a:pPr>
            <a:r>
              <a:rPr sz="2800"/>
              <a:t>Уровень текста 3</a:t>
            </a:r>
          </a:p>
          <a:p>
            <a:pPr lvl="3">
              <a:defRPr sz="1800"/>
            </a:pPr>
            <a:r>
              <a:rPr sz="2800"/>
              <a:t>Уровень текста 4</a:t>
            </a:r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Уровень текста 1</a:t>
            </a:r>
          </a:p>
          <a:p>
            <a:pPr lvl="1">
              <a:defRPr sz="1800" b="0"/>
            </a:pPr>
            <a:r>
              <a:rPr sz="2400" b="1"/>
              <a:t>Уровень текста 2</a:t>
            </a:r>
          </a:p>
          <a:p>
            <a:pPr lvl="2">
              <a:defRPr sz="1800" b="0"/>
            </a:pPr>
            <a:r>
              <a:rPr sz="2400" b="1"/>
              <a:t>Уровень текста 3</a:t>
            </a:r>
          </a:p>
          <a:p>
            <a:pPr lvl="3">
              <a:defRPr sz="1800" b="0"/>
            </a:pPr>
            <a:r>
              <a:rPr sz="2400" b="1"/>
              <a:t>Уровень текста 4</a:t>
            </a:r>
          </a:p>
          <a:p>
            <a:pPr lvl="4">
              <a:defRPr sz="1800" b="0"/>
            </a:pPr>
            <a:r>
              <a:rPr sz="2400" b="1"/>
              <a:t>Уровень текста 5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57201" y="0"/>
            <a:ext cx="300831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Текст заголовка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3575050" y="273057"/>
            <a:ext cx="5111750" cy="658494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Текст заголовка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Уровень текста 1</a:t>
            </a:r>
          </a:p>
          <a:p>
            <a:pPr lvl="1">
              <a:defRPr sz="1800"/>
            </a:pPr>
            <a:r>
              <a:rPr sz="1400"/>
              <a:t>Уровень текста 2</a:t>
            </a:r>
          </a:p>
          <a:p>
            <a:pPr lvl="2">
              <a:defRPr sz="1800"/>
            </a:pPr>
            <a:r>
              <a:rPr sz="1400"/>
              <a:t>Уровень текста 3</a:t>
            </a:r>
          </a:p>
          <a:p>
            <a:pPr lvl="3">
              <a:defRPr sz="1800"/>
            </a:pPr>
            <a:r>
              <a:rPr sz="1400"/>
              <a:t>Уровень текста 4</a:t>
            </a:r>
          </a:p>
          <a:p>
            <a:pPr lvl="4">
              <a:defRPr sz="1800"/>
            </a:pPr>
            <a:r>
              <a:rPr sz="1400"/>
              <a:t>Уровень текста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69"/>
            <a:ext cx="8229600" cy="150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Текст заголовка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525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93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ransition spd="med"/>
  <p:txStyles>
    <p:titleStyle>
      <a:lvl1pPr algn="ctr">
        <a:defRPr sz="4400">
          <a:latin typeface="Arial"/>
          <a:ea typeface="Arial"/>
          <a:cs typeface="Arial"/>
          <a:sym typeface="Arial"/>
        </a:defRPr>
      </a:lvl1pPr>
      <a:lvl2pPr algn="ctr">
        <a:defRPr sz="4400">
          <a:latin typeface="Arial"/>
          <a:ea typeface="Arial"/>
          <a:cs typeface="Arial"/>
          <a:sym typeface="Arial"/>
        </a:defRPr>
      </a:lvl2pPr>
      <a:lvl3pPr algn="ctr">
        <a:defRPr sz="4400">
          <a:latin typeface="Arial"/>
          <a:ea typeface="Arial"/>
          <a:cs typeface="Arial"/>
          <a:sym typeface="Arial"/>
        </a:defRPr>
      </a:lvl3pPr>
      <a:lvl4pPr algn="ctr">
        <a:defRPr sz="4400">
          <a:latin typeface="Arial"/>
          <a:ea typeface="Arial"/>
          <a:cs typeface="Arial"/>
          <a:sym typeface="Arial"/>
        </a:defRPr>
      </a:lvl4pPr>
      <a:lvl5pPr algn="ctr">
        <a:defRPr sz="4400">
          <a:latin typeface="Arial"/>
          <a:ea typeface="Arial"/>
          <a:cs typeface="Arial"/>
          <a:sym typeface="Arial"/>
        </a:defRPr>
      </a:lvl5pPr>
      <a:lvl6pPr algn="ctr">
        <a:defRPr sz="4400">
          <a:latin typeface="Arial"/>
          <a:ea typeface="Arial"/>
          <a:cs typeface="Arial"/>
          <a:sym typeface="Arial"/>
        </a:defRPr>
      </a:lvl6pPr>
      <a:lvl7pPr algn="ctr">
        <a:defRPr sz="4400">
          <a:latin typeface="Arial"/>
          <a:ea typeface="Arial"/>
          <a:cs typeface="Arial"/>
          <a:sym typeface="Arial"/>
        </a:defRPr>
      </a:lvl7pPr>
      <a:lvl8pPr algn="ctr">
        <a:defRPr sz="4400">
          <a:latin typeface="Arial"/>
          <a:ea typeface="Arial"/>
          <a:cs typeface="Arial"/>
          <a:sym typeface="Arial"/>
        </a:defRPr>
      </a:lvl8pPr>
      <a:lvl9pPr algn="ctr">
        <a:defRPr sz="4400"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Arial"/>
          <a:ea typeface="Arial"/>
          <a:cs typeface="Arial"/>
          <a:sym typeface="Arial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Arial"/>
          <a:ea typeface="Arial"/>
          <a:cs typeface="Arial"/>
          <a:sym typeface="Arial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kern="120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kern="120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407385B-5382-4595-A54B-8ED53ACA3DB6}" type="slidenum">
              <a:rPr lang="ru-RU" kern="1200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rtl="0"/>
              <a:t>‹#›</a:t>
            </a:fld>
            <a:endParaRPr lang="ru-RU" kern="120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7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nim.net/wp-content/uploads/2015/11/%D0%B3%D0%B0%D0%BD%D1%82%D0%B5%D0%BB%D1%8F-%D0%B2-%D1%80%D1%83%D0%BA%D0%B5-1000x6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1414" y="0"/>
            <a:ext cx="10578495" cy="70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8"/>
          <p:cNvGrpSpPr/>
          <p:nvPr/>
        </p:nvGrpSpPr>
        <p:grpSpPr>
          <a:xfrm>
            <a:off x="4677833" y="5046439"/>
            <a:ext cx="4984355" cy="1811561"/>
            <a:chOff x="0" y="-48014"/>
            <a:chExt cx="7239000" cy="2057400"/>
          </a:xfrm>
          <a:effectLst/>
        </p:grpSpPr>
        <p:sp>
          <p:nvSpPr>
            <p:cNvPr id="76" name="Shape 76"/>
            <p:cNvSpPr/>
            <p:nvPr/>
          </p:nvSpPr>
          <p:spPr>
            <a:xfrm>
              <a:off x="0" y="-48014"/>
              <a:ext cx="7239000" cy="2057400"/>
            </a:xfrm>
            <a:prstGeom prst="rect">
              <a:avLst/>
            </a:prstGeom>
            <a:solidFill>
              <a:srgbClr val="000000">
                <a:alpha val="36000"/>
              </a:srgbClr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10000"/>
                </a:lnSpc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810082"/>
              <a:ext cx="7239000" cy="437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10000"/>
                </a:lnSpc>
                <a:defRPr sz="28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2800" b="1" dirty="0" smtClean="0">
                  <a:solidFill>
                    <a:srgbClr val="FFFFFF"/>
                  </a:solidFill>
                </a:rPr>
                <a:t>Brain For Barbell</a:t>
              </a:r>
              <a:endParaRPr sz="28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404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50" y="6191811"/>
            <a:ext cx="6629400" cy="387295"/>
          </a:xfrm>
        </p:spPr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grpSp>
        <p:nvGrpSpPr>
          <p:cNvPr id="11" name="Группа 9"/>
          <p:cNvGrpSpPr/>
          <p:nvPr/>
        </p:nvGrpSpPr>
        <p:grpSpPr>
          <a:xfrm>
            <a:off x="396714" y="569698"/>
            <a:ext cx="8229600" cy="252401"/>
            <a:chOff x="457200" y="984421"/>
            <a:chExt cx="8229600" cy="252401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990601"/>
              <a:ext cx="2057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sz="1000" kern="1200" dirty="0" smtClean="0">
                  <a:solidFill>
                    <a:srgbClr val="1F497D"/>
                  </a:solidFill>
                  <a:ea typeface="+mn-ea"/>
                </a:rPr>
                <a:t>Резюме</a:t>
              </a:r>
              <a:endParaRPr lang="ru-RU" sz="900" kern="1200" dirty="0">
                <a:solidFill>
                  <a:srgbClr val="1F497D"/>
                </a:solidFill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5593" y="990601"/>
              <a:ext cx="2057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sz="1000" kern="1200" dirty="0" smtClean="0">
                  <a:solidFill>
                    <a:prstClr val="white">
                      <a:lumMod val="65000"/>
                    </a:prstClr>
                  </a:solidFill>
                  <a:ea typeface="+mn-ea"/>
                </a:rPr>
                <a:t>Устройство</a:t>
              </a:r>
              <a:endParaRPr lang="ru-RU" sz="1000" kern="1200" dirty="0">
                <a:solidFill>
                  <a:prstClr val="white">
                    <a:lumMod val="65000"/>
                  </a:prstClr>
                </a:solidFill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81942" y="984421"/>
              <a:ext cx="2057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sz="1000" kern="1200" dirty="0" smtClean="0">
                  <a:solidFill>
                    <a:prstClr val="white">
                      <a:lumMod val="65000"/>
                    </a:prstClr>
                  </a:solidFill>
                  <a:ea typeface="+mn-ea"/>
                </a:rPr>
                <a:t>Процесс создания</a:t>
              </a:r>
              <a:endParaRPr lang="ru-RU" sz="1000" kern="1200" dirty="0">
                <a:solidFill>
                  <a:prstClr val="white">
                    <a:lumMod val="65000"/>
                  </a:prstClr>
                </a:solidFill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9400" y="990600"/>
              <a:ext cx="2057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sz="1000" kern="1200" dirty="0" smtClean="0">
                  <a:solidFill>
                    <a:srgbClr val="ADADAD"/>
                  </a:solidFill>
                  <a:ea typeface="+mn-ea"/>
                </a:rPr>
                <a:t>Тестирование</a:t>
              </a:r>
              <a:endParaRPr lang="ru-RU" sz="1050" kern="1200" dirty="0">
                <a:solidFill>
                  <a:srgbClr val="ADADAD"/>
                </a:solidFill>
                <a:ea typeface="+mn-ea"/>
              </a:endParaRPr>
            </a:p>
          </p:txBody>
        </p:sp>
      </p:grpSp>
      <p:cxnSp>
        <p:nvCxnSpPr>
          <p:cNvPr id="56" name="Прямая соединительная линия 49"/>
          <p:cNvCxnSpPr/>
          <p:nvPr/>
        </p:nvCxnSpPr>
        <p:spPr>
          <a:xfrm>
            <a:off x="9220200" y="4606290"/>
            <a:ext cx="0" cy="5071110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49"/>
          <p:cNvCxnSpPr/>
          <p:nvPr/>
        </p:nvCxnSpPr>
        <p:spPr>
          <a:xfrm>
            <a:off x="9372600" y="4758690"/>
            <a:ext cx="0" cy="5071110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49"/>
          <p:cNvCxnSpPr/>
          <p:nvPr/>
        </p:nvCxnSpPr>
        <p:spPr>
          <a:xfrm>
            <a:off x="4531542" y="938823"/>
            <a:ext cx="0" cy="5071110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3745" y="1037510"/>
            <a:ext cx="436779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600" b="1" kern="1200" dirty="0" smtClean="0">
                <a:solidFill>
                  <a:srgbClr val="00005F"/>
                </a:solidFill>
                <a:ea typeface="Tahoma" pitchFamily="34" charset="0"/>
              </a:rPr>
              <a:t>Решением является вспомогательное устройство для гантели</a:t>
            </a:r>
          </a:p>
          <a:p>
            <a:pPr algn="l" rtl="0"/>
            <a:endParaRPr lang="ru-RU" sz="1400" kern="1200" dirty="0" smtClean="0">
              <a:solidFill>
                <a:srgbClr val="1F497D"/>
              </a:solidFill>
              <a:ea typeface="Tahoma" pitchFamily="34" charset="0"/>
            </a:endParaRPr>
          </a:p>
          <a:p>
            <a:pPr algn="l" rtl="0"/>
            <a:r>
              <a:rPr lang="ru-RU" sz="1600" kern="1200" dirty="0" smtClean="0">
                <a:solidFill>
                  <a:prstClr val="black"/>
                </a:solidFill>
                <a:ea typeface="Arial Unicode MS" pitchFamily="34" charset="-128"/>
              </a:rPr>
              <a:t>Преимущества устройства включают в себя: </a:t>
            </a:r>
          </a:p>
          <a:p>
            <a:pPr algn="l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533400" indent="-88900" algn="ctr" rtl="0"/>
            <a:r>
              <a:rPr lang="ru-RU" sz="1600" kern="1200" dirty="0" smtClean="0">
                <a:solidFill>
                  <a:prstClr val="black"/>
                </a:solidFill>
                <a:ea typeface="Arial Unicode MS" pitchFamily="34" charset="-128"/>
              </a:rPr>
              <a:t>Контроль правильности выполнения упражнений при тренировках </a:t>
            </a:r>
          </a:p>
          <a:p>
            <a:pPr marL="444500" algn="ctr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444500" algn="ctr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444500" algn="ctr" rtl="0"/>
            <a:r>
              <a:rPr lang="ru-RU" sz="1600" kern="1200" dirty="0" smtClean="0">
                <a:solidFill>
                  <a:prstClr val="black"/>
                </a:solidFill>
                <a:ea typeface="Arial Unicode MS" pitchFamily="34" charset="-128"/>
              </a:rPr>
              <a:t>Отслеживание прогресса с мобильных устройств</a:t>
            </a:r>
          </a:p>
          <a:p>
            <a:pPr marL="444500" algn="ctr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444500" algn="ctr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444500" algn="ctr" rtl="0"/>
            <a:r>
              <a:rPr lang="ru-RU" sz="1600" kern="1200" dirty="0" smtClean="0">
                <a:solidFill>
                  <a:prstClr val="black"/>
                </a:solidFill>
                <a:ea typeface="Arial Unicode MS" pitchFamily="34" charset="-128"/>
              </a:rPr>
              <a:t>Сравнительно невысокая цена</a:t>
            </a:r>
          </a:p>
          <a:p>
            <a:pPr marL="444500" algn="ctr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444500" algn="ctr" rtl="0"/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  <a:p>
            <a:pPr marL="444500" algn="ctr" rtl="0"/>
            <a:r>
              <a:rPr lang="ru-RU" sz="1600" kern="1200" dirty="0" err="1" smtClean="0">
                <a:solidFill>
                  <a:prstClr val="black"/>
                </a:solidFill>
                <a:ea typeface="+mn-ea"/>
              </a:rPr>
              <a:t>Вэб</a:t>
            </a:r>
            <a:r>
              <a:rPr lang="ru-RU" sz="1600" kern="1200" dirty="0">
                <a:solidFill>
                  <a:prstClr val="black"/>
                </a:solidFill>
                <a:ea typeface="+mn-ea"/>
              </a:rPr>
              <a:t> </a:t>
            </a:r>
            <a:r>
              <a:rPr lang="ru-RU" sz="1600" kern="1200" dirty="0" smtClean="0">
                <a:solidFill>
                  <a:prstClr val="black"/>
                </a:solidFill>
                <a:ea typeface="+mn-ea"/>
              </a:rPr>
              <a:t>интерфейс для повсеместного доступа к статистике</a:t>
            </a:r>
            <a:endParaRPr lang="ru-RU" sz="1600" kern="1200" dirty="0" smtClean="0">
              <a:solidFill>
                <a:prstClr val="black"/>
              </a:solidFill>
              <a:ea typeface="Arial Unicode MS" pitchFamily="34" charset="-128"/>
            </a:endParaRPr>
          </a:p>
        </p:txBody>
      </p:sp>
      <p:cxnSp>
        <p:nvCxnSpPr>
          <p:cNvPr id="67" name="Прямая соединительная линия 27"/>
          <p:cNvCxnSpPr/>
          <p:nvPr/>
        </p:nvCxnSpPr>
        <p:spPr>
          <a:xfrm>
            <a:off x="4805099" y="2887815"/>
            <a:ext cx="4214858" cy="0"/>
          </a:xfrm>
          <a:prstGeom prst="line">
            <a:avLst/>
          </a:prstGeom>
          <a:ln w="3175" cmpd="sng">
            <a:solidFill>
              <a:srgbClr val="000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27"/>
          <p:cNvCxnSpPr/>
          <p:nvPr/>
        </p:nvCxnSpPr>
        <p:spPr>
          <a:xfrm>
            <a:off x="202243" y="1706914"/>
            <a:ext cx="3964902" cy="0"/>
          </a:xfrm>
          <a:prstGeom prst="line">
            <a:avLst/>
          </a:prstGeom>
          <a:ln w="3175" cmpd="sng">
            <a:solidFill>
              <a:srgbClr val="0000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31543" y="1060139"/>
            <a:ext cx="4524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Определение правильности выполнения упражнение может нести вспомогательную пользу</a:t>
            </a:r>
          </a:p>
          <a:p>
            <a:pPr marL="171450" indent="-171450" algn="l" rtl="0">
              <a:buFont typeface="Wingdings" pitchFamily="2" charset="2"/>
              <a:buChar char="ü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Повышение мотивации</a:t>
            </a:r>
          </a:p>
          <a:p>
            <a:pPr marL="171450" indent="-171450" algn="l" rtl="0">
              <a:buFont typeface="Wingdings" pitchFamily="2" charset="2"/>
              <a:buChar char="ü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Понижение «порога входа» в спорт для людей, которым по тем или иным причинам не подходит зал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7914" y="3003338"/>
            <a:ext cx="3857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Стоит отметить, что устройство имеет как </a:t>
            </a:r>
            <a:r>
              <a:rPr lang="ru-RU" sz="1600" kern="1200" dirty="0" smtClean="0">
                <a:solidFill>
                  <a:prstClr val="black"/>
                </a:solidFill>
                <a:ea typeface="Arial Unicode MS" pitchFamily="34" charset="-128"/>
              </a:rPr>
              <a:t>офлайн</a:t>
            </a: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, так и онлайн функционал</a:t>
            </a:r>
          </a:p>
        </p:txBody>
      </p:sp>
      <p:pic>
        <p:nvPicPr>
          <p:cNvPr id="2058" name="Picture 10" descr="Domain Registr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50" y="3679831"/>
            <a:ext cx="865089" cy="8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9" descr="C:\Users\User\Downloads\noun_90580_cc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6835" r="5898" b="19977"/>
          <a:stretch/>
        </p:blipFill>
        <p:spPr bwMode="auto">
          <a:xfrm>
            <a:off x="5140497" y="3671466"/>
            <a:ext cx="893898" cy="8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6770350" y="4622151"/>
            <a:ext cx="2043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rtl="0">
              <a:buFont typeface="+mj-lt"/>
              <a:buAutoNum type="arabicPeriod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Отслеживание прогресса</a:t>
            </a:r>
            <a:endParaRPr lang="en-US" sz="1600" kern="1200" dirty="0">
              <a:solidFill>
                <a:prstClr val="black"/>
              </a:solidFill>
              <a:ea typeface="Arial Unicode MS" pitchFamily="34" charset="-128"/>
            </a:endParaRPr>
          </a:p>
          <a:p>
            <a:pPr marL="228600" indent="-228600" algn="l" rtl="0">
              <a:buFont typeface="+mj-lt"/>
              <a:buAutoNum type="arabicPeriod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Сравнение результатов, с иными пользователями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65097" y="4669242"/>
            <a:ext cx="2028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rtl="0">
              <a:buFont typeface="+mj-lt"/>
              <a:buAutoNum type="arabicPeriod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Отсчет повторов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Оценка результатов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ru-RU" sz="1600" kern="1200" dirty="0">
                <a:solidFill>
                  <a:prstClr val="black"/>
                </a:solidFill>
                <a:ea typeface="Arial Unicode MS" pitchFamily="34" charset="-128"/>
              </a:rPr>
              <a:t>Индикация ошибок</a:t>
            </a:r>
          </a:p>
        </p:txBody>
      </p:sp>
      <p:pic>
        <p:nvPicPr>
          <p:cNvPr id="2062" name="Picture 14" descr="Hand shak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" y="2551882"/>
            <a:ext cx="638328" cy="6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ell ph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" y="3474378"/>
            <a:ext cx="588128" cy="5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ollars money bag on a han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5" y="4280518"/>
            <a:ext cx="528804" cy="52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Book of black cover closed with a magnifier symbol on top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33" y="5124749"/>
            <a:ext cx="602141" cy="60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105"/>
          <p:cNvGrpSpPr/>
          <p:nvPr/>
        </p:nvGrpSpPr>
        <p:grpSpPr>
          <a:xfrm>
            <a:off x="445750" y="492865"/>
            <a:ext cx="8229600" cy="80715"/>
            <a:chOff x="3607" y="0"/>
            <a:chExt cx="8229599" cy="80713"/>
          </a:xfrm>
        </p:grpSpPr>
        <p:sp>
          <p:nvSpPr>
            <p:cNvPr id="45" name="Shape 101"/>
            <p:cNvSpPr/>
            <p:nvPr/>
          </p:nvSpPr>
          <p:spPr>
            <a:xfrm>
              <a:off x="2053793" y="1519"/>
              <a:ext cx="2061007" cy="76200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  <p:sp>
          <p:nvSpPr>
            <p:cNvPr id="46" name="Shape 102"/>
            <p:cNvSpPr/>
            <p:nvPr/>
          </p:nvSpPr>
          <p:spPr>
            <a:xfrm>
              <a:off x="3607" y="4513"/>
              <a:ext cx="2061006" cy="76200"/>
            </a:xfrm>
            <a:prstGeom prst="rect">
              <a:avLst/>
            </a:prstGeom>
            <a:solidFill>
              <a:srgbClr val="00004E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  <p:sp>
          <p:nvSpPr>
            <p:cNvPr id="47" name="Shape 103"/>
            <p:cNvSpPr/>
            <p:nvPr/>
          </p:nvSpPr>
          <p:spPr>
            <a:xfrm>
              <a:off x="4114800" y="0"/>
              <a:ext cx="2061006" cy="76200"/>
            </a:xfrm>
            <a:prstGeom prst="rect">
              <a:avLst/>
            </a:prstGeom>
            <a:solidFill>
              <a:srgbClr val="E6E6E6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  <p:sp>
          <p:nvSpPr>
            <p:cNvPr id="48" name="Shape 104"/>
            <p:cNvSpPr/>
            <p:nvPr/>
          </p:nvSpPr>
          <p:spPr>
            <a:xfrm>
              <a:off x="6172200" y="0"/>
              <a:ext cx="2061006" cy="76200"/>
            </a:xfrm>
            <a:prstGeom prst="rect">
              <a:avLst/>
            </a:prstGeom>
            <a:solidFill>
              <a:srgbClr val="E6E6E6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</p:grpSp>
      <p:sp>
        <p:nvSpPr>
          <p:cNvPr id="4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303750" y="6255931"/>
            <a:ext cx="1752600" cy="2769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584790" y="0"/>
            <a:ext cx="8330609" cy="28707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9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Александр\Downloads\XDl4GprJSN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4" t="12231" r="25760" b="-12231"/>
          <a:stretch/>
        </p:blipFill>
        <p:spPr bwMode="auto">
          <a:xfrm>
            <a:off x="1989021" y="1661143"/>
            <a:ext cx="4861944" cy="36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270340" y="-68263"/>
            <a:ext cx="8839200" cy="762000"/>
          </a:xfrm>
          <a:prstGeom prst="rect">
            <a:avLst/>
          </a:prstGeom>
        </p:spPr>
        <p:txBody>
          <a:bodyPr/>
          <a:lstStyle/>
          <a:p>
            <a:pPr lvl="0" algn="ctr">
              <a:defRPr b="0">
                <a:solidFill>
                  <a:srgbClr val="000000"/>
                </a:solidFill>
              </a:defRPr>
            </a:pPr>
            <a:r>
              <a:rPr lang="ru-RU" sz="16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r>
              <a:rPr lang="ru-RU" sz="16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хема и пояснение конструкции устройства</a:t>
            </a:r>
            <a:endParaRPr sz="16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152400" y="6511952"/>
            <a:ext cx="6629400" cy="304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1000" dirty="0">
              <a:solidFill>
                <a:srgbClr val="888888"/>
              </a:solidFill>
              <a:latin typeface="Arial"/>
              <a:cs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127694" y="12192266"/>
            <a:ext cx="1593968" cy="8586966"/>
          </a:xfrm>
          <a:prstGeom prst="rect">
            <a:avLst/>
          </a:prstGeom>
          <a:ln w="38100">
            <a:solidFill>
              <a:srgbClr val="BFBFB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1879600" algn="l"/>
              </a:tabLst>
              <a:defRPr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808080"/>
                </a:solidFill>
              </a:rPr>
              <a:t>Здесь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мы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говорим</a:t>
            </a:r>
            <a:r>
              <a:rPr dirty="0">
                <a:solidFill>
                  <a:srgbClr val="808080"/>
                </a:solidFill>
              </a:rPr>
              <a:t>, </a:t>
            </a:r>
            <a:r>
              <a:rPr dirty="0" err="1">
                <a:solidFill>
                  <a:srgbClr val="808080"/>
                </a:solidFill>
              </a:rPr>
              <a:t>что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наше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приложение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лучше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всех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конкурентов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ввиду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его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удобства</a:t>
            </a:r>
            <a:r>
              <a:rPr dirty="0">
                <a:solidFill>
                  <a:srgbClr val="808080"/>
                </a:solidFill>
              </a:rPr>
              <a:t>, </a:t>
            </a:r>
            <a:r>
              <a:rPr dirty="0" err="1">
                <a:solidFill>
                  <a:srgbClr val="808080"/>
                </a:solidFill>
              </a:rPr>
              <a:t>красоты</a:t>
            </a:r>
            <a:r>
              <a:rPr dirty="0">
                <a:solidFill>
                  <a:srgbClr val="808080"/>
                </a:solidFill>
              </a:rPr>
              <a:t> и </a:t>
            </a:r>
            <a:r>
              <a:rPr dirty="0" err="1">
                <a:solidFill>
                  <a:srgbClr val="808080"/>
                </a:solidFill>
              </a:rPr>
              <a:t>простоты</a:t>
            </a:r>
            <a:r>
              <a:rPr dirty="0">
                <a:solidFill>
                  <a:srgbClr val="808080"/>
                </a:solidFill>
              </a:rPr>
              <a:t>. </a:t>
            </a:r>
            <a:r>
              <a:rPr dirty="0" err="1">
                <a:solidFill>
                  <a:srgbClr val="808080"/>
                </a:solidFill>
              </a:rPr>
              <a:t>Однако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во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всем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остальном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мы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проигрываем</a:t>
            </a:r>
            <a:r>
              <a:rPr dirty="0">
                <a:solidFill>
                  <a:srgbClr val="808080"/>
                </a:solidFill>
              </a:rPr>
              <a:t>: у </a:t>
            </a:r>
            <a:r>
              <a:rPr dirty="0" err="1">
                <a:solidFill>
                  <a:srgbClr val="808080"/>
                </a:solidFill>
              </a:rPr>
              <a:t>нас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нет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ни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интернет-банка</a:t>
            </a:r>
            <a:r>
              <a:rPr dirty="0">
                <a:solidFill>
                  <a:srgbClr val="808080"/>
                </a:solidFill>
              </a:rPr>
              <a:t> , </a:t>
            </a:r>
            <a:r>
              <a:rPr dirty="0" err="1">
                <a:solidFill>
                  <a:srgbClr val="808080"/>
                </a:solidFill>
              </a:rPr>
              <a:t>ни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валютных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счетов</a:t>
            </a:r>
            <a:r>
              <a:rPr dirty="0">
                <a:solidFill>
                  <a:srgbClr val="808080"/>
                </a:solidFill>
              </a:rPr>
              <a:t>. </a:t>
            </a:r>
            <a:r>
              <a:rPr dirty="0" err="1">
                <a:solidFill>
                  <a:srgbClr val="808080"/>
                </a:solidFill>
              </a:rPr>
              <a:t>Эти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удобные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вещи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гораздо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важнее</a:t>
            </a:r>
            <a:r>
              <a:rPr dirty="0">
                <a:solidFill>
                  <a:srgbClr val="808080"/>
                </a:solidFill>
              </a:rPr>
              <a:t>, </a:t>
            </a:r>
            <a:r>
              <a:rPr dirty="0" err="1">
                <a:solidFill>
                  <a:srgbClr val="808080"/>
                </a:solidFill>
              </a:rPr>
              <a:t>чем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какие-либо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небольшие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скидки</a:t>
            </a:r>
            <a:r>
              <a:rPr dirty="0">
                <a:solidFill>
                  <a:srgbClr val="808080"/>
                </a:solidFill>
              </a:rPr>
              <a:t>, </a:t>
            </a:r>
            <a:r>
              <a:rPr dirty="0" err="1">
                <a:solidFill>
                  <a:srgbClr val="808080"/>
                </a:solidFill>
              </a:rPr>
              <a:t>для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множества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людей</a:t>
            </a:r>
            <a:r>
              <a:rPr dirty="0">
                <a:solidFill>
                  <a:srgbClr val="808080"/>
                </a:solidFill>
              </a:rPr>
              <a:t>, </a:t>
            </a:r>
            <a:r>
              <a:rPr dirty="0" err="1">
                <a:solidFill>
                  <a:srgbClr val="808080"/>
                </a:solidFill>
              </a:rPr>
              <a:t>которые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могли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бы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стать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нашими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 err="1">
                <a:solidFill>
                  <a:srgbClr val="808080"/>
                </a:solidFill>
              </a:rPr>
              <a:t>клиентами</a:t>
            </a:r>
            <a:endParaRPr dirty="0">
              <a:solidFill>
                <a:srgbClr val="808080"/>
              </a:solidFill>
            </a:endParaRPr>
          </a:p>
        </p:txBody>
      </p:sp>
      <p:grpSp>
        <p:nvGrpSpPr>
          <p:cNvPr id="160" name="Group 160"/>
          <p:cNvGrpSpPr/>
          <p:nvPr/>
        </p:nvGrpSpPr>
        <p:grpSpPr>
          <a:xfrm>
            <a:off x="453593" y="837567"/>
            <a:ext cx="8233207" cy="76201"/>
            <a:chOff x="0" y="0"/>
            <a:chExt cx="8233206" cy="76200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2061007" cy="76200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057400" y="0"/>
              <a:ext cx="2061006" cy="76200"/>
            </a:xfrm>
            <a:prstGeom prst="rect">
              <a:avLst/>
            </a:prstGeom>
            <a:solidFill>
              <a:srgbClr val="00004E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4114800" y="0"/>
              <a:ext cx="2061006" cy="76200"/>
            </a:xfrm>
            <a:prstGeom prst="rect">
              <a:avLst/>
            </a:prstGeom>
            <a:solidFill>
              <a:srgbClr val="E6E6E6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172200" y="0"/>
              <a:ext cx="2061006" cy="76200"/>
            </a:xfrm>
            <a:prstGeom prst="rect">
              <a:avLst/>
            </a:prstGeom>
            <a:solidFill>
              <a:srgbClr val="E6E6E6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000">
                  <a:solidFill>
                    <a:srgbClr val="00004E"/>
                  </a:solidFill>
                </a:defRPr>
              </a:pPr>
              <a:endParaRPr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457199" y="914399"/>
            <a:ext cx="8229601" cy="252397"/>
            <a:chOff x="0" y="0"/>
            <a:chExt cx="8229600" cy="252395"/>
          </a:xfrm>
        </p:grpSpPr>
        <p:sp>
          <p:nvSpPr>
            <p:cNvPr id="161" name="Shape 161"/>
            <p:cNvSpPr/>
            <p:nvPr/>
          </p:nvSpPr>
          <p:spPr>
            <a:xfrm>
              <a:off x="0" y="6179"/>
              <a:ext cx="2057400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FBFB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 dirty="0" err="1">
                  <a:solidFill>
                    <a:srgbClr val="BFBFBF"/>
                  </a:solidFill>
                </a:rPr>
                <a:t>Резюме</a:t>
              </a:r>
              <a:endParaRPr sz="1000" dirty="0">
                <a:solidFill>
                  <a:srgbClr val="BFBFBF"/>
                </a:solidFill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057400" y="6178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 lvl="0">
                <a:defRPr sz="1800"/>
              </a:pPr>
              <a:r>
                <a:rPr lang="ru-RU" sz="1000" dirty="0" smtClean="0"/>
                <a:t>Устройство</a:t>
              </a:r>
              <a:endParaRPr sz="10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4114800" y="0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ADADA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000" dirty="0" smtClean="0">
                  <a:solidFill>
                    <a:srgbClr val="ADADAD"/>
                  </a:solidFill>
                </a:rPr>
                <a:t>Процесс создания</a:t>
              </a:r>
              <a:endParaRPr sz="1000" dirty="0">
                <a:solidFill>
                  <a:srgbClr val="ADADAD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6172200" y="6178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ADADA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000" dirty="0" smtClean="0">
                  <a:solidFill>
                    <a:srgbClr val="ADADAD"/>
                  </a:solidFill>
                </a:rPr>
                <a:t>Тестирование</a:t>
              </a:r>
              <a:endParaRPr sz="1000" dirty="0">
                <a:solidFill>
                  <a:srgbClr val="ADADAD"/>
                </a:solidFill>
              </a:endParaRPr>
            </a:p>
          </p:txBody>
        </p:sp>
      </p:grpSp>
      <p:pic>
        <p:nvPicPr>
          <p:cNvPr id="1026" name="Picture 2" descr="Smartphone a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8" y="5255139"/>
            <a:ext cx="478394" cy="47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335" y="5345261"/>
            <a:ext cx="252309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Визуализация результатов</a:t>
            </a:r>
            <a:endParaRPr kumimoji="0" lang="ru-RU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7694" y="5904200"/>
            <a:ext cx="252309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Удобная поддержка</a:t>
            </a:r>
            <a:endParaRPr kumimoji="0" lang="ru-RU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308955" y="5303090"/>
            <a:ext cx="0" cy="1063640"/>
          </a:xfrm>
          <a:prstGeom prst="line">
            <a:avLst/>
          </a:prstGeom>
          <a:noFill/>
          <a:ln w="12700" cap="flat" cmpd="sng">
            <a:solidFill>
              <a:srgbClr val="00004E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32" name="Picture 8" descr="Thumbs down silhouet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93" y="5634253"/>
            <a:ext cx="539894" cy="53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 descr="Thumb Up Ges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2" descr="Thumb Up Gesture"/>
          <p:cNvSpPr>
            <a:spLocks noChangeAspect="1" noChangeArrowheads="1"/>
          </p:cNvSpPr>
          <p:nvPr/>
        </p:nvSpPr>
        <p:spPr bwMode="auto">
          <a:xfrm>
            <a:off x="307974" y="7937"/>
            <a:ext cx="4771055" cy="47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AutoShape 14" descr="Thumb Up Ges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6" descr="Thumb Up Ges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Thumb Up Gesture"/>
          <p:cNvSpPr>
            <a:spLocks noChangeAspect="1" noChangeArrowheads="1"/>
          </p:cNvSpPr>
          <p:nvPr/>
        </p:nvSpPr>
        <p:spPr bwMode="auto">
          <a:xfrm>
            <a:off x="612775" y="312737"/>
            <a:ext cx="4411850" cy="44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28" y="5426600"/>
            <a:ext cx="553358" cy="553358"/>
          </a:xfrm>
          <a:prstGeom prst="rect">
            <a:avLst/>
          </a:prstGeom>
        </p:spPr>
      </p:pic>
      <p:pic>
        <p:nvPicPr>
          <p:cNvPr id="4" name="Picture 4" descr="Different currenci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008" y="5273708"/>
            <a:ext cx="469872" cy="46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140922" y="5303131"/>
            <a:ext cx="252309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b="1" dirty="0" smtClean="0">
                <a:solidFill>
                  <a:srgbClr val="000000"/>
                </a:solidFill>
              </a:rPr>
              <a:t>Цена</a:t>
            </a:r>
            <a:endParaRPr kumimoji="0" lang="ru-RU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64701" y="5846642"/>
            <a:ext cx="28259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400" b="1" dirty="0">
                <a:solidFill>
                  <a:srgbClr val="000000"/>
                </a:solidFill>
              </a:rPr>
              <a:t>Г</a:t>
            </a:r>
            <a:r>
              <a:rPr kumimoji="0" lang="ru-RU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ромоздкость</a:t>
            </a:r>
            <a:endParaRPr kumimoji="0" lang="ru-RU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315200" y="6534825"/>
            <a:ext cx="1752600" cy="2769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 </a:t>
            </a:r>
            <a:endParaRPr lang="ru-RU" dirty="0"/>
          </a:p>
        </p:txBody>
      </p:sp>
      <p:cxnSp>
        <p:nvCxnSpPr>
          <p:cNvPr id="46" name="Elbow Connector 18"/>
          <p:cNvCxnSpPr/>
          <p:nvPr/>
        </p:nvCxnSpPr>
        <p:spPr>
          <a:xfrm>
            <a:off x="5200998" y="4103242"/>
            <a:ext cx="3137946" cy="62135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4E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Elbow Connector 22"/>
          <p:cNvCxnSpPr/>
          <p:nvPr/>
        </p:nvCxnSpPr>
        <p:spPr>
          <a:xfrm>
            <a:off x="819515" y="2133600"/>
            <a:ext cx="2196347" cy="1003092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4E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Elbow Connector 26"/>
          <p:cNvCxnSpPr/>
          <p:nvPr/>
        </p:nvCxnSpPr>
        <p:spPr>
          <a:xfrm>
            <a:off x="5413829" y="1924856"/>
            <a:ext cx="2925115" cy="46861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4E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Elbow Connector 77"/>
          <p:cNvCxnSpPr/>
          <p:nvPr/>
        </p:nvCxnSpPr>
        <p:spPr>
          <a:xfrm flipV="1">
            <a:off x="765175" y="3947886"/>
            <a:ext cx="1624065" cy="45591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4E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5" name="Picture 6" descr="Responsive website design on monitor scre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23" y="5776848"/>
            <a:ext cx="578289" cy="5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loating ballo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573" y="5776848"/>
            <a:ext cx="612984" cy="6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12775" y="1799771"/>
            <a:ext cx="13049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</a:rPr>
              <a:t>Д</a:t>
            </a:r>
            <a: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исплей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0216" y="4034473"/>
            <a:ext cx="13049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</a:rPr>
              <a:t>Кнопка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13344" y="2024142"/>
            <a:ext cx="13049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Динамик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6386" y="4354486"/>
            <a:ext cx="14625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</a:t>
            </a:r>
            <a:r>
              <a:rPr kumimoji="0" lang="en-US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enuino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8234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62000"/>
          </a:xfrm>
        </p:spPr>
        <p:txBody>
          <a:bodyPr>
            <a:noAutofit/>
          </a:bodyPr>
          <a:lstStyle/>
          <a:p>
            <a:endParaRPr lang="ru-RU" sz="1600" dirty="0">
              <a:latin typeface="Arial"/>
              <a:cs typeface="Arial"/>
            </a:endParaRPr>
          </a:p>
        </p:txBody>
      </p:sp>
      <p:grpSp>
        <p:nvGrpSpPr>
          <p:cNvPr id="26" name="Группа 18"/>
          <p:cNvGrpSpPr/>
          <p:nvPr/>
        </p:nvGrpSpPr>
        <p:grpSpPr>
          <a:xfrm>
            <a:off x="453594" y="837568"/>
            <a:ext cx="8233206" cy="76200"/>
            <a:chOff x="228600" y="914400"/>
            <a:chExt cx="8233206" cy="76200"/>
          </a:xfrm>
        </p:grpSpPr>
        <p:sp>
          <p:nvSpPr>
            <p:cNvPr id="28" name="Прямоугольник 19"/>
            <p:cNvSpPr/>
            <p:nvPr/>
          </p:nvSpPr>
          <p:spPr>
            <a:xfrm>
              <a:off x="228600" y="914400"/>
              <a:ext cx="2061006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050" kern="1200" dirty="0">
                <a:solidFill>
                  <a:srgbClr val="00004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Прямоугольник 20"/>
            <p:cNvSpPr/>
            <p:nvPr/>
          </p:nvSpPr>
          <p:spPr>
            <a:xfrm>
              <a:off x="2286000" y="914400"/>
              <a:ext cx="2061006" cy="76200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050" kern="1200" dirty="0">
                <a:solidFill>
                  <a:srgbClr val="00004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Прямоугольник 21"/>
            <p:cNvSpPr/>
            <p:nvPr/>
          </p:nvSpPr>
          <p:spPr>
            <a:xfrm>
              <a:off x="2286000" y="914400"/>
              <a:ext cx="2061006" cy="7620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050" kern="1200" dirty="0">
                <a:solidFill>
                  <a:srgbClr val="00004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Прямоугольник 22"/>
            <p:cNvSpPr/>
            <p:nvPr/>
          </p:nvSpPr>
          <p:spPr>
            <a:xfrm>
              <a:off x="6400800" y="914400"/>
              <a:ext cx="2061006" cy="76200"/>
            </a:xfrm>
            <a:prstGeom prst="rect">
              <a:avLst/>
            </a:prstGeom>
            <a:solidFill>
              <a:schemeClr val="tx2"/>
            </a:solidFill>
            <a:ln w="3175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050" kern="1200" dirty="0">
                <a:solidFill>
                  <a:srgbClr val="00004E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Прямоугольник 19"/>
          <p:cNvSpPr/>
          <p:nvPr/>
        </p:nvSpPr>
        <p:spPr>
          <a:xfrm>
            <a:off x="4562193" y="838200"/>
            <a:ext cx="2061006" cy="76200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050" kern="1200" dirty="0">
              <a:solidFill>
                <a:srgbClr val="00004E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19"/>
          <p:cNvSpPr/>
          <p:nvPr/>
        </p:nvSpPr>
        <p:spPr>
          <a:xfrm>
            <a:off x="6629400" y="838200"/>
            <a:ext cx="2061006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050" kern="1200" dirty="0">
              <a:solidFill>
                <a:srgbClr val="00004E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12" descr="Картинки по запросу chereha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kern="120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486405" y="4542372"/>
            <a:ext cx="47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Сборка прототипа и внесения изменений под влиянием новых отзывов 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00144" y="4670412"/>
            <a:ext cx="16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CRM-</a:t>
            </a:r>
            <a:r>
              <a:rPr lang="ru-RU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анализ</a:t>
            </a:r>
            <a:endParaRPr lang="ru-RU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7912" y="2439905"/>
            <a:ext cx="165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Крупные партнеры</a:t>
            </a:r>
            <a:endParaRPr lang="ru-RU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75191" y="1957008"/>
            <a:ext cx="165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Приложение</a:t>
            </a:r>
            <a:endParaRPr lang="ru-RU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8" name="Прямая соединительная линия 49"/>
          <p:cNvCxnSpPr/>
          <p:nvPr/>
        </p:nvCxnSpPr>
        <p:spPr>
          <a:xfrm flipH="1" flipV="1">
            <a:off x="990115" y="3273529"/>
            <a:ext cx="7029414" cy="18704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49"/>
          <p:cNvCxnSpPr/>
          <p:nvPr/>
        </p:nvCxnSpPr>
        <p:spPr>
          <a:xfrm flipH="1">
            <a:off x="976164" y="2222140"/>
            <a:ext cx="7043364" cy="0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7"/>
          <p:cNvSpPr/>
          <p:nvPr/>
        </p:nvSpPr>
        <p:spPr>
          <a:xfrm>
            <a:off x="751170" y="3371398"/>
            <a:ext cx="2721586" cy="88571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algn="ctr"/>
            <a:r>
              <a:rPr lang="ru-RU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Разработка</a:t>
            </a:r>
            <a:endParaRPr lang="ru-RU" dirty="0">
              <a:solidFill>
                <a:prstClr val="black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06622" y="3419704"/>
            <a:ext cx="4653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моделирование необходимых деталей и программирование алгоритмов подсчета и визуализации результатов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0645" y="2501460"/>
            <a:ext cx="470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Покупка, макетной платы, проводов, светодиодов, кнопок, динамик, хомутов и т.д.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lowchart: Alternate Process 42"/>
          <p:cNvSpPr/>
          <p:nvPr/>
        </p:nvSpPr>
        <p:spPr>
          <a:xfrm>
            <a:off x="751171" y="2320212"/>
            <a:ext cx="2748882" cy="88571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algn="ctr"/>
            <a:r>
              <a:rPr lang="ru-RU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Закупка </a:t>
            </a:r>
            <a:endParaRPr lang="ru-RU" dirty="0">
              <a:solidFill>
                <a:prstClr val="black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6" name="Flowchart: Alternate Process 46"/>
          <p:cNvSpPr/>
          <p:nvPr/>
        </p:nvSpPr>
        <p:spPr>
          <a:xfrm>
            <a:off x="765634" y="4417735"/>
            <a:ext cx="2720771" cy="88571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algn="ctr"/>
            <a:r>
              <a:rPr lang="ru-RU" dirty="0" smtClean="0">
                <a:solidFill>
                  <a:prstClr val="black"/>
                </a:solidFill>
                <a:latin typeface="Calibri"/>
              </a:rPr>
              <a:t>Сборка и тестирование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7" name="Прямая соединительная линия 49"/>
          <p:cNvCxnSpPr/>
          <p:nvPr/>
        </p:nvCxnSpPr>
        <p:spPr>
          <a:xfrm flipH="1">
            <a:off x="976165" y="4337668"/>
            <a:ext cx="7043364" cy="0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472756" y="1457560"/>
            <a:ext cx="47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Знакомство команды, распределение ролей, обсуждение первичного концепта устройства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Flowchart: Alternate Process 55"/>
          <p:cNvSpPr/>
          <p:nvPr/>
        </p:nvSpPr>
        <p:spPr>
          <a:xfrm>
            <a:off x="751171" y="1276312"/>
            <a:ext cx="2748882" cy="88571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7063" algn="ctr"/>
            <a:r>
              <a:rPr lang="ru-RU" dirty="0" smtClean="0">
                <a:solidFill>
                  <a:prstClr val="blac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Знакомство и обсуждение</a:t>
            </a:r>
            <a:endParaRPr lang="ru-RU" dirty="0">
              <a:solidFill>
                <a:prstClr val="black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0" name="Picture 14" descr="Hand sha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49" y="1400006"/>
            <a:ext cx="638328" cy="63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hopping support onl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1" y="3502207"/>
            <a:ext cx="573659" cy="57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485997" y="5614113"/>
            <a:ext cx="47208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Создание связи с общей сетью и интерфейса для управления через интернет </a:t>
            </a:r>
          </a:p>
          <a:p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99736" y="5742153"/>
            <a:ext cx="16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CRM-</a:t>
            </a:r>
            <a:r>
              <a:rPr lang="ru-RU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анализ</a:t>
            </a:r>
            <a:endParaRPr lang="ru-RU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4" name="Flowchart: Alternate Process 46"/>
          <p:cNvSpPr/>
          <p:nvPr/>
        </p:nvSpPr>
        <p:spPr>
          <a:xfrm>
            <a:off x="765226" y="5489476"/>
            <a:ext cx="2720771" cy="88571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algn="ctr"/>
            <a:r>
              <a:rPr lang="ru-RU" dirty="0" smtClean="0">
                <a:solidFill>
                  <a:prstClr val="black"/>
                </a:solidFill>
                <a:latin typeface="Calibri"/>
              </a:rPr>
              <a:t>Веб интерфейс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5" name="Picture 20" descr="Book of black cover closed with a magnifier symbol on t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39" y="5612100"/>
            <a:ext cx="602141" cy="60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Прямая соединительная линия 49"/>
          <p:cNvCxnSpPr/>
          <p:nvPr/>
        </p:nvCxnSpPr>
        <p:spPr>
          <a:xfrm flipH="1">
            <a:off x="975757" y="5409409"/>
            <a:ext cx="7043364" cy="0"/>
          </a:xfrm>
          <a:prstGeom prst="line">
            <a:avLst/>
          </a:prstGeom>
          <a:ln w="3175" cmpd="sng"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image2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9368" y="2544346"/>
            <a:ext cx="541890" cy="541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58" y="4572593"/>
            <a:ext cx="576000" cy="576000"/>
          </a:xfrm>
          <a:prstGeom prst="rect">
            <a:avLst/>
          </a:prstGeom>
        </p:spPr>
      </p:pic>
      <p:grpSp>
        <p:nvGrpSpPr>
          <p:cNvPr id="79" name="Group 165"/>
          <p:cNvGrpSpPr/>
          <p:nvPr/>
        </p:nvGrpSpPr>
        <p:grpSpPr>
          <a:xfrm>
            <a:off x="457199" y="892192"/>
            <a:ext cx="8229601" cy="282299"/>
            <a:chOff x="0" y="-22207"/>
            <a:chExt cx="8229600" cy="282296"/>
          </a:xfrm>
        </p:grpSpPr>
        <p:sp>
          <p:nvSpPr>
            <p:cNvPr id="80" name="Shape 161"/>
            <p:cNvSpPr/>
            <p:nvPr/>
          </p:nvSpPr>
          <p:spPr>
            <a:xfrm>
              <a:off x="0" y="6179"/>
              <a:ext cx="2057400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FBFB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000" dirty="0" err="1">
                  <a:solidFill>
                    <a:srgbClr val="BFBFBF"/>
                  </a:solidFill>
                </a:rPr>
                <a:t>Резюме</a:t>
              </a:r>
              <a:endParaRPr sz="1000" dirty="0">
                <a:solidFill>
                  <a:srgbClr val="BFBFBF"/>
                </a:solidFill>
              </a:endParaRPr>
            </a:p>
          </p:txBody>
        </p:sp>
        <p:sp>
          <p:nvSpPr>
            <p:cNvPr id="81" name="Shape 162"/>
            <p:cNvSpPr/>
            <p:nvPr/>
          </p:nvSpPr>
          <p:spPr>
            <a:xfrm>
              <a:off x="2057400" y="6178"/>
              <a:ext cx="2057400" cy="25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 lvl="0">
                <a:defRPr sz="1800"/>
              </a:pPr>
              <a:r>
                <a:rPr lang="ru-RU" sz="1050" dirty="0">
                  <a:solidFill>
                    <a:srgbClr val="ADADAD"/>
                  </a:solidFill>
                </a:rPr>
                <a:t>Устройство</a:t>
              </a:r>
              <a:endParaRPr sz="1050" dirty="0">
                <a:solidFill>
                  <a:srgbClr val="ADADAD"/>
                </a:solidFill>
              </a:endParaRPr>
            </a:p>
          </p:txBody>
        </p:sp>
        <p:sp>
          <p:nvSpPr>
            <p:cNvPr id="82" name="Shape 163"/>
            <p:cNvSpPr/>
            <p:nvPr/>
          </p:nvSpPr>
          <p:spPr>
            <a:xfrm>
              <a:off x="4114800" y="0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ADADA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endParaRPr sz="1000" dirty="0">
                <a:solidFill>
                  <a:srgbClr val="ADADAD"/>
                </a:solidFill>
              </a:endParaRPr>
            </a:p>
          </p:txBody>
        </p:sp>
        <p:sp>
          <p:nvSpPr>
            <p:cNvPr id="83" name="Shape 164"/>
            <p:cNvSpPr/>
            <p:nvPr/>
          </p:nvSpPr>
          <p:spPr>
            <a:xfrm>
              <a:off x="6172200" y="6178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ADADAD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000" dirty="0" smtClean="0">
                  <a:solidFill>
                    <a:srgbClr val="ADADAD"/>
                  </a:solidFill>
                </a:rPr>
                <a:t>Тестирование</a:t>
              </a:r>
              <a:endParaRPr sz="1000" dirty="0">
                <a:solidFill>
                  <a:srgbClr val="ADADAD"/>
                </a:solidFill>
              </a:endParaRPr>
            </a:p>
          </p:txBody>
        </p:sp>
        <p:sp>
          <p:nvSpPr>
            <p:cNvPr id="84" name="Shape 162"/>
            <p:cNvSpPr/>
            <p:nvPr/>
          </p:nvSpPr>
          <p:spPr>
            <a:xfrm>
              <a:off x="4114800" y="-22207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/>
              </a:lvl1pPr>
            </a:lstStyle>
            <a:p>
              <a:pPr lvl="0">
                <a:defRPr sz="1800"/>
              </a:pPr>
              <a:r>
                <a:rPr lang="ru-RU" sz="1000" dirty="0" smtClean="0"/>
                <a:t>Процесс создания</a:t>
              </a:r>
              <a:endParaRPr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63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534"/>
          <p:cNvSpPr/>
          <p:nvPr/>
        </p:nvSpPr>
        <p:spPr>
          <a:xfrm>
            <a:off x="951937" y="5291028"/>
            <a:ext cx="7165585" cy="995762"/>
          </a:xfrm>
          <a:prstGeom prst="roundRect">
            <a:avLst>
              <a:gd name="adj" fmla="val 53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endParaRPr sz="1400" kern="0" dirty="0">
              <a:solidFill>
                <a:srgbClr val="000000"/>
              </a:solidFill>
              <a:latin typeface="Arial"/>
              <a:ea typeface="Helvetica"/>
              <a:cs typeface="Arial"/>
              <a:sym typeface="Arial"/>
            </a:endParaRPr>
          </a:p>
        </p:txBody>
      </p: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-3559629" y="2151742"/>
            <a:ext cx="86868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0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541649" y="3482378"/>
            <a:ext cx="282099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73386">
              <a:defRPr b="1">
                <a:solidFill>
                  <a:srgbClr val="FFFFFF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endParaRPr b="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726226" y="5437724"/>
            <a:ext cx="5835834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2">
            <a:spAutoFit/>
          </a:bodyPr>
          <a:lstStyle/>
          <a:p>
            <a:pPr marL="286866" lvl="1" indent="-285750" defTabSz="895318">
              <a:buSzPct val="120000"/>
              <a:buFont typeface="Wingdings" charset="2"/>
              <a:buChar char="ü"/>
            </a:pPr>
            <a:r>
              <a:rPr lang="ru-RU" sz="1400" dirty="0" smtClean="0"/>
              <a:t>Идея нравится</a:t>
            </a:r>
            <a:endParaRPr sz="1400" kern="0" dirty="0" smtClean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866" lvl="1" indent="-285750" defTabSz="895318">
              <a:buSzPct val="120000"/>
              <a:buFont typeface="Wingdings" charset="2"/>
              <a:buChar char="ü"/>
            </a:pPr>
            <a:r>
              <a:rPr lang="ru-RU" sz="1400" dirty="0" smtClean="0"/>
              <a:t>Метод измерения вызывает сомнения</a:t>
            </a:r>
            <a:endParaRPr lang="ru-RU" sz="14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968" lvl="1" indent="-81852" defTabSz="895318">
              <a:buSzPct val="120000"/>
              <a:buFont typeface="Arial"/>
              <a:buChar char="•"/>
            </a:pPr>
            <a:endParaRPr sz="14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866" lvl="1" indent="-285750" defTabSz="895318">
              <a:buSzPct val="120000"/>
              <a:buFont typeface="Wingdings" charset="2"/>
              <a:buChar char="ü"/>
            </a:pPr>
            <a:r>
              <a:rPr lang="ru-RU" sz="1400" dirty="0"/>
              <a:t>К</a:t>
            </a:r>
            <a:r>
              <a:rPr lang="ru-RU" sz="1400" kern="0" dirty="0" smtClean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онсервативное отношение к гантелям в целом</a:t>
            </a:r>
            <a:endParaRPr sz="14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866" lvl="1" indent="-285750" defTabSz="895318">
              <a:buSzPct val="120000"/>
              <a:buFont typeface="Wingdings" charset="2"/>
              <a:buChar char="ü"/>
            </a:pPr>
            <a:r>
              <a:rPr lang="ru-RU" sz="1400" kern="0" dirty="0" smtClean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Дизайн не пересматриваем</a:t>
            </a:r>
            <a:endParaRPr sz="14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895318"/>
            <a:endParaRPr sz="11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roup 341"/>
          <p:cNvGrpSpPr/>
          <p:nvPr/>
        </p:nvGrpSpPr>
        <p:grpSpPr>
          <a:xfrm>
            <a:off x="415951" y="926393"/>
            <a:ext cx="8229601" cy="260093"/>
            <a:chOff x="0" y="0"/>
            <a:chExt cx="8229600" cy="260091"/>
          </a:xfrm>
        </p:grpSpPr>
        <p:sp>
          <p:nvSpPr>
            <p:cNvPr id="337" name="Shape 337"/>
            <p:cNvSpPr/>
            <p:nvPr/>
          </p:nvSpPr>
          <p:spPr>
            <a:xfrm>
              <a:off x="0" y="6179"/>
              <a:ext cx="2057400" cy="25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FBFBF"/>
                  </a:solidFill>
                </a:defRPr>
              </a:lvl1pPr>
            </a:lstStyle>
            <a:p>
              <a:pPr defTabSz="914400">
                <a:defRPr sz="1800">
                  <a:solidFill>
                    <a:srgbClr val="000000"/>
                  </a:solidFill>
                </a:defRPr>
              </a:pPr>
              <a:r>
                <a:rPr sz="105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Резюме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2028393" y="6179"/>
              <a:ext cx="2057401" cy="25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BFBFBF"/>
                  </a:solidFill>
                </a:defRPr>
              </a:lvl1pPr>
            </a:lstStyle>
            <a:p>
              <a:pPr defTabSz="914400">
                <a:defRPr sz="1800">
                  <a:solidFill>
                    <a:srgbClr val="000000"/>
                  </a:solidFill>
                </a:defRPr>
              </a:pPr>
              <a:r>
                <a:rPr lang="ru-RU" sz="105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Устройство</a:t>
              </a:r>
              <a:endParaRPr sz="10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4114800" y="0"/>
              <a:ext cx="2057400" cy="246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 defTabSz="914400"/>
              <a:r>
                <a:rPr lang="ru-RU" sz="1000" kern="0" dirty="0" smtClean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rPr>
                <a:t>Процесс создания</a:t>
              </a:r>
              <a:r>
                <a:rPr sz="1000" kern="0" dirty="0" smtClean="0">
                  <a:solidFill>
                    <a:srgbClr val="ADADAD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000" kern="0" dirty="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6172200" y="6178"/>
              <a:ext cx="2057400" cy="253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ADADAD"/>
                  </a:solidFill>
                </a:defRPr>
              </a:lvl1pPr>
            </a:lstStyle>
            <a:p>
              <a:pPr defTabSz="914400">
                <a:defRPr sz="1800">
                  <a:solidFill>
                    <a:srgbClr val="000000"/>
                  </a:solidFill>
                </a:defRPr>
              </a:pPr>
              <a:r>
                <a:rPr lang="ru-RU" sz="1050" kern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Тестирование</a:t>
              </a:r>
              <a:endParaRPr sz="105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roup 346"/>
          <p:cNvGrpSpPr/>
          <p:nvPr/>
        </p:nvGrpSpPr>
        <p:grpSpPr>
          <a:xfrm>
            <a:off x="412345" y="849561"/>
            <a:ext cx="8233207" cy="76201"/>
            <a:chOff x="0" y="0"/>
            <a:chExt cx="8233206" cy="76200"/>
          </a:xfrm>
        </p:grpSpPr>
        <p:sp>
          <p:nvSpPr>
            <p:cNvPr id="342" name="Shape 342"/>
            <p:cNvSpPr/>
            <p:nvPr/>
          </p:nvSpPr>
          <p:spPr>
            <a:xfrm>
              <a:off x="-1" y="0"/>
              <a:ext cx="2061007" cy="76200"/>
            </a:xfrm>
            <a:prstGeom prst="rect">
              <a:avLst/>
            </a:prstGeom>
            <a:solidFill>
              <a:srgbClr val="D9D9D9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914400">
                <a:defRPr sz="1000">
                  <a:solidFill>
                    <a:srgbClr val="00004E"/>
                  </a:solidFill>
                </a:defRPr>
              </a:pPr>
              <a:endParaRPr sz="1000" kern="0">
                <a:solidFill>
                  <a:srgbClr val="0000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057400" y="0"/>
              <a:ext cx="2061006" cy="76200"/>
            </a:xfrm>
            <a:prstGeom prst="rect">
              <a:avLst/>
            </a:prstGeom>
            <a:solidFill>
              <a:srgbClr val="00004E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914400">
                <a:defRPr sz="1000">
                  <a:solidFill>
                    <a:srgbClr val="00004E"/>
                  </a:solidFill>
                </a:defRPr>
              </a:pPr>
              <a:endParaRPr sz="1000" kern="0">
                <a:solidFill>
                  <a:srgbClr val="0000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057400" y="0"/>
              <a:ext cx="2061006" cy="76200"/>
            </a:xfrm>
            <a:prstGeom prst="rect">
              <a:avLst/>
            </a:prstGeom>
            <a:solidFill>
              <a:srgbClr val="E6E6E6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914400">
                <a:defRPr sz="1000">
                  <a:solidFill>
                    <a:srgbClr val="00004E"/>
                  </a:solidFill>
                </a:defRPr>
              </a:pPr>
              <a:endParaRPr sz="1000" kern="0">
                <a:solidFill>
                  <a:srgbClr val="0000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6172200" y="0"/>
              <a:ext cx="2061006" cy="76200"/>
            </a:xfrm>
            <a:prstGeom prst="rect">
              <a:avLst/>
            </a:prstGeom>
            <a:solidFill>
              <a:srgbClr val="E6E6E6"/>
            </a:solidFill>
            <a:ln w="3175" cap="flat">
              <a:solidFill>
                <a:srgbClr val="00004E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914400">
                <a:defRPr sz="1000">
                  <a:solidFill>
                    <a:srgbClr val="00004E"/>
                  </a:solidFill>
                </a:defRPr>
              </a:pPr>
              <a:endParaRPr sz="1000" kern="0">
                <a:solidFill>
                  <a:srgbClr val="00004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Shape 347"/>
          <p:cNvSpPr/>
          <p:nvPr/>
        </p:nvSpPr>
        <p:spPr>
          <a:xfrm>
            <a:off x="4534730" y="856372"/>
            <a:ext cx="2061007" cy="76200"/>
          </a:xfrm>
          <a:prstGeom prst="rect">
            <a:avLst/>
          </a:prstGeom>
          <a:solidFill>
            <a:srgbClr val="00004E"/>
          </a:solidFill>
          <a:ln w="3175">
            <a:solidFill>
              <a:srgbClr val="00004E"/>
            </a:solidFill>
          </a:ln>
        </p:spPr>
        <p:txBody>
          <a:bodyPr lIns="0" tIns="0" rIns="0" bIns="0" anchor="ctr"/>
          <a:lstStyle/>
          <a:p>
            <a:pPr algn="ctr" defTabSz="914400">
              <a:defRPr sz="1000">
                <a:solidFill>
                  <a:srgbClr val="00004E"/>
                </a:solidFill>
              </a:defRPr>
            </a:pPr>
            <a:endParaRPr sz="1000" kern="0">
              <a:solidFill>
                <a:srgbClr val="0000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6588152" y="850194"/>
            <a:ext cx="2061006" cy="76200"/>
          </a:xfrm>
          <a:prstGeom prst="rect">
            <a:avLst/>
          </a:prstGeom>
          <a:solidFill>
            <a:srgbClr val="D9D9D9"/>
          </a:solidFill>
          <a:ln w="3175">
            <a:solidFill>
              <a:srgbClr val="00004E"/>
            </a:solidFill>
          </a:ln>
        </p:spPr>
        <p:txBody>
          <a:bodyPr lIns="0" tIns="0" rIns="0" bIns="0" anchor="ctr"/>
          <a:lstStyle/>
          <a:p>
            <a:pPr algn="ctr" defTabSz="914400">
              <a:defRPr sz="1000">
                <a:solidFill>
                  <a:srgbClr val="00004E"/>
                </a:solidFill>
              </a:defRPr>
            </a:pPr>
            <a:endParaRPr sz="1000" kern="0">
              <a:solidFill>
                <a:srgbClr val="0000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34"/>
          <p:cNvSpPr/>
          <p:nvPr/>
        </p:nvSpPr>
        <p:spPr>
          <a:xfrm>
            <a:off x="586664" y="2132550"/>
            <a:ext cx="3709565" cy="1349828"/>
          </a:xfrm>
          <a:prstGeom prst="roundRect">
            <a:avLst>
              <a:gd name="adj" fmla="val 5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endParaRPr lang="ru-RU" sz="1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100" dirty="0" smtClean="0">
                <a:solidFill>
                  <a:srgbClr val="000000"/>
                </a:solidFill>
                <a:latin typeface="Arial"/>
                <a:cs typeface="Arial"/>
              </a:rPr>
              <a:t>«</a:t>
            </a: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Я думаю крутая штука»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Удобно, если информация выводится с помощью голоса или световых индикаторов: зеленый-правильно, красный-неправильно.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Самое трудное при выполнении - заставить себя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100" kern="0" dirty="0" smtClean="0">
                <a:solidFill>
                  <a:srgbClr val="000000"/>
                </a:solidFill>
                <a:latin typeface="Arial"/>
                <a:ea typeface="Helvetica"/>
                <a:cs typeface="Arial"/>
                <a:sym typeface="Arial"/>
              </a:rPr>
              <a:t>.</a:t>
            </a:r>
            <a:endParaRPr sz="1100" kern="0" dirty="0">
              <a:solidFill>
                <a:srgbClr val="000000"/>
              </a:solidFill>
              <a:latin typeface="Arial"/>
              <a:ea typeface="Helvetica"/>
              <a:cs typeface="Arial"/>
              <a:sym typeface="Arial"/>
            </a:endParaRPr>
          </a:p>
        </p:txBody>
      </p:sp>
      <p:sp>
        <p:nvSpPr>
          <p:cNvPr id="74" name="Shape 534"/>
          <p:cNvSpPr/>
          <p:nvPr/>
        </p:nvSpPr>
        <p:spPr>
          <a:xfrm>
            <a:off x="4876800" y="2158045"/>
            <a:ext cx="3830607" cy="1329030"/>
          </a:xfrm>
          <a:prstGeom prst="roundRect">
            <a:avLst>
              <a:gd name="adj" fmla="val 5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«Бесполезная вещь»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Изучение упражнений - с помощью тренера или </a:t>
            </a:r>
            <a:r>
              <a:rPr lang="ru-RU" sz="1200" dirty="0" smtClean="0">
                <a:solidFill>
                  <a:srgbClr val="000000"/>
                </a:solidFill>
                <a:latin typeface="Arial"/>
                <a:cs typeface="Arial"/>
              </a:rPr>
              <a:t>книг. Датчики </a:t>
            </a: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неточные, не может заменить тренера: тренер во время выполнения щупает и видит мышцы и может подсказать как правильно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Предложение: снимать показания со всех мышц с помощью датчиков на теле</a:t>
            </a:r>
          </a:p>
        </p:txBody>
      </p:sp>
      <p:sp>
        <p:nvSpPr>
          <p:cNvPr id="76" name="Shape 534"/>
          <p:cNvSpPr/>
          <p:nvPr/>
        </p:nvSpPr>
        <p:spPr>
          <a:xfrm>
            <a:off x="940641" y="5041543"/>
            <a:ext cx="7165798" cy="257369"/>
          </a:xfrm>
          <a:prstGeom prst="roundRect">
            <a:avLst>
              <a:gd name="adj" fmla="val 533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400" kern="0" dirty="0" smtClean="0">
                <a:solidFill>
                  <a:srgbClr val="000000"/>
                </a:solidFill>
                <a:latin typeface="Arial"/>
                <a:ea typeface="Helvetica"/>
                <a:cs typeface="Arial"/>
                <a:sym typeface="Arial"/>
              </a:rPr>
              <a:t>Выводы</a:t>
            </a:r>
            <a:endParaRPr sz="1400" kern="0" dirty="0">
              <a:solidFill>
                <a:srgbClr val="000000"/>
              </a:solidFill>
              <a:latin typeface="Arial"/>
              <a:ea typeface="Helvetica"/>
              <a:cs typeface="Arial"/>
              <a:sym typeface="Arial"/>
            </a:endParaRPr>
          </a:p>
        </p:txBody>
      </p:sp>
      <p:sp>
        <p:nvSpPr>
          <p:cNvPr id="37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302959" y="6009791"/>
            <a:ext cx="1752600" cy="2769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38" name="Подзаголовок 3"/>
          <p:cNvSpPr txBox="1">
            <a:spLocks/>
          </p:cNvSpPr>
          <p:nvPr/>
        </p:nvSpPr>
        <p:spPr>
          <a:xfrm>
            <a:off x="173007" y="6548775"/>
            <a:ext cx="662940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0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>
              <a:latin typeface="Arial"/>
              <a:cs typeface="Arial"/>
            </a:endParaRPr>
          </a:p>
        </p:txBody>
      </p:sp>
      <p:pic>
        <p:nvPicPr>
          <p:cNvPr id="40" name="Picture 8" descr="Thumbs down silhouet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147" y="1439970"/>
            <a:ext cx="566248" cy="5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47" y="1367210"/>
            <a:ext cx="639008" cy="639008"/>
          </a:xfrm>
          <a:prstGeom prst="rect">
            <a:avLst/>
          </a:prstGeom>
        </p:spPr>
      </p:pic>
      <p:sp>
        <p:nvSpPr>
          <p:cNvPr id="48" name="Shape 534"/>
          <p:cNvSpPr/>
          <p:nvPr/>
        </p:nvSpPr>
        <p:spPr>
          <a:xfrm>
            <a:off x="617972" y="3673648"/>
            <a:ext cx="3678257" cy="1188638"/>
          </a:xfrm>
          <a:prstGeom prst="roundRect">
            <a:avLst>
              <a:gd name="adj" fmla="val 5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 defTabSz="914400">
              <a:defRPr>
                <a:solidFill>
                  <a:srgbClr val="FFFFFF"/>
                </a:solidFill>
              </a:defRPr>
            </a:pPr>
            <a:endParaRPr lang="ru-RU" sz="105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«Я хотел бы связь тренажеров (в том числе и гантелей) с моим, скажем, аккаунтом, чтобы отслеживать прогресс, технику и т.п.»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r>
              <a:rPr lang="ru-RU" sz="1200" dirty="0">
                <a:solidFill>
                  <a:srgbClr val="000000"/>
                </a:solidFill>
                <a:latin typeface="Arial"/>
                <a:cs typeface="Arial"/>
              </a:rPr>
              <a:t>«индикатор (цветовой например), может быть полезно"</a:t>
            </a:r>
          </a:p>
          <a:p>
            <a:pPr algn="ctr" defTabSz="914400">
              <a:defRPr>
                <a:solidFill>
                  <a:srgbClr val="FFFFFF"/>
                </a:solidFill>
              </a:defRPr>
            </a:pPr>
            <a:endParaRPr sz="1100" kern="0" dirty="0">
              <a:solidFill>
                <a:srgbClr val="000000"/>
              </a:solidFill>
              <a:latin typeface="Arial"/>
              <a:ea typeface="Helvetica"/>
              <a:cs typeface="Arial"/>
              <a:sym typeface="Arial"/>
            </a:endParaRPr>
          </a:p>
        </p:txBody>
      </p:sp>
      <p:sp>
        <p:nvSpPr>
          <p:cNvPr id="49" name="Shape 534"/>
          <p:cNvSpPr/>
          <p:nvPr/>
        </p:nvSpPr>
        <p:spPr>
          <a:xfrm>
            <a:off x="4876800" y="3699143"/>
            <a:ext cx="3830607" cy="664515"/>
          </a:xfrm>
          <a:prstGeom prst="roundRect">
            <a:avLst>
              <a:gd name="adj" fmla="val 5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r>
              <a:rPr lang="ru-RU" sz="1200" dirty="0"/>
              <a:t>«Спину нужно определённым образом держать, думаю этот датчик бесполезен"</a:t>
            </a:r>
          </a:p>
        </p:txBody>
      </p:sp>
      <p:sp>
        <p:nvSpPr>
          <p:cNvPr id="50" name="Shape 347"/>
          <p:cNvSpPr/>
          <p:nvPr/>
        </p:nvSpPr>
        <p:spPr>
          <a:xfrm>
            <a:off x="6581951" y="845226"/>
            <a:ext cx="2061007" cy="76200"/>
          </a:xfrm>
          <a:prstGeom prst="rect">
            <a:avLst/>
          </a:prstGeom>
          <a:solidFill>
            <a:srgbClr val="00004E"/>
          </a:solidFill>
          <a:ln w="3175">
            <a:solidFill>
              <a:srgbClr val="00004E"/>
            </a:solidFill>
          </a:ln>
        </p:spPr>
        <p:txBody>
          <a:bodyPr lIns="0" tIns="0" rIns="0" bIns="0" anchor="ctr"/>
          <a:lstStyle/>
          <a:p>
            <a:pPr algn="ctr" defTabSz="914400">
              <a:defRPr sz="1000">
                <a:solidFill>
                  <a:srgbClr val="00004E"/>
                </a:solidFill>
              </a:defRPr>
            </a:pPr>
            <a:endParaRPr sz="1000" kern="0">
              <a:solidFill>
                <a:srgbClr val="0000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344"/>
          <p:cNvSpPr/>
          <p:nvPr/>
        </p:nvSpPr>
        <p:spPr>
          <a:xfrm>
            <a:off x="4523540" y="843888"/>
            <a:ext cx="2061006" cy="76201"/>
          </a:xfrm>
          <a:prstGeom prst="rect">
            <a:avLst/>
          </a:prstGeom>
          <a:solidFill>
            <a:srgbClr val="E6E6E6"/>
          </a:solidFill>
          <a:ln w="3175" cap="flat">
            <a:solidFill>
              <a:srgbClr val="00004E"/>
            </a:solidFill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914400">
              <a:defRPr sz="1000">
                <a:solidFill>
                  <a:srgbClr val="00004E"/>
                </a:solidFill>
              </a:defRPr>
            </a:pPr>
            <a:endParaRPr sz="1000" kern="0">
              <a:solidFill>
                <a:srgbClr val="00004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92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b="0">
                <a:solidFill>
                  <a:srgbClr val="000000"/>
                </a:solidFill>
              </a:defRPr>
            </a:pP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Проект </a:t>
            </a:r>
            <a:r>
              <a:rPr sz="1600" b="1" dirty="0" err="1">
                <a:solidFill>
                  <a:schemeClr val="accent1"/>
                </a:solidFill>
                <a:latin typeface="Arial"/>
                <a:cs typeface="Arial"/>
              </a:rPr>
              <a:t>подготовила</a:t>
            </a:r>
            <a:r>
              <a:rPr sz="16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600" b="1" dirty="0" err="1" smtClean="0">
                <a:solidFill>
                  <a:schemeClr val="accent1"/>
                </a:solidFill>
                <a:latin typeface="Arial"/>
                <a:cs typeface="Arial"/>
              </a:rPr>
              <a:t>команда</a:t>
            </a: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pSp>
        <p:nvGrpSpPr>
          <p:cNvPr id="1038" name="Group 1038"/>
          <p:cNvGrpSpPr/>
          <p:nvPr/>
        </p:nvGrpSpPr>
        <p:grpSpPr>
          <a:xfrm>
            <a:off x="4606865" y="819753"/>
            <a:ext cx="1949385" cy="332313"/>
            <a:chOff x="0" y="0"/>
            <a:chExt cx="1949383" cy="332312"/>
          </a:xfrm>
        </p:grpSpPr>
        <p:sp>
          <p:nvSpPr>
            <p:cNvPr id="1036" name="Shape 1036"/>
            <p:cNvSpPr/>
            <p:nvPr/>
          </p:nvSpPr>
          <p:spPr>
            <a:xfrm>
              <a:off x="0" y="0"/>
              <a:ext cx="1949383" cy="323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4E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500" dirty="0" smtClean="0"/>
                <a:t>Дмитрий Харламов</a:t>
              </a:r>
              <a:endParaRPr sz="1500" dirty="0"/>
            </a:p>
          </p:txBody>
        </p:sp>
        <p:sp>
          <p:nvSpPr>
            <p:cNvPr id="1037" name="Shape 1037"/>
            <p:cNvSpPr/>
            <p:nvPr/>
          </p:nvSpPr>
          <p:spPr>
            <a:xfrm flipV="1">
              <a:off x="198457" y="326314"/>
              <a:ext cx="1552469" cy="5998"/>
            </a:xfrm>
            <a:prstGeom prst="line">
              <a:avLst/>
            </a:prstGeom>
            <a:noFill/>
            <a:ln w="25400" cap="flat">
              <a:solidFill>
                <a:srgbClr val="00005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>
                <a:solidFill>
                  <a:srgbClr val="00004E"/>
                </a:solidFill>
              </a:endParaRPr>
            </a:p>
          </p:txBody>
        </p:sp>
      </p:grpSp>
      <p:grpSp>
        <p:nvGrpSpPr>
          <p:cNvPr id="1041" name="Group 1041"/>
          <p:cNvGrpSpPr/>
          <p:nvPr/>
        </p:nvGrpSpPr>
        <p:grpSpPr>
          <a:xfrm>
            <a:off x="6692813" y="838199"/>
            <a:ext cx="2191544" cy="323163"/>
            <a:chOff x="0" y="0"/>
            <a:chExt cx="1949383" cy="323162"/>
          </a:xfrm>
        </p:grpSpPr>
        <p:sp>
          <p:nvSpPr>
            <p:cNvPr id="1039" name="Shape 1039"/>
            <p:cNvSpPr/>
            <p:nvPr/>
          </p:nvSpPr>
          <p:spPr>
            <a:xfrm>
              <a:off x="0" y="0"/>
              <a:ext cx="1949383" cy="323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4E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500" dirty="0" smtClean="0"/>
                <a:t>Александр Макарычев</a:t>
              </a:r>
              <a:endParaRPr sz="1500" dirty="0"/>
            </a:p>
          </p:txBody>
        </p:sp>
        <p:sp>
          <p:nvSpPr>
            <p:cNvPr id="1040" name="Shape 1040"/>
            <p:cNvSpPr/>
            <p:nvPr/>
          </p:nvSpPr>
          <p:spPr>
            <a:xfrm flipV="1">
              <a:off x="109620" y="298718"/>
              <a:ext cx="1790563" cy="5998"/>
            </a:xfrm>
            <a:prstGeom prst="line">
              <a:avLst/>
            </a:prstGeom>
            <a:noFill/>
            <a:ln w="25400" cap="flat">
              <a:solidFill>
                <a:srgbClr val="00005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>
                <a:solidFill>
                  <a:srgbClr val="00004E"/>
                </a:solidFill>
              </a:endParaRPr>
            </a:p>
          </p:txBody>
        </p:sp>
      </p:grpSp>
      <p:grpSp>
        <p:nvGrpSpPr>
          <p:cNvPr id="1044" name="Group 1044"/>
          <p:cNvGrpSpPr/>
          <p:nvPr/>
        </p:nvGrpSpPr>
        <p:grpSpPr>
          <a:xfrm>
            <a:off x="107504" y="838199"/>
            <a:ext cx="2299592" cy="332313"/>
            <a:chOff x="0" y="0"/>
            <a:chExt cx="1949383" cy="332312"/>
          </a:xfrm>
        </p:grpSpPr>
        <p:sp>
          <p:nvSpPr>
            <p:cNvPr id="1042" name="Shape 1042"/>
            <p:cNvSpPr/>
            <p:nvPr/>
          </p:nvSpPr>
          <p:spPr>
            <a:xfrm>
              <a:off x="0" y="0"/>
              <a:ext cx="1949383" cy="323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4E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500" dirty="0" smtClean="0"/>
                <a:t>Алексей </a:t>
              </a:r>
              <a:r>
                <a:rPr lang="ru-RU" sz="1500" dirty="0" err="1" smtClean="0"/>
                <a:t>Чекунин</a:t>
              </a:r>
              <a:endParaRPr sz="1500" dirty="0"/>
            </a:p>
          </p:txBody>
        </p:sp>
        <p:sp>
          <p:nvSpPr>
            <p:cNvPr id="1043" name="Shape 1043"/>
            <p:cNvSpPr/>
            <p:nvPr/>
          </p:nvSpPr>
          <p:spPr>
            <a:xfrm flipV="1">
              <a:off x="198457" y="326314"/>
              <a:ext cx="1552469" cy="5998"/>
            </a:xfrm>
            <a:prstGeom prst="line">
              <a:avLst/>
            </a:prstGeom>
            <a:noFill/>
            <a:ln w="25400" cap="flat">
              <a:solidFill>
                <a:srgbClr val="00005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>
                <a:solidFill>
                  <a:srgbClr val="00004E"/>
                </a:solidFill>
              </a:endParaRPr>
            </a:p>
          </p:txBody>
        </p:sp>
      </p:grpSp>
      <p:grpSp>
        <p:nvGrpSpPr>
          <p:cNvPr id="1050" name="Group 1050"/>
          <p:cNvGrpSpPr/>
          <p:nvPr/>
        </p:nvGrpSpPr>
        <p:grpSpPr>
          <a:xfrm>
            <a:off x="2192150" y="829046"/>
            <a:ext cx="2520282" cy="332316"/>
            <a:chOff x="0" y="0"/>
            <a:chExt cx="2520281" cy="332315"/>
          </a:xfrm>
        </p:grpSpPr>
        <p:sp>
          <p:nvSpPr>
            <p:cNvPr id="1048" name="Shape 1048"/>
            <p:cNvSpPr/>
            <p:nvPr/>
          </p:nvSpPr>
          <p:spPr>
            <a:xfrm>
              <a:off x="0" y="0"/>
              <a:ext cx="2520281" cy="323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00004E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ru-RU" sz="1500" dirty="0"/>
                <a:t>Антон </a:t>
              </a:r>
              <a:r>
                <a:rPr lang="ru-RU" sz="1500" dirty="0" err="1"/>
                <a:t>Чердинцев</a:t>
              </a:r>
              <a:endParaRPr sz="1500" dirty="0"/>
            </a:p>
          </p:txBody>
        </p:sp>
        <p:sp>
          <p:nvSpPr>
            <p:cNvPr id="1049" name="Shape 1049"/>
            <p:cNvSpPr/>
            <p:nvPr/>
          </p:nvSpPr>
          <p:spPr>
            <a:xfrm flipV="1">
              <a:off x="144015" y="317021"/>
              <a:ext cx="2023208" cy="15294"/>
            </a:xfrm>
            <a:prstGeom prst="line">
              <a:avLst/>
            </a:prstGeom>
            <a:noFill/>
            <a:ln w="25400" cap="flat">
              <a:solidFill>
                <a:srgbClr val="00005F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 sz="1600">
                <a:solidFill>
                  <a:srgbClr val="00004E"/>
                </a:solidFill>
              </a:endParaRPr>
            </a:p>
          </p:txBody>
        </p:sp>
      </p:grpSp>
      <p:sp>
        <p:nvSpPr>
          <p:cNvPr id="1054" name="Shape 1054"/>
          <p:cNvSpPr/>
          <p:nvPr/>
        </p:nvSpPr>
        <p:spPr>
          <a:xfrm>
            <a:off x="568280" y="3507324"/>
            <a:ext cx="121105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0000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ru-RU" sz="1400" dirty="0" smtClean="0">
                <a:solidFill>
                  <a:srgbClr val="00004E"/>
                </a:solidFill>
              </a:rPr>
              <a:t>МФТИ</a:t>
            </a:r>
            <a:r>
              <a:rPr sz="1400" dirty="0" smtClean="0">
                <a:solidFill>
                  <a:srgbClr val="00004E"/>
                </a:solidFill>
              </a:rPr>
              <a:t> </a:t>
            </a:r>
            <a:endParaRPr sz="1400" dirty="0">
              <a:solidFill>
                <a:srgbClr val="00004E"/>
              </a:solidFill>
            </a:endParaRPr>
          </a:p>
        </p:txBody>
      </p:sp>
      <p:sp>
        <p:nvSpPr>
          <p:cNvPr id="1055" name="Shape 1055"/>
          <p:cNvSpPr/>
          <p:nvPr/>
        </p:nvSpPr>
        <p:spPr>
          <a:xfrm>
            <a:off x="3140243" y="3720079"/>
            <a:ext cx="1152129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ru-RU" sz="1400" dirty="0" smtClean="0">
                <a:solidFill>
                  <a:srgbClr val="00004E"/>
                </a:solidFill>
              </a:rPr>
              <a:t>МФТИ</a:t>
            </a:r>
            <a:r>
              <a:rPr sz="1400" dirty="0" smtClean="0">
                <a:solidFill>
                  <a:srgbClr val="00004E"/>
                </a:solidFill>
              </a:rPr>
              <a:t> </a:t>
            </a:r>
            <a:endParaRPr sz="1400" dirty="0">
              <a:solidFill>
                <a:srgbClr val="00004E"/>
              </a:solidFill>
            </a:endParaRPr>
          </a:p>
          <a:p>
            <a:pPr lvl="0"/>
            <a:r>
              <a:rPr sz="1400" dirty="0">
                <a:solidFill>
                  <a:srgbClr val="00004E"/>
                </a:solidFill>
              </a:rPr>
              <a:t> </a:t>
            </a:r>
          </a:p>
        </p:txBody>
      </p:sp>
      <p:sp>
        <p:nvSpPr>
          <p:cNvPr id="1056" name="Shape 1056"/>
          <p:cNvSpPr/>
          <p:nvPr/>
        </p:nvSpPr>
        <p:spPr>
          <a:xfrm>
            <a:off x="4359374" y="3695509"/>
            <a:ext cx="2281382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solidFill>
                  <a:srgbClr val="0000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 smtClean="0">
                <a:solidFill>
                  <a:srgbClr val="00004E"/>
                </a:solidFill>
              </a:rPr>
              <a:t>М</a:t>
            </a:r>
            <a:r>
              <a:rPr lang="ru-RU" sz="1400" dirty="0" smtClean="0">
                <a:solidFill>
                  <a:srgbClr val="00004E"/>
                </a:solidFill>
              </a:rPr>
              <a:t>ФТИ</a:t>
            </a:r>
            <a:r>
              <a:rPr sz="1400" dirty="0" smtClean="0">
                <a:solidFill>
                  <a:srgbClr val="00004E"/>
                </a:solidFill>
              </a:rPr>
              <a:t> </a:t>
            </a:r>
            <a:endParaRPr sz="1400" dirty="0">
              <a:solidFill>
                <a:srgbClr val="00004E"/>
              </a:solidFill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6416985" y="3720079"/>
            <a:ext cx="27432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00004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rgbClr val="00004E"/>
                </a:solidFill>
              </a:rPr>
              <a:t>Финансовый университет  </a:t>
            </a:r>
          </a:p>
        </p:txBody>
      </p:sp>
      <p:sp>
        <p:nvSpPr>
          <p:cNvPr id="41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315200" y="6534825"/>
            <a:ext cx="1752600" cy="276999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pic>
        <p:nvPicPr>
          <p:cNvPr id="34" name="Picture 2" descr="https://pp.vk.me/c638722/v638722046/2708c/nejuL3_spV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7927" r="-21" b="962"/>
          <a:stretch/>
        </p:blipFill>
        <p:spPr bwMode="auto">
          <a:xfrm>
            <a:off x="195004" y="1326173"/>
            <a:ext cx="1951183" cy="239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pp.vk.me/c637519/v637519134/36909/ekX9cWoTgR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" t="28869" r="55248" b="43791"/>
          <a:stretch/>
        </p:blipFill>
        <p:spPr bwMode="auto">
          <a:xfrm>
            <a:off x="2450789" y="1326173"/>
            <a:ext cx="1855624" cy="23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s://pp.vk.me/c604329/v604329855/18e0a/W53dYZDRB8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4" r="22761"/>
          <a:stretch/>
        </p:blipFill>
        <p:spPr bwMode="auto">
          <a:xfrm>
            <a:off x="4765994" y="1306813"/>
            <a:ext cx="1631129" cy="238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s://pp.vk.me/c624025/v624025218/47938/4J4wDQCZR1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59" t="5601" r="30759" b="61814"/>
          <a:stretch/>
        </p:blipFill>
        <p:spPr bwMode="auto">
          <a:xfrm>
            <a:off x="6816051" y="1306814"/>
            <a:ext cx="1862816" cy="23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055"/>
          <p:cNvSpPr/>
          <p:nvPr/>
        </p:nvSpPr>
        <p:spPr>
          <a:xfrm>
            <a:off x="797349" y="3738054"/>
            <a:ext cx="1152129" cy="54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lang="ru-RU" sz="1400" dirty="0" smtClean="0">
                <a:solidFill>
                  <a:srgbClr val="00004E"/>
                </a:solidFill>
              </a:rPr>
              <a:t>МФТИ</a:t>
            </a:r>
            <a:r>
              <a:rPr sz="1400" dirty="0" smtClean="0">
                <a:solidFill>
                  <a:srgbClr val="00004E"/>
                </a:solidFill>
              </a:rPr>
              <a:t> </a:t>
            </a:r>
            <a:endParaRPr sz="1400" dirty="0">
              <a:solidFill>
                <a:srgbClr val="00004E"/>
              </a:solidFill>
            </a:endParaRPr>
          </a:p>
          <a:p>
            <a:pPr lvl="0"/>
            <a:r>
              <a:rPr sz="1400" dirty="0">
                <a:solidFill>
                  <a:srgbClr val="00004E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556" y="4739355"/>
            <a:ext cx="868680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</a:rPr>
              <a:t>Научились: Программировать на </a:t>
            </a:r>
            <a:r>
              <a:rPr lang="en-US" dirty="0" err="1" smtClean="0">
                <a:solidFill>
                  <a:srgbClr val="000000"/>
                </a:solidFill>
              </a:rPr>
              <a:t>Arduino</a:t>
            </a:r>
            <a:r>
              <a:rPr lang="ru-RU" dirty="0" smtClean="0">
                <a:solidFill>
                  <a:srgbClr val="000000"/>
                </a:solidFill>
              </a:rPr>
              <a:t>, 3</a:t>
            </a:r>
            <a:r>
              <a:rPr lang="en-US" dirty="0" smtClean="0">
                <a:solidFill>
                  <a:srgbClr val="000000"/>
                </a:solidFill>
              </a:rPr>
              <a:t>D-modeling(3D builder)</a:t>
            </a:r>
            <a:r>
              <a:rPr lang="ru-RU" dirty="0" smtClean="0">
                <a:solidFill>
                  <a:srgbClr val="000000"/>
                </a:solidFill>
              </a:rPr>
              <a:t>, проводить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ru-RU" dirty="0" smtClean="0">
                <a:solidFill>
                  <a:srgbClr val="000000"/>
                </a:solidFill>
              </a:rPr>
              <a:t>пользовательское тестирование</a:t>
            </a:r>
            <a:r>
              <a:rPr lang="ru-RU" dirty="0">
                <a:solidFill>
                  <a:srgbClr val="000000"/>
                </a:solidFill>
              </a:rPr>
              <a:t>,</a:t>
            </a:r>
            <a: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работать в команде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ru-RU" dirty="0" smtClean="0">
                <a:solidFill>
                  <a:srgbClr val="000000"/>
                </a:solidFill>
              </a:rPr>
              <a:t>собирать схему и т.д.</a:t>
            </a:r>
            <a: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HMRKEBJ106zkReyN3_DJQ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004E"/>
      </a:accent1>
      <a:accent2>
        <a:srgbClr val="E6E6E6"/>
      </a:accent2>
      <a:accent3>
        <a:srgbClr val="812234"/>
      </a:accent3>
      <a:accent4>
        <a:srgbClr val="17677F"/>
      </a:accent4>
      <a:accent5>
        <a:srgbClr val="83C7DE"/>
      </a:accent5>
      <a:accent6>
        <a:srgbClr val="641A9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004E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4E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Другое 22">
      <a:dk1>
        <a:sysClr val="windowText" lastClr="000000"/>
      </a:dk1>
      <a:lt1>
        <a:sysClr val="window" lastClr="FFFFFF"/>
      </a:lt1>
      <a:dk2>
        <a:srgbClr val="E6E6E6"/>
      </a:dk2>
      <a:lt2>
        <a:srgbClr val="CAE6EE"/>
      </a:lt2>
      <a:accent1>
        <a:srgbClr val="00004E"/>
      </a:accent1>
      <a:accent2>
        <a:srgbClr val="E6E6E6"/>
      </a:accent2>
      <a:accent3>
        <a:srgbClr val="812234"/>
      </a:accent3>
      <a:accent4>
        <a:srgbClr val="17677F"/>
      </a:accent4>
      <a:accent5>
        <a:srgbClr val="83C7DE"/>
      </a:accent5>
      <a:accent6>
        <a:srgbClr val="641A90"/>
      </a:accent6>
      <a:hlink>
        <a:srgbClr val="0000FF"/>
      </a:hlink>
      <a:folHlink>
        <a:srgbClr val="216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004E"/>
      </a:accent1>
      <a:accent2>
        <a:srgbClr val="E6E6E6"/>
      </a:accent2>
      <a:accent3>
        <a:srgbClr val="812234"/>
      </a:accent3>
      <a:accent4>
        <a:srgbClr val="17677F"/>
      </a:accent4>
      <a:accent5>
        <a:srgbClr val="83C7DE"/>
      </a:accent5>
      <a:accent6>
        <a:srgbClr val="641A9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004E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4E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461</Words>
  <Application>Microsoft Office PowerPoint</Application>
  <PresentationFormat>Экран (4:3)</PresentationFormat>
  <Paragraphs>100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Default</vt:lpstr>
      <vt:lpstr>Тема Office</vt:lpstr>
      <vt:lpstr>Презентация PowerPoint</vt:lpstr>
      <vt:lpstr>Презентация PowerPoint</vt:lpstr>
      <vt:lpstr>Схема и пояснение конструкции устройства</vt:lpstr>
      <vt:lpstr>Презентация PowerPoint</vt:lpstr>
      <vt:lpstr>Презентация PowerPoint</vt:lpstr>
      <vt:lpstr>Проект подготовила команда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197</cp:revision>
  <dcterms:modified xsi:type="dcterms:W3CDTF">2017-02-03T09:02:23Z</dcterms:modified>
</cp:coreProperties>
</file>