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1E3"/>
    <a:srgbClr val="1EDE4C"/>
    <a:srgbClr val="1075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81" d="100"/>
          <a:sy n="81" d="100"/>
        </p:scale>
        <p:origin x="75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1877B-B477-46B7-82F3-F702A465804E}"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9660A-B482-4FE0-8CD5-D487A9CD1290}" type="slidenum">
              <a:rPr lang="en-US" smtClean="0"/>
              <a:t>‹#›</a:t>
            </a:fld>
            <a:endParaRPr lang="en-US"/>
          </a:p>
        </p:txBody>
      </p:sp>
    </p:spTree>
    <p:extLst>
      <p:ext uri="{BB962C8B-B14F-4D97-AF65-F5344CB8AC3E}">
        <p14:creationId xmlns:p14="http://schemas.microsoft.com/office/powerpoint/2010/main" val="2822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F9660A-B482-4FE0-8CD5-D487A9CD1290}" type="slidenum">
              <a:rPr lang="en-US" smtClean="0"/>
              <a:t>5</a:t>
            </a:fld>
            <a:endParaRPr lang="en-US"/>
          </a:p>
        </p:txBody>
      </p:sp>
    </p:spTree>
    <p:extLst>
      <p:ext uri="{BB962C8B-B14F-4D97-AF65-F5344CB8AC3E}">
        <p14:creationId xmlns:p14="http://schemas.microsoft.com/office/powerpoint/2010/main" val="335136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3FF2297-F868-4D6D-9661-87D47AD4025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7FC9D-5851-4813-935F-A86BD2D65A0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77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F2297-F868-4D6D-9661-87D47AD4025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343134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F2297-F868-4D6D-9661-87D47AD4025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7FC9D-5851-4813-935F-A86BD2D65A0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1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F2297-F868-4D6D-9661-87D47AD4025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105438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FF2297-F868-4D6D-9661-87D47AD40254}"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7FC9D-5851-4813-935F-A86BD2D65A0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4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FF2297-F868-4D6D-9661-87D47AD4025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406301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FF2297-F868-4D6D-9661-87D47AD40254}"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278833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FF2297-F868-4D6D-9661-87D47AD40254}"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397878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FF2297-F868-4D6D-9661-87D47AD40254}"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239715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F2297-F868-4D6D-9661-87D47AD4025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7FC9D-5851-4813-935F-A86BD2D65A0A}" type="slidenum">
              <a:rPr lang="en-US" smtClean="0"/>
              <a:t>‹#›</a:t>
            </a:fld>
            <a:endParaRPr lang="en-US"/>
          </a:p>
        </p:txBody>
      </p:sp>
    </p:spTree>
    <p:extLst>
      <p:ext uri="{BB962C8B-B14F-4D97-AF65-F5344CB8AC3E}">
        <p14:creationId xmlns:p14="http://schemas.microsoft.com/office/powerpoint/2010/main" val="281971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FF2297-F868-4D6D-9661-87D47AD40254}"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7FC9D-5851-4813-935F-A86BD2D65A0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60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3FF2297-F868-4D6D-9661-87D47AD40254}" type="datetimeFigureOut">
              <a:rPr lang="en-US" smtClean="0"/>
              <a:t>11/30/2023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77FC9D-5851-4813-935F-A86BD2D65A0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757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statistics.gov.rw/datasource/labour-force-survey-2019"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2537487-6A6C-E272-11A6-65FFF5C4F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4"/>
            <a:ext cx="12192000" cy="6858000"/>
          </a:xfrm>
          <a:prstGeom prst="rect">
            <a:avLst/>
          </a:prstGeom>
          <a:solidFill>
            <a:schemeClr val="accent1"/>
          </a:solidFill>
        </p:spPr>
      </p:pic>
      <p:sp>
        <p:nvSpPr>
          <p:cNvPr id="28" name="Rectangle: Rounded Corners 27">
            <a:extLst>
              <a:ext uri="{FF2B5EF4-FFF2-40B4-BE49-F238E27FC236}">
                <a16:creationId xmlns:a16="http://schemas.microsoft.com/office/drawing/2014/main" id="{2822EA9A-1450-FF71-F5A3-C6CADBC2E18D}"/>
              </a:ext>
            </a:extLst>
          </p:cNvPr>
          <p:cNvSpPr/>
          <p:nvPr/>
        </p:nvSpPr>
        <p:spPr>
          <a:xfrm>
            <a:off x="410459" y="485774"/>
            <a:ext cx="8823488" cy="81915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50000"/>
                  </a:schemeClr>
                </a:solidFill>
                <a:latin typeface="Arial Rounded MT Bold" panose="020F0704030504030204" pitchFamily="34" charset="0"/>
                <a:ea typeface="Cascadia Code ExtraLight" panose="020B0609020000020004" pitchFamily="49" charset="0"/>
                <a:cs typeface="Cascadia Code ExtraLight" panose="020B0609020000020004" pitchFamily="49" charset="0"/>
              </a:rPr>
              <a:t>RWANDA LABOUR FORCE SURVEY, 2022</a:t>
            </a:r>
          </a:p>
        </p:txBody>
      </p:sp>
      <p:sp>
        <p:nvSpPr>
          <p:cNvPr id="29" name="Rectangle: Rounded Corners 28">
            <a:extLst>
              <a:ext uri="{FF2B5EF4-FFF2-40B4-BE49-F238E27FC236}">
                <a16:creationId xmlns:a16="http://schemas.microsoft.com/office/drawing/2014/main" id="{05F903C8-6538-94C5-63B0-15A97BC6C224}"/>
              </a:ext>
            </a:extLst>
          </p:cNvPr>
          <p:cNvSpPr/>
          <p:nvPr/>
        </p:nvSpPr>
        <p:spPr>
          <a:xfrm>
            <a:off x="247652" y="895349"/>
            <a:ext cx="4419600" cy="109537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Britannic Bold" panose="020B0903060703020204" pitchFamily="34" charset="0"/>
                <a:ea typeface="Cascadia Code ExtraLight" panose="020B0609020000020004" pitchFamily="49" charset="0"/>
                <a:cs typeface="Cascadia Code ExtraLight" panose="020B0609020000020004" pitchFamily="49" charset="0"/>
              </a:rPr>
              <a:t>Interactive dashboard</a:t>
            </a:r>
          </a:p>
        </p:txBody>
      </p:sp>
      <p:sp>
        <p:nvSpPr>
          <p:cNvPr id="30" name="Rectangle: Rounded Corners 29">
            <a:extLst>
              <a:ext uri="{FF2B5EF4-FFF2-40B4-BE49-F238E27FC236}">
                <a16:creationId xmlns:a16="http://schemas.microsoft.com/office/drawing/2014/main" id="{B4B681B9-82B4-6300-D0B1-E836D92A3398}"/>
              </a:ext>
            </a:extLst>
          </p:cNvPr>
          <p:cNvSpPr/>
          <p:nvPr/>
        </p:nvSpPr>
        <p:spPr>
          <a:xfrm>
            <a:off x="1866902" y="5113176"/>
            <a:ext cx="8076316" cy="17353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2">
                    <a:lumMod val="50000"/>
                  </a:schemeClr>
                </a:solidFill>
              </a:rPr>
              <a:t>This dashboard enlightens a user on key indicators of Rwanda's labor landscape, serving as a comprehensive guide to the nation's employment dynamics. It gives clear overview about labor force during year of 2022.</a:t>
            </a:r>
          </a:p>
        </p:txBody>
      </p:sp>
    </p:spTree>
    <p:extLst>
      <p:ext uri="{BB962C8B-B14F-4D97-AF65-F5344CB8AC3E}">
        <p14:creationId xmlns:p14="http://schemas.microsoft.com/office/powerpoint/2010/main" val="282589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39">
            <a:extLst>
              <a:ext uri="{FF2B5EF4-FFF2-40B4-BE49-F238E27FC236}">
                <a16:creationId xmlns:a16="http://schemas.microsoft.com/office/drawing/2014/main" id="{13623931-15D2-4834-8280-54ACC1445BD1}"/>
              </a:ext>
            </a:extLst>
          </p:cNvPr>
          <p:cNvSpPr txBox="1"/>
          <p:nvPr/>
        </p:nvSpPr>
        <p:spPr>
          <a:xfrm>
            <a:off x="2688533" y="-42528"/>
            <a:ext cx="6603439" cy="923330"/>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5400" dirty="0">
                <a:solidFill>
                  <a:srgbClr val="002060"/>
                </a:solidFill>
                <a:cs typeface="Arial" pitchFamily="34" charset="0"/>
              </a:rPr>
              <a:t>Aims of the Dashboard</a:t>
            </a:r>
            <a:endParaRPr lang="ko-KR" altLang="en-US" sz="5400" dirty="0">
              <a:solidFill>
                <a:srgbClr val="002060"/>
              </a:solidFill>
              <a:cs typeface="Arial" pitchFamily="34" charset="0"/>
            </a:endParaRPr>
          </a:p>
        </p:txBody>
      </p:sp>
      <p:sp>
        <p:nvSpPr>
          <p:cNvPr id="5" name="TextBox 121">
            <a:extLst>
              <a:ext uri="{FF2B5EF4-FFF2-40B4-BE49-F238E27FC236}">
                <a16:creationId xmlns:a16="http://schemas.microsoft.com/office/drawing/2014/main" id="{CC8905E8-278A-4BD2-B75B-0CAAFBDB26F1}"/>
              </a:ext>
            </a:extLst>
          </p:cNvPr>
          <p:cNvSpPr txBox="1"/>
          <p:nvPr/>
        </p:nvSpPr>
        <p:spPr>
          <a:xfrm>
            <a:off x="2712965" y="1413507"/>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6" name="Group 5">
            <a:extLst>
              <a:ext uri="{FF2B5EF4-FFF2-40B4-BE49-F238E27FC236}">
                <a16:creationId xmlns:a16="http://schemas.microsoft.com/office/drawing/2014/main" id="{CB904A8F-9E53-4454-9EE8-7899E445985B}"/>
              </a:ext>
            </a:extLst>
          </p:cNvPr>
          <p:cNvGrpSpPr/>
          <p:nvPr/>
        </p:nvGrpSpPr>
        <p:grpSpPr>
          <a:xfrm>
            <a:off x="3440711" y="1497191"/>
            <a:ext cx="6291118" cy="1247506"/>
            <a:chOff x="665833" y="2654838"/>
            <a:chExt cx="3322837" cy="1248091"/>
          </a:xfrm>
        </p:grpSpPr>
        <p:sp>
          <p:nvSpPr>
            <p:cNvPr id="19" name="TextBox 24">
              <a:extLst>
                <a:ext uri="{FF2B5EF4-FFF2-40B4-BE49-F238E27FC236}">
                  <a16:creationId xmlns:a16="http://schemas.microsoft.com/office/drawing/2014/main" id="{3D67D6A4-5513-4B78-82BC-5AE8CFA67E7E}"/>
                </a:ext>
              </a:extLst>
            </p:cNvPr>
            <p:cNvSpPr txBox="1"/>
            <p:nvPr/>
          </p:nvSpPr>
          <p:spPr>
            <a:xfrm>
              <a:off x="787499" y="2946361"/>
              <a:ext cx="3201171" cy="956568"/>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R" sz="1400" dirty="0">
                <a:solidFill>
                  <a:schemeClr val="tx1">
                    <a:lumMod val="75000"/>
                    <a:lumOff val="25000"/>
                  </a:schemeClr>
                </a:solidFill>
                <a:cs typeface="Arial" pitchFamily="34" charset="0"/>
              </a:endParaRPr>
            </a:p>
            <a:p>
              <a:r>
                <a:rPr lang="en-US" altLang="ko-KR" sz="1400" dirty="0">
                  <a:solidFill>
                    <a:schemeClr val="tx1">
                      <a:lumMod val="75000"/>
                      <a:lumOff val="25000"/>
                    </a:schemeClr>
                  </a:solidFill>
                  <a:cs typeface="Arial" pitchFamily="34" charset="0"/>
                </a:rPr>
                <a:t>- understand and analyze data on various dimension of labor underutilization.</a:t>
              </a:r>
            </a:p>
            <a:p>
              <a:r>
                <a:rPr lang="en-US" altLang="ko-KR" sz="1400" dirty="0">
                  <a:solidFill>
                    <a:schemeClr val="tx1">
                      <a:lumMod val="75000"/>
                      <a:lumOff val="25000"/>
                    </a:schemeClr>
                  </a:solidFill>
                  <a:cs typeface="Arial" pitchFamily="34" charset="0"/>
                </a:rPr>
                <a:t>- Explore information on individuals who are unemployed, underplayed. </a:t>
              </a:r>
              <a:endParaRPr lang="ko-KR" altLang="en-US" sz="1400" dirty="0">
                <a:solidFill>
                  <a:schemeClr val="tx1">
                    <a:lumMod val="75000"/>
                    <a:lumOff val="25000"/>
                  </a:schemeClr>
                </a:solidFill>
                <a:cs typeface="Arial" pitchFamily="34" charset="0"/>
              </a:endParaRPr>
            </a:p>
          </p:txBody>
        </p:sp>
        <p:sp>
          <p:nvSpPr>
            <p:cNvPr id="20" name="TextBox 25">
              <a:extLst>
                <a:ext uri="{FF2B5EF4-FFF2-40B4-BE49-F238E27FC236}">
                  <a16:creationId xmlns:a16="http://schemas.microsoft.com/office/drawing/2014/main" id="{6BEEEB66-0819-4EF7-B983-0AFE673F7D27}"/>
                </a:ext>
              </a:extLst>
            </p:cNvPr>
            <p:cNvSpPr txBox="1"/>
            <p:nvPr/>
          </p:nvSpPr>
          <p:spPr>
            <a:xfrm>
              <a:off x="665833" y="2654838"/>
              <a:ext cx="3322837" cy="520691"/>
            </a:xfrm>
            <a:prstGeom prst="roundRect">
              <a:avLst>
                <a:gd name="adj" fmla="val 50000"/>
              </a:avLst>
            </a:prstGeom>
            <a:solidFill>
              <a:schemeClr val="accent1"/>
            </a:solidFill>
          </p:spPr>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bg1"/>
                  </a:solidFill>
                  <a:cs typeface="Arial" pitchFamily="34" charset="0"/>
                </a:rPr>
                <a:t>Labor underutilization</a:t>
              </a:r>
              <a:endParaRPr lang="ko-KR" altLang="en-US" b="1" dirty="0">
                <a:solidFill>
                  <a:schemeClr val="bg1"/>
                </a:solidFill>
                <a:cs typeface="Arial" pitchFamily="34" charset="0"/>
              </a:endParaRPr>
            </a:p>
          </p:txBody>
        </p:sp>
      </p:grpSp>
      <p:sp>
        <p:nvSpPr>
          <p:cNvPr id="7" name="TextBox 28">
            <a:extLst>
              <a:ext uri="{FF2B5EF4-FFF2-40B4-BE49-F238E27FC236}">
                <a16:creationId xmlns:a16="http://schemas.microsoft.com/office/drawing/2014/main" id="{84E08AEC-260E-4620-A344-02DA4D7253FC}"/>
              </a:ext>
            </a:extLst>
          </p:cNvPr>
          <p:cNvSpPr txBox="1"/>
          <p:nvPr/>
        </p:nvSpPr>
        <p:spPr>
          <a:xfrm>
            <a:off x="2712965" y="2569972"/>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8" name="Group 7">
            <a:extLst>
              <a:ext uri="{FF2B5EF4-FFF2-40B4-BE49-F238E27FC236}">
                <a16:creationId xmlns:a16="http://schemas.microsoft.com/office/drawing/2014/main" id="{8AC77AEE-019F-4BEE-AF9D-872FD75C4204}"/>
              </a:ext>
            </a:extLst>
          </p:cNvPr>
          <p:cNvGrpSpPr/>
          <p:nvPr/>
        </p:nvGrpSpPr>
        <p:grpSpPr>
          <a:xfrm>
            <a:off x="3555884" y="2665220"/>
            <a:ext cx="6291118" cy="1279338"/>
            <a:chOff x="726665" y="2554409"/>
            <a:chExt cx="3322837" cy="1077287"/>
          </a:xfrm>
        </p:grpSpPr>
        <p:sp>
          <p:nvSpPr>
            <p:cNvPr id="17" name="TextBox 30">
              <a:extLst>
                <a:ext uri="{FF2B5EF4-FFF2-40B4-BE49-F238E27FC236}">
                  <a16:creationId xmlns:a16="http://schemas.microsoft.com/office/drawing/2014/main" id="{5047AA3C-D7A9-417B-9843-A86F77CCD3B5}"/>
                </a:ext>
              </a:extLst>
            </p:cNvPr>
            <p:cNvSpPr txBox="1"/>
            <p:nvPr/>
          </p:nvSpPr>
          <p:spPr>
            <a:xfrm>
              <a:off x="787499" y="3012313"/>
              <a:ext cx="3201171" cy="619383"/>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 Examine the proportion of the working age population that is employed</a:t>
              </a:r>
            </a:p>
            <a:p>
              <a:r>
                <a:rPr lang="en-US" altLang="ko-KR" sz="1400" dirty="0">
                  <a:solidFill>
                    <a:schemeClr val="tx1">
                      <a:lumMod val="75000"/>
                      <a:lumOff val="25000"/>
                    </a:schemeClr>
                  </a:solidFill>
                  <a:cs typeface="Arial" pitchFamily="34" charset="0"/>
                </a:rPr>
                <a:t>- Highlight the trends and variations in employment-to-population ratio across different demographic groups.</a:t>
              </a:r>
              <a:endParaRPr lang="ko-KR" altLang="en-US" sz="1200" dirty="0">
                <a:solidFill>
                  <a:schemeClr val="tx1">
                    <a:lumMod val="75000"/>
                    <a:lumOff val="25000"/>
                  </a:schemeClr>
                </a:solidFill>
                <a:cs typeface="Arial" pitchFamily="34" charset="0"/>
              </a:endParaRPr>
            </a:p>
          </p:txBody>
        </p:sp>
        <p:sp>
          <p:nvSpPr>
            <p:cNvPr id="18" name="TextBox 31">
              <a:extLst>
                <a:ext uri="{FF2B5EF4-FFF2-40B4-BE49-F238E27FC236}">
                  <a16:creationId xmlns:a16="http://schemas.microsoft.com/office/drawing/2014/main" id="{163675F2-9A72-4B96-9291-9F0BED2AF5D7}"/>
                </a:ext>
              </a:extLst>
            </p:cNvPr>
            <p:cNvSpPr txBox="1"/>
            <p:nvPr/>
          </p:nvSpPr>
          <p:spPr>
            <a:xfrm>
              <a:off x="726665" y="2554409"/>
              <a:ext cx="3322837" cy="435485"/>
            </a:xfrm>
            <a:prstGeom prst="roundRect">
              <a:avLst>
                <a:gd name="adj" fmla="val 50000"/>
              </a:avLst>
            </a:prstGeom>
            <a:solidFill>
              <a:schemeClr val="accent2"/>
            </a:solidFill>
          </p:spPr>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bg1"/>
                  </a:solidFill>
                  <a:cs typeface="Arial" pitchFamily="34" charset="0"/>
                </a:rPr>
                <a:t>Employment to population ratio</a:t>
              </a:r>
              <a:endParaRPr lang="ko-KR" altLang="en-US" b="1" dirty="0">
                <a:solidFill>
                  <a:schemeClr val="bg1"/>
                </a:solidFill>
                <a:cs typeface="Arial" pitchFamily="34" charset="0"/>
              </a:endParaRPr>
            </a:p>
          </p:txBody>
        </p:sp>
      </p:grpSp>
      <p:sp>
        <p:nvSpPr>
          <p:cNvPr id="9" name="TextBox 33">
            <a:extLst>
              <a:ext uri="{FF2B5EF4-FFF2-40B4-BE49-F238E27FC236}">
                <a16:creationId xmlns:a16="http://schemas.microsoft.com/office/drawing/2014/main" id="{9DC92E20-0B25-47A5-9ABF-8CBCF8F31CF5}"/>
              </a:ext>
            </a:extLst>
          </p:cNvPr>
          <p:cNvSpPr txBox="1"/>
          <p:nvPr/>
        </p:nvSpPr>
        <p:spPr>
          <a:xfrm>
            <a:off x="2712965" y="3943316"/>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10" name="Group 9">
            <a:extLst>
              <a:ext uri="{FF2B5EF4-FFF2-40B4-BE49-F238E27FC236}">
                <a16:creationId xmlns:a16="http://schemas.microsoft.com/office/drawing/2014/main" id="{276C0250-0F2C-4CDC-A275-45F8850F9452}"/>
              </a:ext>
            </a:extLst>
          </p:cNvPr>
          <p:cNvGrpSpPr/>
          <p:nvPr/>
        </p:nvGrpSpPr>
        <p:grpSpPr>
          <a:xfrm>
            <a:off x="3440710" y="4006806"/>
            <a:ext cx="6291118" cy="1269378"/>
            <a:chOff x="584780" y="2772863"/>
            <a:chExt cx="3643664" cy="919241"/>
          </a:xfrm>
        </p:grpSpPr>
        <p:sp>
          <p:nvSpPr>
            <p:cNvPr id="15" name="TextBox 35">
              <a:extLst>
                <a:ext uri="{FF2B5EF4-FFF2-40B4-BE49-F238E27FC236}">
                  <a16:creationId xmlns:a16="http://schemas.microsoft.com/office/drawing/2014/main" id="{B939549C-B0C1-4F98-A44B-8A7A73279643}"/>
                </a:ext>
              </a:extLst>
            </p:cNvPr>
            <p:cNvSpPr txBox="1"/>
            <p:nvPr/>
          </p:nvSpPr>
          <p:spPr>
            <a:xfrm>
              <a:off x="787499" y="3157188"/>
              <a:ext cx="3201171" cy="534916"/>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 Track and Visualize unemployment rate over time.</a:t>
              </a:r>
            </a:p>
            <a:p>
              <a:r>
                <a:rPr lang="en-US" altLang="ko-KR" sz="1400" dirty="0">
                  <a:solidFill>
                    <a:schemeClr val="tx1">
                      <a:lumMod val="75000"/>
                      <a:lumOff val="25000"/>
                    </a:schemeClr>
                  </a:solidFill>
                  <a:cs typeface="Arial" pitchFamily="34" charset="0"/>
                </a:rPr>
                <a:t>- Provide insights into the percentage of the labor force that is actively seeking employment but is currently unemployed.</a:t>
              </a:r>
              <a:endParaRPr lang="ko-KR" altLang="en-US" sz="1400" dirty="0">
                <a:solidFill>
                  <a:schemeClr val="tx1">
                    <a:lumMod val="75000"/>
                    <a:lumOff val="25000"/>
                  </a:schemeClr>
                </a:solidFill>
                <a:cs typeface="Arial" pitchFamily="34" charset="0"/>
              </a:endParaRPr>
            </a:p>
          </p:txBody>
        </p:sp>
        <p:sp>
          <p:nvSpPr>
            <p:cNvPr id="16" name="TextBox 36">
              <a:extLst>
                <a:ext uri="{FF2B5EF4-FFF2-40B4-BE49-F238E27FC236}">
                  <a16:creationId xmlns:a16="http://schemas.microsoft.com/office/drawing/2014/main" id="{FB2A0BE8-4E1C-478F-AE7B-D913C667D3CA}"/>
                </a:ext>
              </a:extLst>
            </p:cNvPr>
            <p:cNvSpPr txBox="1"/>
            <p:nvPr/>
          </p:nvSpPr>
          <p:spPr>
            <a:xfrm>
              <a:off x="584780" y="2772863"/>
              <a:ext cx="3643664" cy="376097"/>
            </a:xfrm>
            <a:prstGeom prst="roundRect">
              <a:avLst>
                <a:gd name="adj" fmla="val 50000"/>
              </a:avLst>
            </a:prstGeom>
            <a:solidFill>
              <a:schemeClr val="accent3"/>
            </a:solidFill>
          </p:spPr>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bg1"/>
                  </a:solidFill>
                  <a:cs typeface="Arial" pitchFamily="34" charset="0"/>
                </a:rPr>
                <a:t>Unemployment Rate</a:t>
              </a:r>
              <a:endParaRPr lang="ko-KR" altLang="en-US" b="1" dirty="0">
                <a:solidFill>
                  <a:schemeClr val="bg1"/>
                </a:solidFill>
                <a:cs typeface="Arial" pitchFamily="34" charset="0"/>
              </a:endParaRPr>
            </a:p>
          </p:txBody>
        </p:sp>
      </p:grpSp>
      <p:sp>
        <p:nvSpPr>
          <p:cNvPr id="11" name="TextBox 38">
            <a:extLst>
              <a:ext uri="{FF2B5EF4-FFF2-40B4-BE49-F238E27FC236}">
                <a16:creationId xmlns:a16="http://schemas.microsoft.com/office/drawing/2014/main" id="{A775E27B-4D35-43D7-8422-85D445BDB7E1}"/>
              </a:ext>
            </a:extLst>
          </p:cNvPr>
          <p:cNvSpPr txBox="1"/>
          <p:nvPr/>
        </p:nvSpPr>
        <p:spPr>
          <a:xfrm>
            <a:off x="2712965" y="5281900"/>
            <a:ext cx="95809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12" name="Group 11">
            <a:extLst>
              <a:ext uri="{FF2B5EF4-FFF2-40B4-BE49-F238E27FC236}">
                <a16:creationId xmlns:a16="http://schemas.microsoft.com/office/drawing/2014/main" id="{3A0B77FE-28D5-4EC6-9841-F3FD55BE7F0E}"/>
              </a:ext>
            </a:extLst>
          </p:cNvPr>
          <p:cNvGrpSpPr/>
          <p:nvPr/>
        </p:nvGrpSpPr>
        <p:grpSpPr>
          <a:xfrm>
            <a:off x="3408721" y="5316660"/>
            <a:ext cx="6291117" cy="1118277"/>
            <a:chOff x="665833" y="2693582"/>
            <a:chExt cx="3322837" cy="954315"/>
          </a:xfrm>
        </p:grpSpPr>
        <p:sp>
          <p:nvSpPr>
            <p:cNvPr id="13" name="TextBox 40">
              <a:extLst>
                <a:ext uri="{FF2B5EF4-FFF2-40B4-BE49-F238E27FC236}">
                  <a16:creationId xmlns:a16="http://schemas.microsoft.com/office/drawing/2014/main" id="{FA086495-D0E6-4EDF-B0A3-3E7C7F8378EA}"/>
                </a:ext>
              </a:extLst>
            </p:cNvPr>
            <p:cNvSpPr txBox="1"/>
            <p:nvPr/>
          </p:nvSpPr>
          <p:spPr>
            <a:xfrm>
              <a:off x="787499" y="3201392"/>
              <a:ext cx="3201171" cy="44650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 </a:t>
              </a:r>
              <a:r>
                <a:rPr lang="en-US" altLang="ko-KR" sz="1400" dirty="0">
                  <a:solidFill>
                    <a:schemeClr val="tx1">
                      <a:lumMod val="75000"/>
                      <a:lumOff val="25000"/>
                    </a:schemeClr>
                  </a:solidFill>
                  <a:cs typeface="Arial" pitchFamily="34" charset="0"/>
                </a:rPr>
                <a:t>- Present data on distribution of the workforce across various occupations.</a:t>
              </a:r>
            </a:p>
            <a:p>
              <a:r>
                <a:rPr lang="en-US" altLang="ko-KR" sz="1400" dirty="0">
                  <a:solidFill>
                    <a:schemeClr val="tx1">
                      <a:lumMod val="75000"/>
                      <a:lumOff val="25000"/>
                    </a:schemeClr>
                  </a:solidFill>
                  <a:cs typeface="Arial" pitchFamily="34" charset="0"/>
                </a:rPr>
                <a:t>  -  Identify key sectors and occupations that contribute significantly to employment.</a:t>
              </a:r>
              <a:endParaRPr lang="ko-KR" altLang="en-US" sz="1200" dirty="0">
                <a:solidFill>
                  <a:schemeClr val="tx1">
                    <a:lumMod val="75000"/>
                    <a:lumOff val="25000"/>
                  </a:schemeClr>
                </a:solidFill>
                <a:cs typeface="Arial" pitchFamily="34" charset="0"/>
              </a:endParaRPr>
            </a:p>
          </p:txBody>
        </p:sp>
        <p:sp>
          <p:nvSpPr>
            <p:cNvPr id="14" name="TextBox 41">
              <a:extLst>
                <a:ext uri="{FF2B5EF4-FFF2-40B4-BE49-F238E27FC236}">
                  <a16:creationId xmlns:a16="http://schemas.microsoft.com/office/drawing/2014/main" id="{04AE23BF-9144-41BB-82CF-6D901195B783}"/>
                </a:ext>
              </a:extLst>
            </p:cNvPr>
            <p:cNvSpPr txBox="1"/>
            <p:nvPr/>
          </p:nvSpPr>
          <p:spPr>
            <a:xfrm>
              <a:off x="665833" y="2693582"/>
              <a:ext cx="3322837" cy="443204"/>
            </a:xfrm>
            <a:prstGeom prst="roundRect">
              <a:avLst>
                <a:gd name="adj" fmla="val 50000"/>
              </a:avLst>
            </a:prstGeom>
            <a:solidFill>
              <a:schemeClr val="accent4"/>
            </a:solidFill>
          </p:spPr>
          <p:txBody>
            <a:bodyPr wrap="square" lIns="2743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bg1"/>
                  </a:solidFill>
                  <a:cs typeface="Arial" pitchFamily="34" charset="0"/>
                </a:rPr>
                <a:t>Workforce occupation</a:t>
              </a:r>
              <a:endParaRPr lang="ko-KR" altLang="en-US" b="1" dirty="0">
                <a:solidFill>
                  <a:schemeClr val="bg1"/>
                </a:solidFill>
                <a:cs typeface="Arial" pitchFamily="34" charset="0"/>
              </a:endParaRPr>
            </a:p>
          </p:txBody>
        </p:sp>
      </p:grpSp>
      <p:sp>
        <p:nvSpPr>
          <p:cNvPr id="27" name="Rectangle: Rounded Corners 26">
            <a:extLst>
              <a:ext uri="{FF2B5EF4-FFF2-40B4-BE49-F238E27FC236}">
                <a16:creationId xmlns:a16="http://schemas.microsoft.com/office/drawing/2014/main" id="{37B7E24D-ECC0-4F53-6D11-8A7CBD20215A}"/>
              </a:ext>
            </a:extLst>
          </p:cNvPr>
          <p:cNvSpPr/>
          <p:nvPr/>
        </p:nvSpPr>
        <p:spPr>
          <a:xfrm>
            <a:off x="895739" y="849086"/>
            <a:ext cx="10189028" cy="585872"/>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50000"/>
                  </a:schemeClr>
                </a:solidFill>
              </a:rPr>
              <a:t>The aim of the dashboard is to provide a comprehensive overview of key labor force indicators in Rwanda, 2022. it focuses on the following main indicators:</a:t>
            </a:r>
          </a:p>
        </p:txBody>
      </p:sp>
    </p:spTree>
    <p:extLst>
      <p:ext uri="{BB962C8B-B14F-4D97-AF65-F5344CB8AC3E}">
        <p14:creationId xmlns:p14="http://schemas.microsoft.com/office/powerpoint/2010/main" val="339148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206381AD-4C2B-4745-99B1-0BBCE6131A71}"/>
              </a:ext>
            </a:extLst>
          </p:cNvPr>
          <p:cNvSpPr>
            <a:spLocks noGrp="1"/>
          </p:cNvSpPr>
          <p:nvPr/>
        </p:nvSpPr>
        <p:spPr>
          <a:xfrm>
            <a:off x="309401" y="355118"/>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2060"/>
                </a:solidFill>
              </a:rPr>
              <a:t>The Intended Audience</a:t>
            </a:r>
          </a:p>
        </p:txBody>
      </p:sp>
      <p:grpSp>
        <p:nvGrpSpPr>
          <p:cNvPr id="11" name="Group 10">
            <a:extLst>
              <a:ext uri="{FF2B5EF4-FFF2-40B4-BE49-F238E27FC236}">
                <a16:creationId xmlns:a16="http://schemas.microsoft.com/office/drawing/2014/main" id="{9111D823-0061-4D02-A486-14D3049A8C20}"/>
              </a:ext>
            </a:extLst>
          </p:cNvPr>
          <p:cNvGrpSpPr/>
          <p:nvPr/>
        </p:nvGrpSpPr>
        <p:grpSpPr>
          <a:xfrm>
            <a:off x="4884927" y="2109904"/>
            <a:ext cx="2169531" cy="2119600"/>
            <a:chOff x="2527882" y="1769366"/>
            <a:chExt cx="4068312" cy="4173038"/>
          </a:xfrm>
        </p:grpSpPr>
        <p:sp>
          <p:nvSpPr>
            <p:cNvPr id="35" name="Rectangle 8">
              <a:extLst>
                <a:ext uri="{FF2B5EF4-FFF2-40B4-BE49-F238E27FC236}">
                  <a16:creationId xmlns:a16="http://schemas.microsoft.com/office/drawing/2014/main" id="{6197318D-8121-4894-B822-57F602A99361}"/>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36" name="Oval 21">
              <a:extLst>
                <a:ext uri="{FF2B5EF4-FFF2-40B4-BE49-F238E27FC236}">
                  <a16:creationId xmlns:a16="http://schemas.microsoft.com/office/drawing/2014/main" id="{78B0C82D-1DB1-47F0-B784-D8CB8B58D5C0}"/>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37" name="Oval 21">
              <a:extLst>
                <a:ext uri="{FF2B5EF4-FFF2-40B4-BE49-F238E27FC236}">
                  <a16:creationId xmlns:a16="http://schemas.microsoft.com/office/drawing/2014/main" id="{A3E335BB-755B-4BF5-83BD-E41AF5524A35}"/>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rgbClr val="1075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38" name="Rectangle 15">
              <a:extLst>
                <a:ext uri="{FF2B5EF4-FFF2-40B4-BE49-F238E27FC236}">
                  <a16:creationId xmlns:a16="http://schemas.microsoft.com/office/drawing/2014/main" id="{D9A027EF-60F6-44BA-86FC-8633EDA07393}"/>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rgbClr val="0971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sp>
        <p:nvSpPr>
          <p:cNvPr id="12" name="Oval 11">
            <a:extLst>
              <a:ext uri="{FF2B5EF4-FFF2-40B4-BE49-F238E27FC236}">
                <a16:creationId xmlns:a16="http://schemas.microsoft.com/office/drawing/2014/main" id="{54838BDB-78C9-4794-A97C-0705044498F5}"/>
              </a:ext>
            </a:extLst>
          </p:cNvPr>
          <p:cNvSpPr/>
          <p:nvPr/>
        </p:nvSpPr>
        <p:spPr>
          <a:xfrm>
            <a:off x="5336248" y="2585428"/>
            <a:ext cx="1291511" cy="1171779"/>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nvGrpSpPr>
          <p:cNvPr id="15" name="Group 14">
            <a:extLst>
              <a:ext uri="{FF2B5EF4-FFF2-40B4-BE49-F238E27FC236}">
                <a16:creationId xmlns:a16="http://schemas.microsoft.com/office/drawing/2014/main" id="{4A2A7C9F-1649-48F0-9BC0-6B34BFB3519B}"/>
              </a:ext>
            </a:extLst>
          </p:cNvPr>
          <p:cNvGrpSpPr/>
          <p:nvPr/>
        </p:nvGrpSpPr>
        <p:grpSpPr>
          <a:xfrm>
            <a:off x="8188013" y="5410986"/>
            <a:ext cx="3089650" cy="494026"/>
            <a:chOff x="803640" y="3362835"/>
            <a:chExt cx="2059657" cy="494026"/>
          </a:xfrm>
        </p:grpSpPr>
        <p:sp>
          <p:nvSpPr>
            <p:cNvPr id="31" name="TextBox 17">
              <a:extLst>
                <a:ext uri="{FF2B5EF4-FFF2-40B4-BE49-F238E27FC236}">
                  <a16:creationId xmlns:a16="http://schemas.microsoft.com/office/drawing/2014/main" id="{D201B335-A283-4D4C-B76B-15ED17390119}"/>
                </a:ext>
              </a:extLst>
            </p:cNvPr>
            <p:cNvSpPr txBox="1"/>
            <p:nvPr/>
          </p:nvSpPr>
          <p:spPr>
            <a:xfrm>
              <a:off x="803640" y="3579862"/>
              <a:ext cx="205965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1200" dirty="0">
                <a:solidFill>
                  <a:schemeClr val="tx1">
                    <a:lumMod val="75000"/>
                    <a:lumOff val="25000"/>
                  </a:schemeClr>
                </a:solidFill>
                <a:cs typeface="Arial" pitchFamily="34" charset="0"/>
              </a:endParaRPr>
            </a:p>
          </p:txBody>
        </p:sp>
        <p:sp>
          <p:nvSpPr>
            <p:cNvPr id="32" name="TextBox 18">
              <a:extLst>
                <a:ext uri="{FF2B5EF4-FFF2-40B4-BE49-F238E27FC236}">
                  <a16:creationId xmlns:a16="http://schemas.microsoft.com/office/drawing/2014/main" id="{DC50B21A-2BC2-4B51-AAAF-32439C010BA7}"/>
                </a:ext>
              </a:extLst>
            </p:cNvPr>
            <p:cNvSpPr txBox="1"/>
            <p:nvPr/>
          </p:nvSpPr>
          <p:spPr>
            <a:xfrm>
              <a:off x="803640" y="3362835"/>
              <a:ext cx="2059657"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1200" b="1" dirty="0">
                <a:solidFill>
                  <a:schemeClr val="accent3"/>
                </a:solidFill>
                <a:cs typeface="Arial" pitchFamily="34" charset="0"/>
              </a:endParaRPr>
            </a:p>
          </p:txBody>
        </p:sp>
      </p:grpSp>
      <p:sp>
        <p:nvSpPr>
          <p:cNvPr id="18" name="Donut 2">
            <a:extLst>
              <a:ext uri="{FF2B5EF4-FFF2-40B4-BE49-F238E27FC236}">
                <a16:creationId xmlns:a16="http://schemas.microsoft.com/office/drawing/2014/main" id="{02043B42-7927-4089-BD3F-E8EA7E5B3827}"/>
              </a:ext>
            </a:extLst>
          </p:cNvPr>
          <p:cNvSpPr/>
          <p:nvPr/>
        </p:nvSpPr>
        <p:spPr>
          <a:xfrm>
            <a:off x="5224542" y="2477058"/>
            <a:ext cx="1500927" cy="1376289"/>
          </a:xfrm>
          <a:prstGeom prst="donut">
            <a:avLst>
              <a:gd name="adj" fmla="val 38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solidFill>
            </a:endParaRPr>
          </a:p>
        </p:txBody>
      </p:sp>
      <p:sp>
        <p:nvSpPr>
          <p:cNvPr id="22" name="Chord 15">
            <a:extLst>
              <a:ext uri="{FF2B5EF4-FFF2-40B4-BE49-F238E27FC236}">
                <a16:creationId xmlns:a16="http://schemas.microsoft.com/office/drawing/2014/main" id="{B7747C17-4661-48AB-9F07-833A32786940}"/>
              </a:ext>
            </a:extLst>
          </p:cNvPr>
          <p:cNvSpPr/>
          <p:nvPr/>
        </p:nvSpPr>
        <p:spPr>
          <a:xfrm>
            <a:off x="9633275" y="4607555"/>
            <a:ext cx="199125" cy="43414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41" name="TextBox 2">
            <a:extLst>
              <a:ext uri="{FF2B5EF4-FFF2-40B4-BE49-F238E27FC236}">
                <a16:creationId xmlns:a16="http://schemas.microsoft.com/office/drawing/2014/main" id="{D5AD0C27-B1EE-41C7-8B1E-89B125339539}"/>
              </a:ext>
            </a:extLst>
          </p:cNvPr>
          <p:cNvSpPr txBox="1"/>
          <p:nvPr/>
        </p:nvSpPr>
        <p:spPr>
          <a:xfrm>
            <a:off x="311095" y="1089923"/>
            <a:ext cx="6813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400" b="1" dirty="0">
                <a:solidFill>
                  <a:schemeClr val="accent1"/>
                </a:solidFill>
                <a:cs typeface="Arial" pitchFamily="34" charset="0"/>
              </a:rPr>
              <a:t>1st</a:t>
            </a:r>
            <a:endParaRPr lang="ko-KR" altLang="en-US" sz="2400" b="1" dirty="0">
              <a:solidFill>
                <a:schemeClr val="accent1"/>
              </a:solidFill>
              <a:cs typeface="Arial" pitchFamily="34" charset="0"/>
            </a:endParaRPr>
          </a:p>
        </p:txBody>
      </p:sp>
      <p:grpSp>
        <p:nvGrpSpPr>
          <p:cNvPr id="42" name="Group 41">
            <a:extLst>
              <a:ext uri="{FF2B5EF4-FFF2-40B4-BE49-F238E27FC236}">
                <a16:creationId xmlns:a16="http://schemas.microsoft.com/office/drawing/2014/main" id="{72803FDC-10DD-438A-B784-C4295550D488}"/>
              </a:ext>
            </a:extLst>
          </p:cNvPr>
          <p:cNvGrpSpPr/>
          <p:nvPr/>
        </p:nvGrpSpPr>
        <p:grpSpPr>
          <a:xfrm>
            <a:off x="898164" y="1114576"/>
            <a:ext cx="3802022" cy="1214859"/>
            <a:chOff x="2253732" y="4307967"/>
            <a:chExt cx="2169982" cy="1214859"/>
          </a:xfrm>
        </p:grpSpPr>
        <p:sp>
          <p:nvSpPr>
            <p:cNvPr id="43" name="TextBox 7">
              <a:extLst>
                <a:ext uri="{FF2B5EF4-FFF2-40B4-BE49-F238E27FC236}">
                  <a16:creationId xmlns:a16="http://schemas.microsoft.com/office/drawing/2014/main" id="{107A6864-9F94-40E6-B02E-84014A25B056}"/>
                </a:ext>
              </a:extLst>
            </p:cNvPr>
            <p:cNvSpPr txBox="1"/>
            <p:nvPr/>
          </p:nvSpPr>
          <p:spPr>
            <a:xfrm>
              <a:off x="2271486" y="4568719"/>
              <a:ext cx="215222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Government officials and policymakers can use the dashboard to make informed decisions related to labor market policies, employment strategies, and workforce development.</a:t>
              </a:r>
              <a:endParaRPr lang="ko-KR" altLang="en-US" sz="1400" dirty="0">
                <a:solidFill>
                  <a:schemeClr val="tx1">
                    <a:lumMod val="75000"/>
                    <a:lumOff val="25000"/>
                  </a:schemeClr>
                </a:solidFill>
                <a:cs typeface="Arial" pitchFamily="34" charset="0"/>
              </a:endParaRPr>
            </a:p>
          </p:txBody>
        </p:sp>
        <p:sp>
          <p:nvSpPr>
            <p:cNvPr id="44" name="TextBox 8">
              <a:extLst>
                <a:ext uri="{FF2B5EF4-FFF2-40B4-BE49-F238E27FC236}">
                  <a16:creationId xmlns:a16="http://schemas.microsoft.com/office/drawing/2014/main" id="{3676B41C-58E0-43A0-8986-D80F94F6F0C9}"/>
                </a:ext>
              </a:extLst>
            </p:cNvPr>
            <p:cNvSpPr txBox="1"/>
            <p:nvPr/>
          </p:nvSpPr>
          <p:spPr>
            <a:xfrm>
              <a:off x="2253732" y="4307967"/>
              <a:ext cx="21339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tx1">
                      <a:lumMod val="65000"/>
                      <a:lumOff val="35000"/>
                    </a:schemeClr>
                  </a:solidFill>
                  <a:cs typeface="Arial" pitchFamily="34" charset="0"/>
                </a:rPr>
                <a:t>The policy makers</a:t>
              </a:r>
              <a:endParaRPr lang="ko-KR" altLang="en-US" b="1" dirty="0">
                <a:solidFill>
                  <a:schemeClr val="tx1">
                    <a:lumMod val="65000"/>
                    <a:lumOff val="35000"/>
                  </a:schemeClr>
                </a:solidFill>
                <a:cs typeface="Arial" pitchFamily="34" charset="0"/>
              </a:endParaRPr>
            </a:p>
          </p:txBody>
        </p:sp>
      </p:grpSp>
      <p:pic>
        <p:nvPicPr>
          <p:cNvPr id="45" name="Graphic 44">
            <a:extLst>
              <a:ext uri="{FF2B5EF4-FFF2-40B4-BE49-F238E27FC236}">
                <a16:creationId xmlns:a16="http://schemas.microsoft.com/office/drawing/2014/main" id="{42FDEE8D-6D47-7C6E-2A5D-0B71AD0B17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3897" y="2769730"/>
            <a:ext cx="982216" cy="894500"/>
          </a:xfrm>
          <a:prstGeom prst="rect">
            <a:avLst/>
          </a:prstGeom>
        </p:spPr>
      </p:pic>
      <p:sp>
        <p:nvSpPr>
          <p:cNvPr id="46" name="TextBox 2">
            <a:extLst>
              <a:ext uri="{FF2B5EF4-FFF2-40B4-BE49-F238E27FC236}">
                <a16:creationId xmlns:a16="http://schemas.microsoft.com/office/drawing/2014/main" id="{355690D8-CB9A-3BBD-8369-A45A53C91471}"/>
              </a:ext>
            </a:extLst>
          </p:cNvPr>
          <p:cNvSpPr txBox="1"/>
          <p:nvPr/>
        </p:nvSpPr>
        <p:spPr>
          <a:xfrm>
            <a:off x="202617" y="2715471"/>
            <a:ext cx="91705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400" b="1" dirty="0">
                <a:solidFill>
                  <a:schemeClr val="accent1"/>
                </a:solidFill>
                <a:cs typeface="Arial" pitchFamily="34" charset="0"/>
              </a:rPr>
              <a:t> 2nd</a:t>
            </a:r>
            <a:endParaRPr lang="ko-KR" altLang="en-US" sz="2400" b="1" dirty="0">
              <a:solidFill>
                <a:schemeClr val="accent1"/>
              </a:solidFill>
              <a:cs typeface="Arial" pitchFamily="34" charset="0"/>
            </a:endParaRPr>
          </a:p>
        </p:txBody>
      </p:sp>
      <p:grpSp>
        <p:nvGrpSpPr>
          <p:cNvPr id="47" name="Group 46">
            <a:extLst>
              <a:ext uri="{FF2B5EF4-FFF2-40B4-BE49-F238E27FC236}">
                <a16:creationId xmlns:a16="http://schemas.microsoft.com/office/drawing/2014/main" id="{2CFB2454-29A8-8098-CF24-2BDF39CD71B2}"/>
              </a:ext>
            </a:extLst>
          </p:cNvPr>
          <p:cNvGrpSpPr/>
          <p:nvPr/>
        </p:nvGrpSpPr>
        <p:grpSpPr>
          <a:xfrm>
            <a:off x="898165" y="2761638"/>
            <a:ext cx="3770916" cy="1231106"/>
            <a:chOff x="2551706" y="4283314"/>
            <a:chExt cx="2152228" cy="1231106"/>
          </a:xfrm>
        </p:grpSpPr>
        <p:sp>
          <p:nvSpPr>
            <p:cNvPr id="48" name="TextBox 7">
              <a:extLst>
                <a:ext uri="{FF2B5EF4-FFF2-40B4-BE49-F238E27FC236}">
                  <a16:creationId xmlns:a16="http://schemas.microsoft.com/office/drawing/2014/main" id="{23F50521-346B-D3F9-552A-05A143634AC9}"/>
                </a:ext>
              </a:extLst>
            </p:cNvPr>
            <p:cNvSpPr txBox="1"/>
            <p:nvPr/>
          </p:nvSpPr>
          <p:spPr>
            <a:xfrm>
              <a:off x="2551706" y="4560313"/>
              <a:ext cx="215222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Labor market researchers and analysts can explore the data to identify trends, patterns, and correlations in labor force indicators, contributing to academic research and policy analysis.</a:t>
              </a:r>
              <a:endParaRPr lang="ko-KR" altLang="en-US" sz="1400" dirty="0">
                <a:solidFill>
                  <a:schemeClr val="tx1">
                    <a:lumMod val="75000"/>
                    <a:lumOff val="25000"/>
                  </a:schemeClr>
                </a:solidFill>
                <a:cs typeface="Arial" pitchFamily="34" charset="0"/>
              </a:endParaRPr>
            </a:p>
          </p:txBody>
        </p:sp>
        <p:sp>
          <p:nvSpPr>
            <p:cNvPr id="49" name="TextBox 8">
              <a:extLst>
                <a:ext uri="{FF2B5EF4-FFF2-40B4-BE49-F238E27FC236}">
                  <a16:creationId xmlns:a16="http://schemas.microsoft.com/office/drawing/2014/main" id="{5363C7E0-9969-7068-DAF9-B9E4DF83FC49}"/>
                </a:ext>
              </a:extLst>
            </p:cNvPr>
            <p:cNvSpPr txBox="1"/>
            <p:nvPr/>
          </p:nvSpPr>
          <p:spPr>
            <a:xfrm>
              <a:off x="2570001" y="4283314"/>
              <a:ext cx="21339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tx1">
                      <a:lumMod val="65000"/>
                      <a:lumOff val="35000"/>
                    </a:schemeClr>
                  </a:solidFill>
                  <a:cs typeface="Arial" pitchFamily="34" charset="0"/>
                </a:rPr>
                <a:t>Researchers and Analysts</a:t>
              </a:r>
              <a:endParaRPr lang="ko-KR" altLang="en-US" b="1" dirty="0">
                <a:solidFill>
                  <a:schemeClr val="tx1">
                    <a:lumMod val="65000"/>
                    <a:lumOff val="35000"/>
                  </a:schemeClr>
                </a:solidFill>
                <a:cs typeface="Arial" pitchFamily="34" charset="0"/>
              </a:endParaRPr>
            </a:p>
          </p:txBody>
        </p:sp>
      </p:grpSp>
      <p:sp>
        <p:nvSpPr>
          <p:cNvPr id="50" name="TextBox 2">
            <a:extLst>
              <a:ext uri="{FF2B5EF4-FFF2-40B4-BE49-F238E27FC236}">
                <a16:creationId xmlns:a16="http://schemas.microsoft.com/office/drawing/2014/main" id="{5EE7DC82-FF6F-B8BD-0534-79E28AFE3D91}"/>
              </a:ext>
            </a:extLst>
          </p:cNvPr>
          <p:cNvSpPr txBox="1"/>
          <p:nvPr/>
        </p:nvSpPr>
        <p:spPr>
          <a:xfrm>
            <a:off x="309402" y="4616448"/>
            <a:ext cx="6813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400" b="1" dirty="0">
                <a:solidFill>
                  <a:schemeClr val="accent1"/>
                </a:solidFill>
                <a:cs typeface="Arial" pitchFamily="34" charset="0"/>
              </a:rPr>
              <a:t>3rd</a:t>
            </a:r>
            <a:endParaRPr lang="ko-KR" altLang="en-US" sz="2400" b="1" dirty="0">
              <a:solidFill>
                <a:schemeClr val="accent1"/>
              </a:solidFill>
              <a:cs typeface="Arial" pitchFamily="34" charset="0"/>
            </a:endParaRPr>
          </a:p>
        </p:txBody>
      </p:sp>
      <p:grpSp>
        <p:nvGrpSpPr>
          <p:cNvPr id="51" name="Group 50">
            <a:extLst>
              <a:ext uri="{FF2B5EF4-FFF2-40B4-BE49-F238E27FC236}">
                <a16:creationId xmlns:a16="http://schemas.microsoft.com/office/drawing/2014/main" id="{CD10BF3A-C91C-C84C-0FA3-99314B7C0A5E}"/>
              </a:ext>
            </a:extLst>
          </p:cNvPr>
          <p:cNvGrpSpPr/>
          <p:nvPr/>
        </p:nvGrpSpPr>
        <p:grpSpPr>
          <a:xfrm>
            <a:off x="898165" y="4662615"/>
            <a:ext cx="3770916" cy="1446550"/>
            <a:chOff x="2551706" y="4283314"/>
            <a:chExt cx="2152228" cy="1446550"/>
          </a:xfrm>
        </p:grpSpPr>
        <p:sp>
          <p:nvSpPr>
            <p:cNvPr id="52" name="TextBox 7">
              <a:extLst>
                <a:ext uri="{FF2B5EF4-FFF2-40B4-BE49-F238E27FC236}">
                  <a16:creationId xmlns:a16="http://schemas.microsoft.com/office/drawing/2014/main" id="{2D3AB60E-53C5-335E-018D-1362C4A65D07}"/>
                </a:ext>
              </a:extLst>
            </p:cNvPr>
            <p:cNvSpPr txBox="1"/>
            <p:nvPr/>
          </p:nvSpPr>
          <p:spPr>
            <a:xfrm>
              <a:off x="2551706" y="4560313"/>
              <a:ext cx="2152228"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Ministries and government agencies responsible for labor and employment can utilize the dashboard to monitor key indicators and assess the effectiveness of existing programs and initiatives.</a:t>
              </a:r>
              <a:endParaRPr lang="ko-KR" altLang="en-US" sz="1400" dirty="0">
                <a:solidFill>
                  <a:schemeClr val="tx1">
                    <a:lumMod val="75000"/>
                    <a:lumOff val="25000"/>
                  </a:schemeClr>
                </a:solidFill>
                <a:cs typeface="Arial" pitchFamily="34" charset="0"/>
              </a:endParaRPr>
            </a:p>
          </p:txBody>
        </p:sp>
        <p:sp>
          <p:nvSpPr>
            <p:cNvPr id="53" name="TextBox 8">
              <a:extLst>
                <a:ext uri="{FF2B5EF4-FFF2-40B4-BE49-F238E27FC236}">
                  <a16:creationId xmlns:a16="http://schemas.microsoft.com/office/drawing/2014/main" id="{E0433595-E096-70B8-5F66-B28FCC872D85}"/>
                </a:ext>
              </a:extLst>
            </p:cNvPr>
            <p:cNvSpPr txBox="1"/>
            <p:nvPr/>
          </p:nvSpPr>
          <p:spPr>
            <a:xfrm>
              <a:off x="2570001" y="4283314"/>
              <a:ext cx="21339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tx1">
                      <a:lumMod val="65000"/>
                      <a:lumOff val="35000"/>
                    </a:schemeClr>
                  </a:solidFill>
                  <a:cs typeface="Arial" pitchFamily="34" charset="0"/>
                </a:rPr>
                <a:t>Government Agencies</a:t>
              </a:r>
              <a:endParaRPr lang="ko-KR" altLang="en-US" b="1" dirty="0">
                <a:solidFill>
                  <a:schemeClr val="tx1">
                    <a:lumMod val="65000"/>
                    <a:lumOff val="35000"/>
                  </a:schemeClr>
                </a:solidFill>
                <a:cs typeface="Arial" pitchFamily="34" charset="0"/>
              </a:endParaRPr>
            </a:p>
          </p:txBody>
        </p:sp>
      </p:grpSp>
      <p:sp>
        <p:nvSpPr>
          <p:cNvPr id="54" name="TextBox 2">
            <a:extLst>
              <a:ext uri="{FF2B5EF4-FFF2-40B4-BE49-F238E27FC236}">
                <a16:creationId xmlns:a16="http://schemas.microsoft.com/office/drawing/2014/main" id="{C220C817-7B54-C2C0-81DB-D4A10FBBD417}"/>
              </a:ext>
            </a:extLst>
          </p:cNvPr>
          <p:cNvSpPr txBox="1"/>
          <p:nvPr/>
        </p:nvSpPr>
        <p:spPr>
          <a:xfrm>
            <a:off x="7376585" y="1068409"/>
            <a:ext cx="6813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400" b="1" dirty="0">
                <a:solidFill>
                  <a:schemeClr val="accent1"/>
                </a:solidFill>
                <a:cs typeface="Arial" pitchFamily="34" charset="0"/>
              </a:rPr>
              <a:t>4th</a:t>
            </a:r>
            <a:endParaRPr lang="ko-KR" altLang="en-US" sz="2400" b="1" dirty="0">
              <a:solidFill>
                <a:schemeClr val="accent1"/>
              </a:solidFill>
              <a:cs typeface="Arial" pitchFamily="34" charset="0"/>
            </a:endParaRPr>
          </a:p>
        </p:txBody>
      </p:sp>
      <p:grpSp>
        <p:nvGrpSpPr>
          <p:cNvPr id="55" name="Group 54">
            <a:extLst>
              <a:ext uri="{FF2B5EF4-FFF2-40B4-BE49-F238E27FC236}">
                <a16:creationId xmlns:a16="http://schemas.microsoft.com/office/drawing/2014/main" id="{BFBD4950-E37C-5564-2257-5A591D99F6D3}"/>
              </a:ext>
            </a:extLst>
          </p:cNvPr>
          <p:cNvGrpSpPr/>
          <p:nvPr/>
        </p:nvGrpSpPr>
        <p:grpSpPr>
          <a:xfrm>
            <a:off x="7994760" y="1114576"/>
            <a:ext cx="3786303" cy="1227128"/>
            <a:chOff x="2587271" y="4092942"/>
            <a:chExt cx="2161010" cy="1227128"/>
          </a:xfrm>
        </p:grpSpPr>
        <p:sp>
          <p:nvSpPr>
            <p:cNvPr id="56" name="TextBox 7">
              <a:extLst>
                <a:ext uri="{FF2B5EF4-FFF2-40B4-BE49-F238E27FC236}">
                  <a16:creationId xmlns:a16="http://schemas.microsoft.com/office/drawing/2014/main" id="{6D1A2E31-FB14-286E-96A0-7E3B802D8F0A}"/>
                </a:ext>
              </a:extLst>
            </p:cNvPr>
            <p:cNvSpPr txBox="1"/>
            <p:nvPr/>
          </p:nvSpPr>
          <p:spPr>
            <a:xfrm>
              <a:off x="2596053" y="4365963"/>
              <a:ext cx="215222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Entities such as the International Labor Organization (ILO) can use the dashboard to gain the insights into Rwanda’s labor market dynamics and provide support for targeted interventions.</a:t>
              </a:r>
              <a:endParaRPr lang="ko-KR" altLang="en-US" sz="1400" dirty="0">
                <a:solidFill>
                  <a:schemeClr val="tx1">
                    <a:lumMod val="75000"/>
                    <a:lumOff val="25000"/>
                  </a:schemeClr>
                </a:solidFill>
                <a:cs typeface="Arial" pitchFamily="34" charset="0"/>
              </a:endParaRPr>
            </a:p>
          </p:txBody>
        </p:sp>
        <p:sp>
          <p:nvSpPr>
            <p:cNvPr id="57" name="TextBox 8">
              <a:extLst>
                <a:ext uri="{FF2B5EF4-FFF2-40B4-BE49-F238E27FC236}">
                  <a16:creationId xmlns:a16="http://schemas.microsoft.com/office/drawing/2014/main" id="{0D29CF0C-512D-2380-0B27-EF2FA6AE2046}"/>
                </a:ext>
              </a:extLst>
            </p:cNvPr>
            <p:cNvSpPr txBox="1"/>
            <p:nvPr/>
          </p:nvSpPr>
          <p:spPr>
            <a:xfrm>
              <a:off x="2587271" y="4092942"/>
              <a:ext cx="21339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tx1">
                      <a:lumMod val="65000"/>
                      <a:lumOff val="35000"/>
                    </a:schemeClr>
                  </a:solidFill>
                  <a:cs typeface="Arial" pitchFamily="34" charset="0"/>
                </a:rPr>
                <a:t>International Organizations.</a:t>
              </a:r>
              <a:endParaRPr lang="ko-KR" altLang="en-US" b="1" dirty="0">
                <a:solidFill>
                  <a:schemeClr val="tx1">
                    <a:lumMod val="65000"/>
                    <a:lumOff val="35000"/>
                  </a:schemeClr>
                </a:solidFill>
                <a:cs typeface="Arial" pitchFamily="34" charset="0"/>
              </a:endParaRPr>
            </a:p>
          </p:txBody>
        </p:sp>
      </p:grpSp>
      <p:sp>
        <p:nvSpPr>
          <p:cNvPr id="58" name="TextBox 2">
            <a:extLst>
              <a:ext uri="{FF2B5EF4-FFF2-40B4-BE49-F238E27FC236}">
                <a16:creationId xmlns:a16="http://schemas.microsoft.com/office/drawing/2014/main" id="{AEB22D28-2E43-5992-7A46-1EA3AFC35765}"/>
              </a:ext>
            </a:extLst>
          </p:cNvPr>
          <p:cNvSpPr txBox="1"/>
          <p:nvPr/>
        </p:nvSpPr>
        <p:spPr>
          <a:xfrm>
            <a:off x="7358179" y="2763487"/>
            <a:ext cx="6813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400" b="1" dirty="0">
                <a:solidFill>
                  <a:schemeClr val="accent1"/>
                </a:solidFill>
                <a:cs typeface="Arial" pitchFamily="34" charset="0"/>
              </a:rPr>
              <a:t>5th</a:t>
            </a:r>
            <a:endParaRPr lang="ko-KR" altLang="en-US" sz="2400" b="1" dirty="0">
              <a:solidFill>
                <a:schemeClr val="accent1"/>
              </a:solidFill>
              <a:cs typeface="Arial" pitchFamily="34" charset="0"/>
            </a:endParaRPr>
          </a:p>
        </p:txBody>
      </p:sp>
      <p:grpSp>
        <p:nvGrpSpPr>
          <p:cNvPr id="59" name="Group 58">
            <a:extLst>
              <a:ext uri="{FF2B5EF4-FFF2-40B4-BE49-F238E27FC236}">
                <a16:creationId xmlns:a16="http://schemas.microsoft.com/office/drawing/2014/main" id="{3E2F4F33-8313-E113-04B0-E4684E46958E}"/>
              </a:ext>
            </a:extLst>
          </p:cNvPr>
          <p:cNvGrpSpPr/>
          <p:nvPr/>
        </p:nvGrpSpPr>
        <p:grpSpPr>
          <a:xfrm>
            <a:off x="7946942" y="2809654"/>
            <a:ext cx="3770916" cy="1446550"/>
            <a:chOff x="2551706" y="4283314"/>
            <a:chExt cx="2152228" cy="1446550"/>
          </a:xfrm>
        </p:grpSpPr>
        <p:sp>
          <p:nvSpPr>
            <p:cNvPr id="60" name="TextBox 7">
              <a:extLst>
                <a:ext uri="{FF2B5EF4-FFF2-40B4-BE49-F238E27FC236}">
                  <a16:creationId xmlns:a16="http://schemas.microsoft.com/office/drawing/2014/main" id="{CA9C19F6-4A94-6843-60E2-A7BB552271AC}"/>
                </a:ext>
              </a:extLst>
            </p:cNvPr>
            <p:cNvSpPr txBox="1"/>
            <p:nvPr/>
          </p:nvSpPr>
          <p:spPr>
            <a:xfrm>
              <a:off x="2551706" y="4560313"/>
              <a:ext cx="2152228"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Students, educators, and researchers in the field of economics, labor studies, and social sciences can access the dashboard for educational purposes and to enhance their understanding of labor market concepts.</a:t>
              </a:r>
              <a:endParaRPr lang="ko-KR" altLang="en-US" sz="1400" dirty="0">
                <a:solidFill>
                  <a:schemeClr val="tx1">
                    <a:lumMod val="75000"/>
                    <a:lumOff val="25000"/>
                  </a:schemeClr>
                </a:solidFill>
                <a:cs typeface="Arial" pitchFamily="34" charset="0"/>
              </a:endParaRPr>
            </a:p>
          </p:txBody>
        </p:sp>
        <p:sp>
          <p:nvSpPr>
            <p:cNvPr id="61" name="TextBox 8">
              <a:extLst>
                <a:ext uri="{FF2B5EF4-FFF2-40B4-BE49-F238E27FC236}">
                  <a16:creationId xmlns:a16="http://schemas.microsoft.com/office/drawing/2014/main" id="{EBDD4025-CD0E-AFC4-578F-CD874FBCBD3E}"/>
                </a:ext>
              </a:extLst>
            </p:cNvPr>
            <p:cNvSpPr txBox="1"/>
            <p:nvPr/>
          </p:nvSpPr>
          <p:spPr>
            <a:xfrm>
              <a:off x="2570001" y="4283314"/>
              <a:ext cx="21339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tx1">
                      <a:lumMod val="65000"/>
                      <a:lumOff val="35000"/>
                    </a:schemeClr>
                  </a:solidFill>
                  <a:cs typeface="Arial" pitchFamily="34" charset="0"/>
                </a:rPr>
                <a:t>Educational institutions</a:t>
              </a:r>
              <a:endParaRPr lang="ko-KR" altLang="en-US" b="1" dirty="0">
                <a:solidFill>
                  <a:schemeClr val="tx1">
                    <a:lumMod val="65000"/>
                    <a:lumOff val="35000"/>
                  </a:schemeClr>
                </a:solidFill>
                <a:cs typeface="Arial" pitchFamily="34" charset="0"/>
              </a:endParaRPr>
            </a:p>
          </p:txBody>
        </p:sp>
      </p:grpSp>
      <p:sp>
        <p:nvSpPr>
          <p:cNvPr id="62" name="TextBox 2">
            <a:extLst>
              <a:ext uri="{FF2B5EF4-FFF2-40B4-BE49-F238E27FC236}">
                <a16:creationId xmlns:a16="http://schemas.microsoft.com/office/drawing/2014/main" id="{23F1643F-5F7D-17AE-3565-0DB530A8C846}"/>
              </a:ext>
            </a:extLst>
          </p:cNvPr>
          <p:cNvSpPr txBox="1"/>
          <p:nvPr/>
        </p:nvSpPr>
        <p:spPr>
          <a:xfrm>
            <a:off x="7348261" y="4673795"/>
            <a:ext cx="6813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400" b="1" dirty="0">
                <a:solidFill>
                  <a:schemeClr val="accent1"/>
                </a:solidFill>
                <a:cs typeface="Arial" pitchFamily="34" charset="0"/>
              </a:rPr>
              <a:t>6th</a:t>
            </a:r>
            <a:endParaRPr lang="ko-KR" altLang="en-US" sz="2400" b="1" dirty="0">
              <a:solidFill>
                <a:schemeClr val="accent1"/>
              </a:solidFill>
              <a:cs typeface="Arial" pitchFamily="34" charset="0"/>
            </a:endParaRPr>
          </a:p>
        </p:txBody>
      </p:sp>
      <p:grpSp>
        <p:nvGrpSpPr>
          <p:cNvPr id="63" name="Group 62">
            <a:extLst>
              <a:ext uri="{FF2B5EF4-FFF2-40B4-BE49-F238E27FC236}">
                <a16:creationId xmlns:a16="http://schemas.microsoft.com/office/drawing/2014/main" id="{7C9EA61E-B15D-B7CE-E178-DFEFD25521FC}"/>
              </a:ext>
            </a:extLst>
          </p:cNvPr>
          <p:cNvGrpSpPr/>
          <p:nvPr/>
        </p:nvGrpSpPr>
        <p:grpSpPr>
          <a:xfrm>
            <a:off x="7937024" y="4719962"/>
            <a:ext cx="3770916" cy="1231106"/>
            <a:chOff x="2551706" y="4283314"/>
            <a:chExt cx="2152228" cy="1231106"/>
          </a:xfrm>
        </p:grpSpPr>
        <p:sp>
          <p:nvSpPr>
            <p:cNvPr id="64" name="TextBox 7">
              <a:extLst>
                <a:ext uri="{FF2B5EF4-FFF2-40B4-BE49-F238E27FC236}">
                  <a16:creationId xmlns:a16="http://schemas.microsoft.com/office/drawing/2014/main" id="{530A27EC-E930-58D6-1642-1041998189FB}"/>
                </a:ext>
              </a:extLst>
            </p:cNvPr>
            <p:cNvSpPr txBox="1"/>
            <p:nvPr/>
          </p:nvSpPr>
          <p:spPr>
            <a:xfrm>
              <a:off x="2551706" y="4560313"/>
              <a:ext cx="215222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400" dirty="0">
                  <a:solidFill>
                    <a:schemeClr val="tx1">
                      <a:lumMod val="75000"/>
                      <a:lumOff val="25000"/>
                    </a:schemeClr>
                  </a:solidFill>
                  <a:cs typeface="Arial" pitchFamily="34" charset="0"/>
                </a:rPr>
                <a:t>The dashboard is designed to be accessible to the general public, allowing citizens to stay informed about the state of the labor market in Rwanda. It promotes transparency and public awareness.</a:t>
              </a:r>
              <a:endParaRPr lang="ko-KR" altLang="en-US" sz="1400" dirty="0">
                <a:solidFill>
                  <a:schemeClr val="tx1">
                    <a:lumMod val="75000"/>
                    <a:lumOff val="25000"/>
                  </a:schemeClr>
                </a:solidFill>
                <a:cs typeface="Arial" pitchFamily="34" charset="0"/>
              </a:endParaRPr>
            </a:p>
          </p:txBody>
        </p:sp>
        <p:sp>
          <p:nvSpPr>
            <p:cNvPr id="65" name="TextBox 8">
              <a:extLst>
                <a:ext uri="{FF2B5EF4-FFF2-40B4-BE49-F238E27FC236}">
                  <a16:creationId xmlns:a16="http://schemas.microsoft.com/office/drawing/2014/main" id="{3A800BE6-82EB-1EF6-BB40-C200EC83675A}"/>
                </a:ext>
              </a:extLst>
            </p:cNvPr>
            <p:cNvSpPr txBox="1"/>
            <p:nvPr/>
          </p:nvSpPr>
          <p:spPr>
            <a:xfrm>
              <a:off x="2570001" y="4283314"/>
              <a:ext cx="213393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b="1" dirty="0">
                  <a:solidFill>
                    <a:schemeClr val="tx1">
                      <a:lumMod val="65000"/>
                      <a:lumOff val="35000"/>
                    </a:schemeClr>
                  </a:solidFill>
                  <a:cs typeface="Arial" pitchFamily="34" charset="0"/>
                </a:rPr>
                <a:t>General public</a:t>
              </a:r>
              <a:endParaRPr lang="ko-KR" altLang="en-US" b="1" dirty="0">
                <a:solidFill>
                  <a:schemeClr val="tx1">
                    <a:lumMod val="65000"/>
                    <a:lumOff val="35000"/>
                  </a:schemeClr>
                </a:solidFill>
                <a:cs typeface="Arial" pitchFamily="34" charset="0"/>
              </a:endParaRPr>
            </a:p>
          </p:txBody>
        </p:sp>
      </p:grpSp>
    </p:spTree>
    <p:extLst>
      <p:ext uri="{BB962C8B-B14F-4D97-AF65-F5344CB8AC3E}">
        <p14:creationId xmlns:p14="http://schemas.microsoft.com/office/powerpoint/2010/main" val="381776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0E64AE-983C-1635-C93A-19F71C2044DB}"/>
              </a:ext>
            </a:extLst>
          </p:cNvPr>
          <p:cNvPicPr>
            <a:picLocks noChangeAspect="1"/>
          </p:cNvPicPr>
          <p:nvPr/>
        </p:nvPicPr>
        <p:blipFill>
          <a:blip r:embed="rId2"/>
          <a:stretch>
            <a:fillRect/>
          </a:stretch>
        </p:blipFill>
        <p:spPr>
          <a:xfrm>
            <a:off x="3060440" y="1063689"/>
            <a:ext cx="9064393" cy="5673014"/>
          </a:xfrm>
          <a:prstGeom prst="rect">
            <a:avLst/>
          </a:prstGeom>
        </p:spPr>
      </p:pic>
      <p:sp>
        <p:nvSpPr>
          <p:cNvPr id="4" name="Text Placeholder 10">
            <a:extLst>
              <a:ext uri="{FF2B5EF4-FFF2-40B4-BE49-F238E27FC236}">
                <a16:creationId xmlns:a16="http://schemas.microsoft.com/office/drawing/2014/main" id="{3CA5249C-BEC1-475F-9AC7-9314BCAC2490}"/>
              </a:ext>
            </a:extLst>
          </p:cNvPr>
          <p:cNvSpPr txBox="1">
            <a:spLocks/>
          </p:cNvSpPr>
          <p:nvPr/>
        </p:nvSpPr>
        <p:spPr>
          <a:xfrm>
            <a:off x="0" y="607116"/>
            <a:ext cx="2952328" cy="2006238"/>
          </a:xfrm>
          <a:prstGeom prst="rect">
            <a:avLst/>
          </a:prstGeom>
          <a:noFill/>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ct val="110000"/>
              </a:lnSpc>
              <a:buNone/>
            </a:pPr>
            <a:r>
              <a:rPr lang="en-US" altLang="ko-KR" sz="3600" b="1" dirty="0">
                <a:solidFill>
                  <a:schemeClr val="tx1">
                    <a:lumMod val="75000"/>
                    <a:lumOff val="25000"/>
                  </a:schemeClr>
                </a:solidFill>
                <a:latin typeface="+mj-lt"/>
                <a:cs typeface="Arial" pitchFamily="34" charset="0"/>
              </a:rPr>
              <a:t>General overview </a:t>
            </a:r>
          </a:p>
        </p:txBody>
      </p:sp>
    </p:spTree>
    <p:extLst>
      <p:ext uri="{BB962C8B-B14F-4D97-AF65-F5344CB8AC3E}">
        <p14:creationId xmlns:p14="http://schemas.microsoft.com/office/powerpoint/2010/main" val="92133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nvSpPr>
        <p:spPr>
          <a:xfrm>
            <a:off x="483994" y="162651"/>
            <a:ext cx="11573197" cy="37391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002060"/>
                </a:solidFill>
                <a:latin typeface="Bahnschrift" panose="020B0502040204020203" pitchFamily="34" charset="0"/>
              </a:rPr>
              <a:t>Illustration of main Indicators.</a:t>
            </a:r>
          </a:p>
        </p:txBody>
      </p:sp>
      <p:grpSp>
        <p:nvGrpSpPr>
          <p:cNvPr id="4" name="Group 3">
            <a:extLst>
              <a:ext uri="{FF2B5EF4-FFF2-40B4-BE49-F238E27FC236}">
                <a16:creationId xmlns:a16="http://schemas.microsoft.com/office/drawing/2014/main" id="{DE56AA7A-113B-4B09-9978-4A50651BEE26}"/>
              </a:ext>
            </a:extLst>
          </p:cNvPr>
          <p:cNvGrpSpPr/>
          <p:nvPr/>
        </p:nvGrpSpPr>
        <p:grpSpPr>
          <a:xfrm>
            <a:off x="796304" y="5223437"/>
            <a:ext cx="2738140" cy="531950"/>
            <a:chOff x="302738" y="4417056"/>
            <a:chExt cx="2851594" cy="531950"/>
          </a:xfrm>
        </p:grpSpPr>
        <p:sp>
          <p:nvSpPr>
            <p:cNvPr id="24" name="TextBox 19">
              <a:extLst>
                <a:ext uri="{FF2B5EF4-FFF2-40B4-BE49-F238E27FC236}">
                  <a16:creationId xmlns:a16="http://schemas.microsoft.com/office/drawing/2014/main" id="{8064F424-53D3-4DB4-98CC-F8E8981F76B3}"/>
                </a:ext>
              </a:extLst>
            </p:cNvPr>
            <p:cNvSpPr txBox="1"/>
            <p:nvPr/>
          </p:nvSpPr>
          <p:spPr>
            <a:xfrm>
              <a:off x="302738" y="4417056"/>
              <a:ext cx="2851594" cy="276999"/>
            </a:xfrm>
            <a:prstGeom prst="rect">
              <a:avLst/>
            </a:prstGeom>
            <a:noFill/>
          </p:spPr>
          <p:txBody>
            <a:bodyPr wrap="squar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ko-KR" altLang="en-US" sz="1200" b="1" dirty="0">
                <a:solidFill>
                  <a:schemeClr val="tx1">
                    <a:lumMod val="75000"/>
                    <a:lumOff val="25000"/>
                  </a:schemeClr>
                </a:solidFill>
                <a:cs typeface="Arial" pitchFamily="34" charset="0"/>
              </a:endParaRPr>
            </a:p>
          </p:txBody>
        </p:sp>
        <p:sp>
          <p:nvSpPr>
            <p:cNvPr id="25" name="TextBox 20">
              <a:extLst>
                <a:ext uri="{FF2B5EF4-FFF2-40B4-BE49-F238E27FC236}">
                  <a16:creationId xmlns:a16="http://schemas.microsoft.com/office/drawing/2014/main" id="{E3C784B3-FD8C-461A-93BA-B4B8DDEE5B95}"/>
                </a:ext>
              </a:extLst>
            </p:cNvPr>
            <p:cNvSpPr txBox="1"/>
            <p:nvPr/>
          </p:nvSpPr>
          <p:spPr>
            <a:xfrm>
              <a:off x="302738" y="4672007"/>
              <a:ext cx="2851594" cy="276999"/>
            </a:xfrm>
            <a:prstGeom prst="rect">
              <a:avLst/>
            </a:prstGeom>
            <a:noFill/>
          </p:spPr>
          <p:txBody>
            <a:bodyPr wrap="square" l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ko-KR" altLang="en-US" sz="1200" dirty="0">
                <a:solidFill>
                  <a:schemeClr val="tx1">
                    <a:lumMod val="75000"/>
                    <a:lumOff val="25000"/>
                  </a:schemeClr>
                </a:solidFill>
                <a:cs typeface="Arial" pitchFamily="34" charset="0"/>
              </a:endParaRPr>
            </a:p>
          </p:txBody>
        </p:sp>
      </p:grpSp>
      <p:grpSp>
        <p:nvGrpSpPr>
          <p:cNvPr id="5" name="Group 4">
            <a:extLst>
              <a:ext uri="{FF2B5EF4-FFF2-40B4-BE49-F238E27FC236}">
                <a16:creationId xmlns:a16="http://schemas.microsoft.com/office/drawing/2014/main" id="{90DBAEFD-420B-430B-9244-9A6BFB60C44E}"/>
              </a:ext>
            </a:extLst>
          </p:cNvPr>
          <p:cNvGrpSpPr/>
          <p:nvPr/>
        </p:nvGrpSpPr>
        <p:grpSpPr>
          <a:xfrm>
            <a:off x="689537" y="2055795"/>
            <a:ext cx="2844907" cy="722670"/>
            <a:chOff x="191547" y="4417056"/>
            <a:chExt cx="2962785" cy="722670"/>
          </a:xfrm>
        </p:grpSpPr>
        <p:sp>
          <p:nvSpPr>
            <p:cNvPr id="22" name="TextBox 22">
              <a:extLst>
                <a:ext uri="{FF2B5EF4-FFF2-40B4-BE49-F238E27FC236}">
                  <a16:creationId xmlns:a16="http://schemas.microsoft.com/office/drawing/2014/main" id="{0FEA8055-C714-4196-A5F1-115A9684E008}"/>
                </a:ext>
              </a:extLst>
            </p:cNvPr>
            <p:cNvSpPr txBox="1"/>
            <p:nvPr/>
          </p:nvSpPr>
          <p:spPr>
            <a:xfrm>
              <a:off x="302738" y="4417056"/>
              <a:ext cx="2851594" cy="276999"/>
            </a:xfrm>
            <a:prstGeom prst="rect">
              <a:avLst/>
            </a:prstGeom>
            <a:noFill/>
          </p:spPr>
          <p:txBody>
            <a:bodyPr wrap="square" l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ko-KR" altLang="en-US" sz="1200" b="1" dirty="0">
                <a:solidFill>
                  <a:schemeClr val="tx1">
                    <a:lumMod val="75000"/>
                    <a:lumOff val="25000"/>
                  </a:schemeClr>
                </a:solidFill>
                <a:cs typeface="Arial" pitchFamily="34" charset="0"/>
              </a:endParaRPr>
            </a:p>
          </p:txBody>
        </p:sp>
        <p:sp>
          <p:nvSpPr>
            <p:cNvPr id="23" name="TextBox 23">
              <a:extLst>
                <a:ext uri="{FF2B5EF4-FFF2-40B4-BE49-F238E27FC236}">
                  <a16:creationId xmlns:a16="http://schemas.microsoft.com/office/drawing/2014/main" id="{06049F70-B95B-4773-B370-B3F0827F4759}"/>
                </a:ext>
              </a:extLst>
            </p:cNvPr>
            <p:cNvSpPr txBox="1"/>
            <p:nvPr/>
          </p:nvSpPr>
          <p:spPr>
            <a:xfrm>
              <a:off x="191547" y="4862727"/>
              <a:ext cx="2851594" cy="276999"/>
            </a:xfrm>
            <a:prstGeom prst="rect">
              <a:avLst/>
            </a:prstGeom>
            <a:noFill/>
          </p:spPr>
          <p:txBody>
            <a:bodyPr wrap="square" l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pic>
        <p:nvPicPr>
          <p:cNvPr id="71" name="Picture 70">
            <a:extLst>
              <a:ext uri="{FF2B5EF4-FFF2-40B4-BE49-F238E27FC236}">
                <a16:creationId xmlns:a16="http://schemas.microsoft.com/office/drawing/2014/main" id="{27E704D7-AA56-E5E4-E4A0-0DD5B490D1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956" y="3462517"/>
            <a:ext cx="4134644" cy="3093674"/>
          </a:xfrm>
          <a:prstGeom prst="rect">
            <a:avLst/>
          </a:prstGeom>
        </p:spPr>
      </p:pic>
      <p:pic>
        <p:nvPicPr>
          <p:cNvPr id="75" name="Picture 74">
            <a:extLst>
              <a:ext uri="{FF2B5EF4-FFF2-40B4-BE49-F238E27FC236}">
                <a16:creationId xmlns:a16="http://schemas.microsoft.com/office/drawing/2014/main" id="{265E91E3-25B5-F208-AA5A-4964B0110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8607" y="752740"/>
            <a:ext cx="4822049" cy="2690298"/>
          </a:xfrm>
          <a:prstGeom prst="rect">
            <a:avLst/>
          </a:prstGeom>
        </p:spPr>
      </p:pic>
      <p:pic>
        <p:nvPicPr>
          <p:cNvPr id="81" name="Picture 80">
            <a:extLst>
              <a:ext uri="{FF2B5EF4-FFF2-40B4-BE49-F238E27FC236}">
                <a16:creationId xmlns:a16="http://schemas.microsoft.com/office/drawing/2014/main" id="{B4800DFB-0BD1-50A8-8C66-55C6D7DD74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6327" y="3462517"/>
            <a:ext cx="4134644" cy="2957565"/>
          </a:xfrm>
          <a:prstGeom prst="rect">
            <a:avLst/>
          </a:prstGeom>
        </p:spPr>
      </p:pic>
      <p:pic>
        <p:nvPicPr>
          <p:cNvPr id="82" name="Picture 81">
            <a:extLst>
              <a:ext uri="{FF2B5EF4-FFF2-40B4-BE49-F238E27FC236}">
                <a16:creationId xmlns:a16="http://schemas.microsoft.com/office/drawing/2014/main" id="{8573A17F-81A6-5077-A2BA-2FF76CDFD2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0656" y="733261"/>
            <a:ext cx="3145407" cy="2709777"/>
          </a:xfrm>
          <a:prstGeom prst="rect">
            <a:avLst/>
          </a:prstGeom>
        </p:spPr>
      </p:pic>
    </p:spTree>
    <p:extLst>
      <p:ext uri="{BB962C8B-B14F-4D97-AF65-F5344CB8AC3E}">
        <p14:creationId xmlns:p14="http://schemas.microsoft.com/office/powerpoint/2010/main" val="97498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or: Elbow 3">
            <a:extLst>
              <a:ext uri="{FF2B5EF4-FFF2-40B4-BE49-F238E27FC236}">
                <a16:creationId xmlns:a16="http://schemas.microsoft.com/office/drawing/2014/main" id="{84ADEF75-CFD7-421C-8C42-531F7E77812B}"/>
              </a:ext>
            </a:extLst>
          </p:cNvPr>
          <p:cNvCxnSpPr>
            <a:cxnSpLocks/>
          </p:cNvCxnSpPr>
          <p:nvPr/>
        </p:nvCxnSpPr>
        <p:spPr>
          <a:xfrm>
            <a:off x="6405509" y="1149766"/>
            <a:ext cx="3945122" cy="553126"/>
          </a:xfrm>
          <a:prstGeom prst="bentConnector3">
            <a:avLst>
              <a:gd name="adj1" fmla="val 99940"/>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 Placeholder 1">
            <a:extLst>
              <a:ext uri="{FF2B5EF4-FFF2-40B4-BE49-F238E27FC236}">
                <a16:creationId xmlns:a16="http://schemas.microsoft.com/office/drawing/2014/main" id="{206381AD-4C2B-4745-99B1-0BBCE6131A71}"/>
              </a:ext>
            </a:extLst>
          </p:cNvPr>
          <p:cNvSpPr>
            <a:spLocks noGrp="1"/>
          </p:cNvSpPr>
          <p:nvPr/>
        </p:nvSpPr>
        <p:spPr>
          <a:xfrm>
            <a:off x="363245" y="187129"/>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chemeClr val="accent2">
                    <a:lumMod val="50000"/>
                  </a:schemeClr>
                </a:solidFill>
                <a:latin typeface="Bahnschrift Condensed" panose="020B0502040204020203" pitchFamily="34" charset="0"/>
              </a:rPr>
              <a:t>Time series data for branch of economic activities</a:t>
            </a:r>
          </a:p>
        </p:txBody>
      </p:sp>
      <p:cxnSp>
        <p:nvCxnSpPr>
          <p:cNvPr id="9" name="Connector: Elbow 8">
            <a:extLst>
              <a:ext uri="{FF2B5EF4-FFF2-40B4-BE49-F238E27FC236}">
                <a16:creationId xmlns:a16="http://schemas.microsoft.com/office/drawing/2014/main" id="{6506842C-5191-4013-ABC7-A85B4BA62C4D}"/>
              </a:ext>
            </a:extLst>
          </p:cNvPr>
          <p:cNvCxnSpPr>
            <a:cxnSpLocks/>
          </p:cNvCxnSpPr>
          <p:nvPr/>
        </p:nvCxnSpPr>
        <p:spPr>
          <a:xfrm rot="10800000" flipV="1">
            <a:off x="2138801" y="1149765"/>
            <a:ext cx="2981023" cy="491093"/>
          </a:xfrm>
          <a:prstGeom prst="bentConnector3">
            <a:avLst>
              <a:gd name="adj1" fmla="val 99648"/>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ircle: Hollow 9">
            <a:extLst>
              <a:ext uri="{FF2B5EF4-FFF2-40B4-BE49-F238E27FC236}">
                <a16:creationId xmlns:a16="http://schemas.microsoft.com/office/drawing/2014/main" id="{0AB51016-7DC0-49C4-8236-6D7E3CE1891E}"/>
              </a:ext>
            </a:extLst>
          </p:cNvPr>
          <p:cNvSpPr/>
          <p:nvPr/>
        </p:nvSpPr>
        <p:spPr>
          <a:xfrm>
            <a:off x="1993153" y="1658166"/>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Circle: Hollow 10">
            <a:extLst>
              <a:ext uri="{FF2B5EF4-FFF2-40B4-BE49-F238E27FC236}">
                <a16:creationId xmlns:a16="http://schemas.microsoft.com/office/drawing/2014/main" id="{5C889956-7BEB-4B9B-85E2-D68DD708BB03}"/>
              </a:ext>
            </a:extLst>
          </p:cNvPr>
          <p:cNvSpPr/>
          <p:nvPr/>
        </p:nvSpPr>
        <p:spPr>
          <a:xfrm>
            <a:off x="5833681" y="1679448"/>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2" name="Circle: Hollow 11">
            <a:extLst>
              <a:ext uri="{FF2B5EF4-FFF2-40B4-BE49-F238E27FC236}">
                <a16:creationId xmlns:a16="http://schemas.microsoft.com/office/drawing/2014/main" id="{574BA8DF-A2FC-47C9-8D9E-950D7C75396B}"/>
              </a:ext>
            </a:extLst>
          </p:cNvPr>
          <p:cNvSpPr/>
          <p:nvPr/>
        </p:nvSpPr>
        <p:spPr>
          <a:xfrm>
            <a:off x="10196694" y="1702892"/>
            <a:ext cx="307874" cy="307874"/>
          </a:xfrm>
          <a:prstGeom prst="donu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9EA53286-6718-446D-B200-546704892961}"/>
              </a:ext>
            </a:extLst>
          </p:cNvPr>
          <p:cNvCxnSpPr>
            <a:cxnSpLocks/>
          </p:cNvCxnSpPr>
          <p:nvPr/>
        </p:nvCxnSpPr>
        <p:spPr>
          <a:xfrm>
            <a:off x="5979329" y="1065538"/>
            <a:ext cx="8289" cy="626874"/>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0F09A816-3FBE-40CF-8F44-31C9C3C4F87B}"/>
              </a:ext>
            </a:extLst>
          </p:cNvPr>
          <p:cNvGrpSpPr/>
          <p:nvPr/>
        </p:nvGrpSpPr>
        <p:grpSpPr>
          <a:xfrm>
            <a:off x="4793193" y="924426"/>
            <a:ext cx="1986598" cy="534809"/>
            <a:chOff x="4853562" y="1589418"/>
            <a:chExt cx="2232248" cy="1291564"/>
          </a:xfrm>
        </p:grpSpPr>
        <p:sp>
          <p:nvSpPr>
            <p:cNvPr id="25" name="Freeform 7">
              <a:extLst>
                <a:ext uri="{FF2B5EF4-FFF2-40B4-BE49-F238E27FC236}">
                  <a16:creationId xmlns:a16="http://schemas.microsoft.com/office/drawing/2014/main" id="{860456B8-165F-4389-AAA6-995C3039D548}"/>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solidFill>
                  <a:schemeClr val="tx1"/>
                </a:solidFill>
              </a:endParaRPr>
            </a:p>
          </p:txBody>
        </p:sp>
        <p:sp>
          <p:nvSpPr>
            <p:cNvPr id="26" name="Freeform 7">
              <a:extLst>
                <a:ext uri="{FF2B5EF4-FFF2-40B4-BE49-F238E27FC236}">
                  <a16:creationId xmlns:a16="http://schemas.microsoft.com/office/drawing/2014/main" id="{4C934F4B-5E71-4FDC-86EF-68DFBC4E86FF}"/>
                </a:ext>
              </a:extLst>
            </p:cNvPr>
            <p:cNvSpPr>
              <a:spLocks noChangeAspect="1"/>
            </p:cNvSpPr>
            <p:nvPr/>
          </p:nvSpPr>
          <p:spPr>
            <a:xfrm flipH="1">
              <a:off x="5230834" y="1930203"/>
              <a:ext cx="1764677" cy="95077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dirty="0">
                <a:solidFill>
                  <a:schemeClr val="tx1"/>
                </a:solidFill>
              </a:endParaRPr>
            </a:p>
          </p:txBody>
        </p:sp>
      </p:grpSp>
      <p:sp>
        <p:nvSpPr>
          <p:cNvPr id="23" name="TextBox 180">
            <a:extLst>
              <a:ext uri="{FF2B5EF4-FFF2-40B4-BE49-F238E27FC236}">
                <a16:creationId xmlns:a16="http://schemas.microsoft.com/office/drawing/2014/main" id="{FAFA5761-88C5-418F-82E5-A9642BAF0609}"/>
              </a:ext>
            </a:extLst>
          </p:cNvPr>
          <p:cNvSpPr txBox="1"/>
          <p:nvPr/>
        </p:nvSpPr>
        <p:spPr>
          <a:xfrm>
            <a:off x="899796" y="6098360"/>
            <a:ext cx="2920054"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1200" dirty="0">
              <a:cs typeface="Arial" pitchFamily="34" charset="0"/>
            </a:endParaRPr>
          </a:p>
        </p:txBody>
      </p:sp>
      <p:grpSp>
        <p:nvGrpSpPr>
          <p:cNvPr id="17" name="Group 16">
            <a:extLst>
              <a:ext uri="{FF2B5EF4-FFF2-40B4-BE49-F238E27FC236}">
                <a16:creationId xmlns:a16="http://schemas.microsoft.com/office/drawing/2014/main" id="{33E00CC0-FDC9-417E-B79F-9B58B7D9F042}"/>
              </a:ext>
            </a:extLst>
          </p:cNvPr>
          <p:cNvGrpSpPr/>
          <p:nvPr/>
        </p:nvGrpSpPr>
        <p:grpSpPr>
          <a:xfrm>
            <a:off x="4604534" y="5643423"/>
            <a:ext cx="2920054" cy="731936"/>
            <a:chOff x="1418889" y="4284713"/>
            <a:chExt cx="1681201" cy="731936"/>
          </a:xfrm>
        </p:grpSpPr>
        <p:sp>
          <p:nvSpPr>
            <p:cNvPr id="21" name="TextBox 183">
              <a:extLst>
                <a:ext uri="{FF2B5EF4-FFF2-40B4-BE49-F238E27FC236}">
                  <a16:creationId xmlns:a16="http://schemas.microsoft.com/office/drawing/2014/main" id="{123183BD-335D-46FA-BFB6-7BBF0E67A09B}"/>
                </a:ext>
              </a:extLst>
            </p:cNvPr>
            <p:cNvSpPr txBox="1"/>
            <p:nvPr/>
          </p:nvSpPr>
          <p:spPr>
            <a:xfrm>
              <a:off x="1418889" y="4739650"/>
              <a:ext cx="1681201" cy="27699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1200" dirty="0">
                <a:cs typeface="Arial" pitchFamily="34" charset="0"/>
              </a:endParaRPr>
            </a:p>
          </p:txBody>
        </p:sp>
        <p:sp>
          <p:nvSpPr>
            <p:cNvPr id="22" name="TextBox 184">
              <a:extLst>
                <a:ext uri="{FF2B5EF4-FFF2-40B4-BE49-F238E27FC236}">
                  <a16:creationId xmlns:a16="http://schemas.microsoft.com/office/drawing/2014/main" id="{666763D6-0E5A-4276-AC83-EBFD649D4B0D}"/>
                </a:ext>
              </a:extLst>
            </p:cNvPr>
            <p:cNvSpPr txBox="1"/>
            <p:nvPr/>
          </p:nvSpPr>
          <p:spPr>
            <a:xfrm>
              <a:off x="1418889" y="4284713"/>
              <a:ext cx="1681201" cy="313964"/>
            </a:xfrm>
            <a:prstGeom prst="rect">
              <a:avLst/>
            </a:prstGeom>
            <a:noFill/>
            <a:ln w="3175">
              <a:noFill/>
            </a:ln>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ko-KR" altLang="en-US" sz="1400" b="1" dirty="0">
                <a:cs typeface="Arial" pitchFamily="34" charset="0"/>
              </a:endParaRPr>
            </a:p>
          </p:txBody>
        </p:sp>
      </p:grpSp>
      <p:pic>
        <p:nvPicPr>
          <p:cNvPr id="147" name="Picture 146">
            <a:extLst>
              <a:ext uri="{FF2B5EF4-FFF2-40B4-BE49-F238E27FC236}">
                <a16:creationId xmlns:a16="http://schemas.microsoft.com/office/drawing/2014/main" id="{383CE444-0F9E-3EC2-43E6-6DCB4279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76" y="2093510"/>
            <a:ext cx="11964157" cy="4764489"/>
          </a:xfrm>
          <a:prstGeom prst="rect">
            <a:avLst/>
          </a:prstGeom>
        </p:spPr>
      </p:pic>
    </p:spTree>
    <p:extLst>
      <p:ext uri="{BB962C8B-B14F-4D97-AF65-F5344CB8AC3E}">
        <p14:creationId xmlns:p14="http://schemas.microsoft.com/office/powerpoint/2010/main" val="316256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0">
            <a:extLst>
              <a:ext uri="{FF2B5EF4-FFF2-40B4-BE49-F238E27FC236}">
                <a16:creationId xmlns:a16="http://schemas.microsoft.com/office/drawing/2014/main" id="{764E00F1-9D2E-5D37-99B8-B41AEE177543}"/>
              </a:ext>
            </a:extLst>
          </p:cNvPr>
          <p:cNvSpPr txBox="1">
            <a:spLocks/>
          </p:cNvSpPr>
          <p:nvPr/>
        </p:nvSpPr>
        <p:spPr>
          <a:xfrm>
            <a:off x="0" y="607116"/>
            <a:ext cx="2952328" cy="2006238"/>
          </a:xfrm>
          <a:prstGeom prst="rect">
            <a:avLst/>
          </a:prstGeom>
          <a:noFill/>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r">
              <a:lnSpc>
                <a:spcPct val="110000"/>
              </a:lnSpc>
              <a:buNone/>
            </a:pPr>
            <a:r>
              <a:rPr lang="en-US" altLang="ko-KR" sz="3600" b="1" dirty="0">
                <a:solidFill>
                  <a:schemeClr val="tx1">
                    <a:lumMod val="75000"/>
                    <a:lumOff val="25000"/>
                  </a:schemeClr>
                </a:solidFill>
                <a:latin typeface="+mj-lt"/>
                <a:cs typeface="Arial" pitchFamily="34" charset="0"/>
              </a:rPr>
              <a:t>Longitudinal time series trend </a:t>
            </a:r>
          </a:p>
        </p:txBody>
      </p:sp>
      <p:pic>
        <p:nvPicPr>
          <p:cNvPr id="5" name="Picture 4">
            <a:extLst>
              <a:ext uri="{FF2B5EF4-FFF2-40B4-BE49-F238E27FC236}">
                <a16:creationId xmlns:a16="http://schemas.microsoft.com/office/drawing/2014/main" id="{EA50325B-8FDD-CB2D-BEBA-E80CFED05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159" y="1135017"/>
            <a:ext cx="8878456" cy="5331772"/>
          </a:xfrm>
          <a:prstGeom prst="rect">
            <a:avLst/>
          </a:prstGeom>
        </p:spPr>
      </p:pic>
    </p:spTree>
    <p:extLst>
      <p:ext uri="{BB962C8B-B14F-4D97-AF65-F5344CB8AC3E}">
        <p14:creationId xmlns:p14="http://schemas.microsoft.com/office/powerpoint/2010/main" val="308830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B510-48F5-5FC2-8C32-7CB09DA286BA}"/>
              </a:ext>
            </a:extLst>
          </p:cNvPr>
          <p:cNvSpPr>
            <a:spLocks noGrp="1"/>
          </p:cNvSpPr>
          <p:nvPr/>
        </p:nvSpPr>
        <p:spPr bwMode="auto">
          <a:xfrm>
            <a:off x="2479249" y="1066800"/>
            <a:ext cx="7924006" cy="472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rgbClr val="0099FF"/>
                </a:solidFill>
                <a:latin typeface="+mj-lt"/>
                <a:ea typeface="+mj-ea"/>
                <a:cs typeface="+mj-cs"/>
              </a:defRPr>
            </a:lvl1pPr>
            <a:lvl2pPr algn="l" rtl="0" eaLnBrk="0" fontAlgn="base" hangingPunct="0">
              <a:spcBef>
                <a:spcPct val="0"/>
              </a:spcBef>
              <a:spcAft>
                <a:spcPct val="0"/>
              </a:spcAft>
              <a:defRPr sz="3600">
                <a:solidFill>
                  <a:srgbClr val="0099FF"/>
                </a:solidFill>
                <a:latin typeface="Arial" charset="0"/>
              </a:defRPr>
            </a:lvl2pPr>
            <a:lvl3pPr algn="l" rtl="0" eaLnBrk="0" fontAlgn="base" hangingPunct="0">
              <a:spcBef>
                <a:spcPct val="0"/>
              </a:spcBef>
              <a:spcAft>
                <a:spcPct val="0"/>
              </a:spcAft>
              <a:defRPr sz="3600">
                <a:solidFill>
                  <a:srgbClr val="0099FF"/>
                </a:solidFill>
                <a:latin typeface="Arial" charset="0"/>
              </a:defRPr>
            </a:lvl3pPr>
            <a:lvl4pPr algn="l" rtl="0" eaLnBrk="0" fontAlgn="base" hangingPunct="0">
              <a:spcBef>
                <a:spcPct val="0"/>
              </a:spcBef>
              <a:spcAft>
                <a:spcPct val="0"/>
              </a:spcAft>
              <a:defRPr sz="3600">
                <a:solidFill>
                  <a:srgbClr val="0099FF"/>
                </a:solidFill>
                <a:latin typeface="Arial" charset="0"/>
              </a:defRPr>
            </a:lvl4pPr>
            <a:lvl5pPr algn="l" rtl="0" eaLnBrk="0" fontAlgn="base" hangingPunct="0">
              <a:spcBef>
                <a:spcPct val="0"/>
              </a:spcBef>
              <a:spcAft>
                <a:spcPct val="0"/>
              </a:spcAft>
              <a:defRPr sz="3600">
                <a:solidFill>
                  <a:srgbClr val="0099FF"/>
                </a:solidFill>
                <a:latin typeface="Arial" charset="0"/>
              </a:defRPr>
            </a:lvl5pPr>
            <a:lvl6pPr marL="457200" algn="l" rtl="0" fontAlgn="base">
              <a:spcBef>
                <a:spcPct val="0"/>
              </a:spcBef>
              <a:spcAft>
                <a:spcPct val="0"/>
              </a:spcAft>
              <a:defRPr sz="3600">
                <a:solidFill>
                  <a:srgbClr val="0099FF"/>
                </a:solidFill>
                <a:latin typeface="Arial" charset="0"/>
              </a:defRPr>
            </a:lvl6pPr>
            <a:lvl7pPr marL="914400" algn="l" rtl="0" fontAlgn="base">
              <a:spcBef>
                <a:spcPct val="0"/>
              </a:spcBef>
              <a:spcAft>
                <a:spcPct val="0"/>
              </a:spcAft>
              <a:defRPr sz="3600">
                <a:solidFill>
                  <a:srgbClr val="0099FF"/>
                </a:solidFill>
                <a:latin typeface="Arial" charset="0"/>
              </a:defRPr>
            </a:lvl7pPr>
            <a:lvl8pPr marL="1371600" algn="l" rtl="0" fontAlgn="base">
              <a:spcBef>
                <a:spcPct val="0"/>
              </a:spcBef>
              <a:spcAft>
                <a:spcPct val="0"/>
              </a:spcAft>
              <a:defRPr sz="3600">
                <a:solidFill>
                  <a:srgbClr val="0099FF"/>
                </a:solidFill>
                <a:latin typeface="Arial" charset="0"/>
              </a:defRPr>
            </a:lvl8pPr>
            <a:lvl9pPr marL="1828800" algn="l" rtl="0" fontAlgn="base">
              <a:spcBef>
                <a:spcPct val="0"/>
              </a:spcBef>
              <a:spcAft>
                <a:spcPct val="0"/>
              </a:spcAft>
              <a:defRPr sz="3600">
                <a:solidFill>
                  <a:srgbClr val="0099FF"/>
                </a:solidFill>
                <a:latin typeface="Arial" charset="0"/>
              </a:defRPr>
            </a:lvl9pPr>
          </a:lstStyle>
          <a:p>
            <a:br>
              <a:rPr lang="en-US" dirty="0"/>
            </a:br>
            <a:r>
              <a:rPr lang="en-US" dirty="0"/>
              <a:t>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latin typeface="Bahnschrift" panose="020B0502040204020203" pitchFamily="34" charset="0"/>
              </a:rPr>
              <a:t>Labor Statistics Trends (2017-2022)</a:t>
            </a:r>
            <a:br>
              <a:rPr lang="en-US" dirty="0"/>
            </a:br>
            <a:br>
              <a:rPr lang="en-US" dirty="0"/>
            </a:br>
            <a:r>
              <a:rPr lang="en-US" sz="2000" dirty="0">
                <a:solidFill>
                  <a:srgbClr val="FF0000"/>
                </a:solidFill>
                <a:hlinkClick r:id="rId2"/>
              </a:rPr>
              <a:t>Source: </a:t>
            </a:r>
            <a:br>
              <a:rPr lang="en-US" sz="2000" dirty="0">
                <a:solidFill>
                  <a:srgbClr val="FF0000"/>
                </a:solidFill>
                <a:hlinkClick r:id="rId2"/>
              </a:rPr>
            </a:br>
            <a:br>
              <a:rPr lang="en-US" sz="2000" dirty="0">
                <a:solidFill>
                  <a:srgbClr val="FF0000"/>
                </a:solidFill>
                <a:hlinkClick r:id="rId2"/>
              </a:rPr>
            </a:br>
            <a:r>
              <a:rPr lang="en-US" sz="2400" dirty="0">
                <a:solidFill>
                  <a:srgbClr val="002060"/>
                </a:solidFill>
                <a:latin typeface="Agency FB" panose="020B0503020202020204" pitchFamily="34" charset="0"/>
              </a:rPr>
              <a:t>https://www.statistics.gov.rw/publication/1919</a:t>
            </a:r>
            <a:br>
              <a:rPr lang="en-US" sz="2000" dirty="0"/>
            </a:br>
            <a:br>
              <a:rPr lang="en-US" sz="2000" dirty="0"/>
            </a:br>
            <a:endParaRPr lang="en-US" dirty="0"/>
          </a:p>
        </p:txBody>
      </p:sp>
      <p:pic>
        <p:nvPicPr>
          <p:cNvPr id="4" name="Picture 3">
            <a:extLst>
              <a:ext uri="{FF2B5EF4-FFF2-40B4-BE49-F238E27FC236}">
                <a16:creationId xmlns:a16="http://schemas.microsoft.com/office/drawing/2014/main" id="{E61F8FA7-DAB4-F28B-AE83-0ACB7A34F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49" y="744718"/>
            <a:ext cx="1958029" cy="955494"/>
          </a:xfrm>
          <a:prstGeom prst="rect">
            <a:avLst/>
          </a:prstGeom>
        </p:spPr>
      </p:pic>
    </p:spTree>
    <p:extLst>
      <p:ext uri="{BB962C8B-B14F-4D97-AF65-F5344CB8AC3E}">
        <p14:creationId xmlns:p14="http://schemas.microsoft.com/office/powerpoint/2010/main" val="1332042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803</TotalTime>
  <Words>466</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Agency FB</vt:lpstr>
      <vt:lpstr>Arial</vt:lpstr>
      <vt:lpstr>Arial Rounded MT Bold</vt:lpstr>
      <vt:lpstr>Bahnschrift</vt:lpstr>
      <vt:lpstr>Bahnschrift Condensed</vt:lpstr>
      <vt:lpstr>Britannic Bold</vt:lpstr>
      <vt:lpstr>Calibri</vt:lpstr>
      <vt:lpstr>Tw Cen MT</vt:lpstr>
      <vt:lpstr>Tw Cen MT Condensed</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2023-11-30T09:31:52Z</dcterms:created>
  <dcterms:modified xsi:type="dcterms:W3CDTF">2023-12-01T02:13:49Z</dcterms:modified>
</cp:coreProperties>
</file>