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4" d="100"/>
          <a:sy n="114" d="100"/>
        </p:scale>
        <p:origin x="5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EA356E-A13E-4B48-95A7-89C4510BBE66}" type="datetimeFigureOut">
              <a:rPr lang="en-US" smtClean="0"/>
              <a:t>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56178-9D54-42CC-B58E-ADA9147AA46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16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EA356E-A13E-4B48-95A7-89C4510BBE66}" type="datetimeFigureOut">
              <a:rPr lang="en-US" smtClean="0"/>
              <a:t>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56178-9D54-42CC-B58E-ADA9147AA46C}" type="slidenum">
              <a:rPr lang="en-US" smtClean="0"/>
              <a:t>‹#›</a:t>
            </a:fld>
            <a:endParaRPr lang="en-US"/>
          </a:p>
        </p:txBody>
      </p:sp>
    </p:spTree>
    <p:extLst>
      <p:ext uri="{BB962C8B-B14F-4D97-AF65-F5344CB8AC3E}">
        <p14:creationId xmlns:p14="http://schemas.microsoft.com/office/powerpoint/2010/main" val="401236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EA356E-A13E-4B48-95A7-89C4510BBE66}" type="datetimeFigureOut">
              <a:rPr lang="en-US" smtClean="0"/>
              <a:t>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56178-9D54-42CC-B58E-ADA9147AA46C}" type="slidenum">
              <a:rPr lang="en-US" smtClean="0"/>
              <a:t>‹#›</a:t>
            </a:fld>
            <a:endParaRPr lang="en-US"/>
          </a:p>
        </p:txBody>
      </p:sp>
    </p:spTree>
    <p:extLst>
      <p:ext uri="{BB962C8B-B14F-4D97-AF65-F5344CB8AC3E}">
        <p14:creationId xmlns:p14="http://schemas.microsoft.com/office/powerpoint/2010/main" val="3590831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EA356E-A13E-4B48-95A7-89C4510BBE66}" type="datetimeFigureOut">
              <a:rPr lang="en-US" smtClean="0"/>
              <a:t>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56178-9D54-42CC-B58E-ADA9147AA46C}" type="slidenum">
              <a:rPr lang="en-US" smtClean="0"/>
              <a:t>‹#›</a:t>
            </a:fld>
            <a:endParaRPr lang="en-US"/>
          </a:p>
        </p:txBody>
      </p:sp>
    </p:spTree>
    <p:extLst>
      <p:ext uri="{BB962C8B-B14F-4D97-AF65-F5344CB8AC3E}">
        <p14:creationId xmlns:p14="http://schemas.microsoft.com/office/powerpoint/2010/main" val="1338502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EA356E-A13E-4B48-95A7-89C4510BBE66}" type="datetimeFigureOut">
              <a:rPr lang="en-US" smtClean="0"/>
              <a:t>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56178-9D54-42CC-B58E-ADA9147AA46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5970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EA356E-A13E-4B48-95A7-89C4510BBE66}" type="datetimeFigureOut">
              <a:rPr lang="en-US" smtClean="0"/>
              <a:t>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56178-9D54-42CC-B58E-ADA9147AA46C}" type="slidenum">
              <a:rPr lang="en-US" smtClean="0"/>
              <a:t>‹#›</a:t>
            </a:fld>
            <a:endParaRPr lang="en-US"/>
          </a:p>
        </p:txBody>
      </p:sp>
    </p:spTree>
    <p:extLst>
      <p:ext uri="{BB962C8B-B14F-4D97-AF65-F5344CB8AC3E}">
        <p14:creationId xmlns:p14="http://schemas.microsoft.com/office/powerpoint/2010/main" val="3552019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EA356E-A13E-4B48-95A7-89C4510BBE66}" type="datetimeFigureOut">
              <a:rPr lang="en-US" smtClean="0"/>
              <a:t>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A56178-9D54-42CC-B58E-ADA9147AA46C}" type="slidenum">
              <a:rPr lang="en-US" smtClean="0"/>
              <a:t>‹#›</a:t>
            </a:fld>
            <a:endParaRPr lang="en-US"/>
          </a:p>
        </p:txBody>
      </p:sp>
    </p:spTree>
    <p:extLst>
      <p:ext uri="{BB962C8B-B14F-4D97-AF65-F5344CB8AC3E}">
        <p14:creationId xmlns:p14="http://schemas.microsoft.com/office/powerpoint/2010/main" val="3342334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EA356E-A13E-4B48-95A7-89C4510BBE66}" type="datetimeFigureOut">
              <a:rPr lang="en-US" smtClean="0"/>
              <a:t>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A56178-9D54-42CC-B58E-ADA9147AA46C}" type="slidenum">
              <a:rPr lang="en-US" smtClean="0"/>
              <a:t>‹#›</a:t>
            </a:fld>
            <a:endParaRPr lang="en-US"/>
          </a:p>
        </p:txBody>
      </p:sp>
    </p:spTree>
    <p:extLst>
      <p:ext uri="{BB962C8B-B14F-4D97-AF65-F5344CB8AC3E}">
        <p14:creationId xmlns:p14="http://schemas.microsoft.com/office/powerpoint/2010/main" val="2163793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9EA356E-A13E-4B48-95A7-89C4510BBE66}" type="datetimeFigureOut">
              <a:rPr lang="en-US" smtClean="0"/>
              <a:t>8/20/18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5A56178-9D54-42CC-B58E-ADA9147AA46C}" type="slidenum">
              <a:rPr lang="en-US" smtClean="0"/>
              <a:t>‹#›</a:t>
            </a:fld>
            <a:endParaRPr lang="en-US"/>
          </a:p>
        </p:txBody>
      </p:sp>
    </p:spTree>
    <p:extLst>
      <p:ext uri="{BB962C8B-B14F-4D97-AF65-F5344CB8AC3E}">
        <p14:creationId xmlns:p14="http://schemas.microsoft.com/office/powerpoint/2010/main" val="4262625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9EA356E-A13E-4B48-95A7-89C4510BBE66}" type="datetimeFigureOut">
              <a:rPr lang="en-US" smtClean="0"/>
              <a:t>8/20/18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5A56178-9D54-42CC-B58E-ADA9147AA46C}" type="slidenum">
              <a:rPr lang="en-US" smtClean="0"/>
              <a:t>‹#›</a:t>
            </a:fld>
            <a:endParaRPr lang="en-US"/>
          </a:p>
        </p:txBody>
      </p:sp>
    </p:spTree>
    <p:extLst>
      <p:ext uri="{BB962C8B-B14F-4D97-AF65-F5344CB8AC3E}">
        <p14:creationId xmlns:p14="http://schemas.microsoft.com/office/powerpoint/2010/main" val="3555176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9EA356E-A13E-4B48-95A7-89C4510BBE66}" type="datetimeFigureOut">
              <a:rPr lang="en-US" smtClean="0"/>
              <a:t>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56178-9D54-42CC-B58E-ADA9147AA46C}" type="slidenum">
              <a:rPr lang="en-US" smtClean="0"/>
              <a:t>‹#›</a:t>
            </a:fld>
            <a:endParaRPr lang="en-US"/>
          </a:p>
        </p:txBody>
      </p:sp>
    </p:spTree>
    <p:extLst>
      <p:ext uri="{BB962C8B-B14F-4D97-AF65-F5344CB8AC3E}">
        <p14:creationId xmlns:p14="http://schemas.microsoft.com/office/powerpoint/2010/main" val="347422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9EA356E-A13E-4B48-95A7-89C4510BBE66}" type="datetimeFigureOut">
              <a:rPr lang="en-US" smtClean="0"/>
              <a:t>8/20/18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5A56178-9D54-42CC-B58E-ADA9147AA46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10585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public.tableau.com/profile/justin.benson#!/vizhome/MLBEDA/MainPag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4976948" y="2449581"/>
            <a:ext cx="433686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2060"/>
                </a:solidFill>
                <a:effectLst/>
                <a:latin typeface="+mj-lt"/>
              </a:rPr>
              <a:t>New York Mets</a:t>
            </a:r>
            <a:endParaRPr kumimoji="0" lang="en-US" altLang="en-US" sz="1100" b="0" i="0" u="none" strike="noStrike" cap="none" normalizeH="0" baseline="0" dirty="0">
              <a:ln>
                <a:noFill/>
              </a:ln>
              <a:solidFill>
                <a:srgbClr val="002060"/>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2060"/>
                </a:solidFill>
                <a:effectLst/>
                <a:latin typeface="+mj-lt"/>
              </a:rPr>
              <a:t>Midseason Talent Acquisition Strategy</a:t>
            </a:r>
            <a:endParaRPr kumimoji="0" lang="en-US" altLang="en-US" sz="1100" b="0" i="0" u="none" strike="noStrike" cap="none" normalizeH="0" baseline="0" dirty="0">
              <a:ln>
                <a:noFill/>
              </a:ln>
              <a:solidFill>
                <a:srgbClr val="002060"/>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E34C0F"/>
                </a:solidFill>
                <a:effectLst/>
                <a:latin typeface="+mj-lt"/>
              </a:rPr>
              <a:t>Dashboard Application Guide</a:t>
            </a:r>
            <a:endParaRPr kumimoji="0" lang="en-US" altLang="en-US" sz="1100" b="0" i="0" u="none" strike="noStrike" cap="none" normalizeH="0" baseline="0" dirty="0">
              <a:ln>
                <a:noFill/>
              </a:ln>
              <a:solidFill>
                <a:schemeClr val="tx1"/>
              </a:solidFill>
              <a:effectLst/>
              <a:latin typeface="+mj-lt"/>
            </a:endParaRPr>
          </a:p>
        </p:txBody>
      </p:sp>
      <p:pic>
        <p:nvPicPr>
          <p:cNvPr id="1026" name="Picture 2" descr="Image result for new york me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2563" y="2121058"/>
            <a:ext cx="1857375" cy="18573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993086" y="6488668"/>
            <a:ext cx="3291840" cy="369332"/>
          </a:xfrm>
          <a:prstGeom prst="rect">
            <a:avLst/>
          </a:prstGeom>
          <a:noFill/>
        </p:spPr>
        <p:txBody>
          <a:bodyPr wrap="square" rtlCol="0">
            <a:spAutoFit/>
          </a:bodyPr>
          <a:lstStyle/>
          <a:p>
            <a:r>
              <a:rPr lang="en-US" dirty="0"/>
              <a:t>NY Mets Confidential</a:t>
            </a:r>
          </a:p>
        </p:txBody>
      </p:sp>
    </p:spTree>
    <p:extLst>
      <p:ext uri="{BB962C8B-B14F-4D97-AF65-F5344CB8AC3E}">
        <p14:creationId xmlns:p14="http://schemas.microsoft.com/office/powerpoint/2010/main" val="2175046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60477"/>
            <a:ext cx="10058400" cy="1450757"/>
          </a:xfrm>
        </p:spPr>
        <p:txBody>
          <a:bodyPr/>
          <a:lstStyle/>
          <a:p>
            <a:r>
              <a:rPr lang="en-US" dirty="0" err="1">
                <a:solidFill>
                  <a:srgbClr val="002060"/>
                </a:solidFill>
              </a:rPr>
              <a:t>MiLB</a:t>
            </a:r>
            <a:r>
              <a:rPr lang="en-US" dirty="0">
                <a:solidFill>
                  <a:srgbClr val="002060"/>
                </a:solidFill>
              </a:rPr>
              <a:t> Prospect Explorer</a:t>
            </a:r>
          </a:p>
        </p:txBody>
      </p:sp>
      <p:sp>
        <p:nvSpPr>
          <p:cNvPr id="3" name="Content Placeholder 2"/>
          <p:cNvSpPr>
            <a:spLocks noGrp="1"/>
          </p:cNvSpPr>
          <p:nvPr>
            <p:ph idx="1"/>
          </p:nvPr>
        </p:nvSpPr>
        <p:spPr/>
        <p:txBody>
          <a:bodyPr/>
          <a:lstStyle/>
          <a:p>
            <a:r>
              <a:rPr lang="en-US" dirty="0">
                <a:solidFill>
                  <a:srgbClr val="002060"/>
                </a:solidFill>
              </a:rPr>
              <a:t>This dashboard will allow users to quickly find high ranking prospects across a variety of filters and populations. It also allows users to deep dive into a specific prospect to see their stats over their Minor League career.</a:t>
            </a:r>
          </a:p>
          <a:p>
            <a:endParaRPr lang="en-US" dirty="0">
              <a:solidFill>
                <a:srgbClr val="002060"/>
              </a:solidFill>
            </a:endParaRPr>
          </a:p>
          <a:p>
            <a:r>
              <a:rPr lang="en-US" dirty="0">
                <a:solidFill>
                  <a:srgbClr val="002060"/>
                </a:solidFill>
              </a:rPr>
              <a:t>This guide provides a quick overview of how to use this application in both it’s Desktop and Mobile views.</a:t>
            </a:r>
          </a:p>
          <a:p>
            <a:endParaRPr lang="en-US" dirty="0">
              <a:solidFill>
                <a:srgbClr val="002060"/>
              </a:solidFill>
            </a:endParaRPr>
          </a:p>
          <a:p>
            <a:r>
              <a:rPr lang="en-US" dirty="0">
                <a:solidFill>
                  <a:srgbClr val="002060"/>
                </a:solidFill>
              </a:rPr>
              <a:t>Application is viewable here: </a:t>
            </a:r>
            <a:r>
              <a:rPr lang="en-US" dirty="0">
                <a:solidFill>
                  <a:schemeClr val="accent1">
                    <a:lumMod val="40000"/>
                    <a:lumOff val="60000"/>
                  </a:schemeClr>
                </a:solidFill>
                <a:hlinkClick r:id="rId2"/>
              </a:rPr>
              <a:t>https://public.tableau.com/profile/justin.benson#!/vizhome/MLBEDA/MainPage</a:t>
            </a:r>
            <a:endParaRPr lang="en-US" dirty="0">
              <a:solidFill>
                <a:schemeClr val="accent1">
                  <a:lumMod val="40000"/>
                  <a:lumOff val="60000"/>
                </a:schemeClr>
              </a:solidFill>
            </a:endParaRPr>
          </a:p>
          <a:p>
            <a:endParaRPr lang="en-US" dirty="0"/>
          </a:p>
        </p:txBody>
      </p:sp>
      <p:sp>
        <p:nvSpPr>
          <p:cNvPr id="4" name="TextBox 3"/>
          <p:cNvSpPr txBox="1"/>
          <p:nvPr/>
        </p:nvSpPr>
        <p:spPr>
          <a:xfrm>
            <a:off x="9993086" y="6488668"/>
            <a:ext cx="3291840" cy="369332"/>
          </a:xfrm>
          <a:prstGeom prst="rect">
            <a:avLst/>
          </a:prstGeom>
          <a:noFill/>
        </p:spPr>
        <p:txBody>
          <a:bodyPr wrap="square" rtlCol="0">
            <a:spAutoFit/>
          </a:bodyPr>
          <a:lstStyle/>
          <a:p>
            <a:r>
              <a:rPr lang="en-US" dirty="0"/>
              <a:t>NY Mets Confidential</a:t>
            </a:r>
          </a:p>
        </p:txBody>
      </p:sp>
    </p:spTree>
    <p:extLst>
      <p:ext uri="{BB962C8B-B14F-4D97-AF65-F5344CB8AC3E}">
        <p14:creationId xmlns:p14="http://schemas.microsoft.com/office/powerpoint/2010/main" val="131358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56E795-746A-2647-B7A2-58283B045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195" y="235131"/>
            <a:ext cx="8283609" cy="4900163"/>
          </a:xfrm>
          <a:prstGeom prst="rect">
            <a:avLst/>
          </a:prstGeom>
        </p:spPr>
      </p:pic>
      <p:sp>
        <p:nvSpPr>
          <p:cNvPr id="4" name="TextBox 3"/>
          <p:cNvSpPr txBox="1"/>
          <p:nvPr/>
        </p:nvSpPr>
        <p:spPr>
          <a:xfrm>
            <a:off x="0" y="235131"/>
            <a:ext cx="2016034" cy="2308324"/>
          </a:xfrm>
          <a:prstGeom prst="rect">
            <a:avLst/>
          </a:prstGeom>
          <a:solidFill>
            <a:schemeClr val="bg1"/>
          </a:solidFill>
        </p:spPr>
        <p:txBody>
          <a:bodyPr wrap="square" rtlCol="0">
            <a:spAutoFit/>
          </a:bodyPr>
          <a:lstStyle/>
          <a:p>
            <a:pPr algn="ctr"/>
            <a:r>
              <a:rPr lang="en-US" dirty="0"/>
              <a:t>All Orange hued boxes can be used as filters, so you can target prospects from a specific position, level, or organization.</a:t>
            </a:r>
          </a:p>
        </p:txBody>
      </p:sp>
      <p:cxnSp>
        <p:nvCxnSpPr>
          <p:cNvPr id="6" name="Straight Arrow Connector 5"/>
          <p:cNvCxnSpPr/>
          <p:nvPr/>
        </p:nvCxnSpPr>
        <p:spPr>
          <a:xfrm>
            <a:off x="2016034" y="1389293"/>
            <a:ext cx="531223" cy="635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018210" y="1389293"/>
            <a:ext cx="2632167" cy="437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a:off x="2030692" y="1413526"/>
            <a:ext cx="5846211" cy="1978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175966" y="395737"/>
            <a:ext cx="2016034" cy="2862322"/>
          </a:xfrm>
          <a:prstGeom prst="rect">
            <a:avLst/>
          </a:prstGeom>
          <a:solidFill>
            <a:schemeClr val="bg1"/>
          </a:solidFill>
        </p:spPr>
        <p:txBody>
          <a:bodyPr wrap="square" rtlCol="0">
            <a:spAutoFit/>
          </a:bodyPr>
          <a:lstStyle/>
          <a:p>
            <a:pPr algn="ctr"/>
            <a:r>
              <a:rPr lang="en-US" dirty="0"/>
              <a:t>Additionally, the graphs can also act as filters, in case you want to zero in on a specific Batting </a:t>
            </a:r>
            <a:r>
              <a:rPr lang="en-US" dirty="0" err="1"/>
              <a:t>Avg</a:t>
            </a:r>
            <a:r>
              <a:rPr lang="en-US" dirty="0"/>
              <a:t>, handedness or even a specific player from the scatter plot</a:t>
            </a:r>
          </a:p>
        </p:txBody>
      </p:sp>
      <p:cxnSp>
        <p:nvCxnSpPr>
          <p:cNvPr id="17" name="Straight Arrow Connector 16"/>
          <p:cNvCxnSpPr>
            <a:cxnSpLocks/>
          </p:cNvCxnSpPr>
          <p:nvPr/>
        </p:nvCxnSpPr>
        <p:spPr>
          <a:xfrm flipH="1">
            <a:off x="7845680" y="1835817"/>
            <a:ext cx="2330285" cy="804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p:cNvCxnSpPr>
          <p:nvPr/>
        </p:nvCxnSpPr>
        <p:spPr>
          <a:xfrm flipH="1">
            <a:off x="4501452" y="1835817"/>
            <a:ext cx="5674515" cy="1010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flipH="1">
            <a:off x="9181593" y="1841233"/>
            <a:ext cx="979715" cy="2248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0" y="5539180"/>
            <a:ext cx="12192000" cy="646331"/>
          </a:xfrm>
          <a:prstGeom prst="rect">
            <a:avLst/>
          </a:prstGeom>
          <a:solidFill>
            <a:schemeClr val="bg1"/>
          </a:solidFill>
        </p:spPr>
        <p:txBody>
          <a:bodyPr wrap="square" rtlCol="0">
            <a:spAutoFit/>
          </a:bodyPr>
          <a:lstStyle/>
          <a:p>
            <a:pPr algn="ctr"/>
            <a:r>
              <a:rPr lang="en-US" dirty="0"/>
              <a:t>All actions on this dashboard will help whittle down the prospect ranker to the best prospects from the population you’re interested in. To see more details about that player, simply click on their name.</a:t>
            </a:r>
          </a:p>
        </p:txBody>
      </p:sp>
      <p:cxnSp>
        <p:nvCxnSpPr>
          <p:cNvPr id="25" name="Straight Arrow Connector 24"/>
          <p:cNvCxnSpPr>
            <a:stCxn id="24" idx="0"/>
          </p:cNvCxnSpPr>
          <p:nvPr/>
        </p:nvCxnSpPr>
        <p:spPr>
          <a:xfrm flipH="1" flipV="1">
            <a:off x="3801291" y="3695664"/>
            <a:ext cx="2294709" cy="1843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993086" y="6488668"/>
            <a:ext cx="3291840" cy="369332"/>
          </a:xfrm>
          <a:prstGeom prst="rect">
            <a:avLst/>
          </a:prstGeom>
          <a:noFill/>
        </p:spPr>
        <p:txBody>
          <a:bodyPr wrap="square" rtlCol="0">
            <a:spAutoFit/>
          </a:bodyPr>
          <a:lstStyle/>
          <a:p>
            <a:r>
              <a:rPr lang="en-US" dirty="0"/>
              <a:t>NY Mets Confidential</a:t>
            </a:r>
          </a:p>
        </p:txBody>
      </p:sp>
    </p:spTree>
    <p:extLst>
      <p:ext uri="{BB962C8B-B14F-4D97-AF65-F5344CB8AC3E}">
        <p14:creationId xmlns:p14="http://schemas.microsoft.com/office/powerpoint/2010/main" val="602511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7A6F15-05FF-0544-A22D-A8F5C8E50F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732" y="268903"/>
            <a:ext cx="8270307" cy="4905263"/>
          </a:xfrm>
          <a:prstGeom prst="rect">
            <a:avLst/>
          </a:prstGeom>
        </p:spPr>
      </p:pic>
      <p:sp>
        <p:nvSpPr>
          <p:cNvPr id="5" name="TextBox 4"/>
          <p:cNvSpPr txBox="1"/>
          <p:nvPr/>
        </p:nvSpPr>
        <p:spPr>
          <a:xfrm>
            <a:off x="0" y="235131"/>
            <a:ext cx="2016034" cy="4801314"/>
          </a:xfrm>
          <a:prstGeom prst="rect">
            <a:avLst/>
          </a:prstGeom>
          <a:solidFill>
            <a:schemeClr val="bg1"/>
          </a:solidFill>
        </p:spPr>
        <p:txBody>
          <a:bodyPr wrap="square" rtlCol="0">
            <a:spAutoFit/>
          </a:bodyPr>
          <a:lstStyle/>
          <a:p>
            <a:pPr algn="ctr"/>
            <a:r>
              <a:rPr lang="en-US" dirty="0"/>
              <a:t>The Player page shows you specific information related to the prospect you’ve selected. You can see their basic bio, current team as well as their projections generated by our models at the top.</a:t>
            </a:r>
          </a:p>
          <a:p>
            <a:pPr algn="ctr"/>
            <a:endParaRPr lang="en-US" dirty="0"/>
          </a:p>
          <a:p>
            <a:pPr algn="ctr"/>
            <a:endParaRPr lang="en-US" dirty="0"/>
          </a:p>
          <a:p>
            <a:pPr algn="ctr"/>
            <a:r>
              <a:rPr lang="en-US" dirty="0"/>
              <a:t>You can filter to view specific metrics of theirs over time as well</a:t>
            </a:r>
          </a:p>
        </p:txBody>
      </p:sp>
      <p:sp>
        <p:nvSpPr>
          <p:cNvPr id="6" name="TextBox 5"/>
          <p:cNvSpPr txBox="1"/>
          <p:nvPr/>
        </p:nvSpPr>
        <p:spPr>
          <a:xfrm>
            <a:off x="10175967" y="1897124"/>
            <a:ext cx="2016034" cy="3139321"/>
          </a:xfrm>
          <a:prstGeom prst="rect">
            <a:avLst/>
          </a:prstGeom>
          <a:solidFill>
            <a:schemeClr val="bg1"/>
          </a:solidFill>
        </p:spPr>
        <p:txBody>
          <a:bodyPr wrap="square" rtlCol="0">
            <a:spAutoFit/>
          </a:bodyPr>
          <a:lstStyle/>
          <a:p>
            <a:pPr algn="ctr"/>
            <a:r>
              <a:rPr lang="en-US" dirty="0"/>
              <a:t>Additionally, other similar players based on our model can be seen here</a:t>
            </a:r>
          </a:p>
          <a:p>
            <a:pPr algn="ctr"/>
            <a:endParaRPr lang="en-US" dirty="0"/>
          </a:p>
          <a:p>
            <a:pPr algn="ctr"/>
            <a:r>
              <a:rPr lang="en-US" dirty="0"/>
              <a:t>Career stats are shown here and can be scrolled through to see more details</a:t>
            </a:r>
          </a:p>
        </p:txBody>
      </p:sp>
      <p:sp>
        <p:nvSpPr>
          <p:cNvPr id="7" name="TextBox 6"/>
          <p:cNvSpPr txBox="1"/>
          <p:nvPr/>
        </p:nvSpPr>
        <p:spPr>
          <a:xfrm>
            <a:off x="10175967" y="235131"/>
            <a:ext cx="2016034" cy="923330"/>
          </a:xfrm>
          <a:prstGeom prst="rect">
            <a:avLst/>
          </a:prstGeom>
          <a:solidFill>
            <a:schemeClr val="bg1"/>
          </a:solidFill>
        </p:spPr>
        <p:txBody>
          <a:bodyPr wrap="square" rtlCol="0">
            <a:spAutoFit/>
          </a:bodyPr>
          <a:lstStyle/>
          <a:p>
            <a:pPr algn="ctr"/>
            <a:r>
              <a:rPr lang="en-US" dirty="0"/>
              <a:t>To return to the main page, click here</a:t>
            </a:r>
          </a:p>
        </p:txBody>
      </p:sp>
      <p:cxnSp>
        <p:nvCxnSpPr>
          <p:cNvPr id="8" name="Straight Arrow Connector 7"/>
          <p:cNvCxnSpPr/>
          <p:nvPr/>
        </p:nvCxnSpPr>
        <p:spPr>
          <a:xfrm flipV="1">
            <a:off x="2016034" y="1158462"/>
            <a:ext cx="2360023" cy="291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859282" y="1658983"/>
            <a:ext cx="2830284" cy="2508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10019211" y="444138"/>
            <a:ext cx="418012" cy="143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9718767" y="2050870"/>
            <a:ext cx="613953" cy="546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8503920" y="4167051"/>
            <a:ext cx="1828800" cy="869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993086" y="6488668"/>
            <a:ext cx="3291840" cy="369332"/>
          </a:xfrm>
          <a:prstGeom prst="rect">
            <a:avLst/>
          </a:prstGeom>
          <a:noFill/>
        </p:spPr>
        <p:txBody>
          <a:bodyPr wrap="square" rtlCol="0">
            <a:spAutoFit/>
          </a:bodyPr>
          <a:lstStyle/>
          <a:p>
            <a:r>
              <a:rPr lang="en-US" dirty="0"/>
              <a:t>NY Mets Confidential</a:t>
            </a:r>
          </a:p>
        </p:txBody>
      </p:sp>
    </p:spTree>
    <p:extLst>
      <p:ext uri="{BB962C8B-B14F-4D97-AF65-F5344CB8AC3E}">
        <p14:creationId xmlns:p14="http://schemas.microsoft.com/office/powerpoint/2010/main" val="1423159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730136" y="1227907"/>
            <a:ext cx="6583681" cy="3970318"/>
          </a:xfrm>
          <a:prstGeom prst="rect">
            <a:avLst/>
          </a:prstGeom>
          <a:solidFill>
            <a:schemeClr val="bg1"/>
          </a:solidFill>
        </p:spPr>
        <p:txBody>
          <a:bodyPr wrap="square" rtlCol="0">
            <a:spAutoFit/>
          </a:bodyPr>
          <a:lstStyle/>
          <a:p>
            <a:pPr algn="ctr"/>
            <a:r>
              <a:rPr lang="en-US" dirty="0"/>
              <a:t>*Simulated screen viewing area*</a:t>
            </a:r>
          </a:p>
          <a:p>
            <a:pPr algn="ctr"/>
            <a:endParaRPr lang="en-US" dirty="0"/>
          </a:p>
          <a:p>
            <a:pPr algn="ctr"/>
            <a:endParaRPr lang="en-US" dirty="0"/>
          </a:p>
          <a:p>
            <a:pPr algn="ctr"/>
            <a:r>
              <a:rPr lang="en-US" dirty="0"/>
              <a:t>The Mobile view of the dashboard behaves exactly the same as the desktop version, however it has been optimized for a mobile experience.</a:t>
            </a:r>
          </a:p>
          <a:p>
            <a:pPr algn="ctr"/>
            <a:endParaRPr lang="en-US" dirty="0"/>
          </a:p>
          <a:p>
            <a:pPr algn="ctr"/>
            <a:r>
              <a:rPr lang="en-US" dirty="0"/>
              <a:t>You can filter your population down and identify prospects while flying to away games or visiting prospects around the country.</a:t>
            </a:r>
          </a:p>
          <a:p>
            <a:pPr algn="ctr"/>
            <a:endParaRPr lang="en-US" dirty="0"/>
          </a:p>
          <a:p>
            <a:pPr algn="ctr"/>
            <a:r>
              <a:rPr lang="en-US" dirty="0"/>
              <a:t>A few of the features present in the desktop version are not available yet in the mobile version (career stats for example are not viewable on a mobile device at this time) but more updates are planned for future releases.</a:t>
            </a:r>
          </a:p>
        </p:txBody>
      </p:sp>
      <p:cxnSp>
        <p:nvCxnSpPr>
          <p:cNvPr id="5" name="Straight Arrow Connector 4"/>
          <p:cNvCxnSpPr/>
          <p:nvPr/>
        </p:nvCxnSpPr>
        <p:spPr>
          <a:xfrm flipH="1" flipV="1">
            <a:off x="2789923" y="372291"/>
            <a:ext cx="1737360" cy="901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7471954" y="280852"/>
            <a:ext cx="1841863" cy="992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993086" y="6488668"/>
            <a:ext cx="3291840" cy="369332"/>
          </a:xfrm>
          <a:prstGeom prst="rect">
            <a:avLst/>
          </a:prstGeom>
          <a:noFill/>
        </p:spPr>
        <p:txBody>
          <a:bodyPr wrap="square" rtlCol="0">
            <a:spAutoFit/>
          </a:bodyPr>
          <a:lstStyle/>
          <a:p>
            <a:r>
              <a:rPr lang="en-US" dirty="0"/>
              <a:t>NY Mets Confidential</a:t>
            </a:r>
          </a:p>
        </p:txBody>
      </p:sp>
      <p:pic>
        <p:nvPicPr>
          <p:cNvPr id="3" name="Picture 2">
            <a:extLst>
              <a:ext uri="{FF2B5EF4-FFF2-40B4-BE49-F238E27FC236}">
                <a16:creationId xmlns:a16="http://schemas.microsoft.com/office/drawing/2014/main" id="{619C983C-8108-3F4A-A151-565B0B82F9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77" y="0"/>
            <a:ext cx="2630658" cy="6323383"/>
          </a:xfrm>
          <a:prstGeom prst="rect">
            <a:avLst/>
          </a:prstGeom>
        </p:spPr>
      </p:pic>
      <p:pic>
        <p:nvPicPr>
          <p:cNvPr id="6" name="Picture 5">
            <a:extLst>
              <a:ext uri="{FF2B5EF4-FFF2-40B4-BE49-F238E27FC236}">
                <a16:creationId xmlns:a16="http://schemas.microsoft.com/office/drawing/2014/main" id="{9748AE68-E8C7-2B40-9D18-46C0F23706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3817" y="0"/>
            <a:ext cx="2640037" cy="6263939"/>
          </a:xfrm>
          <a:prstGeom prst="rect">
            <a:avLst/>
          </a:prstGeom>
        </p:spPr>
      </p:pic>
    </p:spTree>
    <p:extLst>
      <p:ext uri="{BB962C8B-B14F-4D97-AF65-F5344CB8AC3E}">
        <p14:creationId xmlns:p14="http://schemas.microsoft.com/office/powerpoint/2010/main" val="28290977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38</TotalTime>
  <Words>387</Words>
  <Application>Microsoft Macintosh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Calibri</vt:lpstr>
      <vt:lpstr>Calibri Light</vt:lpstr>
      <vt:lpstr>Retrospect</vt:lpstr>
      <vt:lpstr>PowerPoint Presentation</vt:lpstr>
      <vt:lpstr>MiLB Prospect Explorer</vt:lpstr>
      <vt:lpstr>PowerPoint Presentation</vt:lpstr>
      <vt:lpstr>PowerPoint Presentation</vt:lpstr>
      <vt:lpstr>PowerPoint Presentation</vt:lpstr>
    </vt:vector>
  </TitlesOfParts>
  <Company>Ford Motor Company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Benson, Justin (J.F.)</dc:creator>
  <cp:lastModifiedBy>Justin Benson</cp:lastModifiedBy>
  <cp:revision>7</cp:revision>
  <dcterms:created xsi:type="dcterms:W3CDTF">2018-08-20T19:33:37Z</dcterms:created>
  <dcterms:modified xsi:type="dcterms:W3CDTF">2018-08-20T23:40:39Z</dcterms:modified>
</cp:coreProperties>
</file>