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6" r:id="rId4"/>
  </p:sldMasterIdLst>
  <p:notesMasterIdLst>
    <p:notesMasterId r:id="rId24"/>
  </p:notesMasterIdLst>
  <p:handoutMasterIdLst>
    <p:handoutMasterId r:id="rId25"/>
  </p:handoutMasterIdLst>
  <p:sldIdLst>
    <p:sldId id="327" r:id="rId5"/>
    <p:sldId id="337" r:id="rId6"/>
    <p:sldId id="333" r:id="rId7"/>
    <p:sldId id="323" r:id="rId8"/>
    <p:sldId id="328" r:id="rId9"/>
    <p:sldId id="344" r:id="rId10"/>
    <p:sldId id="329" r:id="rId11"/>
    <p:sldId id="336" r:id="rId12"/>
    <p:sldId id="330" r:id="rId13"/>
    <p:sldId id="331" r:id="rId14"/>
    <p:sldId id="339" r:id="rId15"/>
    <p:sldId id="345" r:id="rId16"/>
    <p:sldId id="346" r:id="rId17"/>
    <p:sldId id="341" r:id="rId18"/>
    <p:sldId id="347" r:id="rId19"/>
    <p:sldId id="332" r:id="rId20"/>
    <p:sldId id="334" r:id="rId21"/>
    <p:sldId id="343" r:id="rId22"/>
    <p:sldId id="342" r:id="rId23"/>
  </p:sldIdLst>
  <p:sldSz cx="9144000" cy="5143500" type="screen16x9"/>
  <p:notesSz cx="7102475" cy="9388475"/>
  <p:custDataLst>
    <p:tags r:id="rId26"/>
  </p:custDataLst>
  <p:defaultTex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452" userDrawn="1">
          <p15:clr>
            <a:srgbClr val="A4A3A4"/>
          </p15:clr>
        </p15:guide>
        <p15:guide id="2" pos="77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4"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531"/>
    <a:srgbClr val="1C3F94"/>
    <a:srgbClr val="C3F5DB"/>
    <a:srgbClr val="99FF99"/>
    <a:srgbClr val="4E79A7"/>
    <a:srgbClr val="F28E2B"/>
    <a:srgbClr val="F7CAAC"/>
    <a:srgbClr val="00928F"/>
    <a:srgbClr val="E11C23"/>
    <a:srgbClr val="FF2D1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28" autoAdjust="0"/>
    <p:restoredTop sz="96136" autoAdjust="0"/>
  </p:normalViewPr>
  <p:slideViewPr>
    <p:cSldViewPr snapToGrid="0" showGuides="1">
      <p:cViewPr varScale="1">
        <p:scale>
          <a:sx n="87" d="100"/>
          <a:sy n="87" d="100"/>
        </p:scale>
        <p:origin x="96" y="115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2" d="100"/>
        <a:sy n="52" d="100"/>
      </p:scale>
      <p:origin x="0" y="0"/>
    </p:cViewPr>
  </p:sorterViewPr>
  <p:notesViewPr>
    <p:cSldViewPr snapToGrid="0" showGuides="1">
      <p:cViewPr varScale="1">
        <p:scale>
          <a:sx n="62" d="100"/>
          <a:sy n="62" d="100"/>
        </p:scale>
        <p:origin x="2251" y="48"/>
      </p:cViewPr>
      <p:guideLst>
        <p:guide orient="horz" pos="452"/>
        <p:guide pos="778"/>
      </p:guideLst>
    </p:cSldViewPr>
  </p:notesViewPr>
  <p:gridSpacing cx="304495" cy="30449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07" tIns="47102" rIns="94207" bIns="47102" rtlCol="0"/>
          <a:lstStyle>
            <a:lvl1pPr algn="l">
              <a:defRPr sz="1200"/>
            </a:lvl1pPr>
          </a:lstStyle>
          <a:p>
            <a:r>
              <a:rPr lang="en-US" sz="800" b="1" dirty="0">
                <a:latin typeface="Arial Bold" charset="0"/>
              </a:rPr>
              <a:t>This is the header size and position right now</a:t>
            </a:r>
          </a:p>
        </p:txBody>
      </p:sp>
      <p:sp>
        <p:nvSpPr>
          <p:cNvPr id="3" name="Date Placeholder 2"/>
          <p:cNvSpPr>
            <a:spLocks noGrp="1"/>
          </p:cNvSpPr>
          <p:nvPr>
            <p:ph type="dt" sz="quarter" idx="1"/>
          </p:nvPr>
        </p:nvSpPr>
        <p:spPr>
          <a:xfrm>
            <a:off x="4023092" y="0"/>
            <a:ext cx="3077739" cy="469424"/>
          </a:xfrm>
          <a:prstGeom prst="rect">
            <a:avLst/>
          </a:prstGeom>
        </p:spPr>
        <p:txBody>
          <a:bodyPr vert="horz" lIns="94207" tIns="47102" rIns="94207" bIns="47102" rtlCol="0"/>
          <a:lstStyle>
            <a:lvl1pPr algn="r">
              <a:defRPr sz="1200"/>
            </a:lvl1pPr>
          </a:lstStyle>
          <a:p>
            <a:fld id="{C5D84847-89E8-7B4B-88EE-307AFE7A0E13}" type="datetime1">
              <a:rPr lang="en-US" sz="800" b="1" smtClean="0">
                <a:latin typeface="Arial Bold" charset="0"/>
              </a:rPr>
              <a:t>8/25/2018</a:t>
            </a:fld>
            <a:endParaRPr lang="en-US" sz="800" b="1" dirty="0">
              <a:latin typeface="Arial Bold" charset="0"/>
            </a:endParaRPr>
          </a:p>
        </p:txBody>
      </p:sp>
      <p:sp>
        <p:nvSpPr>
          <p:cNvPr id="4" name="Footer Placeholder 3"/>
          <p:cNvSpPr>
            <a:spLocks noGrp="1"/>
          </p:cNvSpPr>
          <p:nvPr>
            <p:ph type="ftr" sz="quarter" idx="2"/>
          </p:nvPr>
        </p:nvSpPr>
        <p:spPr>
          <a:xfrm>
            <a:off x="0" y="8917421"/>
            <a:ext cx="3077739" cy="469424"/>
          </a:xfrm>
          <a:prstGeom prst="rect">
            <a:avLst/>
          </a:prstGeom>
        </p:spPr>
        <p:txBody>
          <a:bodyPr vert="horz" lIns="94207" tIns="47102" rIns="94207" bIns="47102" rtlCol="0" anchor="b"/>
          <a:lstStyle>
            <a:lvl1pPr algn="l">
              <a:defRPr sz="1200"/>
            </a:lvl1pPr>
          </a:lstStyle>
          <a:p>
            <a:r>
              <a:rPr lang="en-US" sz="800" b="1" dirty="0">
                <a:latin typeface="Arial Bold" charset="0"/>
              </a:rPr>
              <a:t>This is the footer size and position right now</a:t>
            </a:r>
          </a:p>
        </p:txBody>
      </p:sp>
      <p:sp>
        <p:nvSpPr>
          <p:cNvPr id="5" name="Slide Number Placeholder 4"/>
          <p:cNvSpPr>
            <a:spLocks noGrp="1"/>
          </p:cNvSpPr>
          <p:nvPr>
            <p:ph type="sldNum" sz="quarter" idx="3"/>
          </p:nvPr>
        </p:nvSpPr>
        <p:spPr>
          <a:xfrm>
            <a:off x="4023092" y="8917421"/>
            <a:ext cx="3077739" cy="469424"/>
          </a:xfrm>
          <a:prstGeom prst="rect">
            <a:avLst/>
          </a:prstGeom>
        </p:spPr>
        <p:txBody>
          <a:bodyPr vert="horz" lIns="94207" tIns="47102" rIns="94207" bIns="47102" rtlCol="0" anchor="b"/>
          <a:lstStyle>
            <a:lvl1pPr algn="r">
              <a:defRPr sz="1200"/>
            </a:lvl1pPr>
          </a:lstStyle>
          <a:p>
            <a:fld id="{E3086DD8-FCE6-4D68-A441-D4767C94CEF2}" type="slidenum">
              <a:rPr lang="en-US" sz="800" b="1">
                <a:latin typeface="Arial Bold" charset="0"/>
              </a:rPr>
              <a:pPr/>
              <a:t>‹#›</a:t>
            </a:fld>
            <a:endParaRPr lang="en-US" sz="800" b="1" dirty="0">
              <a:latin typeface="Arial Bold" charset="0"/>
            </a:endParaRPr>
          </a:p>
        </p:txBody>
      </p:sp>
    </p:spTree>
    <p:extLst>
      <p:ext uri="{BB962C8B-B14F-4D97-AF65-F5344CB8AC3E}">
        <p14:creationId xmlns:p14="http://schemas.microsoft.com/office/powerpoint/2010/main" val="15769517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07" tIns="47102" rIns="94207" bIns="47102" rtlCol="0"/>
          <a:lstStyle>
            <a:lvl1pPr algn="l">
              <a:defRPr sz="800" b="1" i="0">
                <a:latin typeface="Arial Bold" charset="0"/>
              </a:defRPr>
            </a:lvl1pPr>
          </a:lstStyle>
          <a:p>
            <a:r>
              <a:rPr lang="en-US" dirty="0"/>
              <a:t>This is the header size and position right now</a:t>
            </a:r>
          </a:p>
        </p:txBody>
      </p:sp>
      <p:sp>
        <p:nvSpPr>
          <p:cNvPr id="3" name="Date Placeholder 2"/>
          <p:cNvSpPr>
            <a:spLocks noGrp="1"/>
          </p:cNvSpPr>
          <p:nvPr>
            <p:ph type="dt" idx="1"/>
          </p:nvPr>
        </p:nvSpPr>
        <p:spPr>
          <a:xfrm>
            <a:off x="4023092" y="0"/>
            <a:ext cx="3077739" cy="469424"/>
          </a:xfrm>
          <a:prstGeom prst="rect">
            <a:avLst/>
          </a:prstGeom>
        </p:spPr>
        <p:txBody>
          <a:bodyPr vert="horz" lIns="94207" tIns="47102" rIns="94207" bIns="47102" rtlCol="0"/>
          <a:lstStyle>
            <a:lvl1pPr algn="r">
              <a:defRPr sz="800" b="1" i="0">
                <a:latin typeface="Arial Bold" charset="0"/>
              </a:defRPr>
            </a:lvl1pPr>
          </a:lstStyle>
          <a:p>
            <a:fld id="{1CDB5BB3-59E3-4046-836F-E24A4D578310}" type="datetime1">
              <a:rPr lang="en-US" smtClean="0"/>
              <a:pPr/>
              <a:t>8/25/2018</a:t>
            </a:fld>
            <a:endParaRPr lang="en-US" dirty="0"/>
          </a:p>
        </p:txBody>
      </p:sp>
      <p:sp>
        <p:nvSpPr>
          <p:cNvPr id="4" name="Slide Image Placeholder 3"/>
          <p:cNvSpPr>
            <a:spLocks noGrp="1" noRot="1" noChangeAspect="1"/>
          </p:cNvSpPr>
          <p:nvPr>
            <p:ph type="sldImg" idx="2"/>
          </p:nvPr>
        </p:nvSpPr>
        <p:spPr>
          <a:xfrm>
            <a:off x="422275" y="703263"/>
            <a:ext cx="6257925" cy="3521075"/>
          </a:xfrm>
          <a:prstGeom prst="rect">
            <a:avLst/>
          </a:prstGeom>
          <a:noFill/>
          <a:ln w="12700">
            <a:solidFill>
              <a:prstClr val="black"/>
            </a:solidFill>
          </a:ln>
        </p:spPr>
        <p:txBody>
          <a:bodyPr vert="horz" lIns="94207" tIns="47102" rIns="94207" bIns="47102" rtlCol="0" anchor="ctr"/>
          <a:lstStyle/>
          <a:p>
            <a:endParaRPr lang="en-US" dirty="0"/>
          </a:p>
        </p:txBody>
      </p:sp>
      <p:sp>
        <p:nvSpPr>
          <p:cNvPr id="5" name="Notes Placeholder 4"/>
          <p:cNvSpPr>
            <a:spLocks noGrp="1"/>
          </p:cNvSpPr>
          <p:nvPr>
            <p:ph type="body" sz="quarter" idx="3"/>
          </p:nvPr>
        </p:nvSpPr>
        <p:spPr>
          <a:xfrm>
            <a:off x="1195008" y="4459526"/>
            <a:ext cx="4734983" cy="4224814"/>
          </a:xfrm>
          <a:prstGeom prst="rect">
            <a:avLst/>
          </a:prstGeom>
        </p:spPr>
        <p:txBody>
          <a:bodyPr vert="horz" lIns="94207" tIns="47102" rIns="94207" bIns="47102" rtlCol="0"/>
          <a:lstStyle/>
          <a:p>
            <a:pPr lvl="0"/>
            <a:r>
              <a:rPr lang="en-US" dirty="0"/>
              <a:t>Click to edit Master text styles</a:t>
            </a:r>
          </a:p>
          <a:p>
            <a:pPr lvl="1"/>
            <a:r>
              <a:rPr lang="en-US" dirty="0"/>
              <a:t>Second level</a:t>
            </a:r>
          </a:p>
        </p:txBody>
      </p:sp>
      <p:sp>
        <p:nvSpPr>
          <p:cNvPr id="6" name="Footer Placeholder 5"/>
          <p:cNvSpPr>
            <a:spLocks noGrp="1"/>
          </p:cNvSpPr>
          <p:nvPr>
            <p:ph type="ftr" sz="quarter" idx="4"/>
          </p:nvPr>
        </p:nvSpPr>
        <p:spPr>
          <a:xfrm>
            <a:off x="0" y="9186720"/>
            <a:ext cx="3077739" cy="199079"/>
          </a:xfrm>
          <a:prstGeom prst="rect">
            <a:avLst/>
          </a:prstGeom>
        </p:spPr>
        <p:txBody>
          <a:bodyPr vert="horz" lIns="94207" tIns="47102" rIns="94207" bIns="47102" rtlCol="0" anchor="b"/>
          <a:lstStyle>
            <a:lvl1pPr algn="l">
              <a:defRPr sz="800" b="1" i="0">
                <a:latin typeface="Arial Bold" charset="0"/>
              </a:defRPr>
            </a:lvl1pPr>
          </a:lstStyle>
          <a:p>
            <a:r>
              <a:rPr lang="en-US" dirty="0"/>
              <a:t>This is the footer size and position right now</a:t>
            </a:r>
          </a:p>
        </p:txBody>
      </p:sp>
      <p:sp>
        <p:nvSpPr>
          <p:cNvPr id="7" name="Slide Number Placeholder 6"/>
          <p:cNvSpPr>
            <a:spLocks noGrp="1"/>
          </p:cNvSpPr>
          <p:nvPr>
            <p:ph type="sldNum" sz="quarter" idx="5"/>
          </p:nvPr>
        </p:nvSpPr>
        <p:spPr>
          <a:xfrm>
            <a:off x="4023092" y="9190642"/>
            <a:ext cx="3077739" cy="195159"/>
          </a:xfrm>
          <a:prstGeom prst="rect">
            <a:avLst/>
          </a:prstGeom>
        </p:spPr>
        <p:txBody>
          <a:bodyPr vert="horz" lIns="94207" tIns="47102" rIns="94207" bIns="47102" rtlCol="0" anchor="b"/>
          <a:lstStyle>
            <a:lvl1pPr algn="r">
              <a:defRPr sz="800" b="1" i="0">
                <a:latin typeface="Arial Bold" charset="0"/>
              </a:defRPr>
            </a:lvl1pPr>
          </a:lstStyle>
          <a:p>
            <a:fld id="{7E3CB35B-3B4E-4105-9585-896DC31E0C68}" type="slidenum">
              <a:rPr lang="en-US" smtClean="0"/>
              <a:pPr/>
              <a:t>‹#›</a:t>
            </a:fld>
            <a:endParaRPr lang="en-US" dirty="0"/>
          </a:p>
        </p:txBody>
      </p:sp>
    </p:spTree>
    <p:extLst>
      <p:ext uri="{BB962C8B-B14F-4D97-AF65-F5344CB8AC3E}">
        <p14:creationId xmlns:p14="http://schemas.microsoft.com/office/powerpoint/2010/main" val="2942409545"/>
      </p:ext>
    </p:extLst>
  </p:cSld>
  <p:clrMap bg1="lt1" tx1="dk1" bg2="lt2" tx2="dk2" accent1="accent1" accent2="accent2" accent3="accent3" accent4="accent4" accent5="accent5" accent6="accent6" hlink="hlink" folHlink="folHlink"/>
  <p:hf hdr="0" ftr="0"/>
  <p:notesStyle>
    <a:lvl1pPr marL="74617" indent="-74617" algn="l" defTabSz="573060" rtl="0" eaLnBrk="1" latinLnBrk="0" hangingPunct="1">
      <a:spcBef>
        <a:spcPts val="752"/>
      </a:spcBef>
      <a:buFont typeface="Arial" pitchFamily="34" charset="0"/>
      <a:buChar char="•"/>
      <a:defRPr sz="690" b="1" i="0" kern="1200">
        <a:solidFill>
          <a:schemeClr val="tx1"/>
        </a:solidFill>
        <a:latin typeface="Arial Bold" charset="0"/>
        <a:ea typeface="+mn-ea"/>
        <a:cs typeface="+mn-cs"/>
      </a:defRPr>
    </a:lvl1pPr>
    <a:lvl2pPr marL="143264" indent="-67653" algn="l" defTabSz="573060" rtl="0" eaLnBrk="1" latinLnBrk="0" hangingPunct="1">
      <a:spcBef>
        <a:spcPts val="376"/>
      </a:spcBef>
      <a:buFont typeface="Arial" pitchFamily="34" charset="0"/>
      <a:buChar char="•"/>
      <a:defRPr sz="690" b="1" i="0" kern="1200">
        <a:solidFill>
          <a:schemeClr val="tx1"/>
        </a:solidFill>
        <a:latin typeface="Arial Bold" charset="0"/>
        <a:ea typeface="+mn-ea"/>
        <a:cs typeface="+mn-cs"/>
      </a:defRPr>
    </a:lvl2pPr>
    <a:lvl3pPr marL="573060" algn="l" defTabSz="573060" rtl="0" eaLnBrk="1" latinLnBrk="0" hangingPunct="1">
      <a:defRPr sz="690" kern="1200">
        <a:solidFill>
          <a:schemeClr val="tx1"/>
        </a:solidFill>
        <a:latin typeface="+mn-lt"/>
        <a:ea typeface="+mn-ea"/>
        <a:cs typeface="+mn-cs"/>
      </a:defRPr>
    </a:lvl3pPr>
    <a:lvl4pPr marL="859590" algn="l" defTabSz="573060" rtl="0" eaLnBrk="1" latinLnBrk="0" hangingPunct="1">
      <a:defRPr sz="690" kern="1200">
        <a:solidFill>
          <a:schemeClr val="tx1"/>
        </a:solidFill>
        <a:latin typeface="+mn-lt"/>
        <a:ea typeface="+mn-ea"/>
        <a:cs typeface="+mn-cs"/>
      </a:defRPr>
    </a:lvl4pPr>
    <a:lvl5pPr marL="1146120" algn="l" defTabSz="573060" rtl="0" eaLnBrk="1" latinLnBrk="0" hangingPunct="1">
      <a:defRPr sz="690" kern="1200">
        <a:solidFill>
          <a:schemeClr val="tx1"/>
        </a:solidFill>
        <a:latin typeface="+mn-lt"/>
        <a:ea typeface="+mn-ea"/>
        <a:cs typeface="+mn-cs"/>
      </a:defRPr>
    </a:lvl5pPr>
    <a:lvl6pPr marL="1432647" algn="l" defTabSz="573060" rtl="0" eaLnBrk="1" latinLnBrk="0" hangingPunct="1">
      <a:defRPr sz="690" kern="1200">
        <a:solidFill>
          <a:schemeClr val="tx1"/>
        </a:solidFill>
        <a:latin typeface="+mn-lt"/>
        <a:ea typeface="+mn-ea"/>
        <a:cs typeface="+mn-cs"/>
      </a:defRPr>
    </a:lvl6pPr>
    <a:lvl7pPr marL="1719177" algn="l" defTabSz="573060" rtl="0" eaLnBrk="1" latinLnBrk="0" hangingPunct="1">
      <a:defRPr sz="690" kern="1200">
        <a:solidFill>
          <a:schemeClr val="tx1"/>
        </a:solidFill>
        <a:latin typeface="+mn-lt"/>
        <a:ea typeface="+mn-ea"/>
        <a:cs typeface="+mn-cs"/>
      </a:defRPr>
    </a:lvl7pPr>
    <a:lvl8pPr marL="2005707" algn="l" defTabSz="573060" rtl="0" eaLnBrk="1" latinLnBrk="0" hangingPunct="1">
      <a:defRPr sz="690" kern="1200">
        <a:solidFill>
          <a:schemeClr val="tx1"/>
        </a:solidFill>
        <a:latin typeface="+mn-lt"/>
        <a:ea typeface="+mn-ea"/>
        <a:cs typeface="+mn-cs"/>
      </a:defRPr>
    </a:lvl8pPr>
    <a:lvl9pPr marL="2292239" algn="l" defTabSz="573060" rtl="0" eaLnBrk="1" latinLnBrk="0" hangingPunct="1">
      <a:defRPr sz="69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107208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4" name="think-cell Slide" r:id="rId5" imgW="530" imgH="528" progId="TCLayout.ActiveDocument.1">
                  <p:embed/>
                </p:oleObj>
              </mc:Choice>
              <mc:Fallback>
                <p:oleObj name="think-cell Slide" r:id="rId5" imgW="530" imgH="528"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57CD91C4-6099-4844-AA5B-D7E017271AE0}"/>
              </a:ext>
            </a:extLst>
          </p:cNvPr>
          <p:cNvSpPr/>
          <p:nvPr userDrawn="1">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1" i="0" baseline="0" dirty="0">
              <a:latin typeface="Arial" panose="020B0604020202020204" pitchFamily="34" charset="0"/>
              <a:cs typeface="Arial" panose="020B0604020202020204" pitchFamily="34" charset="0"/>
              <a:sym typeface="Arial" panose="020B0604020202020204" pitchFamily="34" charset="0"/>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dirty="0"/>
          </a:p>
        </p:txBody>
      </p:sp>
      <p:sp>
        <p:nvSpPr>
          <p:cNvPr id="4" name="Title 3"/>
          <p:cNvSpPr>
            <a:spLocks noGrp="1"/>
          </p:cNvSpPr>
          <p:nvPr>
            <p:ph type="title" hasCustomPrompt="1"/>
          </p:nvPr>
        </p:nvSpPr>
        <p:spPr/>
        <p:txBody>
          <a:bodyPr/>
          <a:lstStyle>
            <a:lvl1pPr>
              <a:defRPr b="1"/>
            </a:lvl1pPr>
          </a:lstStyle>
          <a:p>
            <a:r>
              <a:rPr lang="en-US" dirty="0"/>
              <a:t>Click to edit master title style</a:t>
            </a:r>
          </a:p>
        </p:txBody>
      </p:sp>
      <p:sp>
        <p:nvSpPr>
          <p:cNvPr id="7" name="Text Placeholder 6"/>
          <p:cNvSpPr>
            <a:spLocks noGrp="1"/>
          </p:cNvSpPr>
          <p:nvPr>
            <p:ph type="body" sz="quarter" idx="13"/>
          </p:nvPr>
        </p:nvSpPr>
        <p:spPr>
          <a:xfrm>
            <a:off x="258763" y="1327354"/>
            <a:ext cx="8618537" cy="3202244"/>
          </a:xfrm>
        </p:spPr>
        <p:txBody>
          <a:bodyPr vert="horz" lIns="0" tIns="0" rIns="0" bIns="0" rtlCol="0">
            <a:noAutofit/>
          </a:bodyPr>
          <a:lstStyle>
            <a:lvl1pPr>
              <a:defRPr lang="en-US" dirty="0" smtClean="0"/>
            </a:lvl1pPr>
            <a:lvl2pPr marL="7938" indent="0">
              <a:tabLst/>
              <a:defRPr lang="en-US" dirty="0" smtClean="0"/>
            </a:lvl2pPr>
            <a:lvl3pPr marL="153988" indent="-153988">
              <a:tabLst/>
              <a:defRPr lang="en-US" dirty="0" smtClean="0"/>
            </a:lvl3pPr>
            <a:lvl4pPr>
              <a:defRPr lang="en-US" dirty="0" smtClean="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2118B47-8B28-4E41-B7F0-FC3EF0C70EFF}"/>
              </a:ext>
            </a:extLst>
          </p:cNvPr>
          <p:cNvCxnSpPr/>
          <p:nvPr userDrawn="1"/>
        </p:nvCxnSpPr>
        <p:spPr>
          <a:xfrm>
            <a:off x="251888" y="831161"/>
            <a:ext cx="861853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 name="Text Placeholder 2">
            <a:extLst>
              <a:ext uri="{FF2B5EF4-FFF2-40B4-BE49-F238E27FC236}">
                <a16:creationId xmlns:a16="http://schemas.microsoft.com/office/drawing/2014/main" id="{BCE72D02-35EC-41F8-9B50-91F452A43AEA}"/>
              </a:ext>
            </a:extLst>
          </p:cNvPr>
          <p:cNvSpPr txBox="1">
            <a:spLocks/>
          </p:cNvSpPr>
          <p:nvPr userDrawn="1"/>
        </p:nvSpPr>
        <p:spPr>
          <a:xfrm>
            <a:off x="258763" y="894882"/>
            <a:ext cx="8618537" cy="239637"/>
          </a:xfrm>
          <a:prstGeom prst="rect">
            <a:avLst/>
          </a:prstGeom>
        </p:spPr>
        <p:txBody>
          <a:bodyPr vert="horz" lIns="0" tIns="0" rIns="0" bIns="0" rtlCol="0">
            <a:noAutofit/>
          </a:bodyPr>
          <a:lstStyle>
            <a:lvl1pPr marL="0" indent="0" algn="l" defTabSz="1301008" rtl="0" eaLnBrk="1" latinLnBrk="0" hangingPunct="1">
              <a:lnSpc>
                <a:spcPct val="90000"/>
              </a:lnSpc>
              <a:spcBef>
                <a:spcPts val="600"/>
              </a:spcBef>
              <a:buFont typeface="Arial" charset="0"/>
              <a:buNone/>
              <a:defRPr sz="1600" b="1" i="0" kern="1200" cap="none" baseline="0">
                <a:solidFill>
                  <a:schemeClr val="tx1"/>
                </a:solidFill>
                <a:latin typeface="+mn-lt"/>
                <a:ea typeface="Arial Black" charset="0"/>
                <a:cs typeface="Arial Black" charset="0"/>
              </a:defRPr>
            </a:lvl1pPr>
            <a:lvl2pPr marL="0" indent="0" algn="l" defTabSz="1301008" rtl="0" eaLnBrk="1" latinLnBrk="0" hangingPunct="1">
              <a:lnSpc>
                <a:spcPct val="90000"/>
              </a:lnSpc>
              <a:spcBef>
                <a:spcPts val="600"/>
              </a:spcBef>
              <a:buFont typeface="Arial" charset="0"/>
              <a:buNone/>
              <a:defRPr sz="1600" b="0" i="0" kern="1200" cap="none" baseline="0">
                <a:solidFill>
                  <a:schemeClr val="tx1"/>
                </a:solidFill>
                <a:latin typeface="+mn-lt"/>
                <a:ea typeface="Arial Black" charset="0"/>
                <a:cs typeface="Arial Black" charset="0"/>
              </a:defRPr>
            </a:lvl2pPr>
            <a:lvl3pPr marL="144463" indent="-144463" algn="l" defTabSz="1301008" rtl="0" eaLnBrk="1" latinLnBrk="0" hangingPunct="1">
              <a:lnSpc>
                <a:spcPct val="90000"/>
              </a:lnSpc>
              <a:spcBef>
                <a:spcPts val="600"/>
              </a:spcBef>
              <a:buFont typeface="Arial" charset="0"/>
              <a:buChar char="•"/>
              <a:tabLst/>
              <a:defRPr sz="1600" b="0" i="0" kern="1200" cap="none" baseline="0">
                <a:solidFill>
                  <a:schemeClr val="tx1"/>
                </a:solidFill>
                <a:latin typeface="+mn-lt"/>
                <a:ea typeface="Arial Black" charset="0"/>
                <a:cs typeface="Arial Black" charset="0"/>
              </a:defRPr>
            </a:lvl3pPr>
            <a:lvl4pPr marL="0" indent="0" algn="l" defTabSz="1301008" rtl="0" eaLnBrk="1" latinLnBrk="0" hangingPunct="1">
              <a:lnSpc>
                <a:spcPct val="90000"/>
              </a:lnSpc>
              <a:spcBef>
                <a:spcPts val="600"/>
              </a:spcBef>
              <a:buFont typeface="Arial" charset="0"/>
              <a:buNone/>
              <a:defRPr sz="1600" b="1" i="0" kern="1200" cap="none" baseline="0">
                <a:solidFill>
                  <a:schemeClr val="tx2"/>
                </a:solidFill>
                <a:latin typeface="+mn-lt"/>
                <a:ea typeface="Arial Black" charset="0"/>
                <a:cs typeface="Arial Black" charset="0"/>
              </a:defRPr>
            </a:lvl4pPr>
            <a:lvl5pPr marL="0" indent="0" algn="l" defTabSz="1301008" rtl="0" eaLnBrk="1" latinLnBrk="0" hangingPunct="1">
              <a:lnSpc>
                <a:spcPct val="90000"/>
              </a:lnSpc>
              <a:spcBef>
                <a:spcPts val="600"/>
              </a:spcBef>
              <a:buFont typeface="Arial" charset="0"/>
              <a:buNone/>
              <a:defRPr sz="1600" b="0" i="0" kern="1200" cap="none" baseline="0">
                <a:solidFill>
                  <a:schemeClr val="tx2"/>
                </a:solidFill>
                <a:latin typeface="+mn-lt"/>
                <a:ea typeface="Arial Black" charset="0"/>
                <a:cs typeface="Arial Black" charset="0"/>
              </a:defRPr>
            </a:lvl5pPr>
            <a:lvl6pPr marL="171450" indent="-136525" algn="l" defTabSz="1301008" rtl="0" eaLnBrk="1" latinLnBrk="0" hangingPunct="1">
              <a:lnSpc>
                <a:spcPct val="90000"/>
              </a:lnSpc>
              <a:spcBef>
                <a:spcPts val="600"/>
              </a:spcBef>
              <a:buFont typeface="Arial" charset="0"/>
              <a:buChar char="•"/>
              <a:tabLst/>
              <a:defRPr sz="1600" b="0" i="0" kern="1200" cap="none" baseline="0">
                <a:solidFill>
                  <a:schemeClr val="tx2"/>
                </a:solidFill>
                <a:latin typeface="+mn-lt"/>
                <a:ea typeface="Arial Bold" charset="0"/>
                <a:cs typeface="Arial Bold" charset="0"/>
              </a:defRPr>
            </a:lvl6pPr>
            <a:lvl7pPr marL="0" indent="0" algn="l" defTabSz="1301008" rtl="0" eaLnBrk="1" latinLnBrk="0" hangingPunct="1">
              <a:lnSpc>
                <a:spcPct val="90000"/>
              </a:lnSpc>
              <a:spcBef>
                <a:spcPts val="600"/>
              </a:spcBef>
              <a:buFont typeface="Arial" charset="0"/>
              <a:buNone/>
              <a:defRPr sz="1400" b="1" i="0" kern="1200" cap="none" baseline="0">
                <a:solidFill>
                  <a:schemeClr val="tx1"/>
                </a:solidFill>
                <a:latin typeface="+mn-lt"/>
                <a:ea typeface="Arial Bold" charset="0"/>
                <a:cs typeface="Arial Bold" charset="0"/>
              </a:defRPr>
            </a:lvl7pPr>
            <a:lvl8pPr marL="0" indent="0" algn="l" defTabSz="1301008" rtl="0" eaLnBrk="1" latinLnBrk="0" hangingPunct="1">
              <a:lnSpc>
                <a:spcPct val="90000"/>
              </a:lnSpc>
              <a:spcBef>
                <a:spcPts val="600"/>
              </a:spcBef>
              <a:buFont typeface="Arial" charset="0"/>
              <a:buNone/>
              <a:defRPr sz="1400" b="0" i="0" kern="1200" cap="none" baseline="0">
                <a:solidFill>
                  <a:schemeClr val="tx1"/>
                </a:solidFill>
                <a:latin typeface="+mn-lt"/>
                <a:ea typeface="Arial Bold" charset="0"/>
                <a:cs typeface="Arial Bold" charset="0"/>
              </a:defRPr>
            </a:lvl8pPr>
            <a:lvl9pPr marL="144463" indent="-144463" algn="l" defTabSz="1301008" rtl="0" eaLnBrk="1" latinLnBrk="0" hangingPunct="1">
              <a:lnSpc>
                <a:spcPct val="90000"/>
              </a:lnSpc>
              <a:spcBef>
                <a:spcPts val="600"/>
              </a:spcBef>
              <a:buFont typeface="Arial" charset="0"/>
              <a:buChar char="•"/>
              <a:tabLst/>
              <a:defRPr sz="1400" b="0" i="0" kern="1200" cap="none" baseline="0">
                <a:solidFill>
                  <a:schemeClr val="tx1"/>
                </a:solidFill>
                <a:latin typeface="+mn-lt"/>
                <a:ea typeface="Arial Black" charset="0"/>
                <a:cs typeface="Arial Black" charset="0"/>
              </a:defRPr>
            </a:lvl9pPr>
          </a:lstStyle>
          <a:p>
            <a:r>
              <a:rPr lang="en-US" b="0" i="1" dirty="0"/>
              <a:t>Click to edit Master text styles</a:t>
            </a:r>
          </a:p>
        </p:txBody>
      </p:sp>
    </p:spTree>
    <p:extLst>
      <p:ext uri="{BB962C8B-B14F-4D97-AF65-F5344CB8AC3E}">
        <p14:creationId xmlns:p14="http://schemas.microsoft.com/office/powerpoint/2010/main" val="144515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 &amp; content (chart, pictur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9EC974E-128B-4B94-9801-0DD062BC9F3D}"/>
              </a:ext>
            </a:extLst>
          </p:cNvPr>
          <p:cNvGraphicFramePr>
            <a:graphicFrameLocks noChangeAspect="1"/>
          </p:cNvGraphicFramePr>
          <p:nvPr userDrawn="1">
            <p:custDataLst>
              <p:tags r:id="rId2"/>
            </p:custDataLst>
            <p:extLst>
              <p:ext uri="{D42A27DB-BD31-4B8C-83A1-F6EECF244321}">
                <p14:modId xmlns:p14="http://schemas.microsoft.com/office/powerpoint/2010/main" val="39744355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8" name="think-cell Slide" r:id="rId5" imgW="530" imgH="528" progId="TCLayout.ActiveDocument.1">
                  <p:embed/>
                </p:oleObj>
              </mc:Choice>
              <mc:Fallback>
                <p:oleObj name="think-cell Slide" r:id="rId5" imgW="530" imgH="528" progId="TCLayout.ActiveDocument.1">
                  <p:embed/>
                  <p:pic>
                    <p:nvPicPr>
                      <p:cNvPr id="3" name="Object 2" hidden="1">
                        <a:extLst>
                          <a:ext uri="{FF2B5EF4-FFF2-40B4-BE49-F238E27FC236}">
                            <a16:creationId xmlns:a16="http://schemas.microsoft.com/office/drawing/2014/main" id="{C9EC974E-128B-4B94-9801-0DD062BC9F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9C8D43-6006-499F-8F09-E04BF36EA1F8}"/>
              </a:ext>
            </a:extLst>
          </p:cNvPr>
          <p:cNvSpPr/>
          <p:nvPr userDrawn="1">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1" i="0" baseline="0" dirty="0">
              <a:latin typeface="Arial" panose="020B0604020202020204" pitchFamily="34" charset="0"/>
              <a:cs typeface="Arial" panose="020B0604020202020204" pitchFamily="34" charset="0"/>
              <a:sym typeface="Arial" panose="020B0604020202020204" pitchFamily="34" charset="0"/>
            </a:endParaRPr>
          </a:p>
        </p:txBody>
      </p:sp>
      <p:sp>
        <p:nvSpPr>
          <p:cNvPr id="14" name="Content Placeholder 13"/>
          <p:cNvSpPr>
            <a:spLocks noGrp="1"/>
          </p:cNvSpPr>
          <p:nvPr>
            <p:ph sz="quarter" idx="18"/>
          </p:nvPr>
        </p:nvSpPr>
        <p:spPr>
          <a:xfrm>
            <a:off x="2481432" y="1352550"/>
            <a:ext cx="6389517" cy="3206262"/>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dirty="0"/>
          </a:p>
        </p:txBody>
      </p:sp>
      <p:sp>
        <p:nvSpPr>
          <p:cNvPr id="4" name="Title 3"/>
          <p:cNvSpPr>
            <a:spLocks noGrp="1"/>
          </p:cNvSpPr>
          <p:nvPr>
            <p:ph type="title" hasCustomPrompt="1"/>
          </p:nvPr>
        </p:nvSpPr>
        <p:spPr/>
        <p:txBody>
          <a:bodyPr/>
          <a:lstStyle>
            <a:lvl1pPr>
              <a:defRPr b="1"/>
            </a:lvl1pPr>
          </a:lstStyle>
          <a:p>
            <a:r>
              <a:rPr lang="en-US" dirty="0"/>
              <a:t>Click to edit master title style</a:t>
            </a:r>
          </a:p>
        </p:txBody>
      </p:sp>
      <p:sp>
        <p:nvSpPr>
          <p:cNvPr id="9" name="Text Placeholder 7"/>
          <p:cNvSpPr>
            <a:spLocks noGrp="1"/>
          </p:cNvSpPr>
          <p:nvPr>
            <p:ph type="body" sz="quarter" idx="15"/>
          </p:nvPr>
        </p:nvSpPr>
        <p:spPr>
          <a:xfrm>
            <a:off x="258763" y="1324520"/>
            <a:ext cx="1920240" cy="3239312"/>
          </a:xfrm>
        </p:spPr>
        <p:txBody>
          <a:bodyPr vert="horz" lIns="0" tIns="0" rIns="0" bIns="0" rtlCol="0">
            <a:noAutofit/>
          </a:bodyPr>
          <a:lstStyle>
            <a:lvl1pPr>
              <a:defRPr lang="en-US" sz="1400" b="1" dirty="0" smtClean="0"/>
            </a:lvl1pPr>
            <a:lvl2pPr>
              <a:defRPr lang="en-US" sz="1400" b="0" dirty="0" smtClean="0"/>
            </a:lvl2pPr>
            <a:lvl3pPr>
              <a:defRPr lang="en-US" sz="1400" b="0" dirty="0" smtClean="0"/>
            </a:lvl3pPr>
            <a:lvl4pPr>
              <a:defRPr lang="en-US" sz="1400" b="1" dirty="0" smtClean="0"/>
            </a:lvl4pPr>
            <a:lvl5pPr>
              <a:defRPr lang="en-US" sz="1400" b="1" dirty="0"/>
            </a:lvl5pPr>
          </a:lstStyle>
          <a:p>
            <a:pPr lvl="0"/>
            <a:r>
              <a:rPr lang="en-US" dirty="0"/>
              <a:t>Click to edit Master text styles</a:t>
            </a:r>
          </a:p>
          <a:p>
            <a:pPr lvl="1"/>
            <a:r>
              <a:rPr lang="en-US" dirty="0"/>
              <a:t>Second level</a:t>
            </a:r>
          </a:p>
          <a:p>
            <a:pPr lvl="2"/>
            <a:r>
              <a:rPr lang="en-US" dirty="0"/>
              <a:t>Third level</a:t>
            </a:r>
          </a:p>
        </p:txBody>
      </p:sp>
      <p:cxnSp>
        <p:nvCxnSpPr>
          <p:cNvPr id="7" name="Straight Connector 6">
            <a:extLst>
              <a:ext uri="{FF2B5EF4-FFF2-40B4-BE49-F238E27FC236}">
                <a16:creationId xmlns:a16="http://schemas.microsoft.com/office/drawing/2014/main" id="{C6425F43-7BC8-4658-8889-D4CD99C1A18C}"/>
              </a:ext>
            </a:extLst>
          </p:cNvPr>
          <p:cNvCxnSpPr/>
          <p:nvPr userDrawn="1"/>
        </p:nvCxnSpPr>
        <p:spPr>
          <a:xfrm>
            <a:off x="251888" y="831161"/>
            <a:ext cx="861853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0" name="Text Placeholder 2">
            <a:extLst>
              <a:ext uri="{FF2B5EF4-FFF2-40B4-BE49-F238E27FC236}">
                <a16:creationId xmlns:a16="http://schemas.microsoft.com/office/drawing/2014/main" id="{AA982A67-B48B-4133-A0EC-805912C6A7E4}"/>
              </a:ext>
            </a:extLst>
          </p:cNvPr>
          <p:cNvSpPr txBox="1">
            <a:spLocks/>
          </p:cNvSpPr>
          <p:nvPr userDrawn="1"/>
        </p:nvSpPr>
        <p:spPr>
          <a:xfrm>
            <a:off x="258763" y="894882"/>
            <a:ext cx="8618537" cy="239637"/>
          </a:xfrm>
          <a:prstGeom prst="rect">
            <a:avLst/>
          </a:prstGeom>
        </p:spPr>
        <p:txBody>
          <a:bodyPr vert="horz" lIns="0" tIns="0" rIns="0" bIns="0" rtlCol="0">
            <a:noAutofit/>
          </a:bodyPr>
          <a:lstStyle>
            <a:lvl1pPr marL="0" indent="0" algn="l" defTabSz="1301008" rtl="0" eaLnBrk="1" latinLnBrk="0" hangingPunct="1">
              <a:lnSpc>
                <a:spcPct val="90000"/>
              </a:lnSpc>
              <a:spcBef>
                <a:spcPts val="600"/>
              </a:spcBef>
              <a:buFont typeface="Arial" charset="0"/>
              <a:buNone/>
              <a:defRPr sz="1600" b="1" i="0" kern="1200" cap="none" baseline="0">
                <a:solidFill>
                  <a:schemeClr val="tx1"/>
                </a:solidFill>
                <a:latin typeface="+mn-lt"/>
                <a:ea typeface="Arial Black" charset="0"/>
                <a:cs typeface="Arial Black" charset="0"/>
              </a:defRPr>
            </a:lvl1pPr>
            <a:lvl2pPr marL="0" indent="0" algn="l" defTabSz="1301008" rtl="0" eaLnBrk="1" latinLnBrk="0" hangingPunct="1">
              <a:lnSpc>
                <a:spcPct val="90000"/>
              </a:lnSpc>
              <a:spcBef>
                <a:spcPts val="600"/>
              </a:spcBef>
              <a:buFont typeface="Arial" charset="0"/>
              <a:buNone/>
              <a:defRPr sz="1600" b="0" i="0" kern="1200" cap="none" baseline="0">
                <a:solidFill>
                  <a:schemeClr val="tx1"/>
                </a:solidFill>
                <a:latin typeface="+mn-lt"/>
                <a:ea typeface="Arial Black" charset="0"/>
                <a:cs typeface="Arial Black" charset="0"/>
              </a:defRPr>
            </a:lvl2pPr>
            <a:lvl3pPr marL="144463" indent="-144463" algn="l" defTabSz="1301008" rtl="0" eaLnBrk="1" latinLnBrk="0" hangingPunct="1">
              <a:lnSpc>
                <a:spcPct val="90000"/>
              </a:lnSpc>
              <a:spcBef>
                <a:spcPts val="600"/>
              </a:spcBef>
              <a:buFont typeface="Arial" charset="0"/>
              <a:buChar char="•"/>
              <a:tabLst/>
              <a:defRPr sz="1600" b="0" i="0" kern="1200" cap="none" baseline="0">
                <a:solidFill>
                  <a:schemeClr val="tx1"/>
                </a:solidFill>
                <a:latin typeface="+mn-lt"/>
                <a:ea typeface="Arial Black" charset="0"/>
                <a:cs typeface="Arial Black" charset="0"/>
              </a:defRPr>
            </a:lvl3pPr>
            <a:lvl4pPr marL="0" indent="0" algn="l" defTabSz="1301008" rtl="0" eaLnBrk="1" latinLnBrk="0" hangingPunct="1">
              <a:lnSpc>
                <a:spcPct val="90000"/>
              </a:lnSpc>
              <a:spcBef>
                <a:spcPts val="600"/>
              </a:spcBef>
              <a:buFont typeface="Arial" charset="0"/>
              <a:buNone/>
              <a:defRPr sz="1600" b="1" i="0" kern="1200" cap="none" baseline="0">
                <a:solidFill>
                  <a:schemeClr val="tx2"/>
                </a:solidFill>
                <a:latin typeface="+mn-lt"/>
                <a:ea typeface="Arial Black" charset="0"/>
                <a:cs typeface="Arial Black" charset="0"/>
              </a:defRPr>
            </a:lvl4pPr>
            <a:lvl5pPr marL="0" indent="0" algn="l" defTabSz="1301008" rtl="0" eaLnBrk="1" latinLnBrk="0" hangingPunct="1">
              <a:lnSpc>
                <a:spcPct val="90000"/>
              </a:lnSpc>
              <a:spcBef>
                <a:spcPts val="600"/>
              </a:spcBef>
              <a:buFont typeface="Arial" charset="0"/>
              <a:buNone/>
              <a:defRPr sz="1600" b="0" i="0" kern="1200" cap="none" baseline="0">
                <a:solidFill>
                  <a:schemeClr val="tx2"/>
                </a:solidFill>
                <a:latin typeface="+mn-lt"/>
                <a:ea typeface="Arial Black" charset="0"/>
                <a:cs typeface="Arial Black" charset="0"/>
              </a:defRPr>
            </a:lvl5pPr>
            <a:lvl6pPr marL="171450" indent="-136525" algn="l" defTabSz="1301008" rtl="0" eaLnBrk="1" latinLnBrk="0" hangingPunct="1">
              <a:lnSpc>
                <a:spcPct val="90000"/>
              </a:lnSpc>
              <a:spcBef>
                <a:spcPts val="600"/>
              </a:spcBef>
              <a:buFont typeface="Arial" charset="0"/>
              <a:buChar char="•"/>
              <a:tabLst/>
              <a:defRPr sz="1600" b="0" i="0" kern="1200" cap="none" baseline="0">
                <a:solidFill>
                  <a:schemeClr val="tx2"/>
                </a:solidFill>
                <a:latin typeface="+mn-lt"/>
                <a:ea typeface="Arial Bold" charset="0"/>
                <a:cs typeface="Arial Bold" charset="0"/>
              </a:defRPr>
            </a:lvl6pPr>
            <a:lvl7pPr marL="0" indent="0" algn="l" defTabSz="1301008" rtl="0" eaLnBrk="1" latinLnBrk="0" hangingPunct="1">
              <a:lnSpc>
                <a:spcPct val="90000"/>
              </a:lnSpc>
              <a:spcBef>
                <a:spcPts val="600"/>
              </a:spcBef>
              <a:buFont typeface="Arial" charset="0"/>
              <a:buNone/>
              <a:defRPr sz="1400" b="1" i="0" kern="1200" cap="none" baseline="0">
                <a:solidFill>
                  <a:schemeClr val="tx1"/>
                </a:solidFill>
                <a:latin typeface="+mn-lt"/>
                <a:ea typeface="Arial Bold" charset="0"/>
                <a:cs typeface="Arial Bold" charset="0"/>
              </a:defRPr>
            </a:lvl7pPr>
            <a:lvl8pPr marL="0" indent="0" algn="l" defTabSz="1301008" rtl="0" eaLnBrk="1" latinLnBrk="0" hangingPunct="1">
              <a:lnSpc>
                <a:spcPct val="90000"/>
              </a:lnSpc>
              <a:spcBef>
                <a:spcPts val="600"/>
              </a:spcBef>
              <a:buFont typeface="Arial" charset="0"/>
              <a:buNone/>
              <a:defRPr sz="1400" b="0" i="0" kern="1200" cap="none" baseline="0">
                <a:solidFill>
                  <a:schemeClr val="tx1"/>
                </a:solidFill>
                <a:latin typeface="+mn-lt"/>
                <a:ea typeface="Arial Bold" charset="0"/>
                <a:cs typeface="Arial Bold" charset="0"/>
              </a:defRPr>
            </a:lvl8pPr>
            <a:lvl9pPr marL="144463" indent="-144463" algn="l" defTabSz="1301008" rtl="0" eaLnBrk="1" latinLnBrk="0" hangingPunct="1">
              <a:lnSpc>
                <a:spcPct val="90000"/>
              </a:lnSpc>
              <a:spcBef>
                <a:spcPts val="600"/>
              </a:spcBef>
              <a:buFont typeface="Arial" charset="0"/>
              <a:buChar char="•"/>
              <a:tabLst/>
              <a:defRPr sz="1400" b="0" i="0" kern="1200" cap="none" baseline="0">
                <a:solidFill>
                  <a:schemeClr val="tx1"/>
                </a:solidFill>
                <a:latin typeface="+mn-lt"/>
                <a:ea typeface="Arial Black" charset="0"/>
                <a:cs typeface="Arial Black" charset="0"/>
              </a:defRPr>
            </a:lvl9pPr>
          </a:lstStyle>
          <a:p>
            <a:r>
              <a:rPr lang="en-US" b="0" i="1" dirty="0"/>
              <a:t>Click to edit Master text styles</a:t>
            </a:r>
          </a:p>
        </p:txBody>
      </p:sp>
    </p:spTree>
    <p:extLst>
      <p:ext uri="{BB962C8B-B14F-4D97-AF65-F5344CB8AC3E}">
        <p14:creationId xmlns:p14="http://schemas.microsoft.com/office/powerpoint/2010/main" val="142902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ECE62DB-8C93-44A2-BF76-A047DE8AA032}"/>
              </a:ext>
            </a:extLst>
          </p:cNvPr>
          <p:cNvGraphicFramePr>
            <a:graphicFrameLocks noChangeAspect="1"/>
          </p:cNvGraphicFramePr>
          <p:nvPr userDrawn="1">
            <p:custDataLst>
              <p:tags r:id="rId2"/>
            </p:custDataLst>
            <p:extLst>
              <p:ext uri="{D42A27DB-BD31-4B8C-83A1-F6EECF244321}">
                <p14:modId xmlns:p14="http://schemas.microsoft.com/office/powerpoint/2010/main" val="31463182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23" name="think-cell Slide" r:id="rId5" imgW="530" imgH="528" progId="TCLayout.ActiveDocument.1">
                  <p:embed/>
                </p:oleObj>
              </mc:Choice>
              <mc:Fallback>
                <p:oleObj name="think-cell Slide" r:id="rId5" imgW="530" imgH="528" progId="TCLayout.ActiveDocument.1">
                  <p:embed/>
                  <p:pic>
                    <p:nvPicPr>
                      <p:cNvPr id="2" name="Object 1" hidden="1">
                        <a:extLst>
                          <a:ext uri="{FF2B5EF4-FFF2-40B4-BE49-F238E27FC236}">
                            <a16:creationId xmlns:a16="http://schemas.microsoft.com/office/drawing/2014/main" id="{3ECE62DB-8C93-44A2-BF76-A047DE8AA032}"/>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3B0ACE49-0CF9-4C41-BED1-277840ED7FDA}"/>
              </a:ext>
            </a:extLst>
          </p:cNvPr>
          <p:cNvSpPr/>
          <p:nvPr userDrawn="1">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1" i="0" baseline="0" dirty="0">
              <a:latin typeface="Arial" panose="020B0604020202020204" pitchFamily="34" charset="0"/>
              <a:cs typeface="Arial" panose="020B0604020202020204" pitchFamily="34" charset="0"/>
              <a:sym typeface="Arial" panose="020B0604020202020204" pitchFamily="34" charset="0"/>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t>‹#›</a:t>
            </a:fld>
            <a:endParaRPr lang="en-US" dirty="0"/>
          </a:p>
        </p:txBody>
      </p:sp>
      <p:sp>
        <p:nvSpPr>
          <p:cNvPr id="3" name="Title 2"/>
          <p:cNvSpPr>
            <a:spLocks noGrp="1"/>
          </p:cNvSpPr>
          <p:nvPr>
            <p:ph type="title" hasCustomPrompt="1"/>
          </p:nvPr>
        </p:nvSpPr>
        <p:spPr/>
        <p:txBody>
          <a:bodyPr/>
          <a:lstStyle>
            <a:lvl1pPr>
              <a:defRPr b="1"/>
            </a:lvl1pPr>
          </a:lstStyle>
          <a:p>
            <a:r>
              <a:rPr lang="en-US" dirty="0"/>
              <a:t>Click to edit master title style</a:t>
            </a:r>
          </a:p>
        </p:txBody>
      </p:sp>
      <p:cxnSp>
        <p:nvCxnSpPr>
          <p:cNvPr id="4" name="Straight Connector 3">
            <a:extLst>
              <a:ext uri="{FF2B5EF4-FFF2-40B4-BE49-F238E27FC236}">
                <a16:creationId xmlns:a16="http://schemas.microsoft.com/office/drawing/2014/main" id="{3DA7B0D4-63FB-49D7-98C9-363FE3C382D6}"/>
              </a:ext>
            </a:extLst>
          </p:cNvPr>
          <p:cNvCxnSpPr/>
          <p:nvPr userDrawn="1"/>
        </p:nvCxnSpPr>
        <p:spPr>
          <a:xfrm>
            <a:off x="251888" y="831161"/>
            <a:ext cx="861853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757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D558541-60C9-42A2-8392-FF12533A6B7A}" type="slidenum">
              <a:rPr lang="en-US" smtClean="0"/>
              <a:pPr/>
              <a:t>‹#›</a:t>
            </a:fld>
            <a:endParaRPr lang="en-US" dirty="0"/>
          </a:p>
        </p:txBody>
      </p:sp>
      <p:sp>
        <p:nvSpPr>
          <p:cNvPr id="2" name="Rectangle 1">
            <a:extLst>
              <a:ext uri="{FF2B5EF4-FFF2-40B4-BE49-F238E27FC236}">
                <a16:creationId xmlns:a16="http://schemas.microsoft.com/office/drawing/2014/main" id="{F4F9F7FD-ACEE-43C1-AC59-16425DE9FF38}"/>
              </a:ext>
            </a:extLst>
          </p:cNvPr>
          <p:cNvSpPr/>
          <p:nvPr userDrawn="1"/>
        </p:nvSpPr>
        <p:spPr>
          <a:xfrm>
            <a:off x="0" y="556890"/>
            <a:ext cx="9144000" cy="84564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682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over">
    <p:bg>
      <p:bgPr>
        <a:solidFill>
          <a:schemeClr val="accent2">
            <a:alpha val="94000"/>
          </a:schemeClr>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1529D06-CA33-4D78-8E3C-CB30D248FC2F}"/>
              </a:ext>
            </a:extLst>
          </p:cNvPr>
          <p:cNvGraphicFramePr>
            <a:graphicFrameLocks noChangeAspect="1"/>
          </p:cNvGraphicFramePr>
          <p:nvPr userDrawn="1">
            <p:custDataLst>
              <p:tags r:id="rId2"/>
            </p:custDataLst>
            <p:extLst>
              <p:ext uri="{D42A27DB-BD31-4B8C-83A1-F6EECF244321}">
                <p14:modId xmlns:p14="http://schemas.microsoft.com/office/powerpoint/2010/main" val="41328101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46" name="think-cell Slide" r:id="rId4" imgW="530" imgH="528" progId="TCLayout.ActiveDocument.1">
                  <p:embed/>
                </p:oleObj>
              </mc:Choice>
              <mc:Fallback>
                <p:oleObj name="think-cell Slide" r:id="rId4" imgW="530" imgH="528" progId="TCLayout.ActiveDocument.1">
                  <p:embed/>
                  <p:pic>
                    <p:nvPicPr>
                      <p:cNvPr id="6" name="Object 5" hidden="1">
                        <a:extLst>
                          <a:ext uri="{FF2B5EF4-FFF2-40B4-BE49-F238E27FC236}">
                            <a16:creationId xmlns:a16="http://schemas.microsoft.com/office/drawing/2014/main" id="{91529D06-CA33-4D78-8E3C-CB30D248FC2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2"/>
          <p:cNvSpPr>
            <a:spLocks noGrp="1"/>
          </p:cNvSpPr>
          <p:nvPr>
            <p:ph type="title" hasCustomPrompt="1"/>
          </p:nvPr>
        </p:nvSpPr>
        <p:spPr>
          <a:xfrm>
            <a:off x="999003" y="2209956"/>
            <a:ext cx="7140294" cy="849503"/>
          </a:xfrm>
        </p:spPr>
        <p:txBody>
          <a:bodyPr anchor="t"/>
          <a:lstStyle>
            <a:lvl1pPr algn="ctr">
              <a:lnSpc>
                <a:spcPct val="80000"/>
              </a:lnSpc>
              <a:defRPr sz="8000" cap="none" spc="-100" baseline="0">
                <a:solidFill>
                  <a:schemeClr val="bg1"/>
                </a:solidFill>
                <a:latin typeface="Franklin Gothic Medium" panose="020B0603020102020204" pitchFamily="34" charset="0"/>
                <a:cs typeface="Arial" panose="020B0604020202020204" pitchFamily="34" charset="0"/>
              </a:defRPr>
            </a:lvl1pPr>
          </a:lstStyle>
          <a:p>
            <a:r>
              <a:rPr lang="en-US" dirty="0"/>
              <a:t>Title</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427E812-93E0-4969-82E3-B9CF202ACBEF}"/>
              </a:ext>
            </a:extLst>
          </p:cNvPr>
          <p:cNvGraphicFramePr>
            <a:graphicFrameLocks noChangeAspect="1"/>
          </p:cNvGraphicFramePr>
          <p:nvPr userDrawn="1">
            <p:custDataLst>
              <p:tags r:id="rId2"/>
            </p:custDataLst>
            <p:extLst>
              <p:ext uri="{D42A27DB-BD31-4B8C-83A1-F6EECF244321}">
                <p14:modId xmlns:p14="http://schemas.microsoft.com/office/powerpoint/2010/main" val="20794135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70" name="think-cell Slide" r:id="rId4" imgW="530" imgH="528" progId="TCLayout.ActiveDocument.1">
                  <p:embed/>
                </p:oleObj>
              </mc:Choice>
              <mc:Fallback>
                <p:oleObj name="think-cell Slide" r:id="rId4" imgW="530" imgH="528" progId="TCLayout.ActiveDocument.1">
                  <p:embed/>
                  <p:pic>
                    <p:nvPicPr>
                      <p:cNvPr id="6" name="Object 5" hidden="1">
                        <a:extLst>
                          <a:ext uri="{FF2B5EF4-FFF2-40B4-BE49-F238E27FC236}">
                            <a16:creationId xmlns:a16="http://schemas.microsoft.com/office/drawing/2014/main" id="{5427E812-93E0-4969-82E3-B9CF202ACBE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59486137-488D-43D4-859F-EDD1E9F41F79}"/>
              </a:ext>
            </a:extLst>
          </p:cNvPr>
          <p:cNvSpPr/>
          <p:nvPr userDrawn="1"/>
        </p:nvSpPr>
        <p:spPr>
          <a:xfrm>
            <a:off x="0" y="0"/>
            <a:ext cx="9144000" cy="51435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70C0"/>
              </a:solidFill>
            </a:endParaRPr>
          </a:p>
        </p:txBody>
      </p:sp>
      <p:sp>
        <p:nvSpPr>
          <p:cNvPr id="3" name="Title 2"/>
          <p:cNvSpPr>
            <a:spLocks noGrp="1"/>
          </p:cNvSpPr>
          <p:nvPr>
            <p:ph type="title" hasCustomPrompt="1"/>
          </p:nvPr>
        </p:nvSpPr>
        <p:spPr>
          <a:xfrm>
            <a:off x="2469300" y="2142551"/>
            <a:ext cx="4156364" cy="676213"/>
          </a:xfrm>
        </p:spPr>
        <p:txBody>
          <a:bodyPr rIns="0" anchor="ctr"/>
          <a:lstStyle>
            <a:lvl1pPr algn="ctr">
              <a:lnSpc>
                <a:spcPct val="80000"/>
              </a:lnSpc>
              <a:defRPr sz="6000" cap="none" baseline="0">
                <a:solidFill>
                  <a:schemeClr val="bg1"/>
                </a:solidFill>
                <a:latin typeface="Franklin Gothic Medium" panose="020B0603020102020204" pitchFamily="34" charset="0"/>
              </a:defRPr>
            </a:lvl1pPr>
          </a:lstStyle>
          <a:p>
            <a:r>
              <a:rPr lang="en-US" dirty="0"/>
              <a:t>Divider</a:t>
            </a:r>
          </a:p>
        </p:txBody>
      </p:sp>
      <p:sp>
        <p:nvSpPr>
          <p:cNvPr id="9" name="Slide Number Placeholder 8"/>
          <p:cNvSpPr>
            <a:spLocks noGrp="1"/>
          </p:cNvSpPr>
          <p:nvPr>
            <p:ph type="sldNum" sz="quarter" idx="14"/>
          </p:nvPr>
        </p:nvSpPr>
        <p:spPr/>
        <p:txBody>
          <a:bodyPr/>
          <a:lstStyle>
            <a:lvl1pPr>
              <a:defRPr>
                <a:solidFill>
                  <a:schemeClr val="bg1"/>
                </a:solidFill>
              </a:defRPr>
            </a:lvl1pPr>
          </a:lstStyle>
          <a:p>
            <a:fld id="{0D558541-60C9-42A2-8392-FF12533A6B7A}" type="slidenum">
              <a:rPr lang="en-US" smtClean="0"/>
              <a:pPr/>
              <a:t>‹#›</a:t>
            </a:fld>
            <a:endParaRPr lang="en-US" dirty="0"/>
          </a:p>
        </p:txBody>
      </p:sp>
    </p:spTree>
    <p:extLst>
      <p:ext uri="{BB962C8B-B14F-4D97-AF65-F5344CB8AC3E}">
        <p14:creationId xmlns:p14="http://schemas.microsoft.com/office/powerpoint/2010/main" val="63218358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427E812-93E0-4969-82E3-B9CF202ACBEF}"/>
              </a:ext>
            </a:extLst>
          </p:cNvPr>
          <p:cNvGraphicFramePr>
            <a:graphicFrameLocks noChangeAspect="1"/>
          </p:cNvGraphicFramePr>
          <p:nvPr userDrawn="1">
            <p:custDataLst>
              <p:tags r:id="rId2"/>
            </p:custDataLst>
            <p:extLst>
              <p:ext uri="{D42A27DB-BD31-4B8C-83A1-F6EECF244321}">
                <p14:modId xmlns:p14="http://schemas.microsoft.com/office/powerpoint/2010/main" val="3263127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94" name="think-cell Slide" r:id="rId4" imgW="530" imgH="528" progId="TCLayout.ActiveDocument.1">
                  <p:embed/>
                </p:oleObj>
              </mc:Choice>
              <mc:Fallback>
                <p:oleObj name="think-cell Slide" r:id="rId4" imgW="530" imgH="528" progId="TCLayout.ActiveDocument.1">
                  <p:embed/>
                  <p:pic>
                    <p:nvPicPr>
                      <p:cNvPr id="6" name="Object 5" hidden="1">
                        <a:extLst>
                          <a:ext uri="{FF2B5EF4-FFF2-40B4-BE49-F238E27FC236}">
                            <a16:creationId xmlns:a16="http://schemas.microsoft.com/office/drawing/2014/main" id="{5427E812-93E0-4969-82E3-B9CF202ACBE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5A4482FB-9EA5-4FD6-AEC3-0D6359658873}"/>
              </a:ext>
            </a:extLst>
          </p:cNvPr>
          <p:cNvSpPr/>
          <p:nvPr userDrawn="1"/>
        </p:nvSpPr>
        <p:spPr>
          <a:xfrm>
            <a:off x="0" y="0"/>
            <a:ext cx="9144000" cy="51435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70C0"/>
              </a:solidFill>
            </a:endParaRPr>
          </a:p>
        </p:txBody>
      </p:sp>
      <p:sp>
        <p:nvSpPr>
          <p:cNvPr id="9" name="Slide Number Placeholder 8"/>
          <p:cNvSpPr>
            <a:spLocks noGrp="1"/>
          </p:cNvSpPr>
          <p:nvPr>
            <p:ph type="sldNum" sz="quarter" idx="14"/>
          </p:nvPr>
        </p:nvSpPr>
        <p:spPr/>
        <p:txBody>
          <a:bodyPr/>
          <a:lstStyle>
            <a:lvl1pPr>
              <a:defRPr>
                <a:solidFill>
                  <a:schemeClr val="bg1"/>
                </a:solidFill>
              </a:defRPr>
            </a:lvl1pPr>
          </a:lstStyle>
          <a:p>
            <a:fld id="{0D558541-60C9-42A2-8392-FF12533A6B7A}" type="slidenum">
              <a:rPr lang="en-US" smtClean="0"/>
              <a:pPr/>
              <a:t>‹#›</a:t>
            </a:fld>
            <a:endParaRPr lang="en-US" dirty="0"/>
          </a:p>
        </p:txBody>
      </p:sp>
    </p:spTree>
    <p:extLst>
      <p:ext uri="{BB962C8B-B14F-4D97-AF65-F5344CB8AC3E}">
        <p14:creationId xmlns:p14="http://schemas.microsoft.com/office/powerpoint/2010/main" val="64952076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D558541-60C9-42A2-8392-FF12533A6B7A}" type="slidenum">
              <a:rPr lang="en-US" smtClean="0"/>
              <a:pPr/>
              <a:t>‹#›</a:t>
            </a:fld>
            <a:endParaRPr lang="en-US" dirty="0"/>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val="0"/>
              </a:ext>
            </a:extLst>
          </a:blip>
          <a:srcRect l="-1" r="34760"/>
          <a:stretch/>
        </p:blipFill>
        <p:spPr>
          <a:xfrm>
            <a:off x="-126465" y="0"/>
            <a:ext cx="9009141" cy="5142857"/>
          </a:xfrm>
          <a:prstGeom prst="rect">
            <a:avLst/>
          </a:prstGeom>
        </p:spPr>
      </p:pic>
    </p:spTree>
    <p:extLst>
      <p:ext uri="{BB962C8B-B14F-4D97-AF65-F5344CB8AC3E}">
        <p14:creationId xmlns:p14="http://schemas.microsoft.com/office/powerpoint/2010/main" val="84764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1"/>
            </p:custDataLst>
            <p:extLst>
              <p:ext uri="{D42A27DB-BD31-4B8C-83A1-F6EECF244321}">
                <p14:modId xmlns:p14="http://schemas.microsoft.com/office/powerpoint/2010/main" val="23357304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1" name="think-cell Slide" r:id="rId13" imgW="530" imgH="528" progId="TCLayout.ActiveDocument.1">
                  <p:embed/>
                </p:oleObj>
              </mc:Choice>
              <mc:Fallback>
                <p:oleObj name="think-cell Slide" r:id="rId13" imgW="530" imgH="528" progId="TCLayout.ActiveDocument.1">
                  <p:embed/>
                  <p:pic>
                    <p:nvPicPr>
                      <p:cNvPr id="5" name="Object 4" hidden="1"/>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3B22069-220B-4F91-9A65-F66AE1D8E4FE}"/>
              </a:ext>
            </a:extLst>
          </p:cNvPr>
          <p:cNvSpPr/>
          <p:nvPr userDrawn="1">
            <p:custDataLst>
              <p:tags r:id="rId12"/>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1" i="0" baseline="0" dirty="0">
              <a:latin typeface="Arial" panose="020B0604020202020204" pitchFamily="34" charset="0"/>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258763" y="249057"/>
            <a:ext cx="8618537" cy="582104"/>
          </a:xfrm>
          <a:prstGeom prst="rect">
            <a:avLst/>
          </a:prstGeom>
        </p:spPr>
        <p:txBody>
          <a:bodyPr vert="horz" lIns="0" tIns="0" rIns="130101" bIns="0" rtlCol="0" anchor="b" anchorCtr="0">
            <a:noAutofit/>
          </a:bodyPr>
          <a:lstStyle/>
          <a:p>
            <a:r>
              <a:rPr lang="en-US" dirty="0"/>
              <a:t>Content title is a long title unless you have good words, making things less dense</a:t>
            </a:r>
          </a:p>
        </p:txBody>
      </p:sp>
      <p:sp>
        <p:nvSpPr>
          <p:cNvPr id="3" name="Text Placeholder 2"/>
          <p:cNvSpPr>
            <a:spLocks noGrp="1"/>
          </p:cNvSpPr>
          <p:nvPr>
            <p:ph type="body" idx="1"/>
          </p:nvPr>
        </p:nvSpPr>
        <p:spPr>
          <a:xfrm>
            <a:off x="258763" y="1323054"/>
            <a:ext cx="8618537" cy="322989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04464" y="4779120"/>
            <a:ext cx="578213" cy="144215"/>
          </a:xfrm>
          <a:prstGeom prst="rect">
            <a:avLst/>
          </a:prstGeom>
        </p:spPr>
        <p:txBody>
          <a:bodyPr vert="horz" lIns="0" tIns="0" rIns="0" bIns="0" rtlCol="0" anchor="ctr" anchorCtr="0"/>
          <a:lstStyle>
            <a:lvl1pPr algn="r">
              <a:defRPr sz="1000" b="1" i="0">
                <a:solidFill>
                  <a:schemeClr val="tx2"/>
                </a:solidFill>
                <a:latin typeface="Arial Bold" charset="0"/>
              </a:defRPr>
            </a:lvl1pPr>
          </a:lstStyle>
          <a:p>
            <a:fld id="{0D558541-60C9-42A2-8392-FF12533A6B7A}" type="slidenum">
              <a:rPr lang="en-US" smtClean="0"/>
              <a:pPr/>
              <a:t>‹#›</a:t>
            </a:fld>
            <a:endParaRPr lang="en-US" dirty="0"/>
          </a:p>
        </p:txBody>
      </p:sp>
    </p:spTree>
    <p:extLst>
      <p:ext uri="{BB962C8B-B14F-4D97-AF65-F5344CB8AC3E}">
        <p14:creationId xmlns:p14="http://schemas.microsoft.com/office/powerpoint/2010/main" val="1962203426"/>
      </p:ext>
    </p:extLst>
  </p:cSld>
  <p:clrMap bg1="lt1" tx1="dk1" bg2="lt2" tx2="dk2" accent1="accent1" accent2="accent2" accent3="accent3" accent4="accent4" accent5="accent5" accent6="accent6" hlink="hlink" folHlink="folHlink"/>
  <p:sldLayoutIdLst>
    <p:sldLayoutId id="2147483811" r:id="rId1"/>
    <p:sldLayoutId id="2147483857" r:id="rId2"/>
    <p:sldLayoutId id="2147483829" r:id="rId3"/>
    <p:sldLayoutId id="2147483858" r:id="rId4"/>
    <p:sldLayoutId id="2147483866" r:id="rId5"/>
    <p:sldLayoutId id="2147483848" r:id="rId6"/>
    <p:sldLayoutId id="2147483868" r:id="rId7"/>
    <p:sldLayoutId id="2147483860" r:id="rId8"/>
  </p:sldLayoutIdLst>
  <p:hf hdr="0" ftr="0" dt="0"/>
  <p:txStyles>
    <p:titleStyle>
      <a:lvl1pPr algn="l" defTabSz="1301008" rtl="0" eaLnBrk="1" latinLnBrk="0" hangingPunct="1">
        <a:lnSpc>
          <a:spcPct val="80000"/>
        </a:lnSpc>
        <a:spcBef>
          <a:spcPct val="0"/>
        </a:spcBef>
        <a:buNone/>
        <a:defRPr sz="2400" b="1" i="0" kern="1200" cap="none" spc="-100" baseline="0">
          <a:solidFill>
            <a:schemeClr val="accent2"/>
          </a:solidFill>
          <a:latin typeface="Arial" panose="020B0604020202020204" pitchFamily="34" charset="0"/>
          <a:ea typeface="Arial" panose="020B0604020202020204" pitchFamily="34" charset="0"/>
          <a:cs typeface="Arial" panose="020B0604020202020204" pitchFamily="34" charset="0"/>
        </a:defRPr>
      </a:lvl1pPr>
    </p:titleStyle>
    <p:bodyStyle>
      <a:lvl1pPr marL="0" indent="0" algn="l" defTabSz="1301008" rtl="0" eaLnBrk="1" latinLnBrk="0" hangingPunct="1">
        <a:lnSpc>
          <a:spcPct val="90000"/>
        </a:lnSpc>
        <a:spcBef>
          <a:spcPts val="600"/>
        </a:spcBef>
        <a:buFont typeface="Arial" charset="0"/>
        <a:buNone/>
        <a:defRPr sz="1600" b="1" i="0" kern="1200" cap="none" baseline="0">
          <a:solidFill>
            <a:schemeClr val="tx1"/>
          </a:solidFill>
          <a:latin typeface="+mn-lt"/>
          <a:ea typeface="Arial Black" charset="0"/>
          <a:cs typeface="Arial Black" charset="0"/>
        </a:defRPr>
      </a:lvl1pPr>
      <a:lvl2pPr marL="0" indent="0" algn="l" defTabSz="1301008" rtl="0" eaLnBrk="1" latinLnBrk="0" hangingPunct="1">
        <a:lnSpc>
          <a:spcPct val="90000"/>
        </a:lnSpc>
        <a:spcBef>
          <a:spcPts val="600"/>
        </a:spcBef>
        <a:buFont typeface="Arial" charset="0"/>
        <a:buNone/>
        <a:defRPr sz="1600" b="0" i="0" kern="1200" cap="none" baseline="0">
          <a:solidFill>
            <a:schemeClr val="tx1"/>
          </a:solidFill>
          <a:latin typeface="+mn-lt"/>
          <a:ea typeface="Arial Black" charset="0"/>
          <a:cs typeface="Arial Black" charset="0"/>
        </a:defRPr>
      </a:lvl2pPr>
      <a:lvl3pPr marL="144463" indent="-144463" algn="l" defTabSz="1301008" rtl="0" eaLnBrk="1" latinLnBrk="0" hangingPunct="1">
        <a:lnSpc>
          <a:spcPct val="90000"/>
        </a:lnSpc>
        <a:spcBef>
          <a:spcPts val="600"/>
        </a:spcBef>
        <a:buFont typeface="Arial" charset="0"/>
        <a:buChar char="•"/>
        <a:tabLst/>
        <a:defRPr sz="1600" b="0" i="0" kern="1200" cap="none" baseline="0">
          <a:solidFill>
            <a:schemeClr val="tx1"/>
          </a:solidFill>
          <a:latin typeface="+mn-lt"/>
          <a:ea typeface="Arial Black" charset="0"/>
          <a:cs typeface="Arial Black" charset="0"/>
        </a:defRPr>
      </a:lvl3pPr>
      <a:lvl4pPr marL="0" indent="0" algn="l" defTabSz="1301008" rtl="0" eaLnBrk="1" latinLnBrk="0" hangingPunct="1">
        <a:lnSpc>
          <a:spcPct val="90000"/>
        </a:lnSpc>
        <a:spcBef>
          <a:spcPts val="600"/>
        </a:spcBef>
        <a:buFont typeface="Arial" charset="0"/>
        <a:buNone/>
        <a:defRPr sz="1600" b="1" i="0" kern="1200" cap="none" baseline="0">
          <a:solidFill>
            <a:schemeClr val="tx2"/>
          </a:solidFill>
          <a:latin typeface="+mn-lt"/>
          <a:ea typeface="Arial Black" charset="0"/>
          <a:cs typeface="Arial Black" charset="0"/>
        </a:defRPr>
      </a:lvl4pPr>
      <a:lvl5pPr marL="0" indent="0" algn="l" defTabSz="1301008" rtl="0" eaLnBrk="1" latinLnBrk="0" hangingPunct="1">
        <a:lnSpc>
          <a:spcPct val="90000"/>
        </a:lnSpc>
        <a:spcBef>
          <a:spcPts val="600"/>
        </a:spcBef>
        <a:buFont typeface="Arial" charset="0"/>
        <a:buNone/>
        <a:defRPr sz="1600" b="0" i="0" kern="1200" cap="none" baseline="0">
          <a:solidFill>
            <a:schemeClr val="tx2"/>
          </a:solidFill>
          <a:latin typeface="+mn-lt"/>
          <a:ea typeface="Arial Black" charset="0"/>
          <a:cs typeface="Arial Black" charset="0"/>
        </a:defRPr>
      </a:lvl5pPr>
      <a:lvl6pPr marL="171450" indent="-136525" algn="l" defTabSz="1301008" rtl="0" eaLnBrk="1" latinLnBrk="0" hangingPunct="1">
        <a:lnSpc>
          <a:spcPct val="90000"/>
        </a:lnSpc>
        <a:spcBef>
          <a:spcPts val="600"/>
        </a:spcBef>
        <a:buFont typeface="Arial" charset="0"/>
        <a:buChar char="•"/>
        <a:tabLst/>
        <a:defRPr sz="1600" b="0" i="0" kern="1200" cap="none" baseline="0">
          <a:solidFill>
            <a:schemeClr val="tx2"/>
          </a:solidFill>
          <a:latin typeface="+mn-lt"/>
          <a:ea typeface="Arial Bold" charset="0"/>
          <a:cs typeface="Arial Bold" charset="0"/>
        </a:defRPr>
      </a:lvl6pPr>
      <a:lvl7pPr marL="0" indent="0" algn="l" defTabSz="1301008" rtl="0" eaLnBrk="1" latinLnBrk="0" hangingPunct="1">
        <a:lnSpc>
          <a:spcPct val="90000"/>
        </a:lnSpc>
        <a:spcBef>
          <a:spcPts val="600"/>
        </a:spcBef>
        <a:buFont typeface="Arial" charset="0"/>
        <a:buNone/>
        <a:defRPr sz="1400" b="1" i="0" kern="1200" cap="none" baseline="0">
          <a:solidFill>
            <a:schemeClr val="tx1"/>
          </a:solidFill>
          <a:latin typeface="+mn-lt"/>
          <a:ea typeface="Arial Bold" charset="0"/>
          <a:cs typeface="Arial Bold" charset="0"/>
        </a:defRPr>
      </a:lvl7pPr>
      <a:lvl8pPr marL="0" indent="0" algn="l" defTabSz="1301008" rtl="0" eaLnBrk="1" latinLnBrk="0" hangingPunct="1">
        <a:lnSpc>
          <a:spcPct val="90000"/>
        </a:lnSpc>
        <a:spcBef>
          <a:spcPts val="600"/>
        </a:spcBef>
        <a:buFont typeface="Arial" charset="0"/>
        <a:buNone/>
        <a:defRPr sz="1400" b="0" i="0" kern="1200" cap="none" baseline="0">
          <a:solidFill>
            <a:schemeClr val="tx1"/>
          </a:solidFill>
          <a:latin typeface="+mn-lt"/>
          <a:ea typeface="Arial Bold" charset="0"/>
          <a:cs typeface="Arial Bold" charset="0"/>
        </a:defRPr>
      </a:lvl8pPr>
      <a:lvl9pPr marL="144463" indent="-144463" algn="l" defTabSz="1301008" rtl="0" eaLnBrk="1" latinLnBrk="0" hangingPunct="1">
        <a:lnSpc>
          <a:spcPct val="90000"/>
        </a:lnSpc>
        <a:spcBef>
          <a:spcPts val="600"/>
        </a:spcBef>
        <a:buFont typeface="Arial" charset="0"/>
        <a:buChar char="•"/>
        <a:tabLst/>
        <a:defRPr sz="1400" b="0" i="0" kern="1200" cap="none" baseline="0">
          <a:solidFill>
            <a:schemeClr val="tx1"/>
          </a:solidFill>
          <a:latin typeface="+mn-lt"/>
          <a:ea typeface="Arial Black" charset="0"/>
          <a:cs typeface="Arial Black" charset="0"/>
        </a:defRPr>
      </a:lvl9pPr>
    </p:bodyStyle>
    <p:otherStyle>
      <a:defPPr>
        <a:defRPr lang="en-US"/>
      </a:defPPr>
      <a:lvl1pPr marL="0" algn="l" defTabSz="1301008" rtl="0" eaLnBrk="1" latinLnBrk="0" hangingPunct="1">
        <a:defRPr sz="2600" kern="1200">
          <a:solidFill>
            <a:schemeClr val="tx1"/>
          </a:solidFill>
          <a:latin typeface="+mn-lt"/>
          <a:ea typeface="+mn-ea"/>
          <a:cs typeface="+mn-cs"/>
        </a:defRPr>
      </a:lvl1pPr>
      <a:lvl2pPr marL="650504" algn="l" defTabSz="1301008" rtl="0" eaLnBrk="1" latinLnBrk="0" hangingPunct="1">
        <a:defRPr sz="2600" kern="1200">
          <a:solidFill>
            <a:schemeClr val="tx1"/>
          </a:solidFill>
          <a:latin typeface="+mn-lt"/>
          <a:ea typeface="+mn-ea"/>
          <a:cs typeface="+mn-cs"/>
        </a:defRPr>
      </a:lvl2pPr>
      <a:lvl3pPr marL="1301008" algn="l" defTabSz="1301008" rtl="0" eaLnBrk="1" latinLnBrk="0" hangingPunct="1">
        <a:defRPr sz="2600" kern="1200">
          <a:solidFill>
            <a:schemeClr val="tx1"/>
          </a:solidFill>
          <a:latin typeface="+mn-lt"/>
          <a:ea typeface="+mn-ea"/>
          <a:cs typeface="+mn-cs"/>
        </a:defRPr>
      </a:lvl3pPr>
      <a:lvl4pPr marL="1951512" algn="l" defTabSz="1301008" rtl="0" eaLnBrk="1" latinLnBrk="0" hangingPunct="1">
        <a:defRPr sz="2600" kern="1200">
          <a:solidFill>
            <a:schemeClr val="tx1"/>
          </a:solidFill>
          <a:latin typeface="+mn-lt"/>
          <a:ea typeface="+mn-ea"/>
          <a:cs typeface="+mn-cs"/>
        </a:defRPr>
      </a:lvl4pPr>
      <a:lvl5pPr marL="2602017" algn="l" defTabSz="1301008" rtl="0" eaLnBrk="1" latinLnBrk="0" hangingPunct="1">
        <a:defRPr sz="2600" kern="1200">
          <a:solidFill>
            <a:schemeClr val="tx1"/>
          </a:solidFill>
          <a:latin typeface="+mn-lt"/>
          <a:ea typeface="+mn-ea"/>
          <a:cs typeface="+mn-cs"/>
        </a:defRPr>
      </a:lvl5pPr>
      <a:lvl6pPr marL="3252521" algn="l" defTabSz="1301008" rtl="0" eaLnBrk="1" latinLnBrk="0" hangingPunct="1">
        <a:defRPr sz="2600" kern="1200">
          <a:solidFill>
            <a:schemeClr val="tx1"/>
          </a:solidFill>
          <a:latin typeface="+mn-lt"/>
          <a:ea typeface="+mn-ea"/>
          <a:cs typeface="+mn-cs"/>
        </a:defRPr>
      </a:lvl6pPr>
      <a:lvl7pPr marL="3903025" algn="l" defTabSz="1301008" rtl="0" eaLnBrk="1" latinLnBrk="0" hangingPunct="1">
        <a:defRPr sz="2600" kern="1200">
          <a:solidFill>
            <a:schemeClr val="tx1"/>
          </a:solidFill>
          <a:latin typeface="+mn-lt"/>
          <a:ea typeface="+mn-ea"/>
          <a:cs typeface="+mn-cs"/>
        </a:defRPr>
      </a:lvl7pPr>
      <a:lvl8pPr marL="4553529" algn="l" defTabSz="1301008" rtl="0" eaLnBrk="1" latinLnBrk="0" hangingPunct="1">
        <a:defRPr sz="2600" kern="1200">
          <a:solidFill>
            <a:schemeClr val="tx1"/>
          </a:solidFill>
          <a:latin typeface="+mn-lt"/>
          <a:ea typeface="+mn-ea"/>
          <a:cs typeface="+mn-cs"/>
        </a:defRPr>
      </a:lvl8pPr>
      <a:lvl9pPr marL="5204033" algn="l" defTabSz="1301008" rtl="0" eaLnBrk="1" latinLnBrk="0" hangingPunct="1">
        <a:defRPr sz="2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96" userDrawn="1">
          <p15:clr>
            <a:srgbClr val="F26B43"/>
          </p15:clr>
        </p15:guide>
        <p15:guide id="2" pos="2880" userDrawn="1">
          <p15:clr>
            <a:srgbClr val="F26B43"/>
          </p15:clr>
        </p15:guide>
        <p15:guide id="3" pos="163" userDrawn="1">
          <p15:clr>
            <a:srgbClr val="F26B43"/>
          </p15:clr>
        </p15:guide>
        <p15:guide id="4" pos="5592" userDrawn="1">
          <p15:clr>
            <a:srgbClr val="F26B43"/>
          </p15:clr>
        </p15:guide>
        <p15:guide id="5" orient="horz" pos="852" userDrawn="1">
          <p15:clr>
            <a:srgbClr val="F26B43"/>
          </p15:clr>
        </p15:guide>
        <p15:guide id="7" orient="horz" pos="156" userDrawn="1">
          <p15:clr>
            <a:srgbClr val="F26B43"/>
          </p15:clr>
        </p15:guide>
        <p15:guide id="8" orient="horz" pos="2868" userDrawn="1">
          <p15:clr>
            <a:srgbClr val="F26B43"/>
          </p15:clr>
        </p15:guide>
        <p15:guide id="9" orient="horz" pos="1524" userDrawn="1">
          <p15:clr>
            <a:srgbClr val="F26B43"/>
          </p15:clr>
        </p15:guide>
        <p15:guide id="10" orient="horz" pos="308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4.xml"/><Relationship Id="rId7" Type="http://schemas.microsoft.com/office/2007/relationships/hdphoto" Target="../media/hdphoto1.wdp"/><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30.xml"/><Relationship Id="rId7" Type="http://schemas.openxmlformats.org/officeDocument/2006/relationships/image" Target="../media/image6.png"/><Relationship Id="rId2" Type="http://schemas.openxmlformats.org/officeDocument/2006/relationships/tags" Target="../tags/tag2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32.xml"/><Relationship Id="rId7" Type="http://schemas.openxmlformats.org/officeDocument/2006/relationships/image" Target="../media/image6.png"/><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34.xml"/><Relationship Id="rId7" Type="http://schemas.openxmlformats.org/officeDocument/2006/relationships/image" Target="../media/image6.png"/><Relationship Id="rId2" Type="http://schemas.openxmlformats.org/officeDocument/2006/relationships/tags" Target="../tags/tag33.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10" Type="http://schemas.openxmlformats.org/officeDocument/2006/relationships/image" Target="../media/image19.emf"/><Relationship Id="rId4" Type="http://schemas.openxmlformats.org/officeDocument/2006/relationships/slideLayout" Target="../slideLayouts/slideLayout3.xml"/><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5.tiff"/><Relationship Id="rId3" Type="http://schemas.openxmlformats.org/officeDocument/2006/relationships/tags" Target="../tags/tag36.xml"/><Relationship Id="rId7" Type="http://schemas.openxmlformats.org/officeDocument/2006/relationships/image" Target="../media/image1.emf"/><Relationship Id="rId12" Type="http://schemas.openxmlformats.org/officeDocument/2006/relationships/image" Target="../media/image24.tiff"/><Relationship Id="rId2" Type="http://schemas.openxmlformats.org/officeDocument/2006/relationships/tags" Target="../tags/tag35.xml"/><Relationship Id="rId1" Type="http://schemas.openxmlformats.org/officeDocument/2006/relationships/vmlDrawing" Target="../drawings/vmlDrawing20.vml"/><Relationship Id="rId6" Type="http://schemas.openxmlformats.org/officeDocument/2006/relationships/oleObject" Target="../embeddings/oleObject20.bin"/><Relationship Id="rId11" Type="http://schemas.openxmlformats.org/officeDocument/2006/relationships/image" Target="../media/image23.tiff"/><Relationship Id="rId5" Type="http://schemas.openxmlformats.org/officeDocument/2006/relationships/image" Target="../media/image20.tiff"/><Relationship Id="rId10" Type="http://schemas.openxmlformats.org/officeDocument/2006/relationships/image" Target="../media/image22.tiff"/><Relationship Id="rId4" Type="http://schemas.openxmlformats.org/officeDocument/2006/relationships/slideLayout" Target="../slideLayouts/slideLayout3.xml"/><Relationship Id="rId9" Type="http://schemas.openxmlformats.org/officeDocument/2006/relationships/image" Target="../media/image21.tiff"/></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tags" Target="../tags/tag38.xml"/><Relationship Id="rId7" Type="http://schemas.openxmlformats.org/officeDocument/2006/relationships/image" Target="../media/image6.png"/><Relationship Id="rId12" Type="http://schemas.openxmlformats.org/officeDocument/2006/relationships/image" Target="../media/image30.png"/><Relationship Id="rId2" Type="http://schemas.openxmlformats.org/officeDocument/2006/relationships/tags" Target="../tags/tag37.xml"/><Relationship Id="rId1" Type="http://schemas.openxmlformats.org/officeDocument/2006/relationships/vmlDrawing" Target="../drawings/vmlDrawing21.vml"/><Relationship Id="rId6" Type="http://schemas.openxmlformats.org/officeDocument/2006/relationships/image" Target="../media/image1.emf"/><Relationship Id="rId11" Type="http://schemas.openxmlformats.org/officeDocument/2006/relationships/image" Target="../media/image29.png"/><Relationship Id="rId5" Type="http://schemas.openxmlformats.org/officeDocument/2006/relationships/oleObject" Target="../embeddings/oleObject21.bin"/><Relationship Id="rId10" Type="http://schemas.openxmlformats.org/officeDocument/2006/relationships/image" Target="../media/image28.png"/><Relationship Id="rId4" Type="http://schemas.openxmlformats.org/officeDocument/2006/relationships/slideLayout" Target="../slideLayouts/slideLayout3.xml"/><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40.xml"/><Relationship Id="rId7" Type="http://schemas.openxmlformats.org/officeDocument/2006/relationships/image" Target="../media/image6.png"/><Relationship Id="rId2" Type="http://schemas.openxmlformats.org/officeDocument/2006/relationships/tags" Target="../tags/tag39.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42.xml"/><Relationship Id="rId7" Type="http://schemas.openxmlformats.org/officeDocument/2006/relationships/image" Target="../media/image6.png"/><Relationship Id="rId2" Type="http://schemas.openxmlformats.org/officeDocument/2006/relationships/tags" Target="../tags/tag41.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44.xml"/><Relationship Id="rId7" Type="http://schemas.openxmlformats.org/officeDocument/2006/relationships/image" Target="../media/image6.png"/><Relationship Id="rId2" Type="http://schemas.openxmlformats.org/officeDocument/2006/relationships/tags" Target="../tags/tag43.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slideLayout" Target="../slideLayouts/slideLayout3.xml"/><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46.xml"/><Relationship Id="rId7" Type="http://schemas.openxmlformats.org/officeDocument/2006/relationships/image" Target="../media/image6.png"/><Relationship Id="rId2" Type="http://schemas.openxmlformats.org/officeDocument/2006/relationships/tags" Target="../tags/tag45.xml"/><Relationship Id="rId1" Type="http://schemas.openxmlformats.org/officeDocument/2006/relationships/vmlDrawing" Target="../drawings/vmlDrawing25.vml"/><Relationship Id="rId6" Type="http://schemas.openxmlformats.org/officeDocument/2006/relationships/image" Target="../media/image1.emf"/><Relationship Id="rId11" Type="http://schemas.openxmlformats.org/officeDocument/2006/relationships/image" Target="../media/image39.png"/><Relationship Id="rId5" Type="http://schemas.openxmlformats.org/officeDocument/2006/relationships/oleObject" Target="../embeddings/oleObject25.bin"/><Relationship Id="rId10" Type="http://schemas.openxmlformats.org/officeDocument/2006/relationships/image" Target="../media/image38.png"/><Relationship Id="rId4" Type="http://schemas.openxmlformats.org/officeDocument/2006/relationships/slideLayout" Target="../slideLayouts/slideLayout3.xml"/><Relationship Id="rId9"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7.xml"/><Relationship Id="rId1" Type="http://schemas.openxmlformats.org/officeDocument/2006/relationships/vmlDrawing" Target="../drawings/vmlDrawing26.vml"/><Relationship Id="rId5" Type="http://schemas.openxmlformats.org/officeDocument/2006/relationships/image" Target="../media/image3.emf"/><Relationship Id="rId4" Type="http://schemas.openxmlformats.org/officeDocument/2006/relationships/oleObject" Target="../embeddings/oleObject26.bin"/></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6.png"/><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6.png"/><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tags" Target="../tags/tag22.xml"/><Relationship Id="rId7" Type="http://schemas.openxmlformats.org/officeDocument/2006/relationships/image" Target="../media/image6.png"/><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10" Type="http://schemas.openxmlformats.org/officeDocument/2006/relationships/image" Target="../media/image10.tiff"/><Relationship Id="rId4" Type="http://schemas.openxmlformats.org/officeDocument/2006/relationships/slideLayout" Target="../slideLayouts/slideLayout3.xml"/><Relationship Id="rId9" Type="http://schemas.openxmlformats.org/officeDocument/2006/relationships/image" Target="../media/image9.tiff"/></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4.xml"/><Relationship Id="rId7" Type="http://schemas.openxmlformats.org/officeDocument/2006/relationships/image" Target="../media/image6.png"/><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26.xml"/><Relationship Id="rId7" Type="http://schemas.openxmlformats.org/officeDocument/2006/relationships/image" Target="../media/image12.png"/><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3.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28.xml"/><Relationship Id="rId7" Type="http://schemas.openxmlformats.org/officeDocument/2006/relationships/image" Target="../media/image6.png"/><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56C7BC6-026F-4F15-B505-42E851B64C23}"/>
              </a:ext>
            </a:extLst>
          </p:cNvPr>
          <p:cNvGraphicFramePr>
            <a:graphicFrameLocks noChangeAspect="1"/>
          </p:cNvGraphicFramePr>
          <p:nvPr>
            <p:custDataLst>
              <p:tags r:id="rId2"/>
            </p:custDataLst>
            <p:extLst>
              <p:ext uri="{D42A27DB-BD31-4B8C-83A1-F6EECF244321}">
                <p14:modId xmlns:p14="http://schemas.microsoft.com/office/powerpoint/2010/main" val="4170057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09" name="think-cell Slide" r:id="rId4" imgW="532" imgH="530" progId="TCLayout.ActiveDocument.1">
                  <p:embed/>
                </p:oleObj>
              </mc:Choice>
              <mc:Fallback>
                <p:oleObj name="think-cell Slide" r:id="rId4" imgW="532" imgH="53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6386" name="Picture 2" descr="Image result for citi field">
            <a:extLst>
              <a:ext uri="{FF2B5EF4-FFF2-40B4-BE49-F238E27FC236}">
                <a16:creationId xmlns:a16="http://schemas.microsoft.com/office/drawing/2014/main" id="{022257ED-D779-4CF6-881A-4656A13CF26B}"/>
              </a:ext>
            </a:extLst>
          </p:cNvPr>
          <p:cNvPicPr>
            <a:picLocks noChangeAspect="1" noChangeArrowheads="1"/>
          </p:cNvPicPr>
          <p:nvPr/>
        </p:nvPicPr>
        <p:blipFill>
          <a:blip r:embed="rId6" cstate="screen">
            <a:extLst>
              <a:ext uri="{BEBA8EAE-BF5A-486C-A8C5-ECC9F3942E4B}">
                <a14:imgProps xmlns:a14="http://schemas.microsoft.com/office/drawing/2010/main">
                  <a14:imgLayer r:embed="rId7">
                    <a14:imgEffect>
                      <a14:sharpenSoften amount="-25000"/>
                    </a14:imgEffect>
                    <a14:imgEffect>
                      <a14:saturation sat="0"/>
                    </a14:imgEffect>
                    <a14:imgEffect>
                      <a14:brightnessContrast bright="-24000" contrast="-84000"/>
                    </a14:imgEffect>
                  </a14:imgLayer>
                </a14:imgProps>
              </a:ext>
              <a:ext uri="{28A0092B-C50C-407E-A947-70E740481C1C}">
                <a14:useLocalDpi xmlns:a14="http://schemas.microsoft.com/office/drawing/2010/main" val="0"/>
              </a:ext>
            </a:extLst>
          </a:blip>
          <a:srcRect/>
          <a:stretch>
            <a:fillRect/>
          </a:stretch>
        </p:blipFill>
        <p:spPr bwMode="auto">
          <a:xfrm>
            <a:off x="-1" y="0"/>
            <a:ext cx="9143997" cy="51434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new york mets">
            <a:extLst>
              <a:ext uri="{FF2B5EF4-FFF2-40B4-BE49-F238E27FC236}">
                <a16:creationId xmlns:a16="http://schemas.microsoft.com/office/drawing/2014/main" id="{91C81CC9-B31E-4E55-95E9-CB68A9622907}"/>
              </a:ext>
            </a:extLst>
          </p:cNvPr>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6098081" y="700918"/>
            <a:ext cx="1426933" cy="1426933"/>
          </a:xfrm>
          <a:prstGeom prst="rect">
            <a:avLst/>
          </a:prstGeom>
          <a:noFill/>
          <a:ln>
            <a:noFill/>
          </a:ln>
        </p:spPr>
      </p:pic>
      <p:sp>
        <p:nvSpPr>
          <p:cNvPr id="5" name="Rectangle 4">
            <a:extLst>
              <a:ext uri="{FF2B5EF4-FFF2-40B4-BE49-F238E27FC236}">
                <a16:creationId xmlns:a16="http://schemas.microsoft.com/office/drawing/2014/main" id="{AA01CA0A-FDCE-4793-9405-7902FC617DB3}"/>
              </a:ext>
            </a:extLst>
          </p:cNvPr>
          <p:cNvSpPr/>
          <p:nvPr/>
        </p:nvSpPr>
        <p:spPr>
          <a:xfrm>
            <a:off x="443948" y="861277"/>
            <a:ext cx="4572000" cy="1825115"/>
          </a:xfrm>
          <a:prstGeom prst="rect">
            <a:avLst/>
          </a:prstGeom>
        </p:spPr>
        <p:txBody>
          <a:bodyPr>
            <a:spAutoFit/>
          </a:bodyPr>
          <a:lstStyle/>
          <a:p>
            <a:r>
              <a:rPr lang="en-US" sz="3200" dirty="0">
                <a:solidFill>
                  <a:srgbClr val="100872"/>
                </a:solidFill>
                <a:latin typeface="+mj-lt"/>
              </a:rPr>
              <a:t>New York Mets</a:t>
            </a:r>
            <a:endParaRPr lang="en-US" dirty="0">
              <a:latin typeface="+mj-lt"/>
            </a:endParaRPr>
          </a:p>
          <a:p>
            <a:r>
              <a:rPr lang="en-US" sz="1600" dirty="0">
                <a:solidFill>
                  <a:srgbClr val="100872"/>
                </a:solidFill>
                <a:latin typeface="+mj-lt"/>
              </a:rPr>
              <a:t>Midseason Talent Acquisition Strategy</a:t>
            </a:r>
            <a:endParaRPr lang="en-US" dirty="0">
              <a:latin typeface="+mj-lt"/>
            </a:endParaRPr>
          </a:p>
          <a:p>
            <a:endParaRPr lang="en-US" sz="1600" dirty="0">
              <a:solidFill>
                <a:srgbClr val="E34C0F"/>
              </a:solidFill>
              <a:latin typeface="+mj-lt"/>
            </a:endParaRPr>
          </a:p>
          <a:p>
            <a:r>
              <a:rPr lang="en-US" sz="1600" dirty="0">
                <a:solidFill>
                  <a:srgbClr val="E34C0F"/>
                </a:solidFill>
                <a:latin typeface="+mj-lt"/>
              </a:rPr>
              <a:t>Final Report</a:t>
            </a:r>
            <a:endParaRPr lang="en-US" dirty="0">
              <a:latin typeface="+mj-lt"/>
            </a:endParaRPr>
          </a:p>
          <a:p>
            <a:br>
              <a:rPr lang="en-US" dirty="0">
                <a:latin typeface="+mj-lt"/>
              </a:rPr>
            </a:br>
            <a:endParaRPr lang="en-US" dirty="0">
              <a:latin typeface="+mj-lt"/>
            </a:endParaRPr>
          </a:p>
        </p:txBody>
      </p:sp>
      <p:sp>
        <p:nvSpPr>
          <p:cNvPr id="7" name="Rectangle 6">
            <a:extLst>
              <a:ext uri="{FF2B5EF4-FFF2-40B4-BE49-F238E27FC236}">
                <a16:creationId xmlns:a16="http://schemas.microsoft.com/office/drawing/2014/main" id="{4A126FBE-F99E-49EE-B61D-9540423B76CF}"/>
              </a:ext>
            </a:extLst>
          </p:cNvPr>
          <p:cNvSpPr/>
          <p:nvPr/>
        </p:nvSpPr>
        <p:spPr>
          <a:xfrm>
            <a:off x="443948" y="2749712"/>
            <a:ext cx="4572000" cy="589392"/>
          </a:xfrm>
          <a:prstGeom prst="rect">
            <a:avLst/>
          </a:prstGeom>
        </p:spPr>
        <p:txBody>
          <a:bodyPr>
            <a:spAutoFit/>
          </a:bodyPr>
          <a:lstStyle/>
          <a:p>
            <a:r>
              <a:rPr lang="en-US" sz="1600" dirty="0">
                <a:solidFill>
                  <a:srgbClr val="100872"/>
                </a:solidFill>
                <a:latin typeface="+mj-lt"/>
              </a:rPr>
              <a:t>Prepared for Don Wedding, GM</a:t>
            </a:r>
          </a:p>
          <a:p>
            <a:r>
              <a:rPr lang="en-US" sz="1600" dirty="0">
                <a:solidFill>
                  <a:srgbClr val="100872"/>
                </a:solidFill>
                <a:latin typeface="+mj-lt"/>
              </a:rPr>
              <a:t>August 28</a:t>
            </a:r>
            <a:r>
              <a:rPr lang="en-US" sz="1600" baseline="30000" dirty="0">
                <a:solidFill>
                  <a:srgbClr val="100872"/>
                </a:solidFill>
                <a:latin typeface="+mj-lt"/>
              </a:rPr>
              <a:t>th</a:t>
            </a:r>
            <a:r>
              <a:rPr lang="en-US" sz="1600" dirty="0">
                <a:solidFill>
                  <a:srgbClr val="100872"/>
                </a:solidFill>
                <a:latin typeface="+mj-lt"/>
              </a:rPr>
              <a:t>, 2018</a:t>
            </a:r>
            <a:endParaRPr lang="en-US" dirty="0">
              <a:latin typeface="+mj-lt"/>
            </a:endParaRPr>
          </a:p>
        </p:txBody>
      </p:sp>
      <p:sp>
        <p:nvSpPr>
          <p:cNvPr id="6" name="Rectangle 5">
            <a:extLst>
              <a:ext uri="{FF2B5EF4-FFF2-40B4-BE49-F238E27FC236}">
                <a16:creationId xmlns:a16="http://schemas.microsoft.com/office/drawing/2014/main" id="{83269A61-9D04-40B6-B620-9511D51A2EF7}"/>
              </a:ext>
            </a:extLst>
          </p:cNvPr>
          <p:cNvSpPr/>
          <p:nvPr/>
        </p:nvSpPr>
        <p:spPr>
          <a:xfrm>
            <a:off x="5285281" y="3847584"/>
            <a:ext cx="3369769" cy="923330"/>
          </a:xfrm>
          <a:prstGeom prst="rect">
            <a:avLst/>
          </a:prstGeom>
        </p:spPr>
        <p:txBody>
          <a:bodyPr wrap="square">
            <a:spAutoFit/>
          </a:bodyPr>
          <a:lstStyle/>
          <a:p>
            <a:r>
              <a:rPr lang="en-US" sz="1800" dirty="0">
                <a:solidFill>
                  <a:srgbClr val="E34C0F"/>
                </a:solidFill>
                <a:latin typeface="+mj-lt"/>
              </a:rPr>
              <a:t>New York Mets Analytics</a:t>
            </a:r>
          </a:p>
          <a:p>
            <a:r>
              <a:rPr lang="en-US" sz="1200" dirty="0">
                <a:solidFill>
                  <a:srgbClr val="1C3F94"/>
                </a:solidFill>
                <a:latin typeface="+mj-lt"/>
              </a:rPr>
              <a:t>Alexander Booth, Justin Benson, Noah Lieberman, Michael </a:t>
            </a:r>
            <a:r>
              <a:rPr lang="en-US" sz="1200" dirty="0" err="1">
                <a:solidFill>
                  <a:srgbClr val="1C3F94"/>
                </a:solidFill>
                <a:latin typeface="+mj-lt"/>
              </a:rPr>
              <a:t>Pallante</a:t>
            </a:r>
            <a:r>
              <a:rPr lang="en-US" sz="1200" dirty="0">
                <a:solidFill>
                  <a:srgbClr val="1C3F94"/>
                </a:solidFill>
                <a:latin typeface="+mj-lt"/>
              </a:rPr>
              <a:t>, Thomas </a:t>
            </a:r>
            <a:r>
              <a:rPr lang="en-US" sz="1200" dirty="0" err="1">
                <a:solidFill>
                  <a:srgbClr val="1C3F94"/>
                </a:solidFill>
                <a:latin typeface="+mj-lt"/>
              </a:rPr>
              <a:t>Popeck</a:t>
            </a:r>
            <a:r>
              <a:rPr lang="en-US" sz="1200" dirty="0">
                <a:solidFill>
                  <a:srgbClr val="1C3F94"/>
                </a:solidFill>
                <a:latin typeface="+mj-lt"/>
              </a:rPr>
              <a:t> Spiller</a:t>
            </a:r>
          </a:p>
        </p:txBody>
      </p:sp>
    </p:spTree>
    <p:extLst>
      <p:ext uri="{BB962C8B-B14F-4D97-AF65-F5344CB8AC3E}">
        <p14:creationId xmlns:p14="http://schemas.microsoft.com/office/powerpoint/2010/main" val="3605031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3608987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57"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10</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Exploratory Data Analysis</a:t>
            </a:r>
            <a:br>
              <a:rPr lang="en-US" dirty="0"/>
            </a:br>
            <a:r>
              <a:rPr lang="en-US" dirty="0">
                <a:solidFill>
                  <a:srgbClr val="F26531"/>
                </a:solidFill>
              </a:rPr>
              <a:t>Correlation Plots</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pic>
        <p:nvPicPr>
          <p:cNvPr id="22537" name="Picture 9" descr="https://lh6.googleusercontent.com/OcNTzuvXGW9IeCXpQtw4g4OqHSQ7v5QrLlygQcOsJJHCMSK-ocRaIL0kgMNSv-48bBlDqSYPbbZnMwwP4Mec8qBGSIcooGhW-kwmqZcHHdjHC-TCn_jnmPRMFDzFUYMakH7Wdye7">
            <a:extLst>
              <a:ext uri="{FF2B5EF4-FFF2-40B4-BE49-F238E27FC236}">
                <a16:creationId xmlns:a16="http://schemas.microsoft.com/office/drawing/2014/main" id="{A97E7D8B-C708-43E3-851E-85B5B49174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589" y="1201729"/>
            <a:ext cx="4179611" cy="3447868"/>
          </a:xfrm>
          <a:prstGeom prst="rect">
            <a:avLst/>
          </a:prstGeom>
          <a:noFill/>
          <a:extLst>
            <a:ext uri="{909E8E84-426E-40DD-AFC4-6F175D3DCCD1}">
              <a14:hiddenFill xmlns:a14="http://schemas.microsoft.com/office/drawing/2010/main">
                <a:solidFill>
                  <a:srgbClr val="FFFFFF"/>
                </a:solidFill>
              </a14:hiddenFill>
            </a:ext>
          </a:extLst>
        </p:spPr>
      </p:pic>
      <p:sp>
        <p:nvSpPr>
          <p:cNvPr id="10" name="Isosceles Triangle 9">
            <a:extLst>
              <a:ext uri="{FF2B5EF4-FFF2-40B4-BE49-F238E27FC236}">
                <a16:creationId xmlns:a16="http://schemas.microsoft.com/office/drawing/2014/main" id="{9A0817F4-69F1-4D81-8334-9ED2794D655D}"/>
              </a:ext>
            </a:extLst>
          </p:cNvPr>
          <p:cNvSpPr/>
          <p:nvPr/>
        </p:nvSpPr>
        <p:spPr>
          <a:xfrm rot="5400000">
            <a:off x="4865895" y="2857807"/>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5FE80F0-8490-4FA8-B364-3119F1ED1807}"/>
              </a:ext>
            </a:extLst>
          </p:cNvPr>
          <p:cNvSpPr/>
          <p:nvPr/>
        </p:nvSpPr>
        <p:spPr>
          <a:xfrm>
            <a:off x="5802955" y="1468655"/>
            <a:ext cx="2972745"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i="1" dirty="0">
                <a:solidFill>
                  <a:schemeClr val="tx1"/>
                </a:solidFill>
              </a:rPr>
              <a:t>Age</a:t>
            </a:r>
            <a:r>
              <a:rPr lang="en-US" sz="1100" dirty="0">
                <a:solidFill>
                  <a:schemeClr val="tx1"/>
                </a:solidFill>
              </a:rPr>
              <a:t> is the strongest predictor of a prospect being called up to the Major Leagues, however it is potentially misleading due to several factors</a:t>
            </a:r>
          </a:p>
          <a:p>
            <a:pPr marL="171450" indent="-171450">
              <a:spcAft>
                <a:spcPts val="1200"/>
              </a:spcAft>
              <a:buFont typeface="Arial" panose="020B0604020202020204" pitchFamily="34" charset="0"/>
              <a:buChar char="•"/>
            </a:pPr>
            <a:r>
              <a:rPr lang="en-US" sz="1100" dirty="0">
                <a:solidFill>
                  <a:schemeClr val="tx1"/>
                </a:solidFill>
              </a:rPr>
              <a:t>Among on-field production statistics, there are a few combination offensive statistics (</a:t>
            </a:r>
            <a:r>
              <a:rPr lang="en-US" sz="1100" i="1" dirty="0">
                <a:solidFill>
                  <a:schemeClr val="tx1"/>
                </a:solidFill>
              </a:rPr>
              <a:t>OPS, </a:t>
            </a:r>
            <a:r>
              <a:rPr lang="en-US" sz="1100" i="1" dirty="0" err="1">
                <a:solidFill>
                  <a:schemeClr val="tx1"/>
                </a:solidFill>
              </a:rPr>
              <a:t>wOBA</a:t>
            </a:r>
            <a:r>
              <a:rPr lang="en-US" sz="1100" i="1" dirty="0">
                <a:solidFill>
                  <a:schemeClr val="tx1"/>
                </a:solidFill>
              </a:rPr>
              <a:t>, SLG</a:t>
            </a:r>
            <a:r>
              <a:rPr lang="en-US" sz="1100" dirty="0">
                <a:solidFill>
                  <a:schemeClr val="tx1"/>
                </a:solidFill>
              </a:rPr>
              <a:t>) that are the strongest positive predictors of likelihood to make it to the Majors</a:t>
            </a:r>
          </a:p>
          <a:p>
            <a:pPr marL="171450" indent="-171450">
              <a:spcAft>
                <a:spcPts val="1200"/>
              </a:spcAft>
              <a:buFont typeface="Arial" panose="020B0604020202020204" pitchFamily="34" charset="0"/>
              <a:buChar char="•"/>
            </a:pPr>
            <a:r>
              <a:rPr lang="en-US" sz="1100" dirty="0">
                <a:solidFill>
                  <a:schemeClr val="tx1"/>
                </a:solidFill>
              </a:rPr>
              <a:t>Striking out (</a:t>
            </a:r>
            <a:r>
              <a:rPr lang="en-US" sz="1100" i="1" dirty="0">
                <a:solidFill>
                  <a:schemeClr val="tx1"/>
                </a:solidFill>
              </a:rPr>
              <a:t>K_BB, </a:t>
            </a:r>
            <a:r>
              <a:rPr lang="en-US" sz="1100" i="1" dirty="0" err="1">
                <a:solidFill>
                  <a:schemeClr val="tx1"/>
                </a:solidFill>
              </a:rPr>
              <a:t>Kpct</a:t>
            </a:r>
            <a:r>
              <a:rPr lang="en-US" sz="1100" dirty="0">
                <a:solidFill>
                  <a:schemeClr val="tx1"/>
                </a:solidFill>
              </a:rPr>
              <a:t>) is the strongest negative indicator on likelihood to make the Major Leagues</a:t>
            </a: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
        <p:nvSpPr>
          <p:cNvPr id="4" name="Rectangle 3">
            <a:extLst>
              <a:ext uri="{FF2B5EF4-FFF2-40B4-BE49-F238E27FC236}">
                <a16:creationId xmlns:a16="http://schemas.microsoft.com/office/drawing/2014/main" id="{1FC04B4F-0CA2-48C0-8EAB-378F10C779B9}"/>
              </a:ext>
            </a:extLst>
          </p:cNvPr>
          <p:cNvSpPr/>
          <p:nvPr/>
        </p:nvSpPr>
        <p:spPr>
          <a:xfrm>
            <a:off x="664370" y="938374"/>
            <a:ext cx="5016500" cy="276999"/>
          </a:xfrm>
          <a:prstGeom prst="rect">
            <a:avLst/>
          </a:prstGeom>
        </p:spPr>
        <p:txBody>
          <a:bodyPr wrap="square">
            <a:spAutoFit/>
          </a:bodyPr>
          <a:lstStyle/>
          <a:p>
            <a:r>
              <a:rPr lang="en-US" sz="1200" b="1" dirty="0">
                <a:solidFill>
                  <a:srgbClr val="100872"/>
                </a:solidFill>
              </a:rPr>
              <a:t>Correlation (R) to “Made It” (Making it to the Major League Level)</a:t>
            </a:r>
            <a:endParaRPr lang="en-US" sz="1200" dirty="0"/>
          </a:p>
        </p:txBody>
      </p:sp>
    </p:spTree>
    <p:extLst>
      <p:ext uri="{BB962C8B-B14F-4D97-AF65-F5344CB8AC3E}">
        <p14:creationId xmlns:p14="http://schemas.microsoft.com/office/powerpoint/2010/main" val="3229515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1014226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06"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11</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Description of Transformation of Data</a:t>
            </a:r>
            <a:endParaRPr lang="en-US" dirty="0">
              <a:solidFill>
                <a:srgbClr val="F26531"/>
              </a:solidFill>
            </a:endParaRP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pic>
        <p:nvPicPr>
          <p:cNvPr id="29698" name="Picture 2" descr="https://lh3.googleusercontent.com/AitJi7Vw1be1lPap6fRx-isSu-XHvdGVxXypfJ4BLJVm8GaO4wi1pcoeN7TSjJ_EgC0knZmeCZNlw5ay7DkaF5cfMOVNX2Nf628AyASgx3EL3c-Nzx72o_hDEVZQJa6dqzjYdm6F">
            <a:extLst>
              <a:ext uri="{FF2B5EF4-FFF2-40B4-BE49-F238E27FC236}">
                <a16:creationId xmlns:a16="http://schemas.microsoft.com/office/drawing/2014/main" id="{4B13785E-1E47-41C1-9E1C-122DA7A12F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2350" y="1638300"/>
            <a:ext cx="6286500" cy="2590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085AB46-DADD-4BF4-B83E-EC22ACF5EED6}"/>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Alteryx was used to perform data transformations and quickly create workflows to be scaled within the organization to other MiLB analysis</a:t>
            </a:r>
          </a:p>
        </p:txBody>
      </p:sp>
    </p:spTree>
    <p:extLst>
      <p:ext uri="{BB962C8B-B14F-4D97-AF65-F5344CB8AC3E}">
        <p14:creationId xmlns:p14="http://schemas.microsoft.com/office/powerpoint/2010/main" val="37837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6"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12</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Data Modeling</a:t>
            </a:r>
            <a:br>
              <a:rPr lang="en-US" dirty="0"/>
            </a:br>
            <a:r>
              <a:rPr lang="en-US" dirty="0">
                <a:solidFill>
                  <a:srgbClr val="F26531"/>
                </a:solidFill>
              </a:rPr>
              <a:t>“Made It” Model</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2" name="TextBox 11">
            <a:extLst>
              <a:ext uri="{FF2B5EF4-FFF2-40B4-BE49-F238E27FC236}">
                <a16:creationId xmlns:a16="http://schemas.microsoft.com/office/drawing/2014/main" id="{7509FCFD-C73E-4B98-B365-D58F4D09F776}"/>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The first analytical output created was a “Made It” model to assess the likelihood of players to reach the Major Leagues for at least 3 seasons.  Several techniques were tested and ultimately a random forest model proved most accurate</a:t>
            </a:r>
          </a:p>
        </p:txBody>
      </p:sp>
      <p:pic>
        <p:nvPicPr>
          <p:cNvPr id="30724" name="Picture 4" descr="https://lh5.googleusercontent.com/ESZzkL-myYuie4gGGI6OuzYOjesuYi79CwOkHLK_wnuWy2bwL6WXYrB8HsD641GuM94FKNkXHWyyl_6RF00hE-azeewFl8Zqvc2nyrP8erTl4fa9aphjQcem081h8AekHYCE8cAL">
            <a:extLst>
              <a:ext uri="{FF2B5EF4-FFF2-40B4-BE49-F238E27FC236}">
                <a16:creationId xmlns:a16="http://schemas.microsoft.com/office/drawing/2014/main" id="{2BE2A949-41D4-4615-A8C8-3B9281DA99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9956" y="1456589"/>
            <a:ext cx="5022850" cy="1424751"/>
          </a:xfrm>
          <a:prstGeom prst="rect">
            <a:avLst/>
          </a:prstGeom>
          <a:noFill/>
          <a:extLst>
            <a:ext uri="{909E8E84-426E-40DD-AFC4-6F175D3DCCD1}">
              <a14:hiddenFill xmlns:a14="http://schemas.microsoft.com/office/drawing/2010/main">
                <a:solidFill>
                  <a:srgbClr val="FFFFFF"/>
                </a:solidFill>
              </a14:hiddenFill>
            </a:ext>
          </a:extLst>
        </p:spPr>
      </p:pic>
      <p:pic>
        <p:nvPicPr>
          <p:cNvPr id="30726" name="Picture 6" descr="https://lh6.googleusercontent.com/NlB822OseyU6thr9PiJwjPDivxGuOxo23k_C11BvqdTCyBnGQfQlAm1d7QpivG7y0JyvqqLXtIrBlSn6agpYSiVoMqIWKHZ0cW4m6WPJXl7Qo72OFzMk2z7lYi9iUTrgwpliSsN0">
            <a:extLst>
              <a:ext uri="{FF2B5EF4-FFF2-40B4-BE49-F238E27FC236}">
                <a16:creationId xmlns:a16="http://schemas.microsoft.com/office/drawing/2014/main" id="{D2945551-ACF1-4E0F-9DFE-E0720AAE87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9956" y="3059140"/>
            <a:ext cx="5022850" cy="13040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89F4148-453C-4DA0-AA45-B8E536AA1B66}"/>
              </a:ext>
            </a:extLst>
          </p:cNvPr>
          <p:cNvPicPr>
            <a:picLocks noChangeAspect="1"/>
          </p:cNvPicPr>
          <p:nvPr/>
        </p:nvPicPr>
        <p:blipFill>
          <a:blip r:embed="rId10"/>
          <a:stretch>
            <a:fillRect/>
          </a:stretch>
        </p:blipFill>
        <p:spPr>
          <a:xfrm>
            <a:off x="722589" y="2168964"/>
            <a:ext cx="2032275" cy="1668600"/>
          </a:xfrm>
          <a:prstGeom prst="rect">
            <a:avLst/>
          </a:prstGeom>
        </p:spPr>
      </p:pic>
    </p:spTree>
    <p:extLst>
      <p:ext uri="{BB962C8B-B14F-4D97-AF65-F5344CB8AC3E}">
        <p14:creationId xmlns:p14="http://schemas.microsoft.com/office/powerpoint/2010/main" val="243858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B7C21AA-50F3-4E91-B907-321C9B2C2783}"/>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t="8243"/>
          <a:stretch/>
        </p:blipFill>
        <p:spPr>
          <a:xfrm>
            <a:off x="182839" y="927178"/>
            <a:ext cx="1365504" cy="3455935"/>
          </a:xfrm>
          <a:prstGeom prst="rect">
            <a:avLst/>
          </a:prstGeom>
        </p:spPr>
      </p:pic>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0" name="think-cell Slide" r:id="rId6" imgW="530" imgH="528" progId="TCLayout.ActiveDocument.1">
                  <p:embed/>
                </p:oleObj>
              </mc:Choice>
              <mc:Fallback>
                <p:oleObj name="think-cell Slide" r:id="rId6"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13</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Data Modeling</a:t>
            </a:r>
            <a:br>
              <a:rPr lang="en-US" dirty="0"/>
            </a:br>
            <a:r>
              <a:rPr lang="en-US" dirty="0">
                <a:solidFill>
                  <a:srgbClr val="F26531"/>
                </a:solidFill>
              </a:rPr>
              <a:t>“Made It” Model</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pic>
        <p:nvPicPr>
          <p:cNvPr id="13" name="Picture 12">
            <a:extLst>
              <a:ext uri="{FF2B5EF4-FFF2-40B4-BE49-F238E27FC236}">
                <a16:creationId xmlns:a16="http://schemas.microsoft.com/office/drawing/2014/main" id="{968CF590-FFB8-4017-B219-48A687E45CAE}"/>
              </a:ext>
            </a:extLst>
          </p:cNvPr>
          <p:cNvPicPr>
            <a:picLocks noChangeAspect="1"/>
          </p:cNvPicPr>
          <p:nvPr/>
        </p:nvPicPr>
        <p:blipFill rotWithShape="1">
          <a:blip r:embed="rId9" cstate="screen">
            <a:extLst>
              <a:ext uri="{28A0092B-C50C-407E-A947-70E740481C1C}">
                <a14:useLocalDpi xmlns:a14="http://schemas.microsoft.com/office/drawing/2010/main" val="0"/>
              </a:ext>
            </a:extLst>
          </a:blip>
          <a:srcRect t="7118"/>
          <a:stretch/>
        </p:blipFill>
        <p:spPr>
          <a:xfrm>
            <a:off x="5912707" y="985863"/>
            <a:ext cx="1374648" cy="3397250"/>
          </a:xfrm>
          <a:prstGeom prst="rect">
            <a:avLst/>
          </a:prstGeom>
        </p:spPr>
      </p:pic>
      <p:pic>
        <p:nvPicPr>
          <p:cNvPr id="15" name="Picture 14">
            <a:extLst>
              <a:ext uri="{FF2B5EF4-FFF2-40B4-BE49-F238E27FC236}">
                <a16:creationId xmlns:a16="http://schemas.microsoft.com/office/drawing/2014/main" id="{B9E5A273-EC0A-443E-B8F8-DA230D0EA75E}"/>
              </a:ext>
            </a:extLst>
          </p:cNvPr>
          <p:cNvPicPr>
            <a:picLocks noChangeAspect="1"/>
          </p:cNvPicPr>
          <p:nvPr/>
        </p:nvPicPr>
        <p:blipFill rotWithShape="1">
          <a:blip r:embed="rId10" cstate="screen">
            <a:extLst>
              <a:ext uri="{28A0092B-C50C-407E-A947-70E740481C1C}">
                <a14:useLocalDpi xmlns:a14="http://schemas.microsoft.com/office/drawing/2010/main" val="0"/>
              </a:ext>
            </a:extLst>
          </a:blip>
          <a:srcRect t="7118"/>
          <a:stretch/>
        </p:blipFill>
        <p:spPr>
          <a:xfrm>
            <a:off x="7326314" y="985863"/>
            <a:ext cx="1368552" cy="3397251"/>
          </a:xfrm>
          <a:prstGeom prst="rect">
            <a:avLst/>
          </a:prstGeom>
        </p:spPr>
      </p:pic>
      <p:pic>
        <p:nvPicPr>
          <p:cNvPr id="17" name="Picture 16">
            <a:extLst>
              <a:ext uri="{FF2B5EF4-FFF2-40B4-BE49-F238E27FC236}">
                <a16:creationId xmlns:a16="http://schemas.microsoft.com/office/drawing/2014/main" id="{0D58CC8C-C9E2-44DE-8EFD-93CE166A18D9}"/>
              </a:ext>
            </a:extLst>
          </p:cNvPr>
          <p:cNvPicPr>
            <a:picLocks noChangeAspect="1"/>
          </p:cNvPicPr>
          <p:nvPr/>
        </p:nvPicPr>
        <p:blipFill rotWithShape="1">
          <a:blip r:embed="rId11" cstate="screen">
            <a:extLst>
              <a:ext uri="{28A0092B-C50C-407E-A947-70E740481C1C}">
                <a14:useLocalDpi xmlns:a14="http://schemas.microsoft.com/office/drawing/2010/main" val="0"/>
              </a:ext>
            </a:extLst>
          </a:blip>
          <a:srcRect t="7118"/>
          <a:stretch/>
        </p:blipFill>
        <p:spPr>
          <a:xfrm>
            <a:off x="1735784" y="985861"/>
            <a:ext cx="1383792" cy="3397251"/>
          </a:xfrm>
          <a:prstGeom prst="rect">
            <a:avLst/>
          </a:prstGeom>
        </p:spPr>
      </p:pic>
      <p:pic>
        <p:nvPicPr>
          <p:cNvPr id="19" name="Picture 18">
            <a:extLst>
              <a:ext uri="{FF2B5EF4-FFF2-40B4-BE49-F238E27FC236}">
                <a16:creationId xmlns:a16="http://schemas.microsoft.com/office/drawing/2014/main" id="{126091F3-0529-44AD-ACC1-4D8A9D8A2D59}"/>
              </a:ext>
            </a:extLst>
          </p:cNvPr>
          <p:cNvPicPr>
            <a:picLocks noChangeAspect="1"/>
          </p:cNvPicPr>
          <p:nvPr/>
        </p:nvPicPr>
        <p:blipFill rotWithShape="1">
          <a:blip r:embed="rId12" cstate="screen">
            <a:extLst>
              <a:ext uri="{28A0092B-C50C-407E-A947-70E740481C1C}">
                <a14:useLocalDpi xmlns:a14="http://schemas.microsoft.com/office/drawing/2010/main" val="0"/>
              </a:ext>
            </a:extLst>
          </a:blip>
          <a:srcRect l="291" t="6642" r="-291"/>
          <a:stretch/>
        </p:blipFill>
        <p:spPr>
          <a:xfrm>
            <a:off x="3203448" y="985860"/>
            <a:ext cx="1365504" cy="3414689"/>
          </a:xfrm>
          <a:prstGeom prst="rect">
            <a:avLst/>
          </a:prstGeom>
        </p:spPr>
      </p:pic>
      <p:pic>
        <p:nvPicPr>
          <p:cNvPr id="21" name="Picture 20">
            <a:extLst>
              <a:ext uri="{FF2B5EF4-FFF2-40B4-BE49-F238E27FC236}">
                <a16:creationId xmlns:a16="http://schemas.microsoft.com/office/drawing/2014/main" id="{CE2B13A8-F909-4932-A0E3-1D418BD5971A}"/>
              </a:ext>
            </a:extLst>
          </p:cNvPr>
          <p:cNvPicPr>
            <a:picLocks noChangeAspect="1"/>
          </p:cNvPicPr>
          <p:nvPr/>
        </p:nvPicPr>
        <p:blipFill rotWithShape="1">
          <a:blip r:embed="rId13" cstate="screen">
            <a:extLst>
              <a:ext uri="{28A0092B-C50C-407E-A947-70E740481C1C}">
                <a14:useLocalDpi xmlns:a14="http://schemas.microsoft.com/office/drawing/2010/main" val="0"/>
              </a:ext>
            </a:extLst>
          </a:blip>
          <a:srcRect t="6642"/>
          <a:stretch/>
        </p:blipFill>
        <p:spPr>
          <a:xfrm>
            <a:off x="4557268" y="985860"/>
            <a:ext cx="1350264" cy="3414690"/>
          </a:xfrm>
          <a:prstGeom prst="rect">
            <a:avLst/>
          </a:prstGeom>
        </p:spPr>
      </p:pic>
    </p:spTree>
    <p:extLst>
      <p:ext uri="{BB962C8B-B14F-4D97-AF65-F5344CB8AC3E}">
        <p14:creationId xmlns:p14="http://schemas.microsoft.com/office/powerpoint/2010/main" val="286655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2633794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53"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14</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Data Modeling</a:t>
            </a:r>
            <a:br>
              <a:rPr lang="en-US" dirty="0"/>
            </a:br>
            <a:r>
              <a:rPr lang="en-US" dirty="0">
                <a:solidFill>
                  <a:srgbClr val="F26531"/>
                </a:solidFill>
              </a:rPr>
              <a:t>WAR Model</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2" name="TextBox 11">
            <a:extLst>
              <a:ext uri="{FF2B5EF4-FFF2-40B4-BE49-F238E27FC236}">
                <a16:creationId xmlns:a16="http://schemas.microsoft.com/office/drawing/2014/main" id="{7509FCFD-C73E-4B98-B365-D58F4D09F776}"/>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The second analytical output created was a WAR model to assess the future MLB value of Minor League prospects.  A gradient boosting model (GBM) provided the best predictions relative to a baseline</a:t>
            </a:r>
          </a:p>
        </p:txBody>
      </p:sp>
      <p:pic>
        <p:nvPicPr>
          <p:cNvPr id="4" name="Picture 3">
            <a:extLst>
              <a:ext uri="{FF2B5EF4-FFF2-40B4-BE49-F238E27FC236}">
                <a16:creationId xmlns:a16="http://schemas.microsoft.com/office/drawing/2014/main" id="{C4CA3877-DA11-49BE-87C4-DCC6EC4F4C3E}"/>
              </a:ext>
            </a:extLst>
          </p:cNvPr>
          <p:cNvPicPr>
            <a:picLocks noChangeAspect="1"/>
          </p:cNvPicPr>
          <p:nvPr/>
        </p:nvPicPr>
        <p:blipFill>
          <a:blip r:embed="rId8"/>
          <a:stretch>
            <a:fillRect/>
          </a:stretch>
        </p:blipFill>
        <p:spPr>
          <a:xfrm>
            <a:off x="1139826" y="1390559"/>
            <a:ext cx="1936750" cy="1441034"/>
          </a:xfrm>
          <a:prstGeom prst="rect">
            <a:avLst/>
          </a:prstGeom>
        </p:spPr>
      </p:pic>
      <p:pic>
        <p:nvPicPr>
          <p:cNvPr id="6" name="Picture 5">
            <a:extLst>
              <a:ext uri="{FF2B5EF4-FFF2-40B4-BE49-F238E27FC236}">
                <a16:creationId xmlns:a16="http://schemas.microsoft.com/office/drawing/2014/main" id="{5BC08E1B-D20E-4BAE-B9E1-08546EBDC682}"/>
              </a:ext>
            </a:extLst>
          </p:cNvPr>
          <p:cNvPicPr>
            <a:picLocks noChangeAspect="1"/>
          </p:cNvPicPr>
          <p:nvPr/>
        </p:nvPicPr>
        <p:blipFill>
          <a:blip r:embed="rId9"/>
          <a:stretch>
            <a:fillRect/>
          </a:stretch>
        </p:blipFill>
        <p:spPr>
          <a:xfrm>
            <a:off x="1138048" y="2954309"/>
            <a:ext cx="1938528" cy="1477252"/>
          </a:xfrm>
          <a:prstGeom prst="rect">
            <a:avLst/>
          </a:prstGeom>
        </p:spPr>
      </p:pic>
      <p:pic>
        <p:nvPicPr>
          <p:cNvPr id="10" name="Picture 9">
            <a:extLst>
              <a:ext uri="{FF2B5EF4-FFF2-40B4-BE49-F238E27FC236}">
                <a16:creationId xmlns:a16="http://schemas.microsoft.com/office/drawing/2014/main" id="{1346EC45-D2EE-42DE-8784-55AEC0E94384}"/>
              </a:ext>
            </a:extLst>
          </p:cNvPr>
          <p:cNvPicPr>
            <a:picLocks noChangeAspect="1"/>
          </p:cNvPicPr>
          <p:nvPr/>
        </p:nvPicPr>
        <p:blipFill>
          <a:blip r:embed="rId10"/>
          <a:stretch>
            <a:fillRect/>
          </a:stretch>
        </p:blipFill>
        <p:spPr>
          <a:xfrm>
            <a:off x="3598767" y="1366158"/>
            <a:ext cx="1938528" cy="1465435"/>
          </a:xfrm>
          <a:prstGeom prst="rect">
            <a:avLst/>
          </a:prstGeom>
        </p:spPr>
      </p:pic>
      <p:pic>
        <p:nvPicPr>
          <p:cNvPr id="11" name="Picture 10">
            <a:extLst>
              <a:ext uri="{FF2B5EF4-FFF2-40B4-BE49-F238E27FC236}">
                <a16:creationId xmlns:a16="http://schemas.microsoft.com/office/drawing/2014/main" id="{7FB8A952-3441-4494-B186-9D5DA2BEC043}"/>
              </a:ext>
            </a:extLst>
          </p:cNvPr>
          <p:cNvPicPr>
            <a:picLocks noChangeAspect="1"/>
          </p:cNvPicPr>
          <p:nvPr/>
        </p:nvPicPr>
        <p:blipFill>
          <a:blip r:embed="rId11"/>
          <a:stretch>
            <a:fillRect/>
          </a:stretch>
        </p:blipFill>
        <p:spPr>
          <a:xfrm>
            <a:off x="3671215" y="2940822"/>
            <a:ext cx="1938528" cy="1490739"/>
          </a:xfrm>
          <a:prstGeom prst="rect">
            <a:avLst/>
          </a:prstGeom>
        </p:spPr>
      </p:pic>
      <p:pic>
        <p:nvPicPr>
          <p:cNvPr id="13" name="Picture 12">
            <a:extLst>
              <a:ext uri="{FF2B5EF4-FFF2-40B4-BE49-F238E27FC236}">
                <a16:creationId xmlns:a16="http://schemas.microsoft.com/office/drawing/2014/main" id="{84DF1160-9B28-4963-89B4-56069B9F5FF2}"/>
              </a:ext>
            </a:extLst>
          </p:cNvPr>
          <p:cNvPicPr>
            <a:picLocks noChangeAspect="1"/>
          </p:cNvPicPr>
          <p:nvPr/>
        </p:nvPicPr>
        <p:blipFill>
          <a:blip r:embed="rId12"/>
          <a:stretch>
            <a:fillRect/>
          </a:stretch>
        </p:blipFill>
        <p:spPr>
          <a:xfrm>
            <a:off x="6204382" y="1350305"/>
            <a:ext cx="1938528" cy="1497140"/>
          </a:xfrm>
          <a:prstGeom prst="rect">
            <a:avLst/>
          </a:prstGeom>
        </p:spPr>
      </p:pic>
      <p:pic>
        <p:nvPicPr>
          <p:cNvPr id="14" name="Picture 13">
            <a:extLst>
              <a:ext uri="{FF2B5EF4-FFF2-40B4-BE49-F238E27FC236}">
                <a16:creationId xmlns:a16="http://schemas.microsoft.com/office/drawing/2014/main" id="{B04DF4D4-E999-4F38-8DC7-2F33D8F39759}"/>
              </a:ext>
            </a:extLst>
          </p:cNvPr>
          <p:cNvPicPr>
            <a:picLocks noChangeAspect="1"/>
          </p:cNvPicPr>
          <p:nvPr/>
        </p:nvPicPr>
        <p:blipFill>
          <a:blip r:embed="rId13"/>
          <a:stretch>
            <a:fillRect/>
          </a:stretch>
        </p:blipFill>
        <p:spPr>
          <a:xfrm>
            <a:off x="6204382" y="2968646"/>
            <a:ext cx="1938528" cy="1435090"/>
          </a:xfrm>
          <a:prstGeom prst="rect">
            <a:avLst/>
          </a:prstGeom>
        </p:spPr>
      </p:pic>
    </p:spTree>
    <p:extLst>
      <p:ext uri="{BB962C8B-B14F-4D97-AF65-F5344CB8AC3E}">
        <p14:creationId xmlns:p14="http://schemas.microsoft.com/office/powerpoint/2010/main" val="310240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705901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14"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15</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Recommendations</a:t>
            </a:r>
            <a:br>
              <a:rPr lang="en-US" dirty="0"/>
            </a:br>
            <a:r>
              <a:rPr lang="en-US" dirty="0">
                <a:solidFill>
                  <a:srgbClr val="F26531"/>
                </a:solidFill>
              </a:rPr>
              <a:t>Top Mets Prospects within the Organization</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4" name="Isosceles Triangle 13">
            <a:extLst>
              <a:ext uri="{FF2B5EF4-FFF2-40B4-BE49-F238E27FC236}">
                <a16:creationId xmlns:a16="http://schemas.microsoft.com/office/drawing/2014/main" id="{958F864D-DAE0-4A2A-AABF-AC45A5BE716F}"/>
              </a:ext>
            </a:extLst>
          </p:cNvPr>
          <p:cNvSpPr/>
          <p:nvPr/>
        </p:nvSpPr>
        <p:spPr>
          <a:xfrm rot="5400000">
            <a:off x="4266528" y="2740542"/>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34554BA-7C29-4B55-B07C-1176C7664C06}"/>
              </a:ext>
            </a:extLst>
          </p:cNvPr>
          <p:cNvSpPr/>
          <p:nvPr/>
        </p:nvSpPr>
        <p:spPr>
          <a:xfrm>
            <a:off x="5105871" y="1348134"/>
            <a:ext cx="2972745"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dirty="0">
                <a:solidFill>
                  <a:schemeClr val="tx1"/>
                </a:solidFill>
              </a:rPr>
              <a:t>A total future value metric, </a:t>
            </a:r>
            <a:r>
              <a:rPr lang="en-US" sz="1100" dirty="0" err="1">
                <a:solidFill>
                  <a:schemeClr val="tx1"/>
                </a:solidFill>
              </a:rPr>
              <a:t>eWAR</a:t>
            </a:r>
            <a:r>
              <a:rPr lang="en-US" sz="1100" dirty="0">
                <a:solidFill>
                  <a:schemeClr val="tx1"/>
                </a:solidFill>
              </a:rPr>
              <a:t>, was created based on the “Made It” (</a:t>
            </a:r>
            <a:r>
              <a:rPr lang="en-US" sz="1100" dirty="0" err="1">
                <a:solidFill>
                  <a:schemeClr val="tx1"/>
                </a:solidFill>
              </a:rPr>
              <a:t>pMade</a:t>
            </a:r>
            <a:r>
              <a:rPr lang="en-US" sz="1100" dirty="0">
                <a:solidFill>
                  <a:schemeClr val="tx1"/>
                </a:solidFill>
              </a:rPr>
              <a:t> it) and WAR (</a:t>
            </a:r>
            <a:r>
              <a:rPr lang="en-US" sz="1100" dirty="0" err="1">
                <a:solidFill>
                  <a:schemeClr val="tx1"/>
                </a:solidFill>
              </a:rPr>
              <a:t>pWAR</a:t>
            </a:r>
            <a:r>
              <a:rPr lang="en-US" sz="1100" dirty="0">
                <a:solidFill>
                  <a:schemeClr val="tx1"/>
                </a:solidFill>
              </a:rPr>
              <a:t>) models</a:t>
            </a:r>
          </a:p>
          <a:p>
            <a:pPr marL="171450" indent="-171450">
              <a:spcAft>
                <a:spcPts val="1200"/>
              </a:spcAft>
              <a:buFont typeface="Arial" panose="020B0604020202020204" pitchFamily="34" charset="0"/>
              <a:buChar char="•"/>
            </a:pPr>
            <a:r>
              <a:rPr lang="en-US" sz="1100" dirty="0">
                <a:solidFill>
                  <a:schemeClr val="tx1"/>
                </a:solidFill>
              </a:rPr>
              <a:t>Dominic Smith, and Jeff McNeil, are the prospects closest having full time </a:t>
            </a:r>
            <a:r>
              <a:rPr lang="en-US" sz="1100">
                <a:solidFill>
                  <a:schemeClr val="tx1"/>
                </a:solidFill>
              </a:rPr>
              <a:t>career  with the </a:t>
            </a:r>
            <a:r>
              <a:rPr lang="en-US" sz="1100" dirty="0">
                <a:solidFill>
                  <a:schemeClr val="tx1"/>
                </a:solidFill>
              </a:rPr>
              <a:t>Mets organization and necessary parts of the future infield</a:t>
            </a:r>
          </a:p>
          <a:p>
            <a:pPr marL="171450" indent="-171450">
              <a:spcAft>
                <a:spcPts val="1200"/>
              </a:spcAft>
              <a:buFont typeface="Arial" panose="020B0604020202020204" pitchFamily="34" charset="0"/>
              <a:buChar char="•"/>
            </a:pPr>
            <a:r>
              <a:rPr lang="en-US" sz="1100" dirty="0">
                <a:solidFill>
                  <a:schemeClr val="tx1"/>
                </a:solidFill>
              </a:rPr>
              <a:t>We should be willing to part with Veteran players in those positions and target prospects at other positions</a:t>
            </a: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
        <p:nvSpPr>
          <p:cNvPr id="17" name="TextBox 16">
            <a:extLst>
              <a:ext uri="{FF2B5EF4-FFF2-40B4-BE49-F238E27FC236}">
                <a16:creationId xmlns:a16="http://schemas.microsoft.com/office/drawing/2014/main" id="{1A5147B0-BA34-4DB1-B4BF-17A9B20B781E}"/>
              </a:ext>
            </a:extLst>
          </p:cNvPr>
          <p:cNvSpPr txBox="1"/>
          <p:nvPr/>
        </p:nvSpPr>
        <p:spPr>
          <a:xfrm>
            <a:off x="7296765" y="4779120"/>
            <a:ext cx="1373986" cy="266391"/>
          </a:xfrm>
          <a:prstGeom prst="rect">
            <a:avLst/>
          </a:prstGeom>
        </p:spPr>
        <p:txBody>
          <a:bodyPr vert="horz" wrap="none" lIns="0" tIns="0" rIns="0" bIns="0" rtlCol="0">
            <a:noAutofit/>
          </a:bodyPr>
          <a:lstStyle/>
          <a:p>
            <a:pPr algn="r"/>
            <a:r>
              <a:rPr lang="en-US" sz="1000" baseline="30000" dirty="0">
                <a:solidFill>
                  <a:schemeClr val="tx2">
                    <a:lumMod val="75000"/>
                  </a:schemeClr>
                </a:solidFill>
              </a:rPr>
              <a:t>1</a:t>
            </a:r>
            <a:r>
              <a:rPr lang="en-US" sz="1000" dirty="0">
                <a:solidFill>
                  <a:schemeClr val="tx2">
                    <a:lumMod val="75000"/>
                  </a:schemeClr>
                </a:solidFill>
              </a:rPr>
              <a:t>Source: MLB Prospect Rankings</a:t>
            </a:r>
          </a:p>
        </p:txBody>
      </p:sp>
      <p:pic>
        <p:nvPicPr>
          <p:cNvPr id="36866" name="Picture 2" descr="https://lh4.googleusercontent.com/NXusPDE8W4Ew_W9jboEyGEppXCic_n1oBG7QrgqrroddqB2F9zsP0g5OStEgrgVhhEiKUwjfjnLogvM8wojF1qy8GGyuSn-c_L8oGkZYNeP_BTpi6C6FREeIOkVs_q8flpmSSJBx">
            <a:extLst>
              <a:ext uri="{FF2B5EF4-FFF2-40B4-BE49-F238E27FC236}">
                <a16:creationId xmlns:a16="http://schemas.microsoft.com/office/drawing/2014/main" id="{A20F3B71-8E7A-4A20-BD0E-0F2FBBDA67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370" y="1116366"/>
            <a:ext cx="3743325"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91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89403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79"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16</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Recommendations</a:t>
            </a:r>
            <a:br>
              <a:rPr lang="en-US" dirty="0"/>
            </a:br>
            <a:r>
              <a:rPr lang="en-US" dirty="0">
                <a:solidFill>
                  <a:srgbClr val="F26531"/>
                </a:solidFill>
              </a:rPr>
              <a:t>Top Mariners Prospects to Target</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4" name="Isosceles Triangle 13">
            <a:extLst>
              <a:ext uri="{FF2B5EF4-FFF2-40B4-BE49-F238E27FC236}">
                <a16:creationId xmlns:a16="http://schemas.microsoft.com/office/drawing/2014/main" id="{958F864D-DAE0-4A2A-AABF-AC45A5BE716F}"/>
              </a:ext>
            </a:extLst>
          </p:cNvPr>
          <p:cNvSpPr/>
          <p:nvPr/>
        </p:nvSpPr>
        <p:spPr>
          <a:xfrm rot="5400000">
            <a:off x="4266528" y="2740542"/>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34554BA-7C29-4B55-B07C-1176C7664C06}"/>
              </a:ext>
            </a:extLst>
          </p:cNvPr>
          <p:cNvSpPr/>
          <p:nvPr/>
        </p:nvSpPr>
        <p:spPr>
          <a:xfrm>
            <a:off x="5105871" y="1348134"/>
            <a:ext cx="2972745"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dirty="0">
                <a:solidFill>
                  <a:schemeClr val="tx1"/>
                </a:solidFill>
              </a:rPr>
              <a:t>A total future value metric, </a:t>
            </a:r>
            <a:r>
              <a:rPr lang="en-US" sz="1100" dirty="0" err="1">
                <a:solidFill>
                  <a:schemeClr val="tx1"/>
                </a:solidFill>
              </a:rPr>
              <a:t>eWAR</a:t>
            </a:r>
            <a:r>
              <a:rPr lang="en-US" sz="1100" dirty="0">
                <a:solidFill>
                  <a:schemeClr val="tx1"/>
                </a:solidFill>
              </a:rPr>
              <a:t>, was created based on the “Made It” (</a:t>
            </a:r>
            <a:r>
              <a:rPr lang="en-US" sz="1100" dirty="0" err="1">
                <a:solidFill>
                  <a:schemeClr val="tx1"/>
                </a:solidFill>
              </a:rPr>
              <a:t>pMade</a:t>
            </a:r>
            <a:r>
              <a:rPr lang="en-US" sz="1100" dirty="0">
                <a:solidFill>
                  <a:schemeClr val="tx1"/>
                </a:solidFill>
              </a:rPr>
              <a:t> it) and WAR (</a:t>
            </a:r>
            <a:r>
              <a:rPr lang="en-US" sz="1100" dirty="0" err="1">
                <a:solidFill>
                  <a:schemeClr val="tx1"/>
                </a:solidFill>
              </a:rPr>
              <a:t>pWAR</a:t>
            </a:r>
            <a:r>
              <a:rPr lang="en-US" sz="1100" dirty="0">
                <a:solidFill>
                  <a:schemeClr val="tx1"/>
                </a:solidFill>
              </a:rPr>
              <a:t>) models</a:t>
            </a:r>
          </a:p>
          <a:p>
            <a:pPr marL="171450" indent="-171450">
              <a:spcAft>
                <a:spcPts val="1200"/>
              </a:spcAft>
              <a:buFont typeface="Arial" panose="020B0604020202020204" pitchFamily="34" charset="0"/>
              <a:buChar char="•"/>
            </a:pPr>
            <a:r>
              <a:rPr lang="en-US" sz="1100" dirty="0">
                <a:solidFill>
                  <a:schemeClr val="tx1"/>
                </a:solidFill>
              </a:rPr>
              <a:t>Braden Bishop, Alexander Campos, and Gareth Morgan have the highest </a:t>
            </a:r>
            <a:r>
              <a:rPr lang="en-US" sz="1100" dirty="0" err="1">
                <a:solidFill>
                  <a:schemeClr val="tx1"/>
                </a:solidFill>
              </a:rPr>
              <a:t>eWAR’s</a:t>
            </a:r>
            <a:r>
              <a:rPr lang="en-US" sz="1100" dirty="0">
                <a:solidFill>
                  <a:schemeClr val="tx1"/>
                </a:solidFill>
              </a:rPr>
              <a:t> within the Mariners organization</a:t>
            </a:r>
          </a:p>
          <a:p>
            <a:pPr marL="171450" indent="-171450">
              <a:spcAft>
                <a:spcPts val="1200"/>
              </a:spcAft>
              <a:buFont typeface="Arial" panose="020B0604020202020204" pitchFamily="34" charset="0"/>
              <a:buChar char="•"/>
            </a:pPr>
            <a:r>
              <a:rPr lang="en-US" sz="1100" dirty="0">
                <a:solidFill>
                  <a:schemeClr val="tx1"/>
                </a:solidFill>
              </a:rPr>
              <a:t>However, given the need for close to MLB ready talent, Eric </a:t>
            </a:r>
            <a:r>
              <a:rPr lang="en-US" sz="1100" dirty="0" err="1">
                <a:solidFill>
                  <a:schemeClr val="tx1"/>
                </a:solidFill>
              </a:rPr>
              <a:t>Filia</a:t>
            </a:r>
            <a:r>
              <a:rPr lang="en-US" sz="1100" dirty="0">
                <a:solidFill>
                  <a:schemeClr val="tx1"/>
                </a:solidFill>
              </a:rPr>
              <a:t>, Tyler O’Neill and Gianfranco </a:t>
            </a:r>
            <a:r>
              <a:rPr lang="en-US" sz="1100" dirty="0" err="1">
                <a:solidFill>
                  <a:schemeClr val="tx1"/>
                </a:solidFill>
              </a:rPr>
              <a:t>Wawoe</a:t>
            </a:r>
            <a:r>
              <a:rPr lang="en-US" sz="1100" dirty="0">
                <a:solidFill>
                  <a:schemeClr val="tx1"/>
                </a:solidFill>
              </a:rPr>
              <a:t> should merit additional consideration as they are already in AAA</a:t>
            </a: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
        <p:nvSpPr>
          <p:cNvPr id="17" name="TextBox 16">
            <a:extLst>
              <a:ext uri="{FF2B5EF4-FFF2-40B4-BE49-F238E27FC236}">
                <a16:creationId xmlns:a16="http://schemas.microsoft.com/office/drawing/2014/main" id="{1A5147B0-BA34-4DB1-B4BF-17A9B20B781E}"/>
              </a:ext>
            </a:extLst>
          </p:cNvPr>
          <p:cNvSpPr txBox="1"/>
          <p:nvPr/>
        </p:nvSpPr>
        <p:spPr>
          <a:xfrm>
            <a:off x="7296765" y="4779120"/>
            <a:ext cx="1373986" cy="266391"/>
          </a:xfrm>
          <a:prstGeom prst="rect">
            <a:avLst/>
          </a:prstGeom>
        </p:spPr>
        <p:txBody>
          <a:bodyPr vert="horz" wrap="none" lIns="0" tIns="0" rIns="0" bIns="0" rtlCol="0">
            <a:noAutofit/>
          </a:bodyPr>
          <a:lstStyle/>
          <a:p>
            <a:pPr algn="r"/>
            <a:r>
              <a:rPr lang="en-US" sz="1000" baseline="30000" dirty="0">
                <a:solidFill>
                  <a:schemeClr val="tx2">
                    <a:lumMod val="75000"/>
                  </a:schemeClr>
                </a:solidFill>
              </a:rPr>
              <a:t>1</a:t>
            </a:r>
            <a:r>
              <a:rPr lang="en-US" sz="1000" dirty="0">
                <a:solidFill>
                  <a:schemeClr val="tx2">
                    <a:lumMod val="75000"/>
                  </a:schemeClr>
                </a:solidFill>
              </a:rPr>
              <a:t>Source: MLB Prospect Rankings</a:t>
            </a:r>
          </a:p>
        </p:txBody>
      </p:sp>
      <p:pic>
        <p:nvPicPr>
          <p:cNvPr id="23573" name="Picture 21" descr="https://lh4.googleusercontent.com/5Eec_2RkD5HvSNMOkdVwTitZe3FxGHBIdULcDmuBtnLFFPP3026IkUPBqXF6qbHQC87EIc_ypdA3Jksw2flG8Y3w7rmiPhLkORuENZmmEsSAYtyhuyuXQ9ORYD6RmvH8Aoaa3Mby">
            <a:extLst>
              <a:ext uri="{FF2B5EF4-FFF2-40B4-BE49-F238E27FC236}">
                <a16:creationId xmlns:a16="http://schemas.microsoft.com/office/drawing/2014/main" id="{7CDD2939-DB23-4C4D-808B-B969574258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650" y="1181128"/>
            <a:ext cx="3619500"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2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793666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10"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17</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Dashboard &amp; Mobile Application</a:t>
            </a:r>
            <a:br>
              <a:rPr lang="en-US" dirty="0"/>
            </a:br>
            <a:r>
              <a:rPr lang="en-US" dirty="0">
                <a:solidFill>
                  <a:srgbClr val="F26531"/>
                </a:solidFill>
              </a:rPr>
              <a:t>Dashboard</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2" name="TextBox 11">
            <a:extLst>
              <a:ext uri="{FF2B5EF4-FFF2-40B4-BE49-F238E27FC236}">
                <a16:creationId xmlns:a16="http://schemas.microsoft.com/office/drawing/2014/main" id="{CAC9BF03-F57E-4432-B44B-3805F211E5A0}"/>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To aid in the management’s use of these models, we have developed a dashboard and mobile application</a:t>
            </a:r>
          </a:p>
        </p:txBody>
      </p:sp>
      <p:pic>
        <p:nvPicPr>
          <p:cNvPr id="24603" name="Picture 27" descr="https://lh6.googleusercontent.com/LKTsL034AAUDIUPqw0R-n-jINLaHV6QsnIexN9482UktLFYhYlD3IOZXG3QlZ_X_E3ER2OTIxqT5eGNFIdUCfVxjU6GPvOO5rC8Dvex9i4opEt_qm8QA9IiAJiqq1nr7if9D-j8N">
            <a:extLst>
              <a:ext uri="{FF2B5EF4-FFF2-40B4-BE49-F238E27FC236}">
                <a16:creationId xmlns:a16="http://schemas.microsoft.com/office/drawing/2014/main" id="{FC3A45B6-835A-4F74-80F6-53CB99243973}"/>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258763" y="1456418"/>
            <a:ext cx="3981450" cy="2371725"/>
          </a:xfrm>
          <a:prstGeom prst="rect">
            <a:avLst/>
          </a:prstGeom>
          <a:noFill/>
          <a:extLst>
            <a:ext uri="{909E8E84-426E-40DD-AFC4-6F175D3DCCD1}">
              <a14:hiddenFill xmlns:a14="http://schemas.microsoft.com/office/drawing/2010/main">
                <a:solidFill>
                  <a:srgbClr val="FFFFFF"/>
                </a:solidFill>
              </a14:hiddenFill>
            </a:ext>
          </a:extLst>
        </p:spPr>
      </p:pic>
      <p:pic>
        <p:nvPicPr>
          <p:cNvPr id="24605" name="Picture 29" descr="https://lh4.googleusercontent.com/jZ5MJ625IJJ5KlkHdfAHqzxDTgkA1hIDaPbyOmZBKKZNx9TKZf45Izu00vgHSqNFZxVVTCS8V6-t5Og3boB_3eY_O4nee0wQELoZ2uAtwdo4fcNq_ZuDOOalu_gCdqshOVWk2QpO">
            <a:extLst>
              <a:ext uri="{FF2B5EF4-FFF2-40B4-BE49-F238E27FC236}">
                <a16:creationId xmlns:a16="http://schemas.microsoft.com/office/drawing/2014/main" id="{AFE63AF4-C824-4299-9EDB-F88B6BB5E55E}"/>
              </a:ext>
            </a:extLst>
          </p:cNvPr>
          <p:cNvPicPr>
            <a:picLocks noChangeAspect="1" noChangeArrowheads="1"/>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4495799" y="1456418"/>
            <a:ext cx="43815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40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1059789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5"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18</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Dashboard &amp; Mobile Application</a:t>
            </a:r>
            <a:br>
              <a:rPr lang="en-US" dirty="0"/>
            </a:br>
            <a:r>
              <a:rPr lang="en-US" dirty="0">
                <a:solidFill>
                  <a:srgbClr val="F26531"/>
                </a:solidFill>
              </a:rPr>
              <a:t>Mobile Application</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2" name="TextBox 11">
            <a:extLst>
              <a:ext uri="{FF2B5EF4-FFF2-40B4-BE49-F238E27FC236}">
                <a16:creationId xmlns:a16="http://schemas.microsoft.com/office/drawing/2014/main" id="{CAC9BF03-F57E-4432-B44B-3805F211E5A0}"/>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To aid in the management’s use of these models, we have developed a dashboard and mobile application</a:t>
            </a:r>
          </a:p>
        </p:txBody>
      </p:sp>
      <p:pic>
        <p:nvPicPr>
          <p:cNvPr id="34818" name="Picture 2" descr="https://lh4.googleusercontent.com/wayajTWTai1lRIL253uMuI4Za4EG78NYwKiIvG07T0h2ujaypKxAryDTG7Rc0UOom2u6Y4902WlwR46CXhqWef3IMSeuWqpO31MwcUuuXOR8IeoPv3wbB1vbsTmAuZM1YL98YNlg">
            <a:extLst>
              <a:ext uri="{FF2B5EF4-FFF2-40B4-BE49-F238E27FC236}">
                <a16:creationId xmlns:a16="http://schemas.microsoft.com/office/drawing/2014/main" id="{4EA29EA4-83B1-4461-B1C0-FB1A5FF4D25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29345"/>
          <a:stretch/>
        </p:blipFill>
        <p:spPr bwMode="auto">
          <a:xfrm>
            <a:off x="1264358" y="1219653"/>
            <a:ext cx="2133600" cy="33137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E505489-1026-4474-B5AD-8223D9937670}"/>
              </a:ext>
            </a:extLst>
          </p:cNvPr>
          <p:cNvPicPr>
            <a:picLocks noChangeAspect="1"/>
          </p:cNvPicPr>
          <p:nvPr/>
        </p:nvPicPr>
        <p:blipFill>
          <a:blip r:embed="rId9"/>
          <a:stretch>
            <a:fillRect/>
          </a:stretch>
        </p:blipFill>
        <p:spPr>
          <a:xfrm>
            <a:off x="6240008" y="1203826"/>
            <a:ext cx="2064456" cy="1458022"/>
          </a:xfrm>
          <a:prstGeom prst="rect">
            <a:avLst/>
          </a:prstGeom>
        </p:spPr>
      </p:pic>
      <p:pic>
        <p:nvPicPr>
          <p:cNvPr id="34820" name="Picture 4" descr="https://lh5.googleusercontent.com/IOqU4VwiKKyWMIR5mtlGdIOu6Dche3KItb7dkeUKjrmDEjEXzeB7nxD0vW6tk1zbCLGa7z6VgzALfrpuRnJ4UM-vevCLCmUfyMk3_e3pHN8w43C00ZH5TStwEB4F8sQc5YPmL1HH">
            <a:extLst>
              <a:ext uri="{FF2B5EF4-FFF2-40B4-BE49-F238E27FC236}">
                <a16:creationId xmlns:a16="http://schemas.microsoft.com/office/drawing/2014/main" id="{5F401B9F-6D69-45B0-82F4-D3628FC372D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b="32222"/>
          <a:stretch/>
        </p:blipFill>
        <p:spPr bwMode="auto">
          <a:xfrm>
            <a:off x="3733800" y="1219653"/>
            <a:ext cx="2171700" cy="33137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84DB39A-531B-45BE-85B2-B69B60800474}"/>
              </a:ext>
            </a:extLst>
          </p:cNvPr>
          <p:cNvPicPr>
            <a:picLocks noChangeAspect="1"/>
          </p:cNvPicPr>
          <p:nvPr/>
        </p:nvPicPr>
        <p:blipFill>
          <a:blip r:embed="rId11"/>
          <a:stretch>
            <a:fillRect/>
          </a:stretch>
        </p:blipFill>
        <p:spPr>
          <a:xfrm>
            <a:off x="6240008" y="2778085"/>
            <a:ext cx="2073744" cy="1598115"/>
          </a:xfrm>
          <a:prstGeom prst="rect">
            <a:avLst/>
          </a:prstGeom>
        </p:spPr>
      </p:pic>
    </p:spTree>
    <p:extLst>
      <p:ext uri="{BB962C8B-B14F-4D97-AF65-F5344CB8AC3E}">
        <p14:creationId xmlns:p14="http://schemas.microsoft.com/office/powerpoint/2010/main" val="1145795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321A4D2-9310-4F89-A78D-0A523A6A5781}"/>
              </a:ext>
            </a:extLst>
          </p:cNvPr>
          <p:cNvGraphicFramePr>
            <a:graphicFrameLocks noChangeAspect="1"/>
          </p:cNvGraphicFramePr>
          <p:nvPr>
            <p:custDataLst>
              <p:tags r:id="rId2"/>
            </p:custDataLst>
            <p:extLst>
              <p:ext uri="{D42A27DB-BD31-4B8C-83A1-F6EECF244321}">
                <p14:modId xmlns:p14="http://schemas.microsoft.com/office/powerpoint/2010/main" val="17971649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7" name="think-cell Slide" r:id="rId4" imgW="532" imgH="530" progId="TCLayout.ActiveDocument.1">
                  <p:embed/>
                </p:oleObj>
              </mc:Choice>
              <mc:Fallback>
                <p:oleObj name="think-cell Slide" r:id="rId4" imgW="532" imgH="53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6D5C805-97A7-4842-A795-B46D78FDA93B}"/>
              </a:ext>
            </a:extLst>
          </p:cNvPr>
          <p:cNvSpPr>
            <a:spLocks noGrp="1"/>
          </p:cNvSpPr>
          <p:nvPr>
            <p:ph type="title"/>
          </p:nvPr>
        </p:nvSpPr>
        <p:spPr/>
        <p:txBody>
          <a:bodyPr/>
          <a:lstStyle/>
          <a:p>
            <a:r>
              <a:rPr lang="en-US" dirty="0"/>
              <a:t>Q&amp;A</a:t>
            </a:r>
          </a:p>
        </p:txBody>
      </p:sp>
      <p:sp>
        <p:nvSpPr>
          <p:cNvPr id="3" name="Slide Number Placeholder 2">
            <a:extLst>
              <a:ext uri="{FF2B5EF4-FFF2-40B4-BE49-F238E27FC236}">
                <a16:creationId xmlns:a16="http://schemas.microsoft.com/office/drawing/2014/main" id="{BAC0394D-5734-4C79-9209-49D11322F4DD}"/>
              </a:ext>
            </a:extLst>
          </p:cNvPr>
          <p:cNvSpPr>
            <a:spLocks noGrp="1"/>
          </p:cNvSpPr>
          <p:nvPr>
            <p:ph type="sldNum" sz="quarter" idx="14"/>
          </p:nvPr>
        </p:nvSpPr>
        <p:spPr/>
        <p:txBody>
          <a:bodyPr/>
          <a:lstStyle/>
          <a:p>
            <a:fld id="{0D558541-60C9-42A2-8392-FF12533A6B7A}" type="slidenum">
              <a:rPr lang="en-US" smtClean="0"/>
              <a:pPr/>
              <a:t>19</a:t>
            </a:fld>
            <a:endParaRPr lang="en-US" dirty="0"/>
          </a:p>
        </p:txBody>
      </p:sp>
    </p:spTree>
    <p:extLst>
      <p:ext uri="{BB962C8B-B14F-4D97-AF65-F5344CB8AC3E}">
        <p14:creationId xmlns:p14="http://schemas.microsoft.com/office/powerpoint/2010/main" val="409560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12807904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68"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cxnSp>
        <p:nvCxnSpPr>
          <p:cNvPr id="11" name="Straight Connector 10">
            <a:extLst>
              <a:ext uri="{FF2B5EF4-FFF2-40B4-BE49-F238E27FC236}">
                <a16:creationId xmlns:a16="http://schemas.microsoft.com/office/drawing/2014/main" id="{4BB0999D-94F8-450E-B017-97DFEB87B5DB}"/>
              </a:ext>
            </a:extLst>
          </p:cNvPr>
          <p:cNvCxnSpPr/>
          <p:nvPr/>
        </p:nvCxnSpPr>
        <p:spPr>
          <a:xfrm>
            <a:off x="258763" y="1162050"/>
            <a:ext cx="3970337" cy="0"/>
          </a:xfrm>
          <a:prstGeom prst="line">
            <a:avLst/>
          </a:prstGeom>
          <a:ln>
            <a:solidFill>
              <a:srgbClr val="1C3F9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2</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Project Overview</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4" name="Rectangle 3">
            <a:extLst>
              <a:ext uri="{FF2B5EF4-FFF2-40B4-BE49-F238E27FC236}">
                <a16:creationId xmlns:a16="http://schemas.microsoft.com/office/drawing/2014/main" id="{0760A6EF-471E-460F-96D0-7757C08456EA}"/>
              </a:ext>
            </a:extLst>
          </p:cNvPr>
          <p:cNvSpPr/>
          <p:nvPr/>
        </p:nvSpPr>
        <p:spPr>
          <a:xfrm>
            <a:off x="1465513" y="977384"/>
            <a:ext cx="1646605" cy="369332"/>
          </a:xfrm>
          <a:prstGeom prst="rect">
            <a:avLst/>
          </a:prstGeom>
          <a:solidFill>
            <a:schemeClr val="bg1"/>
          </a:solidFill>
        </p:spPr>
        <p:txBody>
          <a:bodyPr wrap="none">
            <a:spAutoFit/>
          </a:bodyPr>
          <a:lstStyle/>
          <a:p>
            <a:r>
              <a:rPr lang="en-US" sz="1800" b="1" dirty="0">
                <a:solidFill>
                  <a:srgbClr val="F26531"/>
                </a:solidFill>
              </a:rPr>
              <a:t>Current State</a:t>
            </a:r>
            <a:endParaRPr lang="en-US" b="1" dirty="0">
              <a:solidFill>
                <a:srgbClr val="F26531"/>
              </a:solidFill>
            </a:endParaRPr>
          </a:p>
        </p:txBody>
      </p:sp>
      <p:cxnSp>
        <p:nvCxnSpPr>
          <p:cNvPr id="16" name="Straight Connector 15">
            <a:extLst>
              <a:ext uri="{FF2B5EF4-FFF2-40B4-BE49-F238E27FC236}">
                <a16:creationId xmlns:a16="http://schemas.microsoft.com/office/drawing/2014/main" id="{FF1A3274-3AC0-48FA-B9FF-FF680B8E29D0}"/>
              </a:ext>
            </a:extLst>
          </p:cNvPr>
          <p:cNvCxnSpPr/>
          <p:nvPr/>
        </p:nvCxnSpPr>
        <p:spPr>
          <a:xfrm>
            <a:off x="4906963" y="1162050"/>
            <a:ext cx="3970337" cy="0"/>
          </a:xfrm>
          <a:prstGeom prst="line">
            <a:avLst/>
          </a:prstGeom>
          <a:ln>
            <a:solidFill>
              <a:srgbClr val="1C3F9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DEEED54-D533-4653-B009-BAF12FCFC858}"/>
              </a:ext>
            </a:extLst>
          </p:cNvPr>
          <p:cNvSpPr/>
          <p:nvPr/>
        </p:nvSpPr>
        <p:spPr>
          <a:xfrm>
            <a:off x="5876471" y="977384"/>
            <a:ext cx="2121093" cy="369332"/>
          </a:xfrm>
          <a:prstGeom prst="rect">
            <a:avLst/>
          </a:prstGeom>
          <a:solidFill>
            <a:schemeClr val="bg1"/>
          </a:solidFill>
        </p:spPr>
        <p:txBody>
          <a:bodyPr wrap="none">
            <a:spAutoFit/>
          </a:bodyPr>
          <a:lstStyle/>
          <a:p>
            <a:pPr algn="ctr"/>
            <a:r>
              <a:rPr lang="en-US" sz="1800" b="1" dirty="0">
                <a:solidFill>
                  <a:srgbClr val="F26531"/>
                </a:solidFill>
              </a:rPr>
              <a:t>Recommendation</a:t>
            </a:r>
            <a:endParaRPr lang="en-US" b="1" dirty="0">
              <a:solidFill>
                <a:srgbClr val="F26531"/>
              </a:solidFill>
            </a:endParaRPr>
          </a:p>
        </p:txBody>
      </p:sp>
      <p:sp>
        <p:nvSpPr>
          <p:cNvPr id="18" name="TextBox 17">
            <a:extLst>
              <a:ext uri="{FF2B5EF4-FFF2-40B4-BE49-F238E27FC236}">
                <a16:creationId xmlns:a16="http://schemas.microsoft.com/office/drawing/2014/main" id="{1BD03781-27C5-4F8E-AABC-6F22E60E59C6}"/>
              </a:ext>
            </a:extLst>
          </p:cNvPr>
          <p:cNvSpPr txBox="1"/>
          <p:nvPr/>
        </p:nvSpPr>
        <p:spPr>
          <a:xfrm>
            <a:off x="330200" y="1492939"/>
            <a:ext cx="3898900" cy="1301729"/>
          </a:xfrm>
          <a:prstGeom prst="rect">
            <a:avLst/>
          </a:prstGeom>
        </p:spPr>
        <p:txBody>
          <a:bodyPr vert="horz" wrap="none" lIns="0" tIns="0" rIns="0" bIns="0" rtlCol="0">
            <a:noAutofit/>
          </a:bodyPr>
          <a:lstStyle/>
          <a:p>
            <a:pPr marL="91440" indent="-91440">
              <a:buFont typeface="Arial" panose="020B0604020202020204" pitchFamily="34" charset="0"/>
              <a:buChar char="•"/>
            </a:pPr>
            <a:r>
              <a:rPr lang="en-US" sz="1600" b="1" dirty="0">
                <a:solidFill>
                  <a:srgbClr val="1C3F94"/>
                </a:solidFill>
              </a:rPr>
              <a:t>Record: </a:t>
            </a:r>
          </a:p>
          <a:p>
            <a:pPr>
              <a:spcAft>
                <a:spcPts val="1800"/>
              </a:spcAft>
            </a:pPr>
            <a:r>
              <a:rPr lang="en-US" sz="1600" dirty="0">
                <a:solidFill>
                  <a:srgbClr val="1C3F94"/>
                </a:solidFill>
              </a:rPr>
              <a:t>  57-71 </a:t>
            </a:r>
            <a:r>
              <a:rPr lang="en-US" sz="1000" i="1" dirty="0">
                <a:solidFill>
                  <a:srgbClr val="1C3F94"/>
                </a:solidFill>
              </a:rPr>
              <a:t>(4</a:t>
            </a:r>
            <a:r>
              <a:rPr lang="en-US" sz="1000" i="1" baseline="30000" dirty="0">
                <a:solidFill>
                  <a:srgbClr val="1C3F94"/>
                </a:solidFill>
              </a:rPr>
              <a:t>th</a:t>
            </a:r>
            <a:r>
              <a:rPr lang="en-US" sz="1000" i="1" dirty="0">
                <a:solidFill>
                  <a:srgbClr val="1C3F94"/>
                </a:solidFill>
              </a:rPr>
              <a:t> place NL East)</a:t>
            </a:r>
          </a:p>
          <a:p>
            <a:pPr marL="91440" indent="-91440">
              <a:buFont typeface="Arial" panose="020B0604020202020204" pitchFamily="34" charset="0"/>
              <a:buChar char="•"/>
            </a:pPr>
            <a:r>
              <a:rPr lang="en-US" sz="1600" b="1" dirty="0">
                <a:solidFill>
                  <a:srgbClr val="1C3F94"/>
                </a:solidFill>
              </a:rPr>
              <a:t>Payroll: </a:t>
            </a:r>
          </a:p>
          <a:p>
            <a:pPr>
              <a:spcAft>
                <a:spcPts val="1800"/>
              </a:spcAft>
            </a:pPr>
            <a:r>
              <a:rPr lang="en-US" sz="1600" i="1" dirty="0">
                <a:solidFill>
                  <a:srgbClr val="1C3F94"/>
                </a:solidFill>
              </a:rPr>
              <a:t>  $149.6M </a:t>
            </a:r>
            <a:r>
              <a:rPr lang="en-US" sz="1000" i="1" dirty="0">
                <a:solidFill>
                  <a:srgbClr val="1C3F94"/>
                </a:solidFill>
              </a:rPr>
              <a:t>(12</a:t>
            </a:r>
            <a:r>
              <a:rPr lang="en-US" sz="1000" i="1" baseline="30000" dirty="0">
                <a:solidFill>
                  <a:srgbClr val="1C3F94"/>
                </a:solidFill>
              </a:rPr>
              <a:t>th</a:t>
            </a:r>
            <a:r>
              <a:rPr lang="en-US" sz="1000" i="1" dirty="0">
                <a:solidFill>
                  <a:srgbClr val="1C3F94"/>
                </a:solidFill>
              </a:rPr>
              <a:t> MLB)</a:t>
            </a:r>
          </a:p>
          <a:p>
            <a:pPr marL="91440" indent="-91440">
              <a:buFont typeface="Arial" panose="020B0604020202020204" pitchFamily="34" charset="0"/>
              <a:buChar char="•"/>
            </a:pPr>
            <a:r>
              <a:rPr lang="en-US" sz="1600" b="1" dirty="0">
                <a:solidFill>
                  <a:srgbClr val="1C3F94"/>
                </a:solidFill>
              </a:rPr>
              <a:t>Division: </a:t>
            </a:r>
          </a:p>
          <a:p>
            <a:pPr>
              <a:spcAft>
                <a:spcPts val="1800"/>
              </a:spcAft>
            </a:pPr>
            <a:r>
              <a:rPr lang="en-US" sz="1600" dirty="0">
                <a:solidFill>
                  <a:srgbClr val="1C3F94"/>
                </a:solidFill>
              </a:rPr>
              <a:t>  Braves &amp; Phillies</a:t>
            </a:r>
          </a:p>
          <a:p>
            <a:pPr marL="91440" indent="-91440">
              <a:buFont typeface="Arial" panose="020B0604020202020204" pitchFamily="34" charset="0"/>
              <a:buChar char="•"/>
            </a:pPr>
            <a:r>
              <a:rPr lang="en-US" sz="1600" b="1" dirty="0">
                <a:solidFill>
                  <a:srgbClr val="1C3F94"/>
                </a:solidFill>
              </a:rPr>
              <a:t>MiLB Ranking: </a:t>
            </a:r>
          </a:p>
          <a:p>
            <a:pPr>
              <a:spcAft>
                <a:spcPts val="1800"/>
              </a:spcAft>
            </a:pPr>
            <a:r>
              <a:rPr lang="en-US" sz="1600" dirty="0">
                <a:solidFill>
                  <a:srgbClr val="1C3F94"/>
                </a:solidFill>
              </a:rPr>
              <a:t>  28</a:t>
            </a:r>
            <a:r>
              <a:rPr lang="en-US" sz="1600" baseline="30000" dirty="0">
                <a:solidFill>
                  <a:srgbClr val="1C3F94"/>
                </a:solidFill>
              </a:rPr>
              <a:t>th</a:t>
            </a:r>
            <a:r>
              <a:rPr lang="en-US" sz="1600" dirty="0">
                <a:solidFill>
                  <a:srgbClr val="1C3F94"/>
                </a:solidFill>
              </a:rPr>
              <a:t> </a:t>
            </a:r>
          </a:p>
          <a:p>
            <a:pPr marL="91440" indent="-91440">
              <a:spcAft>
                <a:spcPts val="1800"/>
              </a:spcAft>
              <a:buFont typeface="Arial" panose="020B0604020202020204" pitchFamily="34" charset="0"/>
              <a:buChar char="•"/>
            </a:pPr>
            <a:endParaRPr lang="en-US" sz="1600" dirty="0">
              <a:solidFill>
                <a:srgbClr val="1C3F94"/>
              </a:solidFill>
            </a:endParaRPr>
          </a:p>
        </p:txBody>
      </p:sp>
      <p:sp>
        <p:nvSpPr>
          <p:cNvPr id="19" name="TextBox 18">
            <a:extLst>
              <a:ext uri="{FF2B5EF4-FFF2-40B4-BE49-F238E27FC236}">
                <a16:creationId xmlns:a16="http://schemas.microsoft.com/office/drawing/2014/main" id="{BC779699-1B0B-4D8D-9304-90F84BF3A109}"/>
              </a:ext>
            </a:extLst>
          </p:cNvPr>
          <p:cNvSpPr txBox="1"/>
          <p:nvPr/>
        </p:nvSpPr>
        <p:spPr>
          <a:xfrm>
            <a:off x="247334" y="1217391"/>
            <a:ext cx="788988" cy="181766"/>
          </a:xfrm>
          <a:prstGeom prst="rect">
            <a:avLst/>
          </a:prstGeom>
        </p:spPr>
        <p:txBody>
          <a:bodyPr vert="horz" wrap="square" lIns="0" tIns="0" rIns="0" bIns="0" rtlCol="0">
            <a:noAutofit/>
          </a:bodyPr>
          <a:lstStyle/>
          <a:p>
            <a:r>
              <a:rPr lang="en-US" sz="800" i="1" dirty="0">
                <a:solidFill>
                  <a:schemeClr val="tx1">
                    <a:lumMod val="65000"/>
                    <a:lumOff val="35000"/>
                  </a:schemeClr>
                </a:solidFill>
              </a:rPr>
              <a:t>*As of 8/25/2018</a:t>
            </a:r>
          </a:p>
        </p:txBody>
      </p:sp>
      <p:pic>
        <p:nvPicPr>
          <p:cNvPr id="27658" name="Picture 10" descr="Image result for mets mascot face palm">
            <a:extLst>
              <a:ext uri="{FF2B5EF4-FFF2-40B4-BE49-F238E27FC236}">
                <a16:creationId xmlns:a16="http://schemas.microsoft.com/office/drawing/2014/main" id="{89479031-6A39-4F24-811A-6C3C00A463DB}"/>
              </a:ext>
            </a:extLst>
          </p:cNvPr>
          <p:cNvPicPr>
            <a:picLocks noChangeAspect="1" noChangeArrowheads="1"/>
          </p:cNvPicPr>
          <p:nvPr/>
        </p:nvPicPr>
        <p:blipFill rotWithShape="1">
          <a:blip r:embed="rId8" cstate="screen">
            <a:extLst>
              <a:ext uri="{28A0092B-C50C-407E-A947-70E740481C1C}">
                <a14:useLocalDpi xmlns:a14="http://schemas.microsoft.com/office/drawing/2010/main" val="0"/>
              </a:ext>
            </a:extLst>
          </a:blip>
          <a:srcRect l="24627" t="9623" r="20395"/>
          <a:stretch/>
        </p:blipFill>
        <p:spPr bwMode="auto">
          <a:xfrm>
            <a:off x="2501900" y="1855191"/>
            <a:ext cx="1524000" cy="1878953"/>
          </a:xfrm>
          <a:prstGeom prst="rect">
            <a:avLst/>
          </a:prstGeom>
          <a:noFill/>
          <a:extLst>
            <a:ext uri="{909E8E84-426E-40DD-AFC4-6F175D3DCCD1}">
              <a14:hiddenFill xmlns:a14="http://schemas.microsoft.com/office/drawing/2010/main">
                <a:solidFill>
                  <a:srgbClr val="FFFFFF"/>
                </a:solidFill>
              </a14:hiddenFill>
            </a:ext>
          </a:extLst>
        </p:spPr>
      </p:pic>
      <p:sp>
        <p:nvSpPr>
          <p:cNvPr id="23" name="Isosceles Triangle 22">
            <a:extLst>
              <a:ext uri="{FF2B5EF4-FFF2-40B4-BE49-F238E27FC236}">
                <a16:creationId xmlns:a16="http://schemas.microsoft.com/office/drawing/2014/main" id="{38670C25-0FBE-44FD-9C27-213D4AEF623A}"/>
              </a:ext>
            </a:extLst>
          </p:cNvPr>
          <p:cNvSpPr/>
          <p:nvPr/>
        </p:nvSpPr>
        <p:spPr>
          <a:xfrm rot="5400000">
            <a:off x="3114958" y="2773028"/>
            <a:ext cx="2969645" cy="221906"/>
          </a:xfrm>
          <a:prstGeom prst="triangle">
            <a:avLst/>
          </a:prstGeom>
          <a:solidFill>
            <a:srgbClr val="F265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AA2118C-0EDA-4380-9613-66621E3CB212}"/>
              </a:ext>
            </a:extLst>
          </p:cNvPr>
          <p:cNvSpPr/>
          <p:nvPr/>
        </p:nvSpPr>
        <p:spPr>
          <a:xfrm>
            <a:off x="5555811" y="1669304"/>
            <a:ext cx="2886553" cy="1015663"/>
          </a:xfrm>
          <a:prstGeom prst="rect">
            <a:avLst/>
          </a:prstGeom>
        </p:spPr>
        <p:txBody>
          <a:bodyPr wrap="square">
            <a:spAutoFit/>
          </a:bodyPr>
          <a:lstStyle/>
          <a:p>
            <a:pPr algn="ctr"/>
            <a:r>
              <a:rPr lang="en-US" sz="2000" b="1" dirty="0">
                <a:solidFill>
                  <a:srgbClr val="1C3F94"/>
                </a:solidFill>
              </a:rPr>
              <a:t>Midseason Talent Acquisition Strategy </a:t>
            </a:r>
          </a:p>
        </p:txBody>
      </p:sp>
      <p:sp>
        <p:nvSpPr>
          <p:cNvPr id="25" name="Rectangle 24">
            <a:extLst>
              <a:ext uri="{FF2B5EF4-FFF2-40B4-BE49-F238E27FC236}">
                <a16:creationId xmlns:a16="http://schemas.microsoft.com/office/drawing/2014/main" id="{AB8ACA73-0A23-42F4-898F-FFCA09359235}"/>
              </a:ext>
            </a:extLst>
          </p:cNvPr>
          <p:cNvSpPr/>
          <p:nvPr/>
        </p:nvSpPr>
        <p:spPr>
          <a:xfrm>
            <a:off x="5804978" y="2849681"/>
            <a:ext cx="2388217" cy="923330"/>
          </a:xfrm>
          <a:prstGeom prst="rect">
            <a:avLst/>
          </a:prstGeom>
        </p:spPr>
        <p:txBody>
          <a:bodyPr wrap="square">
            <a:spAutoFit/>
          </a:bodyPr>
          <a:lstStyle/>
          <a:p>
            <a:pPr algn="ctr"/>
            <a:r>
              <a:rPr lang="en-US" sz="1800" b="1" dirty="0">
                <a:solidFill>
                  <a:srgbClr val="F26531"/>
                </a:solidFill>
              </a:rPr>
              <a:t>Goal: </a:t>
            </a:r>
          </a:p>
          <a:p>
            <a:pPr algn="ctr">
              <a:spcAft>
                <a:spcPts val="1800"/>
              </a:spcAft>
            </a:pPr>
            <a:r>
              <a:rPr lang="en-US" sz="1800" dirty="0">
                <a:solidFill>
                  <a:srgbClr val="F26531"/>
                </a:solidFill>
              </a:rPr>
              <a:t>  Return to contention in 2019</a:t>
            </a:r>
          </a:p>
        </p:txBody>
      </p:sp>
    </p:spTree>
    <p:extLst>
      <p:ext uri="{BB962C8B-B14F-4D97-AF65-F5344CB8AC3E}">
        <p14:creationId xmlns:p14="http://schemas.microsoft.com/office/powerpoint/2010/main" val="438107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6951FD6-55B0-4F76-B49D-F1D527D8D7C9}"/>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56" name="think-cell Slide" r:id="rId4" imgW="530" imgH="528" progId="TCLayout.ActiveDocument.1">
                  <p:embed/>
                </p:oleObj>
              </mc:Choice>
              <mc:Fallback>
                <p:oleObj name="think-cell Slide" r:id="rId4" imgW="530" imgH="528" progId="TCLayout.ActiveDocument.1">
                  <p:embed/>
                  <p:pic>
                    <p:nvPicPr>
                      <p:cNvPr id="4" name="Object 3" hidden="1">
                        <a:extLst>
                          <a:ext uri="{FF2B5EF4-FFF2-40B4-BE49-F238E27FC236}">
                            <a16:creationId xmlns:a16="http://schemas.microsoft.com/office/drawing/2014/main" id="{36951FD6-55B0-4F76-B49D-F1D527D8D7C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1A3DCAA-418B-4D81-807F-D95515C7037C}"/>
              </a:ext>
            </a:extLst>
          </p:cNvPr>
          <p:cNvSpPr>
            <a:spLocks noGrp="1"/>
          </p:cNvSpPr>
          <p:nvPr>
            <p:ph type="sldNum" sz="quarter" idx="14"/>
          </p:nvPr>
        </p:nvSpPr>
        <p:spPr/>
        <p:txBody>
          <a:bodyPr/>
          <a:lstStyle/>
          <a:p>
            <a:fld id="{0D558541-60C9-42A2-8392-FF12533A6B7A}" type="slidenum">
              <a:rPr lang="en-US" smtClean="0"/>
              <a:pPr/>
              <a:t>3</a:t>
            </a:fld>
            <a:endParaRPr lang="en-US" dirty="0"/>
          </a:p>
        </p:txBody>
      </p:sp>
      <p:sp>
        <p:nvSpPr>
          <p:cNvPr id="7" name="TextBox 6">
            <a:extLst>
              <a:ext uri="{FF2B5EF4-FFF2-40B4-BE49-F238E27FC236}">
                <a16:creationId xmlns:a16="http://schemas.microsoft.com/office/drawing/2014/main" id="{87F58E6C-9676-469F-94D5-B4621BF28466}"/>
              </a:ext>
            </a:extLst>
          </p:cNvPr>
          <p:cNvSpPr txBox="1"/>
          <p:nvPr/>
        </p:nvSpPr>
        <p:spPr>
          <a:xfrm>
            <a:off x="428625" y="1314450"/>
            <a:ext cx="3771900" cy="2400300"/>
          </a:xfrm>
          <a:prstGeom prst="rect">
            <a:avLst/>
          </a:prstGeom>
        </p:spPr>
        <p:txBody>
          <a:bodyPr vert="horz" wrap="square" lIns="0" tIns="0" rIns="0" bIns="0" rtlCol="0" anchor="ctr">
            <a:noAutofit/>
          </a:bodyPr>
          <a:lstStyle/>
          <a:p>
            <a:pPr algn="ctr"/>
            <a:r>
              <a:rPr lang="en-US" sz="6000" dirty="0">
                <a:solidFill>
                  <a:schemeClr val="bg1"/>
                </a:solidFill>
                <a:latin typeface="Franklin Gothic Medium" panose="020B0603020102020204" pitchFamily="34" charset="0"/>
              </a:rPr>
              <a:t>CONTENTS</a:t>
            </a:r>
          </a:p>
        </p:txBody>
      </p:sp>
      <p:grpSp>
        <p:nvGrpSpPr>
          <p:cNvPr id="16" name="Group 15">
            <a:extLst>
              <a:ext uri="{FF2B5EF4-FFF2-40B4-BE49-F238E27FC236}">
                <a16:creationId xmlns:a16="http://schemas.microsoft.com/office/drawing/2014/main" id="{FF73640C-C9F9-4816-842B-5B888EE7A4EE}"/>
              </a:ext>
            </a:extLst>
          </p:cNvPr>
          <p:cNvGrpSpPr/>
          <p:nvPr/>
        </p:nvGrpSpPr>
        <p:grpSpPr>
          <a:xfrm>
            <a:off x="4654160" y="398950"/>
            <a:ext cx="3685337" cy="376804"/>
            <a:chOff x="4619127" y="1661546"/>
            <a:chExt cx="3685337" cy="376804"/>
          </a:xfrm>
        </p:grpSpPr>
        <p:sp>
          <p:nvSpPr>
            <p:cNvPr id="8" name="Oval 7">
              <a:extLst>
                <a:ext uri="{FF2B5EF4-FFF2-40B4-BE49-F238E27FC236}">
                  <a16:creationId xmlns:a16="http://schemas.microsoft.com/office/drawing/2014/main" id="{573777A5-B39E-4A3B-8020-6083F74865C3}"/>
                </a:ext>
              </a:extLst>
            </p:cNvPr>
            <p:cNvSpPr/>
            <p:nvPr/>
          </p:nvSpPr>
          <p:spPr>
            <a:xfrm>
              <a:off x="4619127" y="1678198"/>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A</a:t>
              </a:r>
            </a:p>
          </p:txBody>
        </p:sp>
        <p:sp>
          <p:nvSpPr>
            <p:cNvPr id="9" name="TextBox 8">
              <a:extLst>
                <a:ext uri="{FF2B5EF4-FFF2-40B4-BE49-F238E27FC236}">
                  <a16:creationId xmlns:a16="http://schemas.microsoft.com/office/drawing/2014/main" id="{09E58D7A-8ED8-4961-A191-CFCC4AD12F6C}"/>
                </a:ext>
              </a:extLst>
            </p:cNvPr>
            <p:cNvSpPr txBox="1"/>
            <p:nvPr/>
          </p:nvSpPr>
          <p:spPr>
            <a:xfrm>
              <a:off x="5086152" y="1661546"/>
              <a:ext cx="3218312"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Goals &amp; Deliverables</a:t>
              </a:r>
            </a:p>
          </p:txBody>
        </p:sp>
      </p:grpSp>
      <p:grpSp>
        <p:nvGrpSpPr>
          <p:cNvPr id="15" name="Group 14">
            <a:extLst>
              <a:ext uri="{FF2B5EF4-FFF2-40B4-BE49-F238E27FC236}">
                <a16:creationId xmlns:a16="http://schemas.microsoft.com/office/drawing/2014/main" id="{4F76D0B0-8657-43CA-99C1-FE3E80C031EA}"/>
              </a:ext>
            </a:extLst>
          </p:cNvPr>
          <p:cNvGrpSpPr/>
          <p:nvPr/>
        </p:nvGrpSpPr>
        <p:grpSpPr>
          <a:xfrm>
            <a:off x="4654160" y="965921"/>
            <a:ext cx="3343773" cy="376804"/>
            <a:chOff x="4619127" y="2405801"/>
            <a:chExt cx="3343773" cy="376804"/>
          </a:xfrm>
        </p:grpSpPr>
        <p:sp>
          <p:nvSpPr>
            <p:cNvPr id="10" name="Oval 9">
              <a:extLst>
                <a:ext uri="{FF2B5EF4-FFF2-40B4-BE49-F238E27FC236}">
                  <a16:creationId xmlns:a16="http://schemas.microsoft.com/office/drawing/2014/main" id="{A96454A1-7C75-4043-A3E4-2392A3C12ED6}"/>
                </a:ext>
              </a:extLst>
            </p:cNvPr>
            <p:cNvSpPr/>
            <p:nvPr/>
          </p:nvSpPr>
          <p:spPr>
            <a:xfrm>
              <a:off x="4619127" y="2422453"/>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B</a:t>
              </a:r>
            </a:p>
          </p:txBody>
        </p:sp>
        <p:sp>
          <p:nvSpPr>
            <p:cNvPr id="11" name="TextBox 10">
              <a:extLst>
                <a:ext uri="{FF2B5EF4-FFF2-40B4-BE49-F238E27FC236}">
                  <a16:creationId xmlns:a16="http://schemas.microsoft.com/office/drawing/2014/main" id="{EC72B669-FCAB-4A06-953F-0EDBC297542B}"/>
                </a:ext>
              </a:extLst>
            </p:cNvPr>
            <p:cNvSpPr txBox="1"/>
            <p:nvPr/>
          </p:nvSpPr>
          <p:spPr>
            <a:xfrm>
              <a:off x="5086152" y="2405801"/>
              <a:ext cx="2876748"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Data Sources</a:t>
              </a:r>
            </a:p>
          </p:txBody>
        </p:sp>
      </p:grpSp>
      <p:grpSp>
        <p:nvGrpSpPr>
          <p:cNvPr id="14" name="Group 13">
            <a:extLst>
              <a:ext uri="{FF2B5EF4-FFF2-40B4-BE49-F238E27FC236}">
                <a16:creationId xmlns:a16="http://schemas.microsoft.com/office/drawing/2014/main" id="{4E25AC6A-8FCB-4E02-BE36-9120AC858BB4}"/>
              </a:ext>
            </a:extLst>
          </p:cNvPr>
          <p:cNvGrpSpPr/>
          <p:nvPr/>
        </p:nvGrpSpPr>
        <p:grpSpPr>
          <a:xfrm>
            <a:off x="4654160" y="1532892"/>
            <a:ext cx="4017891" cy="376804"/>
            <a:chOff x="4617289" y="3120063"/>
            <a:chExt cx="4017891" cy="376804"/>
          </a:xfrm>
        </p:grpSpPr>
        <p:sp>
          <p:nvSpPr>
            <p:cNvPr id="12" name="Oval 11">
              <a:extLst>
                <a:ext uri="{FF2B5EF4-FFF2-40B4-BE49-F238E27FC236}">
                  <a16:creationId xmlns:a16="http://schemas.microsoft.com/office/drawing/2014/main" id="{97E2050B-F387-4424-A496-877DF3C988FB}"/>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C</a:t>
              </a:r>
            </a:p>
          </p:txBody>
        </p:sp>
        <p:sp>
          <p:nvSpPr>
            <p:cNvPr id="13" name="TextBox 12">
              <a:extLst>
                <a:ext uri="{FF2B5EF4-FFF2-40B4-BE49-F238E27FC236}">
                  <a16:creationId xmlns:a16="http://schemas.microsoft.com/office/drawing/2014/main" id="{6082593C-62DF-4726-93B6-5D659554F7A1}"/>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Data Overview</a:t>
              </a:r>
            </a:p>
          </p:txBody>
        </p:sp>
      </p:grpSp>
      <p:grpSp>
        <p:nvGrpSpPr>
          <p:cNvPr id="17" name="Group 16">
            <a:extLst>
              <a:ext uri="{FF2B5EF4-FFF2-40B4-BE49-F238E27FC236}">
                <a16:creationId xmlns:a16="http://schemas.microsoft.com/office/drawing/2014/main" id="{332749C7-1EC9-41F2-B84B-4412A5A49800}"/>
              </a:ext>
            </a:extLst>
          </p:cNvPr>
          <p:cNvGrpSpPr/>
          <p:nvPr/>
        </p:nvGrpSpPr>
        <p:grpSpPr>
          <a:xfrm>
            <a:off x="4654160" y="2099863"/>
            <a:ext cx="4017891" cy="376804"/>
            <a:chOff x="4617289" y="3120063"/>
            <a:chExt cx="4017891" cy="376804"/>
          </a:xfrm>
        </p:grpSpPr>
        <p:sp>
          <p:nvSpPr>
            <p:cNvPr id="18" name="Oval 17">
              <a:extLst>
                <a:ext uri="{FF2B5EF4-FFF2-40B4-BE49-F238E27FC236}">
                  <a16:creationId xmlns:a16="http://schemas.microsoft.com/office/drawing/2014/main" id="{510E48C1-5187-4C07-80E3-01563EE71045}"/>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D</a:t>
              </a:r>
            </a:p>
          </p:txBody>
        </p:sp>
        <p:sp>
          <p:nvSpPr>
            <p:cNvPr id="19" name="TextBox 18">
              <a:extLst>
                <a:ext uri="{FF2B5EF4-FFF2-40B4-BE49-F238E27FC236}">
                  <a16:creationId xmlns:a16="http://schemas.microsoft.com/office/drawing/2014/main" id="{E3E308A7-5A12-4B0C-BCBF-24BACD831DA7}"/>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Exploratory Data Analysis</a:t>
              </a:r>
            </a:p>
          </p:txBody>
        </p:sp>
      </p:grpSp>
      <p:grpSp>
        <p:nvGrpSpPr>
          <p:cNvPr id="20" name="Group 19">
            <a:extLst>
              <a:ext uri="{FF2B5EF4-FFF2-40B4-BE49-F238E27FC236}">
                <a16:creationId xmlns:a16="http://schemas.microsoft.com/office/drawing/2014/main" id="{FCC8FEE7-67A7-4CA8-8075-41D4273D3C6F}"/>
              </a:ext>
            </a:extLst>
          </p:cNvPr>
          <p:cNvGrpSpPr/>
          <p:nvPr/>
        </p:nvGrpSpPr>
        <p:grpSpPr>
          <a:xfrm>
            <a:off x="4654160" y="2666834"/>
            <a:ext cx="4017891" cy="376804"/>
            <a:chOff x="4617289" y="3120063"/>
            <a:chExt cx="4017891" cy="376804"/>
          </a:xfrm>
        </p:grpSpPr>
        <p:sp>
          <p:nvSpPr>
            <p:cNvPr id="21" name="Oval 20">
              <a:extLst>
                <a:ext uri="{FF2B5EF4-FFF2-40B4-BE49-F238E27FC236}">
                  <a16:creationId xmlns:a16="http://schemas.microsoft.com/office/drawing/2014/main" id="{4A1FA8B2-A92F-4142-8264-11A82A1F8753}"/>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E</a:t>
              </a:r>
            </a:p>
          </p:txBody>
        </p:sp>
        <p:sp>
          <p:nvSpPr>
            <p:cNvPr id="22" name="TextBox 21">
              <a:extLst>
                <a:ext uri="{FF2B5EF4-FFF2-40B4-BE49-F238E27FC236}">
                  <a16:creationId xmlns:a16="http://schemas.microsoft.com/office/drawing/2014/main" id="{E8EA4456-5CA0-4F97-BEE2-41BF76A985B9}"/>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Transformation of Data</a:t>
              </a:r>
            </a:p>
          </p:txBody>
        </p:sp>
      </p:grpSp>
      <p:grpSp>
        <p:nvGrpSpPr>
          <p:cNvPr id="23" name="Group 22">
            <a:extLst>
              <a:ext uri="{FF2B5EF4-FFF2-40B4-BE49-F238E27FC236}">
                <a16:creationId xmlns:a16="http://schemas.microsoft.com/office/drawing/2014/main" id="{D0541F6E-75C4-4592-A31C-E085E7DED212}"/>
              </a:ext>
            </a:extLst>
          </p:cNvPr>
          <p:cNvGrpSpPr/>
          <p:nvPr/>
        </p:nvGrpSpPr>
        <p:grpSpPr>
          <a:xfrm>
            <a:off x="4654160" y="3233805"/>
            <a:ext cx="4017891" cy="376804"/>
            <a:chOff x="4617289" y="3120063"/>
            <a:chExt cx="4017891" cy="376804"/>
          </a:xfrm>
        </p:grpSpPr>
        <p:sp>
          <p:nvSpPr>
            <p:cNvPr id="24" name="Oval 23">
              <a:extLst>
                <a:ext uri="{FF2B5EF4-FFF2-40B4-BE49-F238E27FC236}">
                  <a16:creationId xmlns:a16="http://schemas.microsoft.com/office/drawing/2014/main" id="{428B7DB1-DC4F-4C2F-B410-4FEA53A76202}"/>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F</a:t>
              </a:r>
            </a:p>
          </p:txBody>
        </p:sp>
        <p:sp>
          <p:nvSpPr>
            <p:cNvPr id="25" name="TextBox 24">
              <a:extLst>
                <a:ext uri="{FF2B5EF4-FFF2-40B4-BE49-F238E27FC236}">
                  <a16:creationId xmlns:a16="http://schemas.microsoft.com/office/drawing/2014/main" id="{10A46ECD-F388-40AF-B78D-E243A8E5C640}"/>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Modeling</a:t>
              </a:r>
            </a:p>
          </p:txBody>
        </p:sp>
      </p:grpSp>
      <p:grpSp>
        <p:nvGrpSpPr>
          <p:cNvPr id="26" name="Group 25">
            <a:extLst>
              <a:ext uri="{FF2B5EF4-FFF2-40B4-BE49-F238E27FC236}">
                <a16:creationId xmlns:a16="http://schemas.microsoft.com/office/drawing/2014/main" id="{EBF5365E-93C6-4812-A19E-A8477967009A}"/>
              </a:ext>
            </a:extLst>
          </p:cNvPr>
          <p:cNvGrpSpPr/>
          <p:nvPr/>
        </p:nvGrpSpPr>
        <p:grpSpPr>
          <a:xfrm>
            <a:off x="4654160" y="3800776"/>
            <a:ext cx="4017891" cy="376804"/>
            <a:chOff x="4617289" y="3120063"/>
            <a:chExt cx="4017891" cy="376804"/>
          </a:xfrm>
        </p:grpSpPr>
        <p:sp>
          <p:nvSpPr>
            <p:cNvPr id="27" name="Oval 26">
              <a:extLst>
                <a:ext uri="{FF2B5EF4-FFF2-40B4-BE49-F238E27FC236}">
                  <a16:creationId xmlns:a16="http://schemas.microsoft.com/office/drawing/2014/main" id="{619E3DBD-169C-473A-A535-EE171789CDCD}"/>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G</a:t>
              </a:r>
            </a:p>
          </p:txBody>
        </p:sp>
        <p:sp>
          <p:nvSpPr>
            <p:cNvPr id="28" name="TextBox 27">
              <a:extLst>
                <a:ext uri="{FF2B5EF4-FFF2-40B4-BE49-F238E27FC236}">
                  <a16:creationId xmlns:a16="http://schemas.microsoft.com/office/drawing/2014/main" id="{A295AC81-6032-4830-9238-8934D7CE256E}"/>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Recommendations</a:t>
              </a:r>
            </a:p>
          </p:txBody>
        </p:sp>
      </p:grpSp>
      <p:grpSp>
        <p:nvGrpSpPr>
          <p:cNvPr id="29" name="Group 28">
            <a:extLst>
              <a:ext uri="{FF2B5EF4-FFF2-40B4-BE49-F238E27FC236}">
                <a16:creationId xmlns:a16="http://schemas.microsoft.com/office/drawing/2014/main" id="{DB02A649-453F-42FC-B56E-E65173804ACA}"/>
              </a:ext>
            </a:extLst>
          </p:cNvPr>
          <p:cNvGrpSpPr/>
          <p:nvPr/>
        </p:nvGrpSpPr>
        <p:grpSpPr>
          <a:xfrm>
            <a:off x="4654160" y="4367747"/>
            <a:ext cx="4017891" cy="376804"/>
            <a:chOff x="4617289" y="3120063"/>
            <a:chExt cx="4017891" cy="376804"/>
          </a:xfrm>
        </p:grpSpPr>
        <p:sp>
          <p:nvSpPr>
            <p:cNvPr id="30" name="Oval 29">
              <a:extLst>
                <a:ext uri="{FF2B5EF4-FFF2-40B4-BE49-F238E27FC236}">
                  <a16:creationId xmlns:a16="http://schemas.microsoft.com/office/drawing/2014/main" id="{16CC2D32-364E-47F2-9091-89E320D78E22}"/>
                </a:ext>
              </a:extLst>
            </p:cNvPr>
            <p:cNvSpPr/>
            <p:nvPr/>
          </p:nvSpPr>
          <p:spPr>
            <a:xfrm>
              <a:off x="4617289" y="3136715"/>
              <a:ext cx="343501" cy="343501"/>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C3F94"/>
                  </a:solidFill>
                  <a:latin typeface="Arial" charset="0"/>
                  <a:ea typeface="Arial" charset="0"/>
                  <a:cs typeface="Arial" charset="0"/>
                </a:rPr>
                <a:t>H</a:t>
              </a:r>
            </a:p>
          </p:txBody>
        </p:sp>
        <p:sp>
          <p:nvSpPr>
            <p:cNvPr id="31" name="TextBox 30">
              <a:extLst>
                <a:ext uri="{FF2B5EF4-FFF2-40B4-BE49-F238E27FC236}">
                  <a16:creationId xmlns:a16="http://schemas.microsoft.com/office/drawing/2014/main" id="{DEEF319D-55EF-4122-900D-795E66B7596B}"/>
                </a:ext>
              </a:extLst>
            </p:cNvPr>
            <p:cNvSpPr txBox="1"/>
            <p:nvPr/>
          </p:nvSpPr>
          <p:spPr>
            <a:xfrm>
              <a:off x="5084313" y="3120063"/>
              <a:ext cx="3550867" cy="376804"/>
            </a:xfrm>
            <a:prstGeom prst="rect">
              <a:avLst/>
            </a:prstGeom>
          </p:spPr>
          <p:txBody>
            <a:bodyPr vert="horz" wrap="square" lIns="0" tIns="0" rIns="0" bIns="0" rtlCol="0" anchor="ctr">
              <a:noAutofit/>
            </a:bodyPr>
            <a:lstStyle/>
            <a:p>
              <a:r>
                <a:rPr lang="en-US" sz="2000" dirty="0">
                  <a:solidFill>
                    <a:schemeClr val="bg1"/>
                  </a:solidFill>
                  <a:latin typeface="Arial" panose="020B0604020202020204" pitchFamily="34" charset="0"/>
                  <a:cs typeface="Arial" panose="020B0604020202020204" pitchFamily="34" charset="0"/>
                </a:rPr>
                <a:t>Dashboard &amp; Mobile App</a:t>
              </a:r>
            </a:p>
          </p:txBody>
        </p:sp>
      </p:grpSp>
    </p:spTree>
    <p:extLst>
      <p:ext uri="{BB962C8B-B14F-4D97-AF65-F5344CB8AC3E}">
        <p14:creationId xmlns:p14="http://schemas.microsoft.com/office/powerpoint/2010/main" val="92500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34800534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46"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4</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Project Goals &amp; Deliverables</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graphicFrame>
        <p:nvGraphicFramePr>
          <p:cNvPr id="10" name="Table 9">
            <a:extLst>
              <a:ext uri="{FF2B5EF4-FFF2-40B4-BE49-F238E27FC236}">
                <a16:creationId xmlns:a16="http://schemas.microsoft.com/office/drawing/2014/main" id="{E5D6866D-95CD-4B30-9007-271C37CE319B}"/>
              </a:ext>
            </a:extLst>
          </p:cNvPr>
          <p:cNvGraphicFramePr>
            <a:graphicFrameLocks noGrp="1"/>
          </p:cNvGraphicFramePr>
          <p:nvPr>
            <p:extLst>
              <p:ext uri="{D42A27DB-BD31-4B8C-83A1-F6EECF244321}">
                <p14:modId xmlns:p14="http://schemas.microsoft.com/office/powerpoint/2010/main" val="1255438932"/>
              </p:ext>
            </p:extLst>
          </p:nvPr>
        </p:nvGraphicFramePr>
        <p:xfrm>
          <a:off x="258761" y="1641408"/>
          <a:ext cx="8618537" cy="2186294"/>
        </p:xfrm>
        <a:graphic>
          <a:graphicData uri="http://schemas.openxmlformats.org/drawingml/2006/table">
            <a:tbl>
              <a:tblPr/>
              <a:tblGrid>
                <a:gridCol w="1822872">
                  <a:extLst>
                    <a:ext uri="{9D8B030D-6E8A-4147-A177-3AD203B41FA5}">
                      <a16:colId xmlns:a16="http://schemas.microsoft.com/office/drawing/2014/main" val="4265139715"/>
                    </a:ext>
                  </a:extLst>
                </a:gridCol>
                <a:gridCol w="3791573">
                  <a:extLst>
                    <a:ext uri="{9D8B030D-6E8A-4147-A177-3AD203B41FA5}">
                      <a16:colId xmlns:a16="http://schemas.microsoft.com/office/drawing/2014/main" val="4078252168"/>
                    </a:ext>
                  </a:extLst>
                </a:gridCol>
                <a:gridCol w="3004092">
                  <a:extLst>
                    <a:ext uri="{9D8B030D-6E8A-4147-A177-3AD203B41FA5}">
                      <a16:colId xmlns:a16="http://schemas.microsoft.com/office/drawing/2014/main" val="3644079559"/>
                    </a:ext>
                  </a:extLst>
                </a:gridCol>
              </a:tblGrid>
              <a:tr h="217945">
                <a:tc>
                  <a:txBody>
                    <a:bodyPr/>
                    <a:lstStyle/>
                    <a:p>
                      <a:pPr algn="ctr" rtl="0" fontAlgn="t">
                        <a:spcBef>
                          <a:spcPts val="0"/>
                        </a:spcBef>
                        <a:spcAft>
                          <a:spcPts val="0"/>
                        </a:spcAft>
                      </a:pPr>
                      <a:r>
                        <a:rPr lang="en-US" sz="1100" b="1" i="0" u="none" strike="noStrike" dirty="0">
                          <a:solidFill>
                            <a:srgbClr val="FFFFFF"/>
                          </a:solidFill>
                          <a:effectLst/>
                          <a:latin typeface="+mn-lt"/>
                        </a:rPr>
                        <a:t>Objective</a:t>
                      </a:r>
                      <a:endParaRPr lang="en-US" sz="1100" b="1" dirty="0">
                        <a:effectLst/>
                        <a:latin typeface="+mn-lt"/>
                      </a:endParaRPr>
                    </a:p>
                  </a:txBody>
                  <a:tcPr marL="61185" marR="61185" marT="61185" marB="61185">
                    <a:lnL w="12649" cap="flat" cmpd="sng" algn="ctr">
                      <a:solidFill>
                        <a:srgbClr val="000000"/>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Deliverables</a:t>
                      </a:r>
                      <a:endParaRPr lang="en-US" sz="1100" b="1" dirty="0">
                        <a:effectLst/>
                        <a:latin typeface="+mn-lt"/>
                      </a:endParaRPr>
                    </a:p>
                  </a:txBody>
                  <a:tcPr marL="61185" marR="61185" marT="61185" marB="61185">
                    <a:lnL w="12649" cap="flat" cmpd="sng" algn="ctr">
                      <a:solidFill>
                        <a:srgbClr val="FFFFFF"/>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What Defines Success</a:t>
                      </a:r>
                      <a:endParaRPr lang="en-US" sz="1100" b="1" dirty="0">
                        <a:effectLst/>
                        <a:latin typeface="+mn-lt"/>
                      </a:endParaRPr>
                    </a:p>
                  </a:txBody>
                  <a:tcPr marL="61185" marR="61185" marT="61185" marB="61185">
                    <a:lnL w="12649" cap="flat" cmpd="sng" algn="ctr">
                      <a:solidFill>
                        <a:srgbClr val="FFFFFF"/>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extLst>
                  <a:ext uri="{0D108BD9-81ED-4DB2-BD59-A6C34878D82A}">
                    <a16:rowId xmlns:a16="http://schemas.microsoft.com/office/drawing/2014/main" val="612320036"/>
                  </a:ext>
                </a:extLst>
              </a:tr>
              <a:tr h="827931">
                <a:tc>
                  <a:txBody>
                    <a:bodyPr/>
                    <a:lstStyle/>
                    <a:p>
                      <a:pPr rtl="0" fontAlgn="t">
                        <a:spcBef>
                          <a:spcPts val="0"/>
                        </a:spcBef>
                        <a:spcAft>
                          <a:spcPts val="0"/>
                        </a:spcAft>
                      </a:pPr>
                      <a:r>
                        <a:rPr lang="en-US" sz="1000" b="1" i="0" u="none" strike="noStrike" dirty="0">
                          <a:solidFill>
                            <a:srgbClr val="100872"/>
                          </a:solidFill>
                          <a:effectLst/>
                          <a:latin typeface="+mn-lt"/>
                        </a:rPr>
                        <a:t>Prospect Value Projections*</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F7CAAC"/>
                    </a:solid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Robust data infrastructure of historical minor league performance</a:t>
                      </a:r>
                      <a:endParaRPr lang="en-US" sz="1000" dirty="0">
                        <a:effectLst/>
                        <a:latin typeface="+mn-lt"/>
                      </a:endParaRPr>
                    </a:p>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Predictive models for likelihood to reach majors (e.g., ‘Make it’) and projected career value</a:t>
                      </a:r>
                      <a:endParaRPr lang="en-US" sz="1000" dirty="0">
                        <a:effectLst/>
                        <a:latin typeface="+mn-lt"/>
                      </a:endParaRPr>
                    </a:p>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Final report and trade recommendations</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F7CAAC"/>
                    </a:solid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Successful acquisition and organization of data model</a:t>
                      </a:r>
                      <a:endParaRPr lang="en-US" sz="1000" dirty="0">
                        <a:effectLst/>
                        <a:latin typeface="+mn-lt"/>
                      </a:endParaRPr>
                    </a:p>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Accurate testing of model within agreed upon error bounds</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F7CAAC"/>
                    </a:solidFill>
                  </a:tcPr>
                </a:tc>
                <a:extLst>
                  <a:ext uri="{0D108BD9-81ED-4DB2-BD59-A6C34878D82A}">
                    <a16:rowId xmlns:a16="http://schemas.microsoft.com/office/drawing/2014/main" val="2149862241"/>
                  </a:ext>
                </a:extLst>
              </a:tr>
              <a:tr h="505957">
                <a:tc>
                  <a:txBody>
                    <a:bodyPr/>
                    <a:lstStyle/>
                    <a:p>
                      <a:pPr rtl="0" fontAlgn="t">
                        <a:spcBef>
                          <a:spcPts val="0"/>
                        </a:spcBef>
                        <a:spcAft>
                          <a:spcPts val="0"/>
                        </a:spcAft>
                      </a:pPr>
                      <a:r>
                        <a:rPr lang="en-US" sz="1000" b="1" i="0" u="none" strike="noStrike" dirty="0">
                          <a:solidFill>
                            <a:srgbClr val="100872"/>
                          </a:solidFill>
                          <a:effectLst/>
                          <a:latin typeface="+mn-lt"/>
                        </a:rPr>
                        <a:t>Trade Scenario Dashboard*</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Dashboard that incorporates current rosters, minor league projections, and facilitates what-if trade scenarios</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Usability and successful sign-off from the GM</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926851"/>
                  </a:ext>
                </a:extLst>
              </a:tr>
              <a:tr h="505957">
                <a:tc>
                  <a:txBody>
                    <a:bodyPr/>
                    <a:lstStyle/>
                    <a:p>
                      <a:pPr rtl="0" fontAlgn="t">
                        <a:spcBef>
                          <a:spcPts val="0"/>
                        </a:spcBef>
                        <a:spcAft>
                          <a:spcPts val="0"/>
                        </a:spcAft>
                      </a:pPr>
                      <a:r>
                        <a:rPr lang="en-US" sz="1000" b="1" i="0" u="none" strike="noStrike" dirty="0">
                          <a:solidFill>
                            <a:srgbClr val="100872"/>
                          </a:solidFill>
                          <a:effectLst/>
                          <a:latin typeface="+mn-lt"/>
                        </a:rPr>
                        <a:t>Mobile Application</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Mobile app that enables the analytics team and the GM to visualize results as well as the dashboard on the go</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Usability and successful sign-off from the GM</a:t>
                      </a:r>
                      <a:endParaRPr lang="en-US" sz="1000"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0209849"/>
                  </a:ext>
                </a:extLst>
              </a:tr>
            </a:tbl>
          </a:graphicData>
        </a:graphic>
      </p:graphicFrame>
      <p:sp>
        <p:nvSpPr>
          <p:cNvPr id="12" name="TextBox 11">
            <a:extLst>
              <a:ext uri="{FF2B5EF4-FFF2-40B4-BE49-F238E27FC236}">
                <a16:creationId xmlns:a16="http://schemas.microsoft.com/office/drawing/2014/main" id="{CAC9BF03-F57E-4432-B44B-3805F211E5A0}"/>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The goal of the Midseason Talent Acquisition Strategy is to develop predictive modeling capabilities to forecast the likelihood and future production of prospects in other organizations.  Using the output, Mets front office management will be enabled to execute trades using the deliverables stated below to return to contention</a:t>
            </a:r>
          </a:p>
        </p:txBody>
      </p:sp>
      <p:sp>
        <p:nvSpPr>
          <p:cNvPr id="13" name="TextBox 12">
            <a:extLst>
              <a:ext uri="{FF2B5EF4-FFF2-40B4-BE49-F238E27FC236}">
                <a16:creationId xmlns:a16="http://schemas.microsoft.com/office/drawing/2014/main" id="{7EE4CC68-2BE4-4895-9F15-48ABF04A7208}"/>
              </a:ext>
            </a:extLst>
          </p:cNvPr>
          <p:cNvSpPr txBox="1"/>
          <p:nvPr/>
        </p:nvSpPr>
        <p:spPr>
          <a:xfrm>
            <a:off x="258762" y="3875879"/>
            <a:ext cx="8618536" cy="226970"/>
          </a:xfrm>
          <a:prstGeom prst="rect">
            <a:avLst/>
          </a:prstGeom>
        </p:spPr>
        <p:txBody>
          <a:bodyPr vert="horz" wrap="square" lIns="0" tIns="0" rIns="0" bIns="0" rtlCol="0">
            <a:noAutofit/>
          </a:bodyPr>
          <a:lstStyle/>
          <a:p>
            <a:r>
              <a:rPr lang="en-US" sz="800" i="1" dirty="0">
                <a:solidFill>
                  <a:schemeClr val="tx1">
                    <a:lumMod val="65000"/>
                    <a:lumOff val="35000"/>
                  </a:schemeClr>
                </a:solidFill>
              </a:rPr>
              <a:t>*Note: to be tailored to facilitate trades with the Mariners’ organization, with the ability to go broader for other clubs</a:t>
            </a:r>
          </a:p>
        </p:txBody>
      </p:sp>
      <p:sp>
        <p:nvSpPr>
          <p:cNvPr id="14" name="Rectangle 13">
            <a:extLst>
              <a:ext uri="{FF2B5EF4-FFF2-40B4-BE49-F238E27FC236}">
                <a16:creationId xmlns:a16="http://schemas.microsoft.com/office/drawing/2014/main" id="{6306BC36-FA6B-474D-B8E4-4BBF24E5081B}"/>
              </a:ext>
            </a:extLst>
          </p:cNvPr>
          <p:cNvSpPr/>
          <p:nvPr/>
        </p:nvSpPr>
        <p:spPr>
          <a:xfrm>
            <a:off x="258761" y="4181352"/>
            <a:ext cx="311082" cy="125895"/>
          </a:xfrm>
          <a:prstGeom prst="rect">
            <a:avLst/>
          </a:prstGeom>
          <a:solidFill>
            <a:srgbClr val="F7CAA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2F05D11-23EA-497C-BF9E-DEDFF2A12153}"/>
              </a:ext>
            </a:extLst>
          </p:cNvPr>
          <p:cNvSpPr txBox="1"/>
          <p:nvPr/>
        </p:nvSpPr>
        <p:spPr>
          <a:xfrm>
            <a:off x="617987" y="4151026"/>
            <a:ext cx="1681265" cy="193098"/>
          </a:xfrm>
          <a:prstGeom prst="rect">
            <a:avLst/>
          </a:prstGeom>
        </p:spPr>
        <p:txBody>
          <a:bodyPr vert="horz" wrap="square" lIns="0" tIns="0" rIns="0" bIns="0" rtlCol="0">
            <a:noAutofit/>
          </a:bodyPr>
          <a:lstStyle/>
          <a:p>
            <a:r>
              <a:rPr lang="en-US" sz="1000" b="1" i="1" dirty="0">
                <a:solidFill>
                  <a:srgbClr val="1C3F94"/>
                </a:solidFill>
              </a:rPr>
              <a:t>Key Project Deliverable</a:t>
            </a:r>
          </a:p>
        </p:txBody>
      </p:sp>
    </p:spTree>
    <p:extLst>
      <p:ext uri="{BB962C8B-B14F-4D97-AF65-F5344CB8AC3E}">
        <p14:creationId xmlns:p14="http://schemas.microsoft.com/office/powerpoint/2010/main" val="162961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41144629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80"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5</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Summary of Data Sources</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graphicFrame>
        <p:nvGraphicFramePr>
          <p:cNvPr id="10" name="Table 9">
            <a:extLst>
              <a:ext uri="{FF2B5EF4-FFF2-40B4-BE49-F238E27FC236}">
                <a16:creationId xmlns:a16="http://schemas.microsoft.com/office/drawing/2014/main" id="{E5D6866D-95CD-4B30-9007-271C37CE319B}"/>
              </a:ext>
            </a:extLst>
          </p:cNvPr>
          <p:cNvGraphicFramePr>
            <a:graphicFrameLocks noGrp="1"/>
          </p:cNvGraphicFramePr>
          <p:nvPr>
            <p:extLst>
              <p:ext uri="{D42A27DB-BD31-4B8C-83A1-F6EECF244321}">
                <p14:modId xmlns:p14="http://schemas.microsoft.com/office/powerpoint/2010/main" val="2826023742"/>
              </p:ext>
            </p:extLst>
          </p:nvPr>
        </p:nvGraphicFramePr>
        <p:xfrm>
          <a:off x="258761" y="1233895"/>
          <a:ext cx="8618537" cy="2684053"/>
        </p:xfrm>
        <a:graphic>
          <a:graphicData uri="http://schemas.openxmlformats.org/drawingml/2006/table">
            <a:tbl>
              <a:tblPr/>
              <a:tblGrid>
                <a:gridCol w="1822872">
                  <a:extLst>
                    <a:ext uri="{9D8B030D-6E8A-4147-A177-3AD203B41FA5}">
                      <a16:colId xmlns:a16="http://schemas.microsoft.com/office/drawing/2014/main" val="4265139715"/>
                    </a:ext>
                  </a:extLst>
                </a:gridCol>
                <a:gridCol w="5115580">
                  <a:extLst>
                    <a:ext uri="{9D8B030D-6E8A-4147-A177-3AD203B41FA5}">
                      <a16:colId xmlns:a16="http://schemas.microsoft.com/office/drawing/2014/main" val="4078252168"/>
                    </a:ext>
                  </a:extLst>
                </a:gridCol>
                <a:gridCol w="1680085">
                  <a:extLst>
                    <a:ext uri="{9D8B030D-6E8A-4147-A177-3AD203B41FA5}">
                      <a16:colId xmlns:a16="http://schemas.microsoft.com/office/drawing/2014/main" val="3644079559"/>
                    </a:ext>
                  </a:extLst>
                </a:gridCol>
              </a:tblGrid>
              <a:tr h="327548">
                <a:tc>
                  <a:txBody>
                    <a:bodyPr/>
                    <a:lstStyle/>
                    <a:p>
                      <a:pPr algn="ctr" rtl="0" fontAlgn="t">
                        <a:spcBef>
                          <a:spcPts val="0"/>
                        </a:spcBef>
                        <a:spcAft>
                          <a:spcPts val="0"/>
                        </a:spcAft>
                      </a:pPr>
                      <a:r>
                        <a:rPr lang="en-US" sz="1100" b="1" i="0" u="none" strike="noStrike" dirty="0">
                          <a:solidFill>
                            <a:srgbClr val="FFFFFF"/>
                          </a:solidFill>
                          <a:effectLst/>
                          <a:latin typeface="+mn-lt"/>
                        </a:rPr>
                        <a:t>Source Name</a:t>
                      </a:r>
                      <a:endParaRPr lang="en-US" sz="1100" b="1"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Description</a:t>
                      </a:r>
                      <a:endParaRPr lang="en-US" sz="1100" b="1" dirty="0">
                        <a:effectLst/>
                        <a:latin typeface="+mn-lt"/>
                      </a:endParaRPr>
                    </a:p>
                  </a:txBody>
                  <a:tcPr marL="61185" marR="61185" marT="61185" marB="61185" anchor="ctr">
                    <a:lnL w="12649" cap="flat" cmpd="sng" algn="ctr">
                      <a:solidFill>
                        <a:srgbClr val="FFFFFF"/>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Acquisition</a:t>
                      </a:r>
                      <a:endParaRPr lang="en-US" sz="1100" b="1" dirty="0">
                        <a:effectLst/>
                        <a:latin typeface="+mn-lt"/>
                      </a:endParaRPr>
                    </a:p>
                  </a:txBody>
                  <a:tcPr marL="61185" marR="61185" marT="61185" marB="61185" anchor="ctr">
                    <a:lnL w="12649" cap="flat" cmpd="sng" algn="ctr">
                      <a:solidFill>
                        <a:srgbClr val="FFFFFF"/>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extLst>
                  <a:ext uri="{0D108BD9-81ED-4DB2-BD59-A6C34878D82A}">
                    <a16:rowId xmlns:a16="http://schemas.microsoft.com/office/drawing/2014/main" val="612320036"/>
                  </a:ext>
                </a:extLst>
              </a:tr>
              <a:tr h="471301">
                <a:tc>
                  <a:txBody>
                    <a:bodyPr/>
                    <a:lstStyle/>
                    <a:p>
                      <a:pPr rtl="0" fontAlgn="t">
                        <a:spcBef>
                          <a:spcPts val="0"/>
                        </a:spcBef>
                        <a:spcAft>
                          <a:spcPts val="0"/>
                        </a:spcAft>
                      </a:pPr>
                      <a:r>
                        <a:rPr lang="en-US" sz="1000" b="1" i="0" u="none" strike="noStrike" dirty="0">
                          <a:solidFill>
                            <a:srgbClr val="100872"/>
                          </a:solidFill>
                          <a:effectLst/>
                          <a:latin typeface="+mn-lt"/>
                        </a:rPr>
                        <a:t>The Baseball Cube</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Major League Data: Player batting, fielding and pitching data from 1865 – 2017</a:t>
                      </a:r>
                    </a:p>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Minor League Data: Player batting and pitching data from 1977- 2017</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rtl="0" fontAlgn="t">
                        <a:spcBef>
                          <a:spcPts val="0"/>
                        </a:spcBef>
                        <a:spcAft>
                          <a:spcPts val="0"/>
                        </a:spcAft>
                      </a:pPr>
                      <a:r>
                        <a:rPr lang="en-US" sz="1000" b="0" i="0" u="none" strike="noStrike" dirty="0">
                          <a:solidFill>
                            <a:srgbClr val="100872"/>
                          </a:solidFill>
                          <a:effectLst/>
                          <a:latin typeface="+mn-lt"/>
                        </a:rPr>
                        <a:t>Download</a:t>
                      </a:r>
                      <a:endParaRPr lang="en-US" sz="10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22849755"/>
                  </a:ext>
                </a:extLst>
              </a:tr>
              <a:tr h="471301">
                <a:tc>
                  <a:txBody>
                    <a:bodyPr/>
                    <a:lstStyle/>
                    <a:p>
                      <a:pPr rtl="0" fontAlgn="t">
                        <a:spcBef>
                          <a:spcPts val="0"/>
                        </a:spcBef>
                        <a:spcAft>
                          <a:spcPts val="0"/>
                        </a:spcAft>
                      </a:pPr>
                      <a:r>
                        <a:rPr lang="en-US" sz="1000" b="1" i="0" u="none" strike="noStrike">
                          <a:solidFill>
                            <a:srgbClr val="100872"/>
                          </a:solidFill>
                          <a:effectLst/>
                          <a:latin typeface="+mn-lt"/>
                        </a:rPr>
                        <a:t>Baseball Reference</a:t>
                      </a:r>
                      <a:endParaRPr lang="en-US" sz="280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Minor League Data: Player batting and pitching data from 1977 - 2017</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000" b="0" i="0" u="none" strike="noStrike" dirty="0">
                          <a:solidFill>
                            <a:srgbClr val="100872"/>
                          </a:solidFill>
                          <a:effectLst/>
                          <a:latin typeface="+mn-lt"/>
                        </a:rPr>
                        <a:t>Web scraping</a:t>
                      </a:r>
                      <a:endParaRPr lang="en-US" sz="10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9013282"/>
                  </a:ext>
                </a:extLst>
              </a:tr>
              <a:tr h="471301">
                <a:tc>
                  <a:txBody>
                    <a:bodyPr/>
                    <a:lstStyle/>
                    <a:p>
                      <a:pPr rtl="0" fontAlgn="t">
                        <a:spcBef>
                          <a:spcPts val="0"/>
                        </a:spcBef>
                        <a:spcAft>
                          <a:spcPts val="0"/>
                        </a:spcAft>
                      </a:pPr>
                      <a:r>
                        <a:rPr lang="en-US" sz="1000" b="1" i="0" u="none" strike="noStrike" dirty="0" err="1">
                          <a:solidFill>
                            <a:srgbClr val="100872"/>
                          </a:solidFill>
                          <a:effectLst/>
                          <a:latin typeface="+mn-lt"/>
                        </a:rPr>
                        <a:t>Fangraphs</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Minor League Data: Player batting and pitching data from 2006 - Current</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000" b="0" i="0" u="none" strike="noStrike" dirty="0">
                          <a:solidFill>
                            <a:srgbClr val="100872"/>
                          </a:solidFill>
                          <a:effectLst/>
                          <a:latin typeface="+mn-lt"/>
                        </a:rPr>
                        <a:t>Download</a:t>
                      </a:r>
                      <a:endParaRPr lang="en-US" sz="10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8681254"/>
                  </a:ext>
                </a:extLst>
              </a:tr>
              <a:tr h="471301">
                <a:tc>
                  <a:txBody>
                    <a:bodyPr/>
                    <a:lstStyle/>
                    <a:p>
                      <a:pPr rtl="0" fontAlgn="t">
                        <a:spcBef>
                          <a:spcPts val="0"/>
                        </a:spcBef>
                        <a:spcAft>
                          <a:spcPts val="0"/>
                        </a:spcAft>
                      </a:pPr>
                      <a:r>
                        <a:rPr lang="en-US" sz="1000" b="1" i="0" u="none" strike="noStrike">
                          <a:solidFill>
                            <a:srgbClr val="100872"/>
                          </a:solidFill>
                          <a:effectLst/>
                          <a:latin typeface="+mn-lt"/>
                        </a:rPr>
                        <a:t>Lahmans’ MLB Database</a:t>
                      </a:r>
                      <a:endParaRPr lang="en-US" sz="280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Major League Data: Player batting, fielding and pitching data from 1865 - 2017</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000" b="0" i="0" u="none" strike="noStrike" dirty="0">
                          <a:solidFill>
                            <a:srgbClr val="100872"/>
                          </a:solidFill>
                          <a:effectLst/>
                          <a:latin typeface="+mn-lt"/>
                        </a:rPr>
                        <a:t>Download</a:t>
                      </a:r>
                      <a:endParaRPr lang="en-US" sz="10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9862241"/>
                  </a:ext>
                </a:extLst>
              </a:tr>
              <a:tr h="471301">
                <a:tc>
                  <a:txBody>
                    <a:bodyPr/>
                    <a:lstStyle/>
                    <a:p>
                      <a:pPr rtl="0" fontAlgn="t">
                        <a:spcBef>
                          <a:spcPts val="0"/>
                        </a:spcBef>
                        <a:spcAft>
                          <a:spcPts val="0"/>
                        </a:spcAft>
                      </a:pPr>
                      <a:r>
                        <a:rPr lang="en-US" sz="1000" b="1" i="0" u="none" strike="noStrike" dirty="0">
                          <a:solidFill>
                            <a:srgbClr val="100872"/>
                          </a:solidFill>
                          <a:effectLst/>
                          <a:latin typeface="+mn-lt"/>
                        </a:rPr>
                        <a:t>The Baseball Prospectus</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marL="171450" indent="-171450" rtl="0" fontAlgn="t">
                        <a:spcBef>
                          <a:spcPts val="0"/>
                        </a:spcBef>
                        <a:spcAft>
                          <a:spcPts val="0"/>
                        </a:spcAft>
                        <a:buFont typeface="Arial" panose="020B0604020202020204" pitchFamily="34" charset="0"/>
                        <a:buChar char="•"/>
                      </a:pPr>
                      <a:r>
                        <a:rPr lang="en-US" sz="1000" b="0" i="0" u="none" strike="noStrike" dirty="0">
                          <a:solidFill>
                            <a:srgbClr val="100872"/>
                          </a:solidFill>
                          <a:effectLst/>
                          <a:latin typeface="+mn-lt"/>
                        </a:rPr>
                        <a:t>Scouting reports for recent prospects</a:t>
                      </a:r>
                      <a:endParaRPr lang="en-US" sz="28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dirty="0">
                          <a:solidFill>
                            <a:srgbClr val="100872"/>
                          </a:solidFill>
                          <a:effectLst/>
                          <a:latin typeface="+mn-lt"/>
                        </a:rPr>
                        <a:t>Web scraping</a:t>
                      </a:r>
                      <a:endParaRPr lang="en-US" sz="1000" dirty="0">
                        <a:effectLst/>
                        <a:latin typeface="+mn-lt"/>
                      </a:endParaRPr>
                    </a:p>
                  </a:txBody>
                  <a:tcPr marL="63500" marR="63500" marT="63500" marB="63500" anchor="ctr">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926851"/>
                  </a:ext>
                </a:extLst>
              </a:tr>
            </a:tbl>
          </a:graphicData>
        </a:graphic>
      </p:graphicFrame>
      <p:sp>
        <p:nvSpPr>
          <p:cNvPr id="12" name="TextBox 11">
            <a:extLst>
              <a:ext uri="{FF2B5EF4-FFF2-40B4-BE49-F238E27FC236}">
                <a16:creationId xmlns:a16="http://schemas.microsoft.com/office/drawing/2014/main" id="{CAC9BF03-F57E-4432-B44B-3805F211E5A0}"/>
              </a:ext>
            </a:extLst>
          </p:cNvPr>
          <p:cNvSpPr txBox="1"/>
          <p:nvPr/>
        </p:nvSpPr>
        <p:spPr>
          <a:xfrm>
            <a:off x="258763" y="912098"/>
            <a:ext cx="8618536" cy="403260"/>
          </a:xfrm>
          <a:prstGeom prst="rect">
            <a:avLst/>
          </a:prstGeom>
        </p:spPr>
        <p:txBody>
          <a:bodyPr vert="horz" wrap="square" lIns="0" tIns="0" rIns="0" bIns="0" rtlCol="0">
            <a:noAutofit/>
          </a:bodyPr>
          <a:lstStyle/>
          <a:p>
            <a:r>
              <a:rPr lang="en-US" sz="1200" dirty="0">
                <a:solidFill>
                  <a:schemeClr val="tx1">
                    <a:lumMod val="75000"/>
                    <a:lumOff val="25000"/>
                  </a:schemeClr>
                </a:solidFill>
              </a:rPr>
              <a:t>In order to deliver on project goals and deliverables, we plan to develop models based upon the following data sources</a:t>
            </a:r>
          </a:p>
        </p:txBody>
      </p:sp>
      <p:sp>
        <p:nvSpPr>
          <p:cNvPr id="14" name="Rectangle 13">
            <a:extLst>
              <a:ext uri="{FF2B5EF4-FFF2-40B4-BE49-F238E27FC236}">
                <a16:creationId xmlns:a16="http://schemas.microsoft.com/office/drawing/2014/main" id="{6306BC36-FA6B-474D-B8E4-4BBF24E5081B}"/>
              </a:ext>
            </a:extLst>
          </p:cNvPr>
          <p:cNvSpPr/>
          <p:nvPr/>
        </p:nvSpPr>
        <p:spPr>
          <a:xfrm>
            <a:off x="258761" y="4011216"/>
            <a:ext cx="311082" cy="125895"/>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2F05D11-23EA-497C-BF9E-DEDFF2A12153}"/>
              </a:ext>
            </a:extLst>
          </p:cNvPr>
          <p:cNvSpPr txBox="1"/>
          <p:nvPr/>
        </p:nvSpPr>
        <p:spPr>
          <a:xfrm>
            <a:off x="617987" y="3980890"/>
            <a:ext cx="1681265" cy="193098"/>
          </a:xfrm>
          <a:prstGeom prst="rect">
            <a:avLst/>
          </a:prstGeom>
        </p:spPr>
        <p:txBody>
          <a:bodyPr vert="horz" wrap="square" lIns="0" tIns="0" rIns="0" bIns="0" rtlCol="0">
            <a:noAutofit/>
          </a:bodyPr>
          <a:lstStyle/>
          <a:p>
            <a:r>
              <a:rPr lang="en-US" sz="1000" b="1" i="1" dirty="0">
                <a:solidFill>
                  <a:srgbClr val="1C3F94"/>
                </a:solidFill>
              </a:rPr>
              <a:t>Primary Data Source</a:t>
            </a:r>
          </a:p>
        </p:txBody>
      </p:sp>
    </p:spTree>
    <p:extLst>
      <p:ext uri="{BB962C8B-B14F-4D97-AF65-F5344CB8AC3E}">
        <p14:creationId xmlns:p14="http://schemas.microsoft.com/office/powerpoint/2010/main" val="150515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2"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13" name="Rectangle 12">
            <a:extLst>
              <a:ext uri="{FF2B5EF4-FFF2-40B4-BE49-F238E27FC236}">
                <a16:creationId xmlns:a16="http://schemas.microsoft.com/office/drawing/2014/main" id="{09799063-9E08-432F-A34E-EDA137D58A70}"/>
              </a:ext>
            </a:extLst>
          </p:cNvPr>
          <p:cNvSpPr/>
          <p:nvPr/>
        </p:nvSpPr>
        <p:spPr>
          <a:xfrm>
            <a:off x="258762" y="1086807"/>
            <a:ext cx="2834640" cy="3131024"/>
          </a:xfrm>
          <a:prstGeom prst="rect">
            <a:avLst/>
          </a:prstGeom>
          <a:solidFill>
            <a:schemeClr val="bg1"/>
          </a:solidFill>
          <a:ln>
            <a:solidFill>
              <a:srgbClr val="1C3F9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50EDEE7-8B5D-4F75-A0FD-77EA0AF52CD5}"/>
              </a:ext>
            </a:extLst>
          </p:cNvPr>
          <p:cNvSpPr/>
          <p:nvPr/>
        </p:nvSpPr>
        <p:spPr>
          <a:xfrm>
            <a:off x="304482" y="3280229"/>
            <a:ext cx="2743200" cy="8799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800" b="1" dirty="0">
                <a:solidFill>
                  <a:schemeClr val="tx1">
                    <a:lumMod val="75000"/>
                    <a:lumOff val="25000"/>
                  </a:schemeClr>
                </a:solidFill>
              </a:rPr>
              <a:t>Takeaways:</a:t>
            </a:r>
          </a:p>
          <a:p>
            <a:pPr marL="58738" indent="-58738">
              <a:buFont typeface="Arial" panose="020B0604020202020204" pitchFamily="34" charset="0"/>
              <a:buChar char="•"/>
            </a:pPr>
            <a:r>
              <a:rPr lang="en-US" sz="800" i="1" dirty="0">
                <a:solidFill>
                  <a:schemeClr val="tx1">
                    <a:lumMod val="75000"/>
                    <a:lumOff val="25000"/>
                  </a:schemeClr>
                </a:solidFill>
              </a:rPr>
              <a:t>Baseball Cube data has 156,589 non-pitcher observations representing 32,566 MiLB players from 1977-2017</a:t>
            </a:r>
          </a:p>
          <a:p>
            <a:pPr marL="58738" indent="-58738">
              <a:buFont typeface="Arial" panose="020B0604020202020204" pitchFamily="34" charset="0"/>
              <a:buChar char="•"/>
            </a:pPr>
            <a:r>
              <a:rPr lang="en-US" sz="800" i="1" dirty="0">
                <a:solidFill>
                  <a:schemeClr val="tx1">
                    <a:lumMod val="75000"/>
                    <a:lumOff val="25000"/>
                  </a:schemeClr>
                </a:solidFill>
              </a:rPr>
              <a:t>Only age and height are missing for a small sample of our population</a:t>
            </a:r>
          </a:p>
        </p:txBody>
      </p:sp>
      <p:sp>
        <p:nvSpPr>
          <p:cNvPr id="17" name="Rectangle 16">
            <a:extLst>
              <a:ext uri="{FF2B5EF4-FFF2-40B4-BE49-F238E27FC236}">
                <a16:creationId xmlns:a16="http://schemas.microsoft.com/office/drawing/2014/main" id="{39978ABC-86DE-4088-BEC7-F8E3EBDB230F}"/>
              </a:ext>
            </a:extLst>
          </p:cNvPr>
          <p:cNvSpPr/>
          <p:nvPr/>
        </p:nvSpPr>
        <p:spPr>
          <a:xfrm>
            <a:off x="258762" y="1087204"/>
            <a:ext cx="2834640" cy="278046"/>
          </a:xfrm>
          <a:prstGeom prst="rect">
            <a:avLst/>
          </a:prstGeom>
          <a:solidFill>
            <a:srgbClr val="F265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i="1" dirty="0"/>
              <a:t>Robust Data Infrastructure</a:t>
            </a: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6</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Data Overview</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8" name="Rectangle 17">
            <a:extLst>
              <a:ext uri="{FF2B5EF4-FFF2-40B4-BE49-F238E27FC236}">
                <a16:creationId xmlns:a16="http://schemas.microsoft.com/office/drawing/2014/main" id="{FAD334D7-6ECD-454F-93CA-3A6005F0CA06}"/>
              </a:ext>
            </a:extLst>
          </p:cNvPr>
          <p:cNvSpPr/>
          <p:nvPr/>
        </p:nvSpPr>
        <p:spPr>
          <a:xfrm>
            <a:off x="3166825" y="1086807"/>
            <a:ext cx="2834640" cy="3131024"/>
          </a:xfrm>
          <a:prstGeom prst="rect">
            <a:avLst/>
          </a:prstGeom>
          <a:solidFill>
            <a:schemeClr val="bg1"/>
          </a:solidFill>
          <a:ln>
            <a:solidFill>
              <a:srgbClr val="1C3F9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FA38C84-4C14-4ED5-A998-1090F79E56A5}"/>
              </a:ext>
            </a:extLst>
          </p:cNvPr>
          <p:cNvSpPr/>
          <p:nvPr/>
        </p:nvSpPr>
        <p:spPr>
          <a:xfrm>
            <a:off x="3212545" y="3280229"/>
            <a:ext cx="2743200" cy="8799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800" b="1" dirty="0">
                <a:solidFill>
                  <a:schemeClr val="tx1">
                    <a:lumMod val="75000"/>
                    <a:lumOff val="25000"/>
                  </a:schemeClr>
                </a:solidFill>
              </a:rPr>
              <a:t>Takeaways:</a:t>
            </a:r>
          </a:p>
          <a:p>
            <a:pPr marL="58738" indent="-58738">
              <a:buFont typeface="Arial" panose="020B0604020202020204" pitchFamily="34" charset="0"/>
              <a:buChar char="•"/>
            </a:pPr>
            <a:r>
              <a:rPr lang="en-US" sz="700" i="1" dirty="0">
                <a:solidFill>
                  <a:schemeClr val="tx1">
                    <a:lumMod val="75000"/>
                    <a:lumOff val="25000"/>
                  </a:schemeClr>
                </a:solidFill>
              </a:rPr>
              <a:t>Many counting statistics (e.g., AB, H, HR, BB) are skewed right</a:t>
            </a:r>
          </a:p>
          <a:p>
            <a:pPr marL="58738" indent="-58738">
              <a:buFont typeface="Arial" panose="020B0604020202020204" pitchFamily="34" charset="0"/>
              <a:buChar char="•"/>
            </a:pPr>
            <a:r>
              <a:rPr lang="en-US" sz="700" i="1" dirty="0">
                <a:solidFill>
                  <a:schemeClr val="tx1">
                    <a:lumMod val="75000"/>
                    <a:lumOff val="25000"/>
                  </a:schemeClr>
                </a:solidFill>
              </a:rPr>
              <a:t>High correlation between counting statistics and games played</a:t>
            </a:r>
          </a:p>
          <a:p>
            <a:pPr marL="58738" indent="-58738">
              <a:buFont typeface="Arial" panose="020B0604020202020204" pitchFamily="34" charset="0"/>
              <a:buChar char="•"/>
            </a:pPr>
            <a:r>
              <a:rPr lang="en-US" sz="700" i="1" dirty="0">
                <a:solidFill>
                  <a:schemeClr val="tx1">
                    <a:lumMod val="75000"/>
                    <a:lumOff val="25000"/>
                  </a:schemeClr>
                </a:solidFill>
              </a:rPr>
              <a:t>Ratio variables (e.g., </a:t>
            </a:r>
            <a:r>
              <a:rPr lang="en-US" sz="700" i="1" dirty="0" err="1">
                <a:solidFill>
                  <a:schemeClr val="tx1">
                    <a:lumMod val="75000"/>
                    <a:lumOff val="25000"/>
                  </a:schemeClr>
                </a:solidFill>
              </a:rPr>
              <a:t>Bavg</a:t>
            </a:r>
            <a:r>
              <a:rPr lang="en-US" sz="700" i="1" dirty="0">
                <a:solidFill>
                  <a:schemeClr val="tx1">
                    <a:lumMod val="75000"/>
                    <a:lumOff val="25000"/>
                  </a:schemeClr>
                </a:solidFill>
              </a:rPr>
              <a:t>, OBP, SLG, </a:t>
            </a:r>
            <a:r>
              <a:rPr lang="en-US" sz="700" i="1" dirty="0" err="1">
                <a:solidFill>
                  <a:schemeClr val="tx1">
                    <a:lumMod val="75000"/>
                    <a:lumOff val="25000"/>
                  </a:schemeClr>
                </a:solidFill>
              </a:rPr>
              <a:t>SOpct</a:t>
            </a:r>
            <a:r>
              <a:rPr lang="en-US" sz="700" i="1" dirty="0">
                <a:solidFill>
                  <a:schemeClr val="tx1">
                    <a:lumMod val="75000"/>
                    <a:lumOff val="25000"/>
                  </a:schemeClr>
                </a:solidFill>
              </a:rPr>
              <a:t>) display a normal distribution</a:t>
            </a:r>
          </a:p>
          <a:p>
            <a:pPr marL="58738" indent="-58738">
              <a:buFont typeface="Arial" panose="020B0604020202020204" pitchFamily="34" charset="0"/>
              <a:buChar char="•"/>
            </a:pPr>
            <a:r>
              <a:rPr lang="en-US" sz="700" i="1" dirty="0">
                <a:solidFill>
                  <a:schemeClr val="tx1">
                    <a:lumMod val="75000"/>
                    <a:lumOff val="25000"/>
                  </a:schemeClr>
                </a:solidFill>
              </a:rPr>
              <a:t>Correlation between ratio variables and games played is not as significant as it is for counting variables</a:t>
            </a:r>
          </a:p>
          <a:p>
            <a:pPr marL="58738" indent="-58738">
              <a:buFont typeface="Arial" panose="020B0604020202020204" pitchFamily="34" charset="0"/>
              <a:buChar char="•"/>
            </a:pPr>
            <a:endParaRPr lang="en-US" sz="800" i="1" dirty="0">
              <a:solidFill>
                <a:schemeClr val="tx1">
                  <a:lumMod val="75000"/>
                  <a:lumOff val="25000"/>
                </a:schemeClr>
              </a:solidFill>
            </a:endParaRPr>
          </a:p>
        </p:txBody>
      </p:sp>
      <p:sp>
        <p:nvSpPr>
          <p:cNvPr id="20" name="Rectangle 19">
            <a:extLst>
              <a:ext uri="{FF2B5EF4-FFF2-40B4-BE49-F238E27FC236}">
                <a16:creationId xmlns:a16="http://schemas.microsoft.com/office/drawing/2014/main" id="{58855415-937C-4348-AE92-F0D9C5510241}"/>
              </a:ext>
            </a:extLst>
          </p:cNvPr>
          <p:cNvSpPr/>
          <p:nvPr/>
        </p:nvSpPr>
        <p:spPr>
          <a:xfrm>
            <a:off x="3166825" y="1087204"/>
            <a:ext cx="2834640" cy="278046"/>
          </a:xfrm>
          <a:prstGeom prst="rect">
            <a:avLst/>
          </a:prstGeom>
          <a:solidFill>
            <a:srgbClr val="F265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dirty="0"/>
              <a:t>Skewed Counting Variables and</a:t>
            </a:r>
          </a:p>
          <a:p>
            <a:pPr algn="ctr"/>
            <a:r>
              <a:rPr lang="en-US" sz="900" b="1" i="1" dirty="0"/>
              <a:t>Normally Distributed Ratio</a:t>
            </a:r>
          </a:p>
        </p:txBody>
      </p:sp>
      <p:sp>
        <p:nvSpPr>
          <p:cNvPr id="22" name="Rectangle 21">
            <a:extLst>
              <a:ext uri="{FF2B5EF4-FFF2-40B4-BE49-F238E27FC236}">
                <a16:creationId xmlns:a16="http://schemas.microsoft.com/office/drawing/2014/main" id="{69501CA8-B918-4B28-B979-CC1617A7EA6F}"/>
              </a:ext>
            </a:extLst>
          </p:cNvPr>
          <p:cNvSpPr/>
          <p:nvPr/>
        </p:nvSpPr>
        <p:spPr>
          <a:xfrm>
            <a:off x="6050598" y="1086807"/>
            <a:ext cx="2834640" cy="3131024"/>
          </a:xfrm>
          <a:prstGeom prst="rect">
            <a:avLst/>
          </a:prstGeom>
          <a:solidFill>
            <a:schemeClr val="bg1"/>
          </a:solidFill>
          <a:ln>
            <a:solidFill>
              <a:srgbClr val="1C3F9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A76D021-9E50-4DB5-9FE6-2EBD1A67E974}"/>
              </a:ext>
            </a:extLst>
          </p:cNvPr>
          <p:cNvSpPr/>
          <p:nvPr/>
        </p:nvSpPr>
        <p:spPr>
          <a:xfrm>
            <a:off x="6096318" y="3280229"/>
            <a:ext cx="2743200" cy="8799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800" b="1" dirty="0">
                <a:solidFill>
                  <a:schemeClr val="tx1">
                    <a:lumMod val="75000"/>
                    <a:lumOff val="25000"/>
                  </a:schemeClr>
                </a:solidFill>
              </a:rPr>
              <a:t>Takeaways:</a:t>
            </a:r>
          </a:p>
          <a:p>
            <a:pPr marL="58738" indent="-58738">
              <a:buFont typeface="Arial" panose="020B0604020202020204" pitchFamily="34" charset="0"/>
              <a:buChar char="•"/>
            </a:pPr>
            <a:r>
              <a:rPr lang="en-US" sz="800" i="1" dirty="0">
                <a:solidFill>
                  <a:schemeClr val="tx1">
                    <a:lumMod val="75000"/>
                    <a:lumOff val="25000"/>
                  </a:schemeClr>
                </a:solidFill>
              </a:rPr>
              <a:t>Converting to a per game basis will de-skew many of the variables.</a:t>
            </a:r>
          </a:p>
          <a:p>
            <a:pPr marL="58738" indent="-58738">
              <a:buFont typeface="Arial" panose="020B0604020202020204" pitchFamily="34" charset="0"/>
              <a:buChar char="•"/>
            </a:pPr>
            <a:r>
              <a:rPr lang="en-US" sz="800" i="1" dirty="0">
                <a:solidFill>
                  <a:schemeClr val="tx1">
                    <a:lumMod val="75000"/>
                    <a:lumOff val="25000"/>
                  </a:schemeClr>
                </a:solidFill>
              </a:rPr>
              <a:t>Some, like HR may need further adjustment.</a:t>
            </a:r>
          </a:p>
        </p:txBody>
      </p:sp>
      <p:sp>
        <p:nvSpPr>
          <p:cNvPr id="24" name="Rectangle 23">
            <a:extLst>
              <a:ext uri="{FF2B5EF4-FFF2-40B4-BE49-F238E27FC236}">
                <a16:creationId xmlns:a16="http://schemas.microsoft.com/office/drawing/2014/main" id="{D087D1E3-6DB8-4C42-B453-D1BF30689967}"/>
              </a:ext>
            </a:extLst>
          </p:cNvPr>
          <p:cNvSpPr/>
          <p:nvPr/>
        </p:nvSpPr>
        <p:spPr>
          <a:xfrm>
            <a:off x="6050598" y="1087204"/>
            <a:ext cx="2834640" cy="278046"/>
          </a:xfrm>
          <a:prstGeom prst="rect">
            <a:avLst/>
          </a:prstGeom>
          <a:solidFill>
            <a:srgbClr val="F265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i="1" dirty="0"/>
              <a:t>Per Game Variables</a:t>
            </a:r>
          </a:p>
        </p:txBody>
      </p:sp>
      <p:pic>
        <p:nvPicPr>
          <p:cNvPr id="11" name="Picture 10">
            <a:extLst>
              <a:ext uri="{FF2B5EF4-FFF2-40B4-BE49-F238E27FC236}">
                <a16:creationId xmlns:a16="http://schemas.microsoft.com/office/drawing/2014/main" id="{2A23CFEE-BEDA-4289-893A-22332DC60D77}"/>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432916" y="1549380"/>
            <a:ext cx="2486332" cy="1600200"/>
          </a:xfrm>
          <a:prstGeom prst="rect">
            <a:avLst/>
          </a:prstGeom>
        </p:spPr>
      </p:pic>
      <p:pic>
        <p:nvPicPr>
          <p:cNvPr id="21" name="Picture 20">
            <a:extLst>
              <a:ext uri="{FF2B5EF4-FFF2-40B4-BE49-F238E27FC236}">
                <a16:creationId xmlns:a16="http://schemas.microsoft.com/office/drawing/2014/main" id="{0755B557-577E-4E37-963F-2F3CC83DB449}"/>
              </a:ext>
            </a:extLst>
          </p:cNvPr>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6074888" y="1415046"/>
            <a:ext cx="2699446" cy="1737360"/>
          </a:xfrm>
          <a:prstGeom prst="rect">
            <a:avLst/>
          </a:prstGeom>
        </p:spPr>
      </p:pic>
      <p:pic>
        <p:nvPicPr>
          <p:cNvPr id="26" name="Picture 25">
            <a:extLst>
              <a:ext uri="{FF2B5EF4-FFF2-40B4-BE49-F238E27FC236}">
                <a16:creationId xmlns:a16="http://schemas.microsoft.com/office/drawing/2014/main" id="{B3C7D92F-5CC6-4A08-895B-A7DAC0E064ED}"/>
              </a:ext>
            </a:extLst>
          </p:cNvPr>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3267556" y="1411108"/>
            <a:ext cx="2699446" cy="1737360"/>
          </a:xfrm>
          <a:prstGeom prst="rect">
            <a:avLst/>
          </a:prstGeom>
        </p:spPr>
      </p:pic>
    </p:spTree>
    <p:extLst>
      <p:ext uri="{BB962C8B-B14F-4D97-AF65-F5344CB8AC3E}">
        <p14:creationId xmlns:p14="http://schemas.microsoft.com/office/powerpoint/2010/main" val="3577893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28568143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9"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7</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Exploratory Data Analysis</a:t>
            </a:r>
            <a:br>
              <a:rPr lang="en-US" dirty="0"/>
            </a:br>
            <a:r>
              <a:rPr lang="en-US" dirty="0">
                <a:solidFill>
                  <a:srgbClr val="F26531"/>
                </a:solidFill>
              </a:rPr>
              <a:t>Percentage Distribution to Reach MLB Level</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pic>
        <p:nvPicPr>
          <p:cNvPr id="20488" name="Picture 8" descr="https://lh6.googleusercontent.com/l7GsBlVMe8stOIxoLnFg9zQJuqvaYQ1JuGcddbyLqWU79PkWWA4qj1nagty_Z5vJRQJVg59_VyXExi-6X_REjqXDg_KvuapWiozmF1w2SndKrYVgrHFQRYejsMBaLgmn84LXyc7B">
            <a:extLst>
              <a:ext uri="{FF2B5EF4-FFF2-40B4-BE49-F238E27FC236}">
                <a16:creationId xmlns:a16="http://schemas.microsoft.com/office/drawing/2014/main" id="{F59B426F-FF00-48B9-81CE-4305AC7CBEE5}"/>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258763" y="936523"/>
            <a:ext cx="5410200" cy="3471714"/>
          </a:xfrm>
          <a:prstGeom prst="rect">
            <a:avLst/>
          </a:prstGeom>
          <a:noFill/>
          <a:extLst>
            <a:ext uri="{909E8E84-426E-40DD-AFC4-6F175D3DCCD1}">
              <a14:hiddenFill xmlns:a14="http://schemas.microsoft.com/office/drawing/2010/main">
                <a:solidFill>
                  <a:srgbClr val="FFFFFF"/>
                </a:solidFill>
              </a14:hiddenFill>
            </a:ext>
          </a:extLst>
        </p:spPr>
      </p:pic>
      <p:sp>
        <p:nvSpPr>
          <p:cNvPr id="16" name="Isosceles Triangle 15">
            <a:extLst>
              <a:ext uri="{FF2B5EF4-FFF2-40B4-BE49-F238E27FC236}">
                <a16:creationId xmlns:a16="http://schemas.microsoft.com/office/drawing/2014/main" id="{535AEB7C-6435-4525-829E-86E9EDC55A71}"/>
              </a:ext>
            </a:extLst>
          </p:cNvPr>
          <p:cNvSpPr/>
          <p:nvPr/>
        </p:nvSpPr>
        <p:spPr>
          <a:xfrm rot="5400000">
            <a:off x="5526295" y="2604523"/>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A8A3917-0FBC-4195-A959-49A31DDBD508}"/>
              </a:ext>
            </a:extLst>
          </p:cNvPr>
          <p:cNvSpPr/>
          <p:nvPr/>
        </p:nvSpPr>
        <p:spPr>
          <a:xfrm>
            <a:off x="6312310" y="1215373"/>
            <a:ext cx="2564990"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dirty="0">
                <a:solidFill>
                  <a:schemeClr val="tx1"/>
                </a:solidFill>
              </a:rPr>
              <a:t>Approximately 2/3 of players drafted in the MLB draft sign with their professional organization</a:t>
            </a:r>
          </a:p>
          <a:p>
            <a:pPr marL="171450" indent="-171450">
              <a:spcAft>
                <a:spcPts val="1200"/>
              </a:spcAft>
              <a:buFont typeface="Arial" panose="020B0604020202020204" pitchFamily="34" charset="0"/>
              <a:buChar char="•"/>
            </a:pPr>
            <a:r>
              <a:rPr lang="en-US" sz="1100" dirty="0">
                <a:solidFill>
                  <a:schemeClr val="tx1"/>
                </a:solidFill>
              </a:rPr>
              <a:t>Out of the players that sign, slightly more than 60% of players will never surpass High A ball</a:t>
            </a:r>
          </a:p>
          <a:p>
            <a:pPr marL="171450" indent="-171450">
              <a:spcAft>
                <a:spcPts val="1200"/>
              </a:spcAft>
              <a:buFont typeface="Arial" panose="020B0604020202020204" pitchFamily="34" charset="0"/>
              <a:buChar char="•"/>
            </a:pPr>
            <a:r>
              <a:rPr lang="en-US" sz="1100" dirty="0">
                <a:solidFill>
                  <a:schemeClr val="tx1"/>
                </a:solidFill>
              </a:rPr>
              <a:t>Only 11% of players will reach the Major Leagues</a:t>
            </a:r>
          </a:p>
          <a:p>
            <a:pPr marL="171450" indent="-171450">
              <a:buFont typeface="Arial" panose="020B0604020202020204" pitchFamily="34" charset="0"/>
              <a:buChar char="•"/>
            </a:pPr>
            <a:endParaRPr lang="en-US" sz="1100" dirty="0">
              <a:solidFill>
                <a:schemeClr val="tx1"/>
              </a:solidFill>
            </a:endParaRPr>
          </a:p>
          <a:p>
            <a:pPr algn="ctr"/>
            <a:endParaRPr lang="en-US" sz="1400" b="1" i="1" dirty="0">
              <a:solidFill>
                <a:schemeClr val="tx1"/>
              </a:solidFill>
            </a:endParaRP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
        <p:nvSpPr>
          <p:cNvPr id="4" name="TextBox 3">
            <a:extLst>
              <a:ext uri="{FF2B5EF4-FFF2-40B4-BE49-F238E27FC236}">
                <a16:creationId xmlns:a16="http://schemas.microsoft.com/office/drawing/2014/main" id="{8A11912F-FD09-42CE-9AD8-24410BF94644}"/>
              </a:ext>
            </a:extLst>
          </p:cNvPr>
          <p:cNvSpPr txBox="1"/>
          <p:nvPr/>
        </p:nvSpPr>
        <p:spPr>
          <a:xfrm>
            <a:off x="512424" y="2680552"/>
            <a:ext cx="420329" cy="151138"/>
          </a:xfrm>
          <a:prstGeom prst="rect">
            <a:avLst/>
          </a:prstGeom>
          <a:solidFill>
            <a:srgbClr val="F28E2B"/>
          </a:solidFill>
        </p:spPr>
        <p:txBody>
          <a:bodyPr vert="horz" wrap="none" lIns="0" tIns="0" rIns="0" bIns="0" rtlCol="0" anchor="ctr">
            <a:noAutofit/>
          </a:bodyPr>
          <a:lstStyle/>
          <a:p>
            <a:pPr algn="ctr"/>
            <a:r>
              <a:rPr lang="en-US" sz="900" dirty="0"/>
              <a:t>65.8%</a:t>
            </a:r>
          </a:p>
        </p:txBody>
      </p:sp>
      <p:sp>
        <p:nvSpPr>
          <p:cNvPr id="18" name="TextBox 17">
            <a:extLst>
              <a:ext uri="{FF2B5EF4-FFF2-40B4-BE49-F238E27FC236}">
                <a16:creationId xmlns:a16="http://schemas.microsoft.com/office/drawing/2014/main" id="{E70B8E4A-8D07-422D-97BE-8A6DC5D66F61}"/>
              </a:ext>
            </a:extLst>
          </p:cNvPr>
          <p:cNvSpPr txBox="1"/>
          <p:nvPr/>
        </p:nvSpPr>
        <p:spPr>
          <a:xfrm>
            <a:off x="985018" y="2458521"/>
            <a:ext cx="315799" cy="151138"/>
          </a:xfrm>
          <a:prstGeom prst="rect">
            <a:avLst/>
          </a:prstGeom>
          <a:solidFill>
            <a:srgbClr val="4E79A7"/>
          </a:solidFill>
        </p:spPr>
        <p:txBody>
          <a:bodyPr vert="horz" wrap="none" lIns="0" tIns="0" rIns="0" bIns="0" rtlCol="0" anchor="ctr">
            <a:noAutofit/>
          </a:bodyPr>
          <a:lstStyle/>
          <a:p>
            <a:pPr algn="ctr"/>
            <a:r>
              <a:rPr lang="en-US" sz="900" dirty="0">
                <a:solidFill>
                  <a:schemeClr val="bg1"/>
                </a:solidFill>
              </a:rPr>
              <a:t>34.2%</a:t>
            </a:r>
          </a:p>
        </p:txBody>
      </p:sp>
      <p:sp>
        <p:nvSpPr>
          <p:cNvPr id="6" name="TextBox 5">
            <a:extLst>
              <a:ext uri="{FF2B5EF4-FFF2-40B4-BE49-F238E27FC236}">
                <a16:creationId xmlns:a16="http://schemas.microsoft.com/office/drawing/2014/main" id="{2124B124-B729-415B-8E3D-9D0B7E1C8336}"/>
              </a:ext>
            </a:extLst>
          </p:cNvPr>
          <p:cNvSpPr txBox="1"/>
          <p:nvPr/>
        </p:nvSpPr>
        <p:spPr>
          <a:xfrm>
            <a:off x="5995922" y="4837471"/>
            <a:ext cx="914400" cy="914400"/>
          </a:xfrm>
          <a:prstGeom prst="rect">
            <a:avLst/>
          </a:prstGeom>
        </p:spPr>
        <p:txBody>
          <a:bodyPr vert="horz" wrap="none" lIns="0" tIns="0" rIns="0" bIns="0" rtlCol="0">
            <a:noAutofit/>
          </a:bodyPr>
          <a:lstStyle/>
          <a:p>
            <a:endParaRPr lang="en-US" dirty="0" err="1"/>
          </a:p>
        </p:txBody>
      </p:sp>
      <p:sp>
        <p:nvSpPr>
          <p:cNvPr id="11" name="TextBox 10">
            <a:extLst>
              <a:ext uri="{FF2B5EF4-FFF2-40B4-BE49-F238E27FC236}">
                <a16:creationId xmlns:a16="http://schemas.microsoft.com/office/drawing/2014/main" id="{FAF79792-847C-4EB5-86C1-8F516D19E868}"/>
              </a:ext>
            </a:extLst>
          </p:cNvPr>
          <p:cNvSpPr txBox="1"/>
          <p:nvPr/>
        </p:nvSpPr>
        <p:spPr>
          <a:xfrm>
            <a:off x="7333636" y="4786466"/>
            <a:ext cx="1373986" cy="266391"/>
          </a:xfrm>
          <a:prstGeom prst="rect">
            <a:avLst/>
          </a:prstGeom>
        </p:spPr>
        <p:txBody>
          <a:bodyPr vert="horz" wrap="none" lIns="0" tIns="0" rIns="0" bIns="0" rtlCol="0">
            <a:noAutofit/>
          </a:bodyPr>
          <a:lstStyle/>
          <a:p>
            <a:r>
              <a:rPr lang="en-US" sz="1000" dirty="0">
                <a:solidFill>
                  <a:schemeClr val="tx2">
                    <a:lumMod val="75000"/>
                  </a:schemeClr>
                </a:solidFill>
              </a:rPr>
              <a:t>Source: Owens, 2017</a:t>
            </a:r>
          </a:p>
        </p:txBody>
      </p:sp>
    </p:spTree>
    <p:extLst>
      <p:ext uri="{BB962C8B-B14F-4D97-AF65-F5344CB8AC3E}">
        <p14:creationId xmlns:p14="http://schemas.microsoft.com/office/powerpoint/2010/main" val="3993948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11139952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50"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pic>
        <p:nvPicPr>
          <p:cNvPr id="26627" name="Picture 3" descr="https://lh6.googleusercontent.com/10i0ID31cb1EXOjN_75pDNTNfQbzdLrpKCMjPhuHrVShLGTvk4UQusTdjolvJ-7zEI1XSaIAVdzKilPhwEHUNnUogP2bUR-mhKvxasQmjYCfmkl1ramWirdPN5JzRT7i8fJe-fpb">
            <a:extLst>
              <a:ext uri="{FF2B5EF4-FFF2-40B4-BE49-F238E27FC236}">
                <a16:creationId xmlns:a16="http://schemas.microsoft.com/office/drawing/2014/main" id="{3FCDFD7F-2EAD-4968-BC1E-22BC389398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763" y="917326"/>
            <a:ext cx="5205514" cy="1694738"/>
          </a:xfrm>
          <a:prstGeom prst="rect">
            <a:avLst/>
          </a:prstGeom>
          <a:noFill/>
          <a:extLst>
            <a:ext uri="{909E8E84-426E-40DD-AFC4-6F175D3DCCD1}">
              <a14:hiddenFill xmlns:a14="http://schemas.microsoft.com/office/drawing/2010/main">
                <a:solidFill>
                  <a:srgbClr val="FFFFFF"/>
                </a:solidFill>
              </a14:hiddenFill>
            </a:ext>
          </a:extLst>
        </p:spPr>
      </p:pic>
      <p:pic>
        <p:nvPicPr>
          <p:cNvPr id="26629" name="Picture 5" descr="https://lh4.googleusercontent.com/9qRqmys3bklTD0DIxC0uFPId35ZsWRW1SHFzcb-w_JbTZre9uv0BDJIxyj3nkDi9kF8U8qKNQanQfPfEUXkM6bizPrGWulOlsOYhkUOJBtWSUDQbskk74PW3s4dSuZoTDEzodbcU">
            <a:extLst>
              <a:ext uri="{FF2B5EF4-FFF2-40B4-BE49-F238E27FC236}">
                <a16:creationId xmlns:a16="http://schemas.microsoft.com/office/drawing/2014/main" id="{8FC4DE20-B10B-4CE4-8CE4-7167637F08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01" y="2612064"/>
            <a:ext cx="5151876" cy="203753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8</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Exploratory Data Analysis</a:t>
            </a:r>
            <a:br>
              <a:rPr lang="en-US" dirty="0"/>
            </a:br>
            <a:r>
              <a:rPr lang="en-US" dirty="0">
                <a:solidFill>
                  <a:srgbClr val="F26531"/>
                </a:solidFill>
              </a:rPr>
              <a:t>Unique Player Counts By Level</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sp>
        <p:nvSpPr>
          <p:cNvPr id="13" name="TextBox 12">
            <a:extLst>
              <a:ext uri="{FF2B5EF4-FFF2-40B4-BE49-F238E27FC236}">
                <a16:creationId xmlns:a16="http://schemas.microsoft.com/office/drawing/2014/main" id="{FDF24E85-5480-4806-B3CD-9061300ECEFF}"/>
              </a:ext>
            </a:extLst>
          </p:cNvPr>
          <p:cNvSpPr txBox="1"/>
          <p:nvPr/>
        </p:nvSpPr>
        <p:spPr>
          <a:xfrm>
            <a:off x="7296765" y="4779120"/>
            <a:ext cx="1373986" cy="266391"/>
          </a:xfrm>
          <a:prstGeom prst="rect">
            <a:avLst/>
          </a:prstGeom>
        </p:spPr>
        <p:txBody>
          <a:bodyPr vert="horz" wrap="none" lIns="0" tIns="0" rIns="0" bIns="0" rtlCol="0">
            <a:noAutofit/>
          </a:bodyPr>
          <a:lstStyle/>
          <a:p>
            <a:pPr algn="r"/>
            <a:r>
              <a:rPr lang="en-US" sz="1000" dirty="0">
                <a:solidFill>
                  <a:schemeClr val="tx2">
                    <a:lumMod val="75000"/>
                  </a:schemeClr>
                </a:solidFill>
              </a:rPr>
              <a:t>Source: The Baseball Cube</a:t>
            </a:r>
          </a:p>
        </p:txBody>
      </p:sp>
      <p:sp>
        <p:nvSpPr>
          <p:cNvPr id="14" name="Isosceles Triangle 13">
            <a:extLst>
              <a:ext uri="{FF2B5EF4-FFF2-40B4-BE49-F238E27FC236}">
                <a16:creationId xmlns:a16="http://schemas.microsoft.com/office/drawing/2014/main" id="{5D1F1C43-C03A-4E99-9498-C4E23426B5E4}"/>
              </a:ext>
            </a:extLst>
          </p:cNvPr>
          <p:cNvSpPr/>
          <p:nvPr/>
        </p:nvSpPr>
        <p:spPr>
          <a:xfrm rot="5400000">
            <a:off x="5526295" y="2604523"/>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3ACA18A-7FF4-4265-AEA1-CF807B47DCD4}"/>
              </a:ext>
            </a:extLst>
          </p:cNvPr>
          <p:cNvSpPr/>
          <p:nvPr/>
        </p:nvSpPr>
        <p:spPr>
          <a:xfrm>
            <a:off x="6312310" y="1215373"/>
            <a:ext cx="2564990"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dirty="0">
                <a:solidFill>
                  <a:schemeClr val="tx1"/>
                </a:solidFill>
              </a:rPr>
              <a:t>MiLB player growth has significantly outpaced MLB growth (which has remained relatively constant), especially since 2010</a:t>
            </a:r>
          </a:p>
          <a:p>
            <a:pPr marL="171450" indent="-171450">
              <a:spcAft>
                <a:spcPts val="1200"/>
              </a:spcAft>
              <a:buFont typeface="Arial" panose="020B0604020202020204" pitchFamily="34" charset="0"/>
              <a:buChar char="•"/>
            </a:pPr>
            <a:r>
              <a:rPr lang="en-US" sz="1100" dirty="0">
                <a:solidFill>
                  <a:schemeClr val="tx1"/>
                </a:solidFill>
              </a:rPr>
              <a:t>The largest increase in MiLB growth has been at the Rookie (</a:t>
            </a:r>
            <a:r>
              <a:rPr lang="en-US" sz="1100" dirty="0" err="1">
                <a:solidFill>
                  <a:schemeClr val="tx1"/>
                </a:solidFill>
              </a:rPr>
              <a:t>Rk</a:t>
            </a:r>
            <a:r>
              <a:rPr lang="en-US" sz="1100" dirty="0">
                <a:solidFill>
                  <a:schemeClr val="tx1"/>
                </a:solidFill>
              </a:rPr>
              <a:t>) level (driven by the addition of Dominican Summer League statistics)</a:t>
            </a:r>
          </a:p>
          <a:p>
            <a:pPr marL="171450" indent="-171450">
              <a:buFont typeface="Arial" panose="020B0604020202020204" pitchFamily="34" charset="0"/>
              <a:buChar char="•"/>
            </a:pPr>
            <a:endParaRPr lang="en-US" sz="1100" dirty="0">
              <a:solidFill>
                <a:schemeClr val="tx1"/>
              </a:solidFill>
            </a:endParaRPr>
          </a:p>
          <a:p>
            <a:pPr algn="ctr"/>
            <a:endParaRPr lang="en-US" sz="1400" b="1" i="1" dirty="0">
              <a:solidFill>
                <a:schemeClr val="tx1"/>
              </a:solidFill>
            </a:endParaRP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Tree>
    <p:extLst>
      <p:ext uri="{BB962C8B-B14F-4D97-AF65-F5344CB8AC3E}">
        <p14:creationId xmlns:p14="http://schemas.microsoft.com/office/powerpoint/2010/main" val="19132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1B8E814-A856-4A78-A5E6-FD17D8F1F2BD}"/>
              </a:ext>
            </a:extLst>
          </p:cNvPr>
          <p:cNvGraphicFramePr>
            <a:graphicFrameLocks noChangeAspect="1"/>
          </p:cNvGraphicFramePr>
          <p:nvPr>
            <p:custDataLst>
              <p:tags r:id="rId2"/>
            </p:custDataLst>
            <p:extLst>
              <p:ext uri="{D42A27DB-BD31-4B8C-83A1-F6EECF244321}">
                <p14:modId xmlns:p14="http://schemas.microsoft.com/office/powerpoint/2010/main" val="2159072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32" name="think-cell Slide" r:id="rId5" imgW="530" imgH="528" progId="TCLayout.ActiveDocument.1">
                  <p:embed/>
                </p:oleObj>
              </mc:Choice>
              <mc:Fallback>
                <p:oleObj name="think-cell Slide" r:id="rId5" imgW="530" imgH="528" progId="TCLayout.ActiveDocument.1">
                  <p:embed/>
                  <p:pic>
                    <p:nvPicPr>
                      <p:cNvPr id="7" name="Object 6" hidden="1">
                        <a:extLst>
                          <a:ext uri="{FF2B5EF4-FFF2-40B4-BE49-F238E27FC236}">
                            <a16:creationId xmlns:a16="http://schemas.microsoft.com/office/drawing/2014/main" id="{A1B8E814-A856-4A78-A5E6-FD17D8F1F2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5B213E-10F5-4B55-82D6-8DF13A9E46D7}"/>
              </a:ext>
            </a:extLst>
          </p:cNvPr>
          <p:cNvSpPr/>
          <p:nvPr>
            <p:custDataLst>
              <p:tags r:id="rId3"/>
            </p:custDataLst>
          </p:nvPr>
        </p:nvSpPr>
        <p:spPr>
          <a:xfrm>
            <a:off x="0" y="0"/>
            <a:ext cx="158750" cy="1587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121A6201-3B46-41F7-AD60-695C6D222888}"/>
              </a:ext>
            </a:extLst>
          </p:cNvPr>
          <p:cNvSpPr>
            <a:spLocks noGrp="1"/>
          </p:cNvSpPr>
          <p:nvPr>
            <p:ph type="sldNum" sz="quarter" idx="12"/>
          </p:nvPr>
        </p:nvSpPr>
        <p:spPr/>
        <p:txBody>
          <a:bodyPr/>
          <a:lstStyle/>
          <a:p>
            <a:fld id="{0D558541-60C9-42A2-8392-FF12533A6B7A}" type="slidenum">
              <a:rPr lang="en-US" smtClean="0"/>
              <a:t>9</a:t>
            </a:fld>
            <a:endParaRPr lang="en-US" dirty="0"/>
          </a:p>
        </p:txBody>
      </p:sp>
      <p:sp>
        <p:nvSpPr>
          <p:cNvPr id="3" name="Title 2">
            <a:extLst>
              <a:ext uri="{FF2B5EF4-FFF2-40B4-BE49-F238E27FC236}">
                <a16:creationId xmlns:a16="http://schemas.microsoft.com/office/drawing/2014/main" id="{B51A5A86-3ADA-4AC9-A69C-B2F7067AFB28}"/>
              </a:ext>
            </a:extLst>
          </p:cNvPr>
          <p:cNvSpPr>
            <a:spLocks noGrp="1"/>
          </p:cNvSpPr>
          <p:nvPr>
            <p:ph type="title"/>
          </p:nvPr>
        </p:nvSpPr>
        <p:spPr/>
        <p:txBody>
          <a:bodyPr/>
          <a:lstStyle/>
          <a:p>
            <a:r>
              <a:rPr lang="en-US" dirty="0"/>
              <a:t>Exploratory Data Analysis</a:t>
            </a:r>
            <a:br>
              <a:rPr lang="en-US" dirty="0"/>
            </a:br>
            <a:r>
              <a:rPr lang="en-US" dirty="0">
                <a:solidFill>
                  <a:srgbClr val="F26531"/>
                </a:solidFill>
              </a:rPr>
              <a:t>Wins Above Replacement (WAR) Distribution</a:t>
            </a:r>
          </a:p>
        </p:txBody>
      </p:sp>
      <p:pic>
        <p:nvPicPr>
          <p:cNvPr id="8" name="Picture 7" descr="Image result for new york mets">
            <a:extLst>
              <a:ext uri="{FF2B5EF4-FFF2-40B4-BE49-F238E27FC236}">
                <a16:creationId xmlns:a16="http://schemas.microsoft.com/office/drawing/2014/main" id="{C369DFA8-3143-497D-8E8F-923EE91D2A6E}"/>
              </a:ext>
            </a:extLst>
          </p:cNvPr>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0" y="4479130"/>
            <a:ext cx="664370" cy="664370"/>
          </a:xfrm>
          <a:prstGeom prst="rect">
            <a:avLst/>
          </a:prstGeom>
          <a:noFill/>
          <a:ln>
            <a:noFill/>
          </a:ln>
        </p:spPr>
      </p:pic>
      <p:sp>
        <p:nvSpPr>
          <p:cNvPr id="9" name="TextBox 8">
            <a:extLst>
              <a:ext uri="{FF2B5EF4-FFF2-40B4-BE49-F238E27FC236}">
                <a16:creationId xmlns:a16="http://schemas.microsoft.com/office/drawing/2014/main" id="{DC085159-55C6-4F1E-87AE-BED43E5B78CB}"/>
              </a:ext>
            </a:extLst>
          </p:cNvPr>
          <p:cNvSpPr txBox="1"/>
          <p:nvPr/>
        </p:nvSpPr>
        <p:spPr>
          <a:xfrm>
            <a:off x="722589" y="4649597"/>
            <a:ext cx="5784575" cy="403260"/>
          </a:xfrm>
          <a:prstGeom prst="rect">
            <a:avLst/>
          </a:prstGeom>
        </p:spPr>
        <p:txBody>
          <a:bodyPr vert="horz" wrap="square" lIns="0" tIns="0" rIns="0" bIns="0" rtlCol="0">
            <a:noAutofit/>
          </a:bodyPr>
          <a:lstStyle/>
          <a:p>
            <a:r>
              <a:rPr lang="en-US" sz="1200" b="1" dirty="0">
                <a:solidFill>
                  <a:srgbClr val="1C3F94"/>
                </a:solidFill>
              </a:rPr>
              <a:t>Midseason Talent Acquisition Strategy</a:t>
            </a:r>
            <a:r>
              <a:rPr lang="en-US" sz="1200" b="1" dirty="0">
                <a:solidFill>
                  <a:srgbClr val="F26531"/>
                </a:solidFill>
              </a:rPr>
              <a:t> </a:t>
            </a:r>
          </a:p>
          <a:p>
            <a:r>
              <a:rPr lang="en-US" sz="1200" b="1" dirty="0">
                <a:solidFill>
                  <a:srgbClr val="F26531"/>
                </a:solidFill>
              </a:rPr>
              <a:t>Initial Findings Report</a:t>
            </a:r>
          </a:p>
        </p:txBody>
      </p:sp>
      <p:pic>
        <p:nvPicPr>
          <p:cNvPr id="21513" name="Picture 9" descr="https://lh5.googleusercontent.com/KnDNK3PRBPD97BfSMQj7KwWub5rO7_hl1_cuTbCK-eQ2ZKw22i9NGVZAo56z1uNqLqcGIy-2BZH5vg6tChtYJb1EELGBQujbQ9OMEPysbq_Bvuy2ns-JcCIJcAhQYARn2EG9B2AG">
            <a:extLst>
              <a:ext uri="{FF2B5EF4-FFF2-40B4-BE49-F238E27FC236}">
                <a16:creationId xmlns:a16="http://schemas.microsoft.com/office/drawing/2014/main" id="{1149E7EC-86DE-4AB3-BEFD-02D723E8AD2C}"/>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258763" y="1383867"/>
            <a:ext cx="2480212" cy="24802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8CE9C0CD-57C5-4D53-B504-AEA5D300F80E}"/>
              </a:ext>
            </a:extLst>
          </p:cNvPr>
          <p:cNvGraphicFramePr>
            <a:graphicFrameLocks noGrp="1"/>
          </p:cNvGraphicFramePr>
          <p:nvPr>
            <p:extLst>
              <p:ext uri="{D42A27DB-BD31-4B8C-83A1-F6EECF244321}">
                <p14:modId xmlns:p14="http://schemas.microsoft.com/office/powerpoint/2010/main" val="4081292843"/>
              </p:ext>
            </p:extLst>
          </p:nvPr>
        </p:nvGraphicFramePr>
        <p:xfrm>
          <a:off x="2777352" y="1293149"/>
          <a:ext cx="3037893" cy="2570930"/>
        </p:xfrm>
        <a:graphic>
          <a:graphicData uri="http://schemas.openxmlformats.org/drawingml/2006/table">
            <a:tbl>
              <a:tblPr/>
              <a:tblGrid>
                <a:gridCol w="1197748">
                  <a:extLst>
                    <a:ext uri="{9D8B030D-6E8A-4147-A177-3AD203B41FA5}">
                      <a16:colId xmlns:a16="http://schemas.microsoft.com/office/drawing/2014/main" val="4265139715"/>
                    </a:ext>
                  </a:extLst>
                </a:gridCol>
                <a:gridCol w="827514">
                  <a:extLst>
                    <a:ext uri="{9D8B030D-6E8A-4147-A177-3AD203B41FA5}">
                      <a16:colId xmlns:a16="http://schemas.microsoft.com/office/drawing/2014/main" val="4078252168"/>
                    </a:ext>
                  </a:extLst>
                </a:gridCol>
                <a:gridCol w="1012631">
                  <a:extLst>
                    <a:ext uri="{9D8B030D-6E8A-4147-A177-3AD203B41FA5}">
                      <a16:colId xmlns:a16="http://schemas.microsoft.com/office/drawing/2014/main" val="3644079559"/>
                    </a:ext>
                  </a:extLst>
                </a:gridCol>
              </a:tblGrid>
              <a:tr h="361538">
                <a:tc>
                  <a:txBody>
                    <a:bodyPr/>
                    <a:lstStyle/>
                    <a:p>
                      <a:pPr algn="ctr" rtl="0" fontAlgn="t">
                        <a:spcBef>
                          <a:spcPts val="0"/>
                        </a:spcBef>
                        <a:spcAft>
                          <a:spcPts val="0"/>
                        </a:spcAft>
                      </a:pPr>
                      <a:r>
                        <a:rPr lang="en-US" sz="1100" b="1" i="0" u="none" strike="noStrike" dirty="0">
                          <a:solidFill>
                            <a:srgbClr val="FFFFFF"/>
                          </a:solidFill>
                          <a:effectLst/>
                          <a:latin typeface="+mn-lt"/>
                        </a:rPr>
                        <a:t>Player Value</a:t>
                      </a:r>
                      <a:endParaRPr lang="en-US" sz="1100" b="1" dirty="0">
                        <a:effectLst/>
                        <a:latin typeface="+mn-lt"/>
                      </a:endParaRPr>
                    </a:p>
                  </a:txBody>
                  <a:tcPr marL="61185" marR="61185" marT="61185" marB="61185" anchor="ctr">
                    <a:lnL w="12649" cap="flat" cmpd="sng" algn="ctr">
                      <a:solidFill>
                        <a:srgbClr val="000000"/>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WAR</a:t>
                      </a:r>
                      <a:endParaRPr lang="en-US" sz="1100" b="1" dirty="0">
                        <a:effectLst/>
                        <a:latin typeface="+mn-lt"/>
                      </a:endParaRPr>
                    </a:p>
                  </a:txBody>
                  <a:tcPr marL="61185" marR="61185" marT="61185" marB="61185" anchor="ctr">
                    <a:lnL w="12649" cap="flat" cmpd="sng" algn="ctr">
                      <a:solidFill>
                        <a:srgbClr val="FFFFFF"/>
                      </a:solidFill>
                      <a:prstDash val="solid"/>
                      <a:round/>
                      <a:headEnd type="none" w="med" len="med"/>
                      <a:tailEnd type="none" w="med" len="med"/>
                    </a:lnL>
                    <a:lnR w="12649" cap="flat" cmpd="sng" algn="ctr">
                      <a:solidFill>
                        <a:srgbClr val="FFFFFF"/>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tc>
                  <a:txBody>
                    <a:bodyPr/>
                    <a:lstStyle/>
                    <a:p>
                      <a:pPr algn="ctr" rtl="0" fontAlgn="t">
                        <a:spcBef>
                          <a:spcPts val="0"/>
                        </a:spcBef>
                        <a:spcAft>
                          <a:spcPts val="0"/>
                        </a:spcAft>
                      </a:pPr>
                      <a:r>
                        <a:rPr lang="en-US" sz="1100" b="1" i="0" u="none" strike="noStrike" dirty="0">
                          <a:solidFill>
                            <a:srgbClr val="FFFFFF"/>
                          </a:solidFill>
                          <a:effectLst/>
                          <a:latin typeface="+mn-lt"/>
                        </a:rPr>
                        <a:t>Implied # Players</a:t>
                      </a:r>
                      <a:endParaRPr lang="en-US" sz="1100" b="1" dirty="0">
                        <a:effectLst/>
                        <a:latin typeface="+mn-lt"/>
                      </a:endParaRPr>
                    </a:p>
                  </a:txBody>
                  <a:tcPr marL="61185" marR="61185" marT="61185" marB="61185" anchor="ctr">
                    <a:lnL w="12649" cap="flat" cmpd="sng" algn="ctr">
                      <a:solidFill>
                        <a:srgbClr val="FFFFFF"/>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100872"/>
                    </a:solidFill>
                  </a:tcPr>
                </a:tc>
                <a:extLst>
                  <a:ext uri="{0D108BD9-81ED-4DB2-BD59-A6C34878D82A}">
                    <a16:rowId xmlns:a16="http://schemas.microsoft.com/office/drawing/2014/main" val="612320036"/>
                  </a:ext>
                </a:extLst>
              </a:tr>
              <a:tr h="256197">
                <a:tc>
                  <a:txBody>
                    <a:bodyPr/>
                    <a:lstStyle/>
                    <a:p>
                      <a:pPr algn="ctr" rtl="0" fontAlgn="t">
                        <a:spcBef>
                          <a:spcPts val="0"/>
                        </a:spcBef>
                        <a:spcAft>
                          <a:spcPts val="0"/>
                        </a:spcAft>
                      </a:pPr>
                      <a:r>
                        <a:rPr lang="en-US" sz="900" b="0" i="0" u="none" strike="noStrike" dirty="0">
                          <a:solidFill>
                            <a:srgbClr val="100872"/>
                          </a:solidFill>
                          <a:effectLst/>
                          <a:latin typeface="Cantata One"/>
                        </a:rPr>
                        <a:t>Scrub</a:t>
                      </a:r>
                      <a:endParaRPr lang="en-US"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&lt;-.25</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106</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9013282"/>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Replacement Player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-0.25 to 0.25</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228</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2018657"/>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Role Player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0.25 to 1</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117</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8522237"/>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Solid Starter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1 to 2.5</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112</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1487711"/>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Good Player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2.5 to 4</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54</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8681254"/>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All-Star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4 to 6.5 </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900" b="0" i="0" u="none" strike="noStrike">
                          <a:solidFill>
                            <a:srgbClr val="100872"/>
                          </a:solidFill>
                          <a:effectLst/>
                          <a:latin typeface="Cantata One"/>
                        </a:rPr>
                        <a:t>32</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9862241"/>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Superstar</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dirty="0">
                          <a:solidFill>
                            <a:srgbClr val="100872"/>
                          </a:solidFill>
                          <a:effectLst/>
                          <a:latin typeface="Cantata One"/>
                        </a:rPr>
                        <a:t>6.5 to 7.5</a:t>
                      </a:r>
                      <a:endParaRPr lang="en-US"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100872"/>
                          </a:solidFill>
                          <a:effectLst/>
                          <a:latin typeface="Cantata One"/>
                        </a:rPr>
                        <a:t>4</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926851"/>
                  </a:ext>
                </a:extLst>
              </a:tr>
              <a:tr h="256197">
                <a:tc>
                  <a:txBody>
                    <a:bodyPr/>
                    <a:lstStyle/>
                    <a:p>
                      <a:pPr algn="ctr" rtl="0" fontAlgn="t">
                        <a:spcBef>
                          <a:spcPts val="0"/>
                        </a:spcBef>
                        <a:spcAft>
                          <a:spcPts val="0"/>
                        </a:spcAft>
                      </a:pPr>
                      <a:r>
                        <a:rPr lang="en-US" sz="900" b="0" i="0" u="none" strike="noStrike">
                          <a:solidFill>
                            <a:srgbClr val="100872"/>
                          </a:solidFill>
                          <a:effectLst/>
                          <a:latin typeface="Cantata One"/>
                        </a:rPr>
                        <a:t>MVP</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a:solidFill>
                            <a:srgbClr val="100872"/>
                          </a:solidFill>
                          <a:effectLst/>
                          <a:latin typeface="Cantata One"/>
                        </a:rPr>
                        <a:t>7.5+</a:t>
                      </a:r>
                      <a:endParaRPr lang="en-US">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900" b="0" i="0" u="none" strike="noStrike" dirty="0">
                          <a:solidFill>
                            <a:srgbClr val="100872"/>
                          </a:solidFill>
                          <a:effectLst/>
                          <a:latin typeface="Cantata One"/>
                        </a:rPr>
                        <a:t>2</a:t>
                      </a:r>
                      <a:endParaRPr lang="en-US"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0209849"/>
                  </a:ext>
                </a:extLst>
              </a:tr>
            </a:tbl>
          </a:graphicData>
        </a:graphic>
      </p:graphicFrame>
      <p:sp>
        <p:nvSpPr>
          <p:cNvPr id="11" name="Isosceles Triangle 10">
            <a:extLst>
              <a:ext uri="{FF2B5EF4-FFF2-40B4-BE49-F238E27FC236}">
                <a16:creationId xmlns:a16="http://schemas.microsoft.com/office/drawing/2014/main" id="{6210E47D-267B-4F2B-B5AA-793436A51EB3}"/>
              </a:ext>
            </a:extLst>
          </p:cNvPr>
          <p:cNvSpPr/>
          <p:nvPr/>
        </p:nvSpPr>
        <p:spPr>
          <a:xfrm rot="5400000">
            <a:off x="5526295" y="2604523"/>
            <a:ext cx="1074965" cy="13571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47062D4-97A3-403D-BF4E-07E1D25893E0}"/>
              </a:ext>
            </a:extLst>
          </p:cNvPr>
          <p:cNvSpPr/>
          <p:nvPr/>
        </p:nvSpPr>
        <p:spPr>
          <a:xfrm>
            <a:off x="6312310" y="1215373"/>
            <a:ext cx="2564990" cy="291401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i="1" dirty="0">
                <a:solidFill>
                  <a:schemeClr val="tx1"/>
                </a:solidFill>
              </a:rPr>
              <a:t>Observations</a:t>
            </a:r>
          </a:p>
          <a:p>
            <a:pPr algn="ctr"/>
            <a:endParaRPr lang="en-US" sz="1200" b="1" i="1" dirty="0">
              <a:solidFill>
                <a:schemeClr val="tx1"/>
              </a:solidFill>
            </a:endParaRPr>
          </a:p>
          <a:p>
            <a:pPr marL="171450" indent="-171450">
              <a:spcAft>
                <a:spcPts val="1200"/>
              </a:spcAft>
              <a:buFont typeface="Arial" panose="020B0604020202020204" pitchFamily="34" charset="0"/>
              <a:buChar char="•"/>
            </a:pPr>
            <a:r>
              <a:rPr lang="en-US" sz="1100" dirty="0">
                <a:solidFill>
                  <a:schemeClr val="tx1"/>
                </a:solidFill>
              </a:rPr>
              <a:t>Through examination of MLB player WAR values from 1977-2017, we find a skewed left distribution of “Scrubs”, “Replacement Players”, “Role Players”, and “Solid Starters”</a:t>
            </a:r>
          </a:p>
          <a:p>
            <a:pPr marL="171450" indent="-171450">
              <a:spcAft>
                <a:spcPts val="1200"/>
              </a:spcAft>
              <a:buFont typeface="Arial" panose="020B0604020202020204" pitchFamily="34" charset="0"/>
              <a:buChar char="•"/>
            </a:pPr>
            <a:r>
              <a:rPr lang="en-US" sz="1100" dirty="0">
                <a:solidFill>
                  <a:schemeClr val="tx1"/>
                </a:solidFill>
              </a:rPr>
              <a:t>On a year-by-year basis, based on the number of players in the MLB, we may imply there will by 32 “All-Star”, 4 “Superstar”, and 2 “MVP” equivalent statistical seasons</a:t>
            </a:r>
          </a:p>
          <a:p>
            <a:pPr marL="171450" indent="-171450">
              <a:buFont typeface="Arial" panose="020B0604020202020204" pitchFamily="34" charset="0"/>
              <a:buChar char="•"/>
            </a:pPr>
            <a:endParaRPr lang="en-US" sz="1100" dirty="0">
              <a:solidFill>
                <a:schemeClr val="tx1"/>
              </a:solidFill>
            </a:endParaRPr>
          </a:p>
          <a:p>
            <a:pPr algn="ctr"/>
            <a:endParaRPr lang="en-US" sz="1400" b="1" i="1" dirty="0">
              <a:solidFill>
                <a:schemeClr val="tx1"/>
              </a:solidFill>
            </a:endParaRPr>
          </a:p>
          <a:p>
            <a:pPr marL="169863" indent="-169863">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Tree>
    <p:extLst>
      <p:ext uri="{BB962C8B-B14F-4D97-AF65-F5344CB8AC3E}">
        <p14:creationId xmlns:p14="http://schemas.microsoft.com/office/powerpoint/2010/main" val="39723430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6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1&quot;&gt;&lt;elem m_fUsage=&quot;1.00000000000000000000E+00&quot;&gt;&lt;m_msothmcolidx val=&quot;0&quot;/&gt;&lt;m_rgb r=&quot;FF&quot; g=&quot;D3&quot; b=&quot;9B&quot;/&gt;&lt;m_nBrightness val=&quot;0&quot;/&gt;&lt;/elem&gt;&lt;elem m_fUsage=&quot;9.00000000000000022204E-01&quot;&gt;&lt;m_msothmcolidx val=&quot;0&quot;/&gt;&lt;m_rgb r=&quot;E1&quot; g=&quot;1C&quot; b=&quot;23&quot;/&gt;&lt;m_nBrightness val=&quot;0&quot;/&gt;&lt;/elem&gt;&lt;elem m_fUsage=&quot;8.10000000000000053291E-01&quot;&gt;&lt;m_msothmcolidx val=&quot;0&quot;/&gt;&lt;m_rgb r=&quot;E1&quot; g=&quot;04&quot; b=&quot;2B&quot;/&gt;&lt;m_nBrightness val=&quot;0&quot;/&gt;&lt;/elem&gt;&lt;elem m_fUsage=&quot;7.36098929100000076708E-01&quot;&gt;&lt;m_msothmcolidx val=&quot;0&quot;/&gt;&lt;m_rgb r=&quot;97&quot; g=&quot;BA&quot; b=&quot;FF&quot;/&gt;&lt;m_nBrightness val=&quot;0&quot;/&gt;&lt;/elem&gt;&lt;elem m_fUsage=&quot;7.29000000000000092371E-01&quot;&gt;&lt;m_msothmcolidx val=&quot;0&quot;/&gt;&lt;m_rgb r=&quot;9D&quot; g=&quot;02&quot; b=&quot;AE&quot;/&gt;&lt;m_nBrightness val=&quot;0&quot;/&gt;&lt;/elem&gt;&lt;elem m_fUsage=&quot;6.56100000000000127542E-01&quot;&gt;&lt;m_msothmcolidx val=&quot;0&quot;/&gt;&lt;m_rgb r=&quot;9A&quot; g=&quot;F8&quot; b=&quot;C9&quot;/&gt;&lt;m_nBrightness val=&quot;0&quot;/&gt;&lt;/elem&gt;&lt;elem m_fUsage=&quot;5.90490000000000181402E-01&quot;&gt;&lt;m_msothmcolidx val=&quot;0&quot;/&gt;&lt;m_rgb r=&quot;30&quot; g=&quot;EF&quot; b=&quot;E6&quot;/&gt;&lt;m_nBrightness val=&quot;0&quot;/&gt;&lt;/elem&gt;&lt;elem m_fUsage=&quot;5.31441000000000163261E-01&quot;&gt;&lt;m_msothmcolidx val=&quot;0&quot;/&gt;&lt;m_rgb r=&quot;35&quot; g=&quot;CC&quot; b=&quot;5F&quot;/&gt;&lt;m_nBrightness val=&quot;0&quot;/&gt;&lt;/elem&gt;&lt;elem m_fUsage=&quot;4.78296900000000135833E-01&quot;&gt;&lt;m_msothmcolidx val=&quot;0&quot;/&gt;&lt;m_rgb r=&quot;1A&quot; g=&quot;6A&quot; b=&quot;FF&quot;/&gt;&lt;m_nBrightness val=&quot;0&quot;/&gt;&lt;/elem&gt;&lt;elem m_fUsage=&quot;4.30467210000000155556E-01&quot;&gt;&lt;m_msothmcolidx val=&quot;0&quot;/&gt;&lt;m_rgb r=&quot;75&quot; g=&quot;A5&quot; b=&quot;FF&quot;/&gt;&lt;m_nBrightness val=&quot;0&quot;/&gt;&lt;/elem&gt;&lt;elem m_fUsage=&quot;3.13810596090000171188E-01&quot;&gt;&lt;m_msothmcolidx val=&quot;0&quot;/&gt;&lt;m_rgb r=&quot;00&quot; g=&quot;2B&quot; b=&quot;7D&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7ypSUe67Twip.73OZUKfR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P6NVmExLTDy9AZHZDaBmI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CUDAy8r0RGWk_LKGsn7U5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8XTz4Fd.TKS_E6KuSq7p4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K_iz0pI9TLGZulabbEJ.MQ"/>
</p:tagLst>
</file>

<file path=ppt/theme/theme1.xml><?xml version="1.0" encoding="utf-8"?>
<a:theme xmlns:a="http://schemas.openxmlformats.org/drawingml/2006/main" name="Accenture aug2016">
  <a:themeElements>
    <a:clrScheme name="AXIS Capital">
      <a:dk1>
        <a:srgbClr val="000000"/>
      </a:dk1>
      <a:lt1>
        <a:srgbClr val="FFFFFF"/>
      </a:lt1>
      <a:dk2>
        <a:srgbClr val="919191"/>
      </a:dk2>
      <a:lt2>
        <a:srgbClr val="00AEEF"/>
      </a:lt2>
      <a:accent1>
        <a:srgbClr val="00AEEF"/>
      </a:accent1>
      <a:accent2>
        <a:srgbClr val="1C3F94"/>
      </a:accent2>
      <a:accent3>
        <a:srgbClr val="007DC3"/>
      </a:accent3>
      <a:accent4>
        <a:srgbClr val="0096EA"/>
      </a:accent4>
      <a:accent5>
        <a:srgbClr val="00928F"/>
      </a:accent5>
      <a:accent6>
        <a:srgbClr val="00D0CB"/>
      </a:accent6>
      <a:hlink>
        <a:srgbClr val="F26531"/>
      </a:hlink>
      <a:folHlink>
        <a:srgbClr val="FBC497"/>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theme>
</file>

<file path=ppt/theme/theme2.xml><?xml version="1.0" encoding="utf-8"?>
<a:theme xmlns:a="http://schemas.openxmlformats.org/drawingml/2006/main" name="Office Theme">
  <a:themeElements>
    <a:clrScheme name="Landor Interim">
      <a:dk1>
        <a:sysClr val="windowText" lastClr="000000"/>
      </a:dk1>
      <a:lt1>
        <a:sysClr val="window" lastClr="FFFFFF"/>
      </a:lt1>
      <a:dk2>
        <a:srgbClr val="FED100"/>
      </a:dk2>
      <a:lt2>
        <a:srgbClr val="AAAAAA"/>
      </a:lt2>
      <a:accent1>
        <a:srgbClr val="000000"/>
      </a:accent1>
      <a:accent2>
        <a:srgbClr val="AAAAAA"/>
      </a:accent2>
      <a:accent3>
        <a:srgbClr val="FED100"/>
      </a:accent3>
      <a:accent4>
        <a:srgbClr val="FFE77A"/>
      </a:accent4>
      <a:accent5>
        <a:srgbClr val="898989"/>
      </a:accent5>
      <a:accent6>
        <a:srgbClr val="FFFFFF"/>
      </a:accent6>
      <a:hlink>
        <a:srgbClr val="898989"/>
      </a:hlink>
      <a:folHlink>
        <a:srgbClr val="898989"/>
      </a:folHlink>
    </a:clrScheme>
    <a:fontScheme name="Landor Landor 01">
      <a:majorFont>
        <a:latin typeface="Landor Corp S Medium"/>
        <a:ea typeface=""/>
        <a:cs typeface=""/>
      </a:majorFont>
      <a:minorFont>
        <a:latin typeface="Landor Corp 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ndor Landor 01">
      <a:majorFont>
        <a:latin typeface="Landor Corp S Medium"/>
        <a:ea typeface=""/>
        <a:cs typeface=""/>
      </a:majorFont>
      <a:minorFont>
        <a:latin typeface="Landor Corp 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C58C959850E94FA6C0E80AC4DBB6C5" ma:contentTypeVersion="4" ma:contentTypeDescription="Create a new document." ma:contentTypeScope="" ma:versionID="a6cf7d7557ea2b16f30bf54e174876c2">
  <xsd:schema xmlns:xsd="http://www.w3.org/2001/XMLSchema" xmlns:xs="http://www.w3.org/2001/XMLSchema" xmlns:p="http://schemas.microsoft.com/office/2006/metadata/properties" xmlns:ns2="c11e30e2-abc2-473d-8439-9ce50fd1fa57" xmlns:ns3="0e24b35a-610f-4a48-8682-d8b2ddcaf715" targetNamespace="http://schemas.microsoft.com/office/2006/metadata/properties" ma:root="true" ma:fieldsID="2ee99670bba83da4367807aef38df927" ns2:_="" ns3:_="">
    <xsd:import namespace="c11e30e2-abc2-473d-8439-9ce50fd1fa57"/>
    <xsd:import namespace="0e24b35a-610f-4a48-8682-d8b2ddcaf71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1e30e2-abc2-473d-8439-9ce50fd1fa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e24b35a-610f-4a48-8682-d8b2ddcaf71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31F78C-CD79-49E6-BBB1-436847B32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1e30e2-abc2-473d-8439-9ce50fd1fa57"/>
    <ds:schemaRef ds:uri="0e24b35a-610f-4a48-8682-d8b2ddcaf7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1732A0-BF2F-4CB1-8B9B-FD0CF198A6ED}">
  <ds:schemaRef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c11e30e2-abc2-473d-8439-9ce50fd1fa57"/>
    <ds:schemaRef ds:uri="http://purl.org/dc/terms/"/>
    <ds:schemaRef ds:uri="http://www.w3.org/XML/1998/namespace"/>
    <ds:schemaRef ds:uri="0e24b35a-610f-4a48-8682-d8b2ddcaf715"/>
  </ds:schemaRefs>
</ds:datastoreItem>
</file>

<file path=customXml/itemProps3.xml><?xml version="1.0" encoding="utf-8"?>
<ds:datastoreItem xmlns:ds="http://schemas.openxmlformats.org/officeDocument/2006/customXml" ds:itemID="{2DE8A585-71B4-499C-9C09-E90DFAD101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Landor_PPT_Template_v2_MW_May2014</Template>
  <TotalTime>0</TotalTime>
  <Words>1348</Words>
  <Application>Microsoft Office PowerPoint</Application>
  <PresentationFormat>On-screen Show (16:9)</PresentationFormat>
  <Paragraphs>240</Paragraphs>
  <Slides>19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Arial Black</vt:lpstr>
      <vt:lpstr>Arial Bold</vt:lpstr>
      <vt:lpstr>Cantata One</vt:lpstr>
      <vt:lpstr>Franklin Gothic Medium</vt:lpstr>
      <vt:lpstr>Accenture aug2016</vt:lpstr>
      <vt:lpstr>think-cell Slide</vt:lpstr>
      <vt:lpstr>PowerPoint Presentation</vt:lpstr>
      <vt:lpstr>Project Overview</vt:lpstr>
      <vt:lpstr>PowerPoint Presentation</vt:lpstr>
      <vt:lpstr>Project Goals &amp; Deliverables</vt:lpstr>
      <vt:lpstr>Summary of Data Sources</vt:lpstr>
      <vt:lpstr>Data Overview</vt:lpstr>
      <vt:lpstr>Exploratory Data Analysis Percentage Distribution to Reach MLB Level</vt:lpstr>
      <vt:lpstr>Exploratory Data Analysis Unique Player Counts By Level</vt:lpstr>
      <vt:lpstr>Exploratory Data Analysis Wins Above Replacement (WAR) Distribution</vt:lpstr>
      <vt:lpstr>Exploratory Data Analysis Correlation Plots</vt:lpstr>
      <vt:lpstr>Description of Transformation of Data</vt:lpstr>
      <vt:lpstr>Data Modeling “Made It” Model</vt:lpstr>
      <vt:lpstr>Data Modeling “Made It” Model</vt:lpstr>
      <vt:lpstr>Data Modeling WAR Model</vt:lpstr>
      <vt:lpstr>Recommendations Top Mets Prospects within the Organization</vt:lpstr>
      <vt:lpstr>Recommendations Top Mariners Prospects to Target</vt:lpstr>
      <vt:lpstr>Dashboard &amp; Mobile Application Dashboard</vt:lpstr>
      <vt:lpstr>Dashboard &amp; Mobile Application Mobile Application</vt:lpstr>
      <vt:lpstr>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2016-08-17T15:45:52Z</cp:lastPrinted>
  <dcterms:created xsi:type="dcterms:W3CDTF">2015-10-21T03:46:38Z</dcterms:created>
  <dcterms:modified xsi:type="dcterms:W3CDTF">2018-08-27T01:31:55Z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0x010100BAC58C959850E94FA6C0E80AC4DBB6C5</vt:lpwstr>
  </property>
</Properties>
</file>