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5" r:id="rId15"/>
    <p:sldId id="286" r:id="rId16"/>
    <p:sldId id="287" r:id="rId17"/>
    <p:sldId id="269" r:id="rId18"/>
    <p:sldId id="270" r:id="rId19"/>
    <p:sldId id="271" r:id="rId20"/>
    <p:sldId id="290" r:id="rId21"/>
    <p:sldId id="291" r:id="rId22"/>
    <p:sldId id="292" r:id="rId23"/>
    <p:sldId id="293" r:id="rId24"/>
    <p:sldId id="275" r:id="rId25"/>
    <p:sldId id="288" r:id="rId26"/>
    <p:sldId id="276" r:id="rId27"/>
    <p:sldId id="278" r:id="rId28"/>
    <p:sldId id="279" r:id="rId29"/>
    <p:sldId id="280" r:id="rId30"/>
    <p:sldId id="281" r:id="rId31"/>
    <p:sldId id="289" r:id="rId32"/>
    <p:sldId id="294" r:id="rId33"/>
    <p:sldId id="295" r:id="rId34"/>
    <p:sldId id="296" r:id="rId35"/>
    <p:sldId id="304" r:id="rId36"/>
    <p:sldId id="305" r:id="rId37"/>
    <p:sldId id="298" r:id="rId38"/>
    <p:sldId id="299" r:id="rId39"/>
    <p:sldId id="300" r:id="rId40"/>
    <p:sldId id="301" r:id="rId41"/>
    <p:sldId id="302" r:id="rId42"/>
    <p:sldId id="303" r:id="rId43"/>
    <p:sldId id="282" r:id="rId44"/>
    <p:sldId id="306" r:id="rId45"/>
    <p:sldId id="307" r:id="rId46"/>
    <p:sldId id="309" r:id="rId47"/>
    <p:sldId id="308" r:id="rId48"/>
    <p:sldId id="28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54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B8566-558B-4A96-93C3-1DEDC2F72301}" type="datetimeFigureOut">
              <a:rPr lang="en-US" smtClean="0"/>
              <a:t>11/02/17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158AD-8557-4E79-AAA9-335A3788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2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158AD-8557-4E79-AAA9-335A378816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3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158AD-8557-4E79-AAA9-335A378816B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3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158AD-8557-4E79-AAA9-335A378816B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3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158AD-8557-4E79-AAA9-335A378816B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3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158AD-8557-4E79-AAA9-335A378816B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3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158AD-8557-4E79-AAA9-335A378816B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3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158AD-8557-4E79-AAA9-335A378816B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61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158AD-8557-4E79-AAA9-335A378816B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61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158AD-8557-4E79-AAA9-335A378816B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61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158AD-8557-4E79-AAA9-335A378816B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61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158AD-8557-4E79-AAA9-335A378816B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61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158AD-8557-4E79-AAA9-335A378816B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3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158AD-8557-4E79-AAA9-335A378816B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61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Given that we have had 2 conversions we know the true rate can't be 0, and we also know that it can't be 1 since we've had 3 people not convert. Everything else is pretty much fair game.</a:t>
            </a:r>
            <a:endParaRPr lang="en-US" sz="12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158AD-8557-4E79-AAA9-335A378816B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3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158AD-8557-4E79-AAA9-335A378816B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3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158AD-8557-4E79-AAA9-335A378816B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3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158AD-8557-4E79-AAA9-335A378816B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3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158AD-8557-4E79-AAA9-335A378816B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3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158AD-8557-4E79-AAA9-335A378816B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3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158AD-8557-4E79-AAA9-335A378816B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16A5-C5F7-414A-81D5-29DE714843C9}" type="datetimeFigureOut">
              <a:rPr lang="en-US" smtClean="0"/>
              <a:t>11/02/17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1AEC-C9B4-4C70-82B2-674D8EB3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1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16A5-C5F7-414A-81D5-29DE714843C9}" type="datetimeFigureOut">
              <a:rPr lang="en-US" smtClean="0"/>
              <a:t>11/02/17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1AEC-C9B4-4C70-82B2-674D8EB3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0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16A5-C5F7-414A-81D5-29DE714843C9}" type="datetimeFigureOut">
              <a:rPr lang="en-US" smtClean="0"/>
              <a:t>11/02/17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1AEC-C9B4-4C70-82B2-674D8EB3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1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16A5-C5F7-414A-81D5-29DE714843C9}" type="datetimeFigureOut">
              <a:rPr lang="en-US" smtClean="0"/>
              <a:t>11/02/17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1AEC-C9B4-4C70-82B2-674D8EB3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1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16A5-C5F7-414A-81D5-29DE714843C9}" type="datetimeFigureOut">
              <a:rPr lang="en-US" smtClean="0"/>
              <a:t>11/02/17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1AEC-C9B4-4C70-82B2-674D8EB3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5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16A5-C5F7-414A-81D5-29DE714843C9}" type="datetimeFigureOut">
              <a:rPr lang="en-US" smtClean="0"/>
              <a:t>11/02/17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1AEC-C9B4-4C70-82B2-674D8EB3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3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16A5-C5F7-414A-81D5-29DE714843C9}" type="datetimeFigureOut">
              <a:rPr lang="en-US" smtClean="0"/>
              <a:t>11/02/17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1AEC-C9B4-4C70-82B2-674D8EB3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16A5-C5F7-414A-81D5-29DE714843C9}" type="datetimeFigureOut">
              <a:rPr lang="en-US" smtClean="0"/>
              <a:t>11/02/17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1AEC-C9B4-4C70-82B2-674D8EB3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5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16A5-C5F7-414A-81D5-29DE714843C9}" type="datetimeFigureOut">
              <a:rPr lang="en-US" smtClean="0"/>
              <a:t>11/02/17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1AEC-C9B4-4C70-82B2-674D8EB3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16A5-C5F7-414A-81D5-29DE714843C9}" type="datetimeFigureOut">
              <a:rPr lang="en-US" smtClean="0"/>
              <a:t>11/02/17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1AEC-C9B4-4C70-82B2-674D8EB3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2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16A5-C5F7-414A-81D5-29DE714843C9}" type="datetimeFigureOut">
              <a:rPr lang="en-US" smtClean="0"/>
              <a:t>11/02/17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1AEC-C9B4-4C70-82B2-674D8EB3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9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816A5-C5F7-414A-81D5-29DE714843C9}" type="datetimeFigureOut">
              <a:rPr lang="en-US" smtClean="0"/>
              <a:t>11/02/17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D1AEC-C9B4-4C70-82B2-674D8EB3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ta_distribution#Bayes.27_prior_probability_.28Beta.281.2C1.29.29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ntbayesie.com/blog/2015/4/4/parameter-estimation-adding-bayesian-priors" TargetMode="External"/><Relationship Id="rId4" Type="http://schemas.openxmlformats.org/officeDocument/2006/relationships/hyperlink" Target="https://www.chrisstucchio.com/blog/2013/bayesian_analysis_conversion_rate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Analyzing </a:t>
            </a:r>
            <a:r>
              <a:rPr lang="en-US" b="1" dirty="0" smtClean="0"/>
              <a:t>Conversion Rates </a:t>
            </a:r>
            <a:r>
              <a:rPr lang="en-US" b="1" dirty="0"/>
              <a:t>with Bayes Rule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Alexander Booth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93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Bayesian Basics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52600" y="2082264"/>
            <a:ext cx="4953000" cy="157533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3505200"/>
            <a:ext cx="8915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5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Bayes’ Rule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Update f(θ), </a:t>
            </a:r>
            <a:r>
              <a:rPr lang="en-US" dirty="0"/>
              <a:t>our </a:t>
            </a:r>
            <a:r>
              <a:rPr lang="en-US" dirty="0" smtClean="0"/>
              <a:t>belief, based </a:t>
            </a:r>
            <a:r>
              <a:rPr lang="en-US" dirty="0"/>
              <a:t>on evidence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3733800"/>
            <a:ext cx="6172200" cy="18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9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Bayes’ Rule</a:t>
            </a:r>
            <a:endParaRPr lang="en-US" dirty="0"/>
          </a:p>
          <a:p>
            <a:r>
              <a:rPr lang="en-US" dirty="0" smtClean="0"/>
              <a:t>P(fact) is our </a:t>
            </a:r>
            <a:r>
              <a:rPr lang="en-US" b="1" dirty="0" smtClean="0"/>
              <a:t>Prior </a:t>
            </a:r>
            <a:r>
              <a:rPr lang="en-US" dirty="0" smtClean="0"/>
              <a:t>distribution and is purely subjective. It </a:t>
            </a:r>
            <a:r>
              <a:rPr lang="en-US" dirty="0"/>
              <a:t>represents our beliefs </a:t>
            </a:r>
            <a:r>
              <a:rPr lang="en-US" b="1" dirty="0"/>
              <a:t>before</a:t>
            </a:r>
            <a:r>
              <a:rPr lang="en-US" dirty="0"/>
              <a:t> we have gathered any evidence</a:t>
            </a:r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fact|evidence</a:t>
            </a:r>
            <a:r>
              <a:rPr lang="en-US" dirty="0" smtClean="0"/>
              <a:t>) is our </a:t>
            </a:r>
            <a:r>
              <a:rPr lang="en-US" b="1" dirty="0" smtClean="0"/>
              <a:t>Posterior </a:t>
            </a:r>
            <a:r>
              <a:rPr lang="en-US" dirty="0" smtClean="0"/>
              <a:t>distribution and is our estimator of f(θ)</a:t>
            </a:r>
            <a:endParaRPr lang="en-US" b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4876800"/>
            <a:ext cx="6172200" cy="18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0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Beta Distribution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common </a:t>
            </a:r>
            <a:r>
              <a:rPr lang="en-US" dirty="0" smtClean="0"/>
              <a:t>choice for </a:t>
            </a:r>
            <a:r>
              <a:rPr lang="en-US" dirty="0"/>
              <a:t>the underlying choice of model </a:t>
            </a:r>
            <a:r>
              <a:rPr lang="en-US" dirty="0"/>
              <a:t>is the </a:t>
            </a:r>
            <a:r>
              <a:rPr lang="en-US" b="1" dirty="0" smtClean="0"/>
              <a:t>Beta </a:t>
            </a:r>
            <a:r>
              <a:rPr lang="en-US" b="1" dirty="0" smtClean="0"/>
              <a:t>Distribution</a:t>
            </a:r>
          </a:p>
          <a:p>
            <a:r>
              <a:rPr lang="en-US" dirty="0" smtClean="0"/>
              <a:t>The Beta Distribution is used for both the Prior function and the Posterior function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4448476"/>
            <a:ext cx="5486400" cy="181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79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Beta Distribution</a:t>
            </a:r>
            <a:endParaRPr lang="en-US" dirty="0"/>
          </a:p>
          <a:p>
            <a:r>
              <a:rPr lang="en-US" dirty="0"/>
              <a:t>the Beta distribution can be understood as representing a distribution </a:t>
            </a:r>
            <a:r>
              <a:rPr lang="en-US" i="1" dirty="0"/>
              <a:t>of </a:t>
            </a:r>
            <a:r>
              <a:rPr lang="en-US" i="1" dirty="0" smtClean="0"/>
              <a:t>probabilities</a:t>
            </a:r>
          </a:p>
          <a:p>
            <a:endParaRPr lang="en-US" i="1" dirty="0" smtClean="0"/>
          </a:p>
          <a:p>
            <a:r>
              <a:rPr lang="en-US" dirty="0"/>
              <a:t> </a:t>
            </a:r>
            <a:r>
              <a:rPr lang="en-US" dirty="0" smtClean="0"/>
              <a:t>It </a:t>
            </a:r>
            <a:r>
              <a:rPr lang="en-US" dirty="0"/>
              <a:t>represents all the possible values of a probability when we don't know what that probability 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138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Beta Distribution</a:t>
            </a:r>
            <a:endParaRPr lang="en-US" dirty="0"/>
          </a:p>
          <a:p>
            <a:r>
              <a:rPr lang="en-US" dirty="0" smtClean="0"/>
              <a:t>Two parameters: </a:t>
            </a:r>
          </a:p>
          <a:p>
            <a:endParaRPr lang="en-US" dirty="0" smtClean="0"/>
          </a:p>
          <a:p>
            <a:r>
              <a:rPr lang="en-US" dirty="0" smtClean="0"/>
              <a:t>Alpha = # of successes</a:t>
            </a:r>
          </a:p>
          <a:p>
            <a:r>
              <a:rPr lang="en-US" dirty="0" smtClean="0"/>
              <a:t>Beta = # of failures</a:t>
            </a:r>
          </a:p>
          <a:p>
            <a:pPr marL="0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189378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Beta Distribution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79629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01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56184"/>
            <a:ext cx="41910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Popular </a:t>
            </a:r>
            <a:r>
              <a:rPr lang="en-US" b="1" dirty="0" smtClean="0"/>
              <a:t>Uniformed Priors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</a:t>
            </a:r>
            <a:r>
              <a:rPr lang="en-US" baseline="-25000" dirty="0" smtClean="0"/>
              <a:t>1,1</a:t>
            </a:r>
            <a:r>
              <a:rPr lang="en-US" dirty="0" smtClean="0"/>
              <a:t>(θ), Bayes’ Prior</a:t>
            </a:r>
            <a:endParaRPr lang="en-US" dirty="0"/>
          </a:p>
          <a:p>
            <a:r>
              <a:rPr lang="en-US" dirty="0" smtClean="0"/>
              <a:t>All potential probabilities are equal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684" y="1687629"/>
            <a:ext cx="4911316" cy="344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307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56184"/>
            <a:ext cx="41910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Popular </a:t>
            </a:r>
            <a:r>
              <a:rPr lang="en-US" b="1" dirty="0" smtClean="0"/>
              <a:t>Uniformed Priors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</a:t>
            </a:r>
            <a:r>
              <a:rPr lang="en-US" baseline="-25000" dirty="0" smtClean="0"/>
              <a:t>0,0</a:t>
            </a:r>
            <a:r>
              <a:rPr lang="en-US" dirty="0" smtClean="0"/>
              <a:t>(θ</a:t>
            </a:r>
            <a:r>
              <a:rPr lang="en-US" dirty="0" smtClean="0"/>
              <a:t>), Haldane’s </a:t>
            </a:r>
            <a:r>
              <a:rPr lang="en-US" dirty="0" smtClean="0"/>
              <a:t>Prior</a:t>
            </a:r>
          </a:p>
          <a:p>
            <a:r>
              <a:rPr lang="en-US" dirty="0" smtClean="0"/>
              <a:t>It either happens always, or never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99" y="1752600"/>
            <a:ext cx="4763703" cy="346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102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Calculating Posterior</a:t>
            </a:r>
            <a:endParaRPr lang="en-US" dirty="0"/>
          </a:p>
          <a:p>
            <a:r>
              <a:rPr lang="en-US" dirty="0" smtClean="0"/>
              <a:t>Given a prior f</a:t>
            </a:r>
            <a:r>
              <a:rPr lang="el-GR" baseline="-25000" dirty="0" smtClean="0"/>
              <a:t>α,β</a:t>
            </a:r>
            <a:r>
              <a:rPr lang="el-GR" dirty="0" smtClean="0"/>
              <a:t>(θ</a:t>
            </a:r>
            <a:r>
              <a:rPr lang="el-GR" dirty="0" smtClean="0"/>
              <a:t>)</a:t>
            </a:r>
            <a:r>
              <a:rPr lang="en-US" dirty="0" smtClean="0"/>
              <a:t> with alpha and beta</a:t>
            </a:r>
            <a:endParaRPr lang="en-US" dirty="0"/>
          </a:p>
          <a:p>
            <a:r>
              <a:rPr lang="en-US" dirty="0" smtClean="0"/>
              <a:t>Plus </a:t>
            </a:r>
            <a:r>
              <a:rPr lang="en-US" dirty="0"/>
              <a:t>N trials and </a:t>
            </a:r>
            <a:r>
              <a:rPr lang="en-US" dirty="0" smtClean="0"/>
              <a:t>K observed successes</a:t>
            </a:r>
          </a:p>
          <a:p>
            <a:r>
              <a:rPr lang="en-US" dirty="0" smtClean="0"/>
              <a:t>Plus Math results in</a:t>
            </a:r>
            <a:r>
              <a:rPr lang="en-US" dirty="0"/>
              <a:t>: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94335" y="4191000"/>
            <a:ext cx="61722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Purpose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quick tutorial will outline how to analyze a success metric in the Bayesian sense.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05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Calculating Posterior</a:t>
            </a:r>
            <a:endParaRPr lang="en-US" dirty="0"/>
          </a:p>
          <a:p>
            <a:r>
              <a:rPr lang="en-US" sz="2800" dirty="0" smtClean="0"/>
              <a:t>Confused? Don’t be! Here are 4 Easy Ste</a:t>
            </a:r>
            <a:r>
              <a:rPr lang="en-US" sz="2800" dirty="0" smtClean="0"/>
              <a:t>ps:</a:t>
            </a:r>
          </a:p>
          <a:p>
            <a:r>
              <a:rPr lang="en-US" sz="2800" dirty="0" smtClean="0"/>
              <a:t>Step 1: Pick a prior. </a:t>
            </a:r>
            <a:r>
              <a:rPr lang="en-US" sz="2800" dirty="0"/>
              <a:t>f</a:t>
            </a:r>
            <a:r>
              <a:rPr lang="en-US" sz="2800" dirty="0" smtClean="0"/>
              <a:t>(1,1) or f(0,0) are good choices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22290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Calculating Posterior</a:t>
            </a:r>
            <a:endParaRPr lang="en-US" dirty="0"/>
          </a:p>
          <a:p>
            <a:r>
              <a:rPr lang="en-US" sz="2800" dirty="0" smtClean="0"/>
              <a:t>Confused? Don’t be! Here are 4 Easy Ste</a:t>
            </a:r>
            <a:r>
              <a:rPr lang="en-US" sz="2800" dirty="0" smtClean="0"/>
              <a:t>ps:</a:t>
            </a:r>
          </a:p>
          <a:p>
            <a:r>
              <a:rPr lang="en-US" sz="2800" dirty="0" smtClean="0"/>
              <a:t>Step 1: Pick a prior. </a:t>
            </a:r>
            <a:r>
              <a:rPr lang="en-US" sz="2800" dirty="0"/>
              <a:t>f</a:t>
            </a:r>
            <a:r>
              <a:rPr lang="en-US" sz="2800" dirty="0" smtClean="0"/>
              <a:t>(1,1) or f(0,0) are good choices</a:t>
            </a:r>
          </a:p>
          <a:p>
            <a:r>
              <a:rPr lang="en-US" sz="2800" dirty="0" smtClean="0"/>
              <a:t>Step 2: Observe N trials, with K success and F failures</a:t>
            </a:r>
          </a:p>
          <a:p>
            <a:pPr lvl="1"/>
            <a:r>
              <a:rPr lang="en-US" sz="2400" dirty="0" err="1" smtClean="0"/>
              <a:t>E.g</a:t>
            </a:r>
            <a:r>
              <a:rPr lang="en-US" sz="2400" dirty="0" smtClean="0"/>
              <a:t> 794 people saw the ad, 12 signed up, 782 didn’t</a:t>
            </a:r>
          </a:p>
        </p:txBody>
      </p:sp>
    </p:spTree>
    <p:extLst>
      <p:ext uri="{BB962C8B-B14F-4D97-AF65-F5344CB8AC3E}">
        <p14:creationId xmlns:p14="http://schemas.microsoft.com/office/powerpoint/2010/main" val="1245186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Calculating Posterior</a:t>
            </a:r>
            <a:endParaRPr lang="en-US" dirty="0"/>
          </a:p>
          <a:p>
            <a:r>
              <a:rPr lang="en-US" sz="2800" dirty="0" smtClean="0"/>
              <a:t>Confused? Don’t be! Here are 4 Easy Ste</a:t>
            </a:r>
            <a:r>
              <a:rPr lang="en-US" sz="2800" dirty="0" smtClean="0"/>
              <a:t>ps:</a:t>
            </a:r>
          </a:p>
          <a:p>
            <a:r>
              <a:rPr lang="en-US" sz="2800" dirty="0" smtClean="0"/>
              <a:t>Step 1: Pick a prior. </a:t>
            </a:r>
            <a:r>
              <a:rPr lang="en-US" sz="2800" dirty="0"/>
              <a:t>f</a:t>
            </a:r>
            <a:r>
              <a:rPr lang="en-US" sz="2800" dirty="0" smtClean="0"/>
              <a:t>(1,1) or f(0,0) are good choices</a:t>
            </a:r>
          </a:p>
          <a:p>
            <a:r>
              <a:rPr lang="en-US" sz="2800" dirty="0" smtClean="0"/>
              <a:t>Step 2: Observe N trials, with K success and F failures</a:t>
            </a:r>
          </a:p>
          <a:p>
            <a:pPr lvl="1"/>
            <a:r>
              <a:rPr lang="en-US" sz="2400" dirty="0" err="1" smtClean="0"/>
              <a:t>E.g</a:t>
            </a:r>
            <a:r>
              <a:rPr lang="en-US" sz="2400" dirty="0" smtClean="0"/>
              <a:t> 794 people saw the ad, 12 signed up, 782 didn’t</a:t>
            </a:r>
            <a:endParaRPr lang="en-US" dirty="0"/>
          </a:p>
          <a:p>
            <a:r>
              <a:rPr lang="en-US" sz="2800" dirty="0" smtClean="0"/>
              <a:t>Step 3: Do simple addition to calculate new alpha or beta. This is optional if you pick the f(0,0) prior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1305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Calculating Posterior</a:t>
            </a:r>
            <a:endParaRPr lang="en-US" dirty="0"/>
          </a:p>
          <a:p>
            <a:r>
              <a:rPr lang="en-US" sz="2800" dirty="0" smtClean="0"/>
              <a:t>Confused? Don’t be! Here are 4 Easy Ste</a:t>
            </a:r>
            <a:r>
              <a:rPr lang="en-US" sz="2800" dirty="0" smtClean="0"/>
              <a:t>ps:</a:t>
            </a:r>
          </a:p>
          <a:p>
            <a:r>
              <a:rPr lang="en-US" sz="2800" dirty="0" smtClean="0"/>
              <a:t>Step 1: Pick a prior. </a:t>
            </a:r>
            <a:r>
              <a:rPr lang="en-US" sz="2800" dirty="0"/>
              <a:t>f</a:t>
            </a:r>
            <a:r>
              <a:rPr lang="en-US" sz="2800" dirty="0" smtClean="0"/>
              <a:t>(1,1) or f(0,0) are good choices</a:t>
            </a:r>
          </a:p>
          <a:p>
            <a:r>
              <a:rPr lang="en-US" sz="2800" dirty="0" smtClean="0"/>
              <a:t>Step 2: Observe N trials, with K success and F failures</a:t>
            </a:r>
          </a:p>
          <a:p>
            <a:pPr lvl="1"/>
            <a:r>
              <a:rPr lang="en-US" sz="2400" dirty="0" err="1" smtClean="0"/>
              <a:t>E.g</a:t>
            </a:r>
            <a:r>
              <a:rPr lang="en-US" sz="2400" dirty="0" smtClean="0"/>
              <a:t> 794 people saw the ad, 12 signed up, 782 didn’t</a:t>
            </a:r>
            <a:endParaRPr lang="en-US" dirty="0"/>
          </a:p>
          <a:p>
            <a:r>
              <a:rPr lang="en-US" sz="2800" dirty="0" smtClean="0"/>
              <a:t>Step 3: Do simple addition to calculate new alpha or beta. This is optional if you pick the f(0,0) prior</a:t>
            </a:r>
          </a:p>
          <a:p>
            <a:r>
              <a:rPr lang="en-US" sz="2800" dirty="0" smtClean="0"/>
              <a:t>Step 4. New Alpha = Prior Alpha + K</a:t>
            </a:r>
          </a:p>
          <a:p>
            <a:pPr marL="0" indent="0">
              <a:buNone/>
            </a:pPr>
            <a:r>
              <a:rPr lang="en-US" sz="2800" dirty="0" smtClean="0"/>
              <a:t>	       New Beta = Prior Beta + 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6203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Calculating Posterior</a:t>
            </a:r>
            <a:endParaRPr lang="en-US" dirty="0" smtClean="0"/>
          </a:p>
          <a:p>
            <a:r>
              <a:rPr lang="en-US" dirty="0" smtClean="0"/>
              <a:t>Prior = Uniform Beta = f</a:t>
            </a:r>
            <a:r>
              <a:rPr lang="en-US" baseline="-25000" dirty="0" smtClean="0"/>
              <a:t>1,1</a:t>
            </a:r>
            <a:r>
              <a:rPr lang="en-US" dirty="0" smtClean="0"/>
              <a:t>(θ)</a:t>
            </a:r>
            <a:endParaRPr lang="en-US" dirty="0"/>
          </a:p>
          <a:p>
            <a:r>
              <a:rPr lang="en-US" dirty="0" smtClean="0"/>
              <a:t>N = 794, K = </a:t>
            </a:r>
            <a:r>
              <a:rPr lang="en-US" dirty="0" smtClean="0"/>
              <a:t>12, F = 782</a:t>
            </a:r>
          </a:p>
          <a:p>
            <a:r>
              <a:rPr lang="en-US" dirty="0"/>
              <a:t>Alpha = 1, Beta = </a:t>
            </a:r>
            <a:r>
              <a:rPr lang="en-US" dirty="0" smtClean="0"/>
              <a:t>1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Posterior = </a:t>
            </a:r>
            <a:r>
              <a:rPr lang="en-US" dirty="0" smtClean="0"/>
              <a:t>f</a:t>
            </a:r>
            <a:r>
              <a:rPr lang="en-US" baseline="-25000" dirty="0" smtClean="0"/>
              <a:t>1+12</a:t>
            </a:r>
            <a:r>
              <a:rPr lang="en-US" baseline="-25000" dirty="0"/>
              <a:t>, </a:t>
            </a:r>
            <a:r>
              <a:rPr lang="en-US" baseline="-25000" dirty="0" smtClean="0"/>
              <a:t>1+782</a:t>
            </a:r>
            <a:r>
              <a:rPr lang="en-US" dirty="0" smtClean="0"/>
              <a:t>(θ)</a:t>
            </a:r>
            <a:endParaRPr lang="en-US" b="1" dirty="0"/>
          </a:p>
          <a:p>
            <a:r>
              <a:rPr lang="en-US" b="1" dirty="0"/>
              <a:t>Posterior = </a:t>
            </a:r>
            <a:r>
              <a:rPr lang="en-US" dirty="0" smtClean="0"/>
              <a:t>f</a:t>
            </a:r>
            <a:r>
              <a:rPr lang="en-US" baseline="-25000" dirty="0" smtClean="0"/>
              <a:t>13, 783</a:t>
            </a:r>
            <a:r>
              <a:rPr lang="en-US" dirty="0" smtClean="0"/>
              <a:t>(θ</a:t>
            </a:r>
            <a:r>
              <a:rPr lang="en-US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5000"/>
            <a:ext cx="25527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721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Calculating </a:t>
            </a:r>
            <a:r>
              <a:rPr lang="en-US" b="1" dirty="0" smtClean="0"/>
              <a:t>Posterior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5000"/>
            <a:ext cx="25527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27847"/>
            <a:ext cx="60960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689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Calculating Probability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robability </a:t>
            </a:r>
            <a:r>
              <a:rPr lang="en-US" dirty="0"/>
              <a:t>that our true conversion rate is greater than 1</a:t>
            </a:r>
            <a:r>
              <a:rPr lang="en-US" dirty="0" smtClean="0"/>
              <a:t>%?</a:t>
            </a:r>
          </a:p>
          <a:p>
            <a:endParaRPr lang="en-US" dirty="0" smtClean="0"/>
          </a:p>
          <a:p>
            <a:r>
              <a:rPr lang="en-US" dirty="0" smtClean="0"/>
              <a:t>Just </a:t>
            </a:r>
            <a:r>
              <a:rPr lang="en-US" dirty="0"/>
              <a:t>i</a:t>
            </a:r>
            <a:r>
              <a:rPr lang="en-US" dirty="0" smtClean="0"/>
              <a:t>ntegrate </a:t>
            </a:r>
            <a:r>
              <a:rPr lang="en-US" dirty="0" smtClean="0"/>
              <a:t>f</a:t>
            </a:r>
            <a:r>
              <a:rPr lang="en-US" baseline="-25000" dirty="0" smtClean="0"/>
              <a:t>13, 783</a:t>
            </a:r>
            <a:r>
              <a:rPr lang="en-US" dirty="0" smtClean="0"/>
              <a:t>(θ</a:t>
            </a:r>
            <a:r>
              <a:rPr lang="en-US" dirty="0" smtClean="0"/>
              <a:t>) from .01 to 1!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5000"/>
            <a:ext cx="25527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386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Calculating Probability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robability </a:t>
            </a:r>
            <a:r>
              <a:rPr lang="en-US" dirty="0"/>
              <a:t>that our true conversion rate is greater than 1</a:t>
            </a:r>
            <a:r>
              <a:rPr lang="en-US" dirty="0" smtClean="0"/>
              <a:t>%?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= 0.94 = 94% that the true conversion rate is greater than 1%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5000"/>
            <a:ext cx="25527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59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Using a Prior from Intuition or Business Domain </a:t>
            </a:r>
            <a:r>
              <a:rPr lang="en-US" sz="2400" b="1" dirty="0" smtClean="0"/>
              <a:t>Knowledge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We </a:t>
            </a:r>
            <a:r>
              <a:rPr lang="en-US" sz="2400" dirty="0"/>
              <a:t>could choose </a:t>
            </a:r>
            <a:r>
              <a:rPr lang="en-US" sz="2400" dirty="0" smtClean="0"/>
              <a:t>a prior </a:t>
            </a:r>
            <a:r>
              <a:rPr lang="en-US" sz="2400" dirty="0"/>
              <a:t>based on our intuition about </a:t>
            </a:r>
            <a:r>
              <a:rPr lang="en-US" sz="2400" dirty="0" smtClean="0"/>
              <a:t>advertising </a:t>
            </a:r>
            <a:r>
              <a:rPr lang="en-US" sz="2400" dirty="0"/>
              <a:t>conversion </a:t>
            </a:r>
            <a:r>
              <a:rPr lang="en-US" sz="2400" dirty="0" smtClean="0"/>
              <a:t>rates.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When does this matter most? 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 smtClean="0"/>
              <a:t>Small sample sizes</a:t>
            </a:r>
          </a:p>
          <a:p>
            <a:pPr lvl="1"/>
            <a:r>
              <a:rPr lang="en-US" sz="2000" dirty="0" smtClean="0"/>
              <a:t>The astute among you may have already noticed the Beta(2,8) graph was a lot wider, without a narrow spike when compared to Beta(13,783). Good work.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6780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Using a Prior from Intuition or Business Domain </a:t>
            </a:r>
            <a:r>
              <a:rPr lang="en-US" sz="2400" b="1" dirty="0" smtClean="0"/>
              <a:t>Knowledge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Of the first 5 people to see our ad, 2 created an account!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Do we really have a 40% conversion rate though?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Using uninformed prior of Beta(0,0) gives a posterior function =</a:t>
            </a:r>
          </a:p>
          <a:p>
            <a:pPr marL="0" indent="0">
              <a:buNone/>
            </a:pPr>
            <a:r>
              <a:rPr lang="en-US" sz="2400" dirty="0" smtClean="0"/>
              <a:t>= Beta(2+0, 3+0) = </a:t>
            </a:r>
            <a:r>
              <a:rPr lang="en-US" sz="2400" b="1" dirty="0" smtClean="0"/>
              <a:t>Beta(2,3)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67970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Scenario</a:t>
            </a:r>
            <a:r>
              <a:rPr lang="en-US" b="1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McMaster-Carr </a:t>
            </a:r>
            <a:r>
              <a:rPr lang="en-US" dirty="0"/>
              <a:t>has just launched a new app, </a:t>
            </a:r>
            <a:r>
              <a:rPr lang="en-US" dirty="0" err="1"/>
              <a:t>ScrewUp</a:t>
            </a:r>
            <a:r>
              <a:rPr lang="en-US" dirty="0"/>
              <a:t>. It's a hip little app matching people who love screws with specialty screws in our catalog.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Our </a:t>
            </a:r>
            <a:r>
              <a:rPr lang="en-US" dirty="0"/>
              <a:t>marketing team has gotten some early publicity by advertising on </a:t>
            </a:r>
            <a:r>
              <a:rPr lang="en-US" dirty="0" smtClean="0"/>
              <a:t>Google…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5000"/>
            <a:ext cx="25527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90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Using a Prior from Intuition or Business Domain </a:t>
            </a:r>
            <a:r>
              <a:rPr lang="en-US" sz="2400" b="1" dirty="0" smtClean="0"/>
              <a:t>Knowledge</a:t>
            </a:r>
            <a:endParaRPr lang="en-US" sz="2400" b="1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74244"/>
            <a:ext cx="787717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118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Using a Prior from Intuition or Business Domain </a:t>
            </a:r>
            <a:r>
              <a:rPr lang="en-US" sz="2400" b="1" dirty="0" smtClean="0"/>
              <a:t>Knowledge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/>
              <a:t>Unlike </a:t>
            </a:r>
            <a:r>
              <a:rPr lang="en-US" sz="2400" dirty="0" smtClean="0"/>
              <a:t>the last example, </a:t>
            </a:r>
            <a:r>
              <a:rPr lang="en-US" sz="2400" dirty="0"/>
              <a:t>where we had a pretty narrow spike, we have this huge range of possible values. 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Our true </a:t>
            </a:r>
            <a:r>
              <a:rPr lang="en-US" sz="2400" dirty="0"/>
              <a:t>conversion rate could be pretty much anything between 0.05 and 0.8!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This </a:t>
            </a:r>
            <a:r>
              <a:rPr lang="en-US" sz="2400" dirty="0"/>
              <a:t>reflects the very little information that we actually have acquired so far. 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399304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Using a Prior from Intuition or Business Domain </a:t>
            </a:r>
            <a:r>
              <a:rPr lang="en-US" sz="2400" b="1" dirty="0" smtClean="0"/>
              <a:t>Knowledge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Hold your horses though. We may be new to the app advertising department, but an 80% sign up rate still sounds really high.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Doing some quick research, we know that similar ads for mobile apps garner a 2.5% conversion rate. How do we map that to a Beta function?</a:t>
            </a:r>
          </a:p>
        </p:txBody>
      </p:sp>
    </p:spTree>
    <p:extLst>
      <p:ext uri="{BB962C8B-B14F-4D97-AF65-F5344CB8AC3E}">
        <p14:creationId xmlns:p14="http://schemas.microsoft.com/office/powerpoint/2010/main" val="509956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Using a Prior from Intuition or Business Domain </a:t>
            </a:r>
            <a:r>
              <a:rPr lang="en-US" sz="2400" b="1" dirty="0" smtClean="0"/>
              <a:t>Knowledge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Possible Priors for a 2.5% conversion rate:</a:t>
            </a:r>
          </a:p>
          <a:p>
            <a:pPr marL="0" indent="0">
              <a:buNone/>
            </a:pPr>
            <a:r>
              <a:rPr lang="en-US" sz="2400" dirty="0" smtClean="0"/>
              <a:t>We want alpha/(</a:t>
            </a:r>
            <a:r>
              <a:rPr lang="en-US" sz="2400" dirty="0" err="1" smtClean="0"/>
              <a:t>alpha+beta</a:t>
            </a:r>
            <a:r>
              <a:rPr lang="en-US" sz="2400" dirty="0" smtClean="0"/>
              <a:t>) = 2.5%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But which to pick?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Beta(1,40)</a:t>
            </a:r>
          </a:p>
          <a:p>
            <a:pPr marL="0" indent="0">
              <a:buNone/>
            </a:pPr>
            <a:r>
              <a:rPr lang="en-US" sz="2400" dirty="0" smtClean="0"/>
              <a:t>Beta(2, 80)</a:t>
            </a:r>
          </a:p>
          <a:p>
            <a:pPr marL="0" indent="0">
              <a:buNone/>
            </a:pPr>
            <a:r>
              <a:rPr lang="en-US" sz="2400" dirty="0" smtClean="0"/>
              <a:t>Beta(5,200)</a:t>
            </a:r>
          </a:p>
        </p:txBody>
      </p:sp>
    </p:spTree>
    <p:extLst>
      <p:ext uri="{BB962C8B-B14F-4D97-AF65-F5344CB8AC3E}">
        <p14:creationId xmlns:p14="http://schemas.microsoft.com/office/powerpoint/2010/main" val="3284205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Using a Prior from Intuition or Business Domain </a:t>
            </a:r>
            <a:r>
              <a:rPr lang="en-US" sz="2400" b="1" dirty="0" smtClean="0"/>
              <a:t>Knowledge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Possible Priors for a 2.5% conversion rate: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0"/>
            <a:ext cx="6681788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19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Using a Prior from Intuition or Business Domain </a:t>
            </a:r>
            <a:r>
              <a:rPr lang="en-US" sz="2400" b="1" dirty="0" smtClean="0"/>
              <a:t>Knowledge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Possible Priors for a 2.5% conversion rate: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/>
              <a:t>The lower the combined alpha + beta,</a:t>
            </a:r>
            <a:r>
              <a:rPr lang="en-US" sz="2400" i="1" dirty="0"/>
              <a:t> </a:t>
            </a:r>
            <a:r>
              <a:rPr lang="en-US" sz="2400" dirty="0"/>
              <a:t>the wider our distribution is.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Different Beta distributions can be used to represent different strengths of belief in the same data.</a:t>
            </a:r>
          </a:p>
        </p:txBody>
      </p:sp>
    </p:spTree>
    <p:extLst>
      <p:ext uri="{BB962C8B-B14F-4D97-AF65-F5344CB8AC3E}">
        <p14:creationId xmlns:p14="http://schemas.microsoft.com/office/powerpoint/2010/main" val="2460341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Using a Prior from Intuition or Business Domain </a:t>
            </a:r>
            <a:r>
              <a:rPr lang="en-US" sz="2400" b="1" dirty="0" smtClean="0"/>
              <a:t>Knowledge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Possible Priors for a 2.5% conversion rate: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/>
              <a:t>Our beliefs aren’t too strong, so we’ll just take the most pessimistic prior. The world is a cold, dark place after all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Beta(1,40) which gives a new posterior of Beta(3,43)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Let’s compare this to the other posterior Beta(2,3) calculated from an uninformed prior of Beta(0,0)</a:t>
            </a:r>
          </a:p>
        </p:txBody>
      </p:sp>
    </p:spTree>
    <p:extLst>
      <p:ext uri="{BB962C8B-B14F-4D97-AF65-F5344CB8AC3E}">
        <p14:creationId xmlns:p14="http://schemas.microsoft.com/office/powerpoint/2010/main" val="1851564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Using a Prior from Intuition or Business Domain </a:t>
            </a:r>
            <a:r>
              <a:rPr lang="en-US" sz="2400" b="1" dirty="0" smtClean="0"/>
              <a:t>Knowledge</a:t>
            </a:r>
            <a:endParaRPr lang="en-US" sz="2400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371600"/>
            <a:ext cx="800100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347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Using a Prior from Intuition or Business Domain </a:t>
            </a:r>
            <a:r>
              <a:rPr lang="en-US" sz="2400" b="1" dirty="0" smtClean="0"/>
              <a:t>Knowledge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Adding a Prior Probability can drastically improve </a:t>
            </a:r>
            <a:r>
              <a:rPr lang="en-US" sz="2400" dirty="0" smtClean="0"/>
              <a:t>estimates </a:t>
            </a:r>
            <a:r>
              <a:rPr lang="en-US" sz="2400" dirty="0"/>
              <a:t>from small sample </a:t>
            </a:r>
            <a:r>
              <a:rPr lang="en-US" sz="2400" dirty="0" smtClean="0"/>
              <a:t>sizes!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can definitely throw out the chance that we have </a:t>
            </a:r>
            <a:r>
              <a:rPr lang="en-US" sz="2400" dirty="0" smtClean="0"/>
              <a:t>a conversion rate between 40% and 80%. But how can we know for sure?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GATHER MORE DATA</a:t>
            </a:r>
          </a:p>
        </p:txBody>
      </p:sp>
    </p:spTree>
    <p:extLst>
      <p:ext uri="{BB962C8B-B14F-4D97-AF65-F5344CB8AC3E}">
        <p14:creationId xmlns:p14="http://schemas.microsoft.com/office/powerpoint/2010/main" val="32225432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Using a Prior from Intuition or Business Domain </a:t>
            </a:r>
            <a:r>
              <a:rPr lang="en-US" sz="2400" b="1" dirty="0" smtClean="0"/>
              <a:t>Knowledge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After a few more hours, we notice that 25 of 100 people have created an account after seeing our ad.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Prior = Beta(0,0), Posterior = Beta(25,75)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Prior = Beta(1,40), Posterior = Beta(26, 115)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823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Scenario</a:t>
            </a:r>
            <a:r>
              <a:rPr lang="en-US" b="1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initial result </a:t>
            </a:r>
            <a:r>
              <a:rPr lang="en-US" dirty="0"/>
              <a:t>was </a:t>
            </a:r>
            <a:r>
              <a:rPr lang="en-US" b="1" dirty="0"/>
              <a:t>794</a:t>
            </a:r>
            <a:r>
              <a:rPr lang="en-US" dirty="0"/>
              <a:t> unique visitors of whom </a:t>
            </a:r>
            <a:r>
              <a:rPr lang="en-US" b="1" dirty="0"/>
              <a:t>12</a:t>
            </a:r>
            <a:r>
              <a:rPr lang="en-US" dirty="0"/>
              <a:t> created an account.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After doing some intense division </a:t>
            </a:r>
            <a:r>
              <a:rPr lang="en-US" dirty="0"/>
              <a:t>I have computed an empirical conversion rate of </a:t>
            </a:r>
            <a:r>
              <a:rPr lang="en-US" dirty="0" smtClean="0"/>
              <a:t>12/794=</a:t>
            </a:r>
            <a:r>
              <a:rPr lang="en-US" b="1" dirty="0" smtClean="0"/>
              <a:t>1.5%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5000"/>
            <a:ext cx="25527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620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47" y="1447800"/>
            <a:ext cx="8610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Using a Prior from Intuition or Business Domain </a:t>
            </a:r>
            <a:r>
              <a:rPr lang="en-US" sz="2400" b="1" dirty="0" smtClean="0"/>
              <a:t>Knowledge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37448"/>
            <a:ext cx="7429500" cy="4790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652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Using a Prior from Intuition or Business Domain </a:t>
            </a:r>
            <a:r>
              <a:rPr lang="en-US" sz="2400" b="1" dirty="0" smtClean="0"/>
              <a:t>Knowledge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The next morning, we notice that 85 of 300 people have created an account after seeing our ad.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Prior = Beta(0,0), Posterior = Beta(85,215)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Prior = Beta(1,40), Posterior = Beta(86, 255)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0642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10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Using a Prior from Intuition or Business Domain </a:t>
            </a:r>
            <a:r>
              <a:rPr lang="en-US" sz="2400" b="1" dirty="0" smtClean="0"/>
              <a:t>Knowledge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879115"/>
            <a:ext cx="7439025" cy="494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3018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Using a Prior from Intuition or Business Domain Knowledge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5000"/>
            <a:ext cx="25527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1905000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have we learned then?</a:t>
            </a:r>
          </a:p>
          <a:p>
            <a:endParaRPr lang="en-US" sz="2400" dirty="0"/>
          </a:p>
          <a:p>
            <a:r>
              <a:rPr lang="en-US" sz="2400" dirty="0" smtClean="0"/>
              <a:t>1) When </a:t>
            </a:r>
            <a:r>
              <a:rPr lang="en-US" sz="2400" dirty="0"/>
              <a:t>we had no evidence our Likelihood proposed some things we know are absurd. </a:t>
            </a:r>
          </a:p>
        </p:txBody>
      </p:sp>
    </p:spTree>
    <p:extLst>
      <p:ext uri="{BB962C8B-B14F-4D97-AF65-F5344CB8AC3E}">
        <p14:creationId xmlns:p14="http://schemas.microsoft.com/office/powerpoint/2010/main" val="13666734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Using a Prior from Intuition or Business Domain Knowledge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5000"/>
            <a:ext cx="25527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1905000"/>
            <a:ext cx="5715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have we learned then?</a:t>
            </a:r>
          </a:p>
          <a:p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 smtClean="0"/>
              <a:t>When we had no evidence our Likelihood proposed some things we know are absurd. 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pPr marL="457200" indent="-457200">
              <a:buFontTx/>
              <a:buAutoNum type="arabicParenR"/>
            </a:pPr>
            <a:r>
              <a:rPr lang="en-US" sz="2400" dirty="0" smtClean="0"/>
              <a:t>In </a:t>
            </a:r>
            <a:r>
              <a:rPr lang="en-US" sz="2400" dirty="0"/>
              <a:t>light of little evidence, our Prior beliefs squashed any data we had.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08819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Using a Prior from Intuition or Business Domain Knowledge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5000"/>
            <a:ext cx="25527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1905000"/>
            <a:ext cx="6248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have we learned then?</a:t>
            </a:r>
          </a:p>
          <a:p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 smtClean="0"/>
              <a:t>When we had no evidence our Likelihood proposed some things we know are absurd. 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pPr marL="457200" indent="-457200">
              <a:buFontTx/>
              <a:buAutoNum type="arabicParenR"/>
            </a:pPr>
            <a:r>
              <a:rPr lang="en-US" sz="2400" dirty="0" smtClean="0"/>
              <a:t>In </a:t>
            </a:r>
            <a:r>
              <a:rPr lang="en-US" sz="2400" dirty="0"/>
              <a:t>light of little evidence, our Prior beliefs squashed any data we had. </a:t>
            </a:r>
            <a:endParaRPr lang="en-US" sz="2400" dirty="0" smtClean="0"/>
          </a:p>
          <a:p>
            <a:pPr marL="457200" indent="-457200">
              <a:buFontTx/>
              <a:buAutoNum type="arabicParenR"/>
            </a:pPr>
            <a:endParaRPr lang="en-US" sz="2400" dirty="0"/>
          </a:p>
          <a:p>
            <a:pPr marL="457200" indent="-457200">
              <a:buFontTx/>
              <a:buAutoNum type="arabicParenR"/>
            </a:pPr>
            <a:r>
              <a:rPr lang="en-US" sz="2400" dirty="0"/>
              <a:t>A</a:t>
            </a:r>
            <a:r>
              <a:rPr lang="en-US" sz="2400" dirty="0" smtClean="0"/>
              <a:t>s </a:t>
            </a:r>
            <a:r>
              <a:rPr lang="en-US" sz="2400" dirty="0"/>
              <a:t>we continue to gather data that disagrees with our Prior our Posterior beliefs shift towards what the data tells us and away from what our initial thoughts were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93544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Using a Prior from Intuition or Business Domain Knowledge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5000"/>
            <a:ext cx="25527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1905000"/>
            <a:ext cx="6248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have we learned then?</a:t>
            </a:r>
          </a:p>
          <a:p>
            <a:endParaRPr lang="en-US" sz="2400" dirty="0" smtClean="0"/>
          </a:p>
          <a:p>
            <a:r>
              <a:rPr lang="en-US" sz="2400" b="1" dirty="0" smtClean="0"/>
              <a:t>Bonus:</a:t>
            </a:r>
          </a:p>
          <a:p>
            <a:endParaRPr lang="en-US" sz="2400" b="1" dirty="0"/>
          </a:p>
          <a:p>
            <a:r>
              <a:rPr lang="en-US" sz="2400" dirty="0"/>
              <a:t>Another important thing to realize is that we started with a pretty pessimistic prior.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Even after </a:t>
            </a:r>
            <a:r>
              <a:rPr lang="en-US" sz="2400" dirty="0"/>
              <a:t>just a </a:t>
            </a:r>
            <a:r>
              <a:rPr lang="en-US" sz="2400" dirty="0" smtClean="0"/>
              <a:t>small time period of </a:t>
            </a:r>
            <a:r>
              <a:rPr lang="en-US" sz="2400" dirty="0"/>
              <a:t>collecting a relatively small set of information we were able to find a Posterior that seems much, much more reasonable.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65875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Using a Prior from Intuition or Business Domain Knowledge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5000"/>
            <a:ext cx="25527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1905000"/>
            <a:ext cx="6248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have we learned then?</a:t>
            </a:r>
          </a:p>
          <a:p>
            <a:endParaRPr lang="en-US" sz="2400" dirty="0"/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most important thing to </a:t>
            </a:r>
            <a:r>
              <a:rPr lang="en-US" sz="2400" dirty="0" smtClean="0"/>
              <a:t>realize?</a:t>
            </a:r>
          </a:p>
          <a:p>
            <a:endParaRPr lang="en-US" sz="2400" dirty="0" smtClean="0"/>
          </a:p>
          <a:p>
            <a:r>
              <a:rPr lang="en-US" sz="2800" b="1" dirty="0" smtClean="0"/>
              <a:t>The </a:t>
            </a:r>
            <a:r>
              <a:rPr lang="en-US" sz="2800" b="1" dirty="0"/>
              <a:t>more data we </a:t>
            </a:r>
            <a:r>
              <a:rPr lang="en-US" sz="2800" b="1" dirty="0" smtClean="0"/>
              <a:t>gather, </a:t>
            </a:r>
            <a:r>
              <a:rPr lang="en-US" sz="2800" b="1" dirty="0"/>
              <a:t>the more our Prior beliefs become diminished by evidence! 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sz="2400" dirty="0" smtClean="0"/>
              <a:t>Thus, with large amounts of data collected, it can be fine to use an uninformed prior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16655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Appendix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b="1" dirty="0"/>
              <a:t>Sources: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Bayesian Theory for </a:t>
            </a:r>
            <a:r>
              <a:rPr lang="en-US" sz="2800" b="1" dirty="0" smtClean="0"/>
              <a:t>Conversion Rates</a:t>
            </a:r>
            <a:endParaRPr lang="en-US" sz="2800" dirty="0"/>
          </a:p>
          <a:p>
            <a:pPr marL="0" indent="0">
              <a:buNone/>
            </a:pPr>
            <a:r>
              <a:rPr lang="en-US" sz="2800" u="sng" dirty="0">
                <a:hlinkClick r:id="rId3"/>
              </a:rPr>
              <a:t>https://en.wikipedia.org/wiki/Beta_distribution#Bayes.27_prior_probability_.</a:t>
            </a:r>
            <a:r>
              <a:rPr lang="en-US" sz="2800" u="sng" dirty="0" smtClean="0">
                <a:hlinkClick r:id="rId3"/>
              </a:rPr>
              <a:t>28Beta.281.2C1.29.29</a:t>
            </a:r>
            <a:endParaRPr lang="en-US" sz="2800" u="sng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u="sng" dirty="0">
                <a:hlinkClick r:id="rId4"/>
              </a:rPr>
              <a:t>https://www.chrisstucchio.com/blog/2013/bayesian_analysis_conversion_rates.html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>
                <a:hlinkClick r:id="rId5"/>
              </a:rPr>
              <a:t>https://</a:t>
            </a:r>
            <a:r>
              <a:rPr lang="en-US" sz="2800" dirty="0" smtClean="0">
                <a:hlinkClick r:id="rId5"/>
              </a:rPr>
              <a:t>www.countbayesie.com/blog/2015/4/4/parameter-estimation-adding-bayesian-priors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2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Scenario</a:t>
            </a:r>
            <a:r>
              <a:rPr lang="en-US" b="1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can expose the app to 10,000 people. What is the expected conversion rate?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5000"/>
            <a:ext cx="25527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40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Scenario</a:t>
            </a:r>
            <a:r>
              <a:rPr lang="en-US" b="1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can expose the app to 10,000 people. What is the expected conversion rate?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10,000 * 1.5 = 150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5000"/>
            <a:ext cx="25527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45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Scenario</a:t>
            </a:r>
            <a:r>
              <a:rPr lang="en-US" b="1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/>
              <a:t>confident are we that we will really see 150 signups?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/>
              <a:t>confident are we that the conversion rate </a:t>
            </a:r>
            <a:r>
              <a:rPr lang="en-US" dirty="0" smtClean="0"/>
              <a:t>is really </a:t>
            </a:r>
            <a:r>
              <a:rPr lang="en-US" dirty="0"/>
              <a:t>higher than 1</a:t>
            </a:r>
            <a:r>
              <a:rPr lang="en-US" dirty="0" smtClean="0"/>
              <a:t>%? (Estimate is 1.5%)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5000"/>
            <a:ext cx="25527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56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Bayesian Basics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There </a:t>
            </a:r>
            <a:r>
              <a:rPr lang="en-US" dirty="0"/>
              <a:t>exists an (unknown) parameter θ∈[0,1</a:t>
            </a:r>
            <a:r>
              <a:rPr lang="en-US" dirty="0" smtClean="0"/>
              <a:t>]</a:t>
            </a:r>
          </a:p>
          <a:p>
            <a:r>
              <a:rPr lang="en-US" dirty="0"/>
              <a:t>A unique visitor </a:t>
            </a:r>
            <a:r>
              <a:rPr lang="en-US" dirty="0" smtClean="0"/>
              <a:t>who sees our </a:t>
            </a:r>
            <a:r>
              <a:rPr lang="en-US" dirty="0" err="1" smtClean="0"/>
              <a:t>ScrewUP</a:t>
            </a:r>
            <a:r>
              <a:rPr lang="en-US" dirty="0" smtClean="0"/>
              <a:t> ad </a:t>
            </a:r>
            <a:r>
              <a:rPr lang="en-US" dirty="0"/>
              <a:t>will create an account with probability θ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θ is our true conversion rate</a:t>
            </a:r>
          </a:p>
        </p:txBody>
      </p:sp>
    </p:spTree>
    <p:extLst>
      <p:ext uri="{BB962C8B-B14F-4D97-AF65-F5344CB8AC3E}">
        <p14:creationId xmlns:p14="http://schemas.microsoft.com/office/powerpoint/2010/main" val="199208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Analyzing conversion rates with Bayes </a:t>
            </a:r>
            <a:r>
              <a:rPr lang="en-US" sz="3200" b="1" dirty="0" smtClean="0"/>
              <a:t>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Bayesian Basics</a:t>
            </a:r>
          </a:p>
          <a:p>
            <a:r>
              <a:rPr lang="en-US" dirty="0" smtClean="0"/>
              <a:t>The </a:t>
            </a:r>
            <a:r>
              <a:rPr lang="en-US" dirty="0"/>
              <a:t>fundamental goal is to compute a </a:t>
            </a:r>
            <a:r>
              <a:rPr lang="en-US" dirty="0" smtClean="0"/>
              <a:t>probability distribution </a:t>
            </a:r>
            <a:r>
              <a:rPr lang="en-US" dirty="0"/>
              <a:t>on </a:t>
            </a:r>
            <a:r>
              <a:rPr lang="en-US" dirty="0" smtClean="0"/>
              <a:t>θ so that: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3657600"/>
            <a:ext cx="4953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48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1884</Words>
  <Application>Microsoft Office PowerPoint</Application>
  <PresentationFormat>On-screen Show (4:3)</PresentationFormat>
  <Paragraphs>292</Paragraphs>
  <Slides>48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Analyzing Conversion Rates with Bayes Rule 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  <vt:lpstr>Analyzing conversion rates with Bayes Rule</vt:lpstr>
    </vt:vector>
  </TitlesOfParts>
  <Company>McMaster-Carr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Conversion Rates with Bayes Rule</dc:title>
  <dc:creator>Alexander Booth</dc:creator>
  <cp:lastModifiedBy>Alexander Booth</cp:lastModifiedBy>
  <cp:revision>17</cp:revision>
  <dcterms:created xsi:type="dcterms:W3CDTF">2017-10-31T17:40:41Z</dcterms:created>
  <dcterms:modified xsi:type="dcterms:W3CDTF">2017-11-02T17:59:48Z</dcterms:modified>
</cp:coreProperties>
</file>